
<file path=[Content_Types].xml><?xml version="1.0" encoding="utf-8"?>
<Types xmlns="http://schemas.openxmlformats.org/package/2006/content-types">
  <Default Extension="emf" ContentType="image/x-emf"/>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4" r:id="rId1"/>
    <p:sldMasterId id="2147483707" r:id="rId2"/>
  </p:sldMasterIdLst>
  <p:notesMasterIdLst>
    <p:notesMasterId r:id="rId58"/>
  </p:notesMasterIdLst>
  <p:handoutMasterIdLst>
    <p:handoutMasterId r:id="rId59"/>
  </p:handoutMasterIdLst>
  <p:sldIdLst>
    <p:sldId id="481" r:id="rId3"/>
    <p:sldId id="321" r:id="rId4"/>
    <p:sldId id="311" r:id="rId5"/>
    <p:sldId id="312" r:id="rId6"/>
    <p:sldId id="444" r:id="rId7"/>
    <p:sldId id="453" r:id="rId8"/>
    <p:sldId id="452" r:id="rId9"/>
    <p:sldId id="451" r:id="rId10"/>
    <p:sldId id="352" r:id="rId11"/>
    <p:sldId id="455" r:id="rId12"/>
    <p:sldId id="454" r:id="rId13"/>
    <p:sldId id="351" r:id="rId14"/>
    <p:sldId id="456" r:id="rId15"/>
    <p:sldId id="353" r:id="rId16"/>
    <p:sldId id="458" r:id="rId17"/>
    <p:sldId id="457" r:id="rId18"/>
    <p:sldId id="355" r:id="rId19"/>
    <p:sldId id="357" r:id="rId20"/>
    <p:sldId id="460" r:id="rId21"/>
    <p:sldId id="459" r:id="rId22"/>
    <p:sldId id="328" r:id="rId23"/>
    <p:sldId id="358" r:id="rId24"/>
    <p:sldId id="462" r:id="rId25"/>
    <p:sldId id="461" r:id="rId26"/>
    <p:sldId id="375" r:id="rId27"/>
    <p:sldId id="463" r:id="rId28"/>
    <p:sldId id="422" r:id="rId29"/>
    <p:sldId id="388" r:id="rId30"/>
    <p:sldId id="389" r:id="rId31"/>
    <p:sldId id="390" r:id="rId32"/>
    <p:sldId id="391" r:id="rId33"/>
    <p:sldId id="359" r:id="rId34"/>
    <p:sldId id="464" r:id="rId35"/>
    <p:sldId id="449" r:id="rId36"/>
    <p:sldId id="360" r:id="rId37"/>
    <p:sldId id="465" r:id="rId38"/>
    <p:sldId id="468" r:id="rId39"/>
    <p:sldId id="467" r:id="rId40"/>
    <p:sldId id="364" r:id="rId41"/>
    <p:sldId id="470" r:id="rId42"/>
    <p:sldId id="469" r:id="rId43"/>
    <p:sldId id="441" r:id="rId44"/>
    <p:sldId id="473" r:id="rId45"/>
    <p:sldId id="472" r:id="rId46"/>
    <p:sldId id="471" r:id="rId47"/>
    <p:sldId id="370" r:id="rId48"/>
    <p:sldId id="476" r:id="rId49"/>
    <p:sldId id="475" r:id="rId50"/>
    <p:sldId id="474" r:id="rId51"/>
    <p:sldId id="477" r:id="rId52"/>
    <p:sldId id="480" r:id="rId53"/>
    <p:sldId id="479" r:id="rId54"/>
    <p:sldId id="450" r:id="rId55"/>
    <p:sldId id="439" r:id="rId56"/>
    <p:sldId id="440" r:id="rId57"/>
  </p:sldIdLst>
  <p:sldSz cx="12195175" cy="6858000"/>
  <p:notesSz cx="7099300" cy="10234613"/>
  <p:defaultTextStyle>
    <a:defPPr>
      <a:defRPr lang="de-DE"/>
    </a:defPPr>
    <a:lvl1pPr algn="l" rtl="0" fontAlgn="base">
      <a:spcBef>
        <a:spcPct val="0"/>
      </a:spcBef>
      <a:spcAft>
        <a:spcPct val="0"/>
      </a:spcAft>
      <a:defRPr b="1" kern="1200">
        <a:solidFill>
          <a:schemeClr val="tx1"/>
        </a:solidFill>
        <a:latin typeface="Arial" panose="020B0604020202020204" pitchFamily="34" charset="0"/>
        <a:ea typeface="ＭＳ Ｐゴシック" panose="020B0600070205080204" pitchFamily="34" charset="-128"/>
        <a:cs typeface="+mn-cs"/>
      </a:defRPr>
    </a:lvl1pPr>
    <a:lvl2pPr marL="457200" algn="l" rtl="0" fontAlgn="base">
      <a:spcBef>
        <a:spcPct val="0"/>
      </a:spcBef>
      <a:spcAft>
        <a:spcPct val="0"/>
      </a:spcAft>
      <a:defRPr b="1" kern="1200">
        <a:solidFill>
          <a:schemeClr val="tx1"/>
        </a:solidFill>
        <a:latin typeface="Arial" panose="020B0604020202020204" pitchFamily="34" charset="0"/>
        <a:ea typeface="ＭＳ Ｐゴシック" panose="020B0600070205080204" pitchFamily="34" charset="-128"/>
        <a:cs typeface="+mn-cs"/>
      </a:defRPr>
    </a:lvl2pPr>
    <a:lvl3pPr marL="914400" algn="l" rtl="0" fontAlgn="base">
      <a:spcBef>
        <a:spcPct val="0"/>
      </a:spcBef>
      <a:spcAft>
        <a:spcPct val="0"/>
      </a:spcAft>
      <a:defRPr b="1" kern="1200">
        <a:solidFill>
          <a:schemeClr val="tx1"/>
        </a:solidFill>
        <a:latin typeface="Arial" panose="020B0604020202020204" pitchFamily="34" charset="0"/>
        <a:ea typeface="ＭＳ Ｐゴシック" panose="020B0600070205080204" pitchFamily="34" charset="-128"/>
        <a:cs typeface="+mn-cs"/>
      </a:defRPr>
    </a:lvl3pPr>
    <a:lvl4pPr marL="1371600" algn="l" rtl="0" fontAlgn="base">
      <a:spcBef>
        <a:spcPct val="0"/>
      </a:spcBef>
      <a:spcAft>
        <a:spcPct val="0"/>
      </a:spcAft>
      <a:defRPr b="1" kern="1200">
        <a:solidFill>
          <a:schemeClr val="tx1"/>
        </a:solidFill>
        <a:latin typeface="Arial" panose="020B0604020202020204" pitchFamily="34" charset="0"/>
        <a:ea typeface="ＭＳ Ｐゴシック" panose="020B0600070205080204" pitchFamily="34" charset="-128"/>
        <a:cs typeface="+mn-cs"/>
      </a:defRPr>
    </a:lvl4pPr>
    <a:lvl5pPr marL="1828800" algn="l" rtl="0" fontAlgn="base">
      <a:spcBef>
        <a:spcPct val="0"/>
      </a:spcBef>
      <a:spcAft>
        <a:spcPct val="0"/>
      </a:spcAft>
      <a:defRPr b="1"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b="1"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b="1"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b="1"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b="1"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3158">
          <p15:clr>
            <a:srgbClr val="A4A3A4"/>
          </p15:clr>
        </p15:guide>
        <p15:guide id="2" pos="2880">
          <p15:clr>
            <a:srgbClr val="A4A3A4"/>
          </p15:clr>
        </p15:guide>
        <p15:guide id="3" pos="384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3333CC"/>
    <a:srgbClr val="66FF33"/>
    <a:srgbClr val="FFFF00"/>
    <a:srgbClr val="FF0000"/>
    <a:srgbClr val="ADC0CB"/>
    <a:srgbClr val="FFCC99"/>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824" autoAdjust="0"/>
    <p:restoredTop sz="94660"/>
  </p:normalViewPr>
  <p:slideViewPr>
    <p:cSldViewPr>
      <p:cViewPr varScale="1">
        <p:scale>
          <a:sx n="62" d="100"/>
          <a:sy n="62" d="100"/>
        </p:scale>
        <p:origin x="1064" y="76"/>
      </p:cViewPr>
      <p:guideLst>
        <p:guide orient="horz" pos="3158"/>
        <p:guide pos="2880"/>
        <p:guide pos="3841"/>
      </p:guideLst>
    </p:cSldViewPr>
  </p:slideViewPr>
  <p:outlineViewPr>
    <p:cViewPr>
      <p:scale>
        <a:sx n="33" d="100"/>
        <a:sy n="33" d="100"/>
      </p:scale>
      <p:origin x="0" y="942"/>
    </p:cViewPr>
  </p:outlineViewPr>
  <p:notesTextViewPr>
    <p:cViewPr>
      <p:scale>
        <a:sx n="100" d="100"/>
        <a:sy n="100" d="100"/>
      </p:scale>
      <p:origin x="0" y="0"/>
    </p:cViewPr>
  </p:notesTextViewPr>
  <p:sorterViewPr>
    <p:cViewPr>
      <p:scale>
        <a:sx n="66" d="100"/>
        <a:sy n="66" d="100"/>
      </p:scale>
      <p:origin x="0" y="150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0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pitchFamily="34" charset="0"/>
                <a:ea typeface="+mn-ea"/>
                <a:cs typeface="+mn-cs"/>
              </a:defRPr>
            </a:lvl1pPr>
          </a:lstStyle>
          <a:p>
            <a:pPr>
              <a:defRPr/>
            </a:pPr>
            <a:endParaRPr lang="en-GB"/>
          </a:p>
        </p:txBody>
      </p:sp>
      <p:sp>
        <p:nvSpPr>
          <p:cNvPr id="270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pitchFamily="34" charset="0"/>
                <a:ea typeface="+mn-ea"/>
                <a:cs typeface="+mn-cs"/>
              </a:defRPr>
            </a:lvl1pPr>
          </a:lstStyle>
          <a:p>
            <a:pPr>
              <a:defRPr/>
            </a:pPr>
            <a:endParaRPr lang="en-GB"/>
          </a:p>
        </p:txBody>
      </p:sp>
      <p:sp>
        <p:nvSpPr>
          <p:cNvPr id="270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pitchFamily="34" charset="0"/>
                <a:ea typeface="+mn-ea"/>
                <a:cs typeface="+mn-cs"/>
              </a:defRPr>
            </a:lvl1pPr>
          </a:lstStyle>
          <a:p>
            <a:pPr>
              <a:defRPr/>
            </a:pPr>
            <a:endParaRPr lang="en-GB"/>
          </a:p>
        </p:txBody>
      </p:sp>
      <p:sp>
        <p:nvSpPr>
          <p:cNvPr id="270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ED7EC04C-CFE1-4BA6-A5EA-78B3387AE468}" type="slidenum">
              <a:rPr lang="en-GB" altLang="de-DE"/>
              <a:pPr/>
              <a:t>‹Nr.›</a:t>
            </a:fld>
            <a:endParaRPr lang="en-GB" altLang="de-DE"/>
          </a:p>
        </p:txBody>
      </p:sp>
    </p:spTree>
    <p:extLst>
      <p:ext uri="{BB962C8B-B14F-4D97-AF65-F5344CB8AC3E}">
        <p14:creationId xmlns:p14="http://schemas.microsoft.com/office/powerpoint/2010/main" val="37960599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pitchFamily="34" charset="0"/>
                <a:ea typeface="+mn-ea"/>
                <a:cs typeface="+mn-cs"/>
              </a:defRPr>
            </a:lvl1pPr>
          </a:lstStyle>
          <a:p>
            <a:pPr>
              <a:defRPr/>
            </a:pPr>
            <a:endParaRPr lang="de-DE"/>
          </a:p>
        </p:txBody>
      </p:sp>
      <p:sp>
        <p:nvSpPr>
          <p:cNvPr id="20992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pitchFamily="34" charset="0"/>
                <a:ea typeface="+mn-ea"/>
                <a:cs typeface="+mn-cs"/>
              </a:defRPr>
            </a:lvl1pPr>
          </a:lstStyle>
          <a:p>
            <a:pPr>
              <a:defRPr/>
            </a:pPr>
            <a:endParaRPr lang="de-DE"/>
          </a:p>
        </p:txBody>
      </p:sp>
      <p:sp>
        <p:nvSpPr>
          <p:cNvPr id="59396"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20992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pitchFamily="34" charset="0"/>
                <a:ea typeface="+mn-ea"/>
                <a:cs typeface="+mn-cs"/>
              </a:defRPr>
            </a:lvl1pPr>
          </a:lstStyle>
          <a:p>
            <a:pPr>
              <a:defRPr/>
            </a:pPr>
            <a:endParaRPr lang="de-DE"/>
          </a:p>
        </p:txBody>
      </p:sp>
      <p:sp>
        <p:nvSpPr>
          <p:cNvPr id="20992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7C1F8D56-EA39-4B45-8252-95345CE2FF3B}" type="slidenum">
              <a:rPr lang="de-DE" altLang="de-DE"/>
              <a:pPr/>
              <a:t>‹Nr.›</a:t>
            </a:fld>
            <a:endParaRPr lang="de-DE" altLang="de-DE"/>
          </a:p>
        </p:txBody>
      </p:sp>
    </p:spTree>
    <p:extLst>
      <p:ext uri="{BB962C8B-B14F-4D97-AF65-F5344CB8AC3E}">
        <p14:creationId xmlns:p14="http://schemas.microsoft.com/office/powerpoint/2010/main" val="389422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ＭＳ Ｐゴシック" charset="0"/>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9E53707E-BD5F-48B0-BF66-299C2C623DA2}" type="slidenum">
              <a:rPr lang="de-DE" altLang="de-DE" sz="1300"/>
              <a:pPr eaLnBrk="1" hangingPunct="1">
                <a:spcBef>
                  <a:spcPct val="0"/>
                </a:spcBef>
              </a:pPr>
              <a:t>2</a:t>
            </a:fld>
            <a:endParaRPr lang="de-DE" altLang="de-DE" sz="1300"/>
          </a:p>
        </p:txBody>
      </p:sp>
      <p:sp>
        <p:nvSpPr>
          <p:cNvPr id="61443" name="Rectangle 2"/>
          <p:cNvSpPr>
            <a:spLocks noGrp="1" noRot="1" noChangeAspect="1" noChangeArrowheads="1" noTextEdit="1"/>
          </p:cNvSpPr>
          <p:nvPr>
            <p:ph type="sldImg"/>
          </p:nvPr>
        </p:nvSpPr>
        <p:spPr>
          <a:xfrm>
            <a:off x="138113" y="768350"/>
            <a:ext cx="6823075" cy="3836988"/>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7451077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B4CFAF38-E798-45A7-9FE1-050B80F9B14E}" type="slidenum">
              <a:rPr lang="de-DE" altLang="de-DE" sz="1300"/>
              <a:pPr eaLnBrk="1" hangingPunct="1">
                <a:spcBef>
                  <a:spcPct val="0"/>
                </a:spcBef>
              </a:pPr>
              <a:t>3</a:t>
            </a:fld>
            <a:endParaRPr lang="de-DE" altLang="de-DE" sz="1300"/>
          </a:p>
        </p:txBody>
      </p:sp>
      <p:sp>
        <p:nvSpPr>
          <p:cNvPr id="62467" name="Rectangle 2"/>
          <p:cNvSpPr>
            <a:spLocks noGrp="1" noRot="1" noChangeAspect="1" noChangeArrowheads="1" noTextEdit="1"/>
          </p:cNvSpPr>
          <p:nvPr>
            <p:ph type="sldImg"/>
          </p:nvPr>
        </p:nvSpPr>
        <p:spPr>
          <a:xfrm>
            <a:off x="138113" y="768350"/>
            <a:ext cx="6823075" cy="3836988"/>
          </a:xfrm>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9010695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88B261CF-1A7C-45C7-8575-88439F65A35E}" type="slidenum">
              <a:rPr lang="de-DE" altLang="de-DE" sz="1300"/>
              <a:pPr eaLnBrk="1" hangingPunct="1">
                <a:spcBef>
                  <a:spcPct val="0"/>
                </a:spcBef>
              </a:pPr>
              <a:t>4</a:t>
            </a:fld>
            <a:endParaRPr lang="de-DE" altLang="de-DE" sz="1300"/>
          </a:p>
        </p:txBody>
      </p:sp>
      <p:sp>
        <p:nvSpPr>
          <p:cNvPr id="63491" name="Rectangle 2"/>
          <p:cNvSpPr>
            <a:spLocks noGrp="1" noRot="1" noChangeAspect="1" noChangeArrowheads="1" noTextEdit="1"/>
          </p:cNvSpPr>
          <p:nvPr>
            <p:ph type="sldImg"/>
          </p:nvPr>
        </p:nvSpPr>
        <p:spPr>
          <a:xfrm>
            <a:off x="138113" y="768350"/>
            <a:ext cx="6823075" cy="3836988"/>
          </a:xfrm>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254792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B8AC0BFB-7675-48F7-B9B2-97E9D5B2070B}" type="slidenum">
              <a:rPr lang="de-DE" altLang="de-DE" sz="1300"/>
              <a:pPr eaLnBrk="1" hangingPunct="1">
                <a:spcBef>
                  <a:spcPct val="0"/>
                </a:spcBef>
              </a:pPr>
              <a:t>5</a:t>
            </a:fld>
            <a:endParaRPr lang="de-DE" altLang="de-DE" sz="1300"/>
          </a:p>
        </p:txBody>
      </p:sp>
      <p:sp>
        <p:nvSpPr>
          <p:cNvPr id="67587" name="Rectangle 2"/>
          <p:cNvSpPr>
            <a:spLocks noGrp="1" noRot="1" noChangeAspect="1" noChangeArrowheads="1" noTextEdit="1"/>
          </p:cNvSpPr>
          <p:nvPr>
            <p:ph type="sldImg"/>
          </p:nvPr>
        </p:nvSpPr>
        <p:spPr>
          <a:xfrm>
            <a:off x="138113" y="768350"/>
            <a:ext cx="6823075" cy="3836988"/>
          </a:xfrm>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8628908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B8AC0BFB-7675-48F7-B9B2-97E9D5B2070B}" type="slidenum">
              <a:rPr lang="de-DE" altLang="de-DE" sz="1300"/>
              <a:pPr eaLnBrk="1" hangingPunct="1">
                <a:spcBef>
                  <a:spcPct val="0"/>
                </a:spcBef>
              </a:pPr>
              <a:t>6</a:t>
            </a:fld>
            <a:endParaRPr lang="de-DE" altLang="de-DE" sz="1300"/>
          </a:p>
        </p:txBody>
      </p:sp>
      <p:sp>
        <p:nvSpPr>
          <p:cNvPr id="67587" name="Rectangle 2"/>
          <p:cNvSpPr>
            <a:spLocks noGrp="1" noRot="1" noChangeAspect="1" noChangeArrowheads="1" noTextEdit="1"/>
          </p:cNvSpPr>
          <p:nvPr>
            <p:ph type="sldImg"/>
          </p:nvPr>
        </p:nvSpPr>
        <p:spPr>
          <a:xfrm>
            <a:off x="138113" y="768350"/>
            <a:ext cx="6823075" cy="3836988"/>
          </a:xfrm>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8628908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B8AC0BFB-7675-48F7-B9B2-97E9D5B2070B}" type="slidenum">
              <a:rPr lang="de-DE" altLang="de-DE" sz="1300"/>
              <a:pPr eaLnBrk="1" hangingPunct="1">
                <a:spcBef>
                  <a:spcPct val="0"/>
                </a:spcBef>
              </a:pPr>
              <a:t>7</a:t>
            </a:fld>
            <a:endParaRPr lang="de-DE" altLang="de-DE" sz="1300"/>
          </a:p>
        </p:txBody>
      </p:sp>
      <p:sp>
        <p:nvSpPr>
          <p:cNvPr id="67587" name="Rectangle 2"/>
          <p:cNvSpPr>
            <a:spLocks noGrp="1" noRot="1" noChangeAspect="1" noChangeArrowheads="1" noTextEdit="1"/>
          </p:cNvSpPr>
          <p:nvPr>
            <p:ph type="sldImg"/>
          </p:nvPr>
        </p:nvSpPr>
        <p:spPr>
          <a:xfrm>
            <a:off x="138113" y="768350"/>
            <a:ext cx="6823075" cy="3836988"/>
          </a:xfrm>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8628908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B8AC0BFB-7675-48F7-B9B2-97E9D5B2070B}" type="slidenum">
              <a:rPr lang="de-DE" altLang="de-DE" sz="1300"/>
              <a:pPr eaLnBrk="1" hangingPunct="1">
                <a:spcBef>
                  <a:spcPct val="0"/>
                </a:spcBef>
              </a:pPr>
              <a:t>8</a:t>
            </a:fld>
            <a:endParaRPr lang="de-DE" altLang="de-DE" sz="1300"/>
          </a:p>
        </p:txBody>
      </p:sp>
      <p:sp>
        <p:nvSpPr>
          <p:cNvPr id="67587" name="Rectangle 2"/>
          <p:cNvSpPr>
            <a:spLocks noGrp="1" noRot="1" noChangeAspect="1" noChangeArrowheads="1" noTextEdit="1"/>
          </p:cNvSpPr>
          <p:nvPr>
            <p:ph type="sldImg"/>
          </p:nvPr>
        </p:nvSpPr>
        <p:spPr>
          <a:xfrm>
            <a:off x="138113" y="768350"/>
            <a:ext cx="6823075" cy="3836988"/>
          </a:xfrm>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8628908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1CC02D5F-003A-4E50-A866-53ED5C7C83D8}" type="slidenum">
              <a:rPr lang="de-DE" altLang="de-DE" sz="1300"/>
              <a:pPr eaLnBrk="1" hangingPunct="1">
                <a:spcBef>
                  <a:spcPct val="0"/>
                </a:spcBef>
              </a:pPr>
              <a:t>9</a:t>
            </a:fld>
            <a:endParaRPr lang="de-DE" altLang="de-DE" sz="1300"/>
          </a:p>
        </p:txBody>
      </p:sp>
      <p:sp>
        <p:nvSpPr>
          <p:cNvPr id="70659" name="Rectangle 2"/>
          <p:cNvSpPr>
            <a:spLocks noGrp="1" noRot="1" noChangeAspect="1" noChangeArrowheads="1" noTextEdit="1"/>
          </p:cNvSpPr>
          <p:nvPr>
            <p:ph type="sldImg"/>
          </p:nvPr>
        </p:nvSpPr>
        <p:spPr>
          <a:xfrm>
            <a:off x="138113" y="768350"/>
            <a:ext cx="6823075" cy="3836988"/>
          </a:xfrm>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895102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1CC02D5F-003A-4E50-A866-53ED5C7C83D8}" type="slidenum">
              <a:rPr lang="de-DE" altLang="de-DE" sz="1300"/>
              <a:pPr eaLnBrk="1" hangingPunct="1">
                <a:spcBef>
                  <a:spcPct val="0"/>
                </a:spcBef>
              </a:pPr>
              <a:t>10</a:t>
            </a:fld>
            <a:endParaRPr lang="de-DE" altLang="de-DE" sz="1300"/>
          </a:p>
        </p:txBody>
      </p:sp>
      <p:sp>
        <p:nvSpPr>
          <p:cNvPr id="70659" name="Rectangle 2"/>
          <p:cNvSpPr>
            <a:spLocks noGrp="1" noRot="1" noChangeAspect="1" noChangeArrowheads="1" noTextEdit="1"/>
          </p:cNvSpPr>
          <p:nvPr>
            <p:ph type="sldImg"/>
          </p:nvPr>
        </p:nvSpPr>
        <p:spPr>
          <a:xfrm>
            <a:off x="138113" y="768350"/>
            <a:ext cx="6823075" cy="3836988"/>
          </a:xfrm>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895102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1CC02D5F-003A-4E50-A866-53ED5C7C83D8}" type="slidenum">
              <a:rPr lang="de-DE" altLang="de-DE" sz="1300"/>
              <a:pPr eaLnBrk="1" hangingPunct="1">
                <a:spcBef>
                  <a:spcPct val="0"/>
                </a:spcBef>
              </a:pPr>
              <a:t>11</a:t>
            </a:fld>
            <a:endParaRPr lang="de-DE" altLang="de-DE" sz="1300"/>
          </a:p>
        </p:txBody>
      </p:sp>
      <p:sp>
        <p:nvSpPr>
          <p:cNvPr id="70659" name="Rectangle 2"/>
          <p:cNvSpPr>
            <a:spLocks noGrp="1" noRot="1" noChangeAspect="1" noChangeArrowheads="1" noTextEdit="1"/>
          </p:cNvSpPr>
          <p:nvPr>
            <p:ph type="sldImg"/>
          </p:nvPr>
        </p:nvSpPr>
        <p:spPr>
          <a:xfrm>
            <a:off x="138113" y="768350"/>
            <a:ext cx="6823075" cy="3836988"/>
          </a:xfrm>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895102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86D3D258-702E-4568-B8C3-970E6D41B65B}" type="slidenum">
              <a:rPr lang="de-DE" altLang="de-DE" sz="1300"/>
              <a:pPr eaLnBrk="1" hangingPunct="1">
                <a:spcBef>
                  <a:spcPct val="0"/>
                </a:spcBef>
              </a:pPr>
              <a:t>12</a:t>
            </a:fld>
            <a:endParaRPr lang="de-DE" altLang="de-DE" sz="1300"/>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5335679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pPr/>
              <a:t>13</a:t>
            </a:fld>
            <a:endParaRPr lang="de-DE" dirty="0"/>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256315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23ACD70C-EB34-4DFE-A2F8-40DD1988B72C}" type="slidenum">
              <a:rPr lang="de-DE" altLang="de-DE" sz="1300"/>
              <a:pPr eaLnBrk="1" hangingPunct="1">
                <a:spcBef>
                  <a:spcPct val="0"/>
                </a:spcBef>
              </a:pPr>
              <a:t>14</a:t>
            </a:fld>
            <a:endParaRPr lang="de-DE" altLang="de-DE" sz="1300"/>
          </a:p>
        </p:txBody>
      </p:sp>
      <p:sp>
        <p:nvSpPr>
          <p:cNvPr id="75779" name="Rectangle 2"/>
          <p:cNvSpPr>
            <a:spLocks noGrp="1" noRot="1" noChangeAspect="1" noChangeArrowheads="1" noTextEdit="1"/>
          </p:cNvSpPr>
          <p:nvPr>
            <p:ph type="sldImg"/>
          </p:nvPr>
        </p:nvSpPr>
        <p:spPr>
          <a:xfrm>
            <a:off x="138113" y="768350"/>
            <a:ext cx="6823075"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7493267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23ACD70C-EB34-4DFE-A2F8-40DD1988B72C}" type="slidenum">
              <a:rPr lang="de-DE" altLang="de-DE" sz="1300"/>
              <a:pPr eaLnBrk="1" hangingPunct="1">
                <a:spcBef>
                  <a:spcPct val="0"/>
                </a:spcBef>
              </a:pPr>
              <a:t>15</a:t>
            </a:fld>
            <a:endParaRPr lang="de-DE" altLang="de-DE" sz="1300"/>
          </a:p>
        </p:txBody>
      </p:sp>
      <p:sp>
        <p:nvSpPr>
          <p:cNvPr id="75779" name="Rectangle 2"/>
          <p:cNvSpPr>
            <a:spLocks noGrp="1" noRot="1" noChangeAspect="1" noChangeArrowheads="1" noTextEdit="1"/>
          </p:cNvSpPr>
          <p:nvPr>
            <p:ph type="sldImg"/>
          </p:nvPr>
        </p:nvSpPr>
        <p:spPr>
          <a:xfrm>
            <a:off x="138113" y="768350"/>
            <a:ext cx="6823075"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7493267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23ACD70C-EB34-4DFE-A2F8-40DD1988B72C}" type="slidenum">
              <a:rPr lang="de-DE" altLang="de-DE" sz="1300"/>
              <a:pPr eaLnBrk="1" hangingPunct="1">
                <a:spcBef>
                  <a:spcPct val="0"/>
                </a:spcBef>
              </a:pPr>
              <a:t>16</a:t>
            </a:fld>
            <a:endParaRPr lang="de-DE" altLang="de-DE" sz="1300"/>
          </a:p>
        </p:txBody>
      </p:sp>
      <p:sp>
        <p:nvSpPr>
          <p:cNvPr id="75779" name="Rectangle 2"/>
          <p:cNvSpPr>
            <a:spLocks noGrp="1" noRot="1" noChangeAspect="1" noChangeArrowheads="1" noTextEdit="1"/>
          </p:cNvSpPr>
          <p:nvPr>
            <p:ph type="sldImg"/>
          </p:nvPr>
        </p:nvSpPr>
        <p:spPr>
          <a:xfrm>
            <a:off x="138113" y="768350"/>
            <a:ext cx="6823075"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7493267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9EB660AE-210F-4985-8C46-47A4003F5F29}" type="slidenum">
              <a:rPr lang="de-DE" altLang="de-DE" sz="1300"/>
              <a:pPr eaLnBrk="1" hangingPunct="1">
                <a:spcBef>
                  <a:spcPct val="0"/>
                </a:spcBef>
              </a:pPr>
              <a:t>17</a:t>
            </a:fld>
            <a:endParaRPr lang="de-DE" altLang="de-DE" sz="1300"/>
          </a:p>
        </p:txBody>
      </p:sp>
      <p:sp>
        <p:nvSpPr>
          <p:cNvPr id="76803" name="Rectangle 2"/>
          <p:cNvSpPr>
            <a:spLocks noGrp="1" noRot="1" noChangeAspect="1" noChangeArrowheads="1" noTextEdit="1"/>
          </p:cNvSpPr>
          <p:nvPr>
            <p:ph type="sldImg"/>
          </p:nvPr>
        </p:nvSpPr>
        <p:spPr>
          <a:xfrm>
            <a:off x="138113" y="768350"/>
            <a:ext cx="6823075" cy="3836988"/>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4339429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75A97399-EBA8-4E94-AE96-E55810777317}" type="slidenum">
              <a:rPr lang="de-DE" altLang="de-DE" sz="1300"/>
              <a:pPr eaLnBrk="1" hangingPunct="1">
                <a:spcBef>
                  <a:spcPct val="0"/>
                </a:spcBef>
              </a:pPr>
              <a:t>18</a:t>
            </a:fld>
            <a:endParaRPr lang="de-DE" altLang="de-DE" sz="1300"/>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7026665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75A97399-EBA8-4E94-AE96-E55810777317}" type="slidenum">
              <a:rPr lang="de-DE" altLang="de-DE" sz="1300"/>
              <a:pPr eaLnBrk="1" hangingPunct="1">
                <a:spcBef>
                  <a:spcPct val="0"/>
                </a:spcBef>
              </a:pPr>
              <a:t>19</a:t>
            </a:fld>
            <a:endParaRPr lang="de-DE" altLang="de-DE" sz="1300"/>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70266659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75A97399-EBA8-4E94-AE96-E55810777317}" type="slidenum">
              <a:rPr lang="de-DE" altLang="de-DE" sz="1300"/>
              <a:pPr eaLnBrk="1" hangingPunct="1">
                <a:spcBef>
                  <a:spcPct val="0"/>
                </a:spcBef>
              </a:pPr>
              <a:t>20</a:t>
            </a:fld>
            <a:endParaRPr lang="de-DE" altLang="de-DE" sz="1300"/>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7026665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ECC66F1C-DA91-4C1E-AB14-4C09AF14933E}" type="slidenum">
              <a:rPr lang="de-DE" altLang="de-DE" sz="1300"/>
              <a:pPr eaLnBrk="1" hangingPunct="1">
                <a:spcBef>
                  <a:spcPct val="0"/>
                </a:spcBef>
              </a:pPr>
              <a:t>21</a:t>
            </a:fld>
            <a:endParaRPr lang="de-DE" altLang="de-DE" sz="1300"/>
          </a:p>
        </p:txBody>
      </p:sp>
      <p:sp>
        <p:nvSpPr>
          <p:cNvPr id="80899" name="Rectangle 2"/>
          <p:cNvSpPr>
            <a:spLocks noGrp="1" noRot="1" noChangeAspect="1" noChangeArrowheads="1" noTextEdit="1"/>
          </p:cNvSpPr>
          <p:nvPr>
            <p:ph type="sldImg"/>
          </p:nvPr>
        </p:nvSpPr>
        <p:spPr>
          <a:xfrm>
            <a:off x="138113" y="768350"/>
            <a:ext cx="6823075" cy="3836988"/>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4568859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3BA93BFE-AF0E-40DF-B8CF-91A969CA24E6}" type="slidenum">
              <a:rPr lang="de-DE" altLang="de-DE" sz="1300"/>
              <a:pPr eaLnBrk="1" hangingPunct="1">
                <a:spcBef>
                  <a:spcPct val="0"/>
                </a:spcBef>
              </a:pPr>
              <a:t>22</a:t>
            </a:fld>
            <a:endParaRPr lang="de-DE" altLang="de-DE" sz="1300"/>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65073218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3BA93BFE-AF0E-40DF-B8CF-91A969CA24E6}" type="slidenum">
              <a:rPr lang="de-DE" altLang="de-DE" sz="1300"/>
              <a:pPr eaLnBrk="1" hangingPunct="1">
                <a:spcBef>
                  <a:spcPct val="0"/>
                </a:spcBef>
              </a:pPr>
              <a:t>23</a:t>
            </a:fld>
            <a:endParaRPr lang="de-DE" altLang="de-DE" sz="1300"/>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65073218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3BA93BFE-AF0E-40DF-B8CF-91A969CA24E6}" type="slidenum">
              <a:rPr lang="de-DE" altLang="de-DE" sz="1300"/>
              <a:pPr eaLnBrk="1" hangingPunct="1">
                <a:spcBef>
                  <a:spcPct val="0"/>
                </a:spcBef>
              </a:pPr>
              <a:t>24</a:t>
            </a:fld>
            <a:endParaRPr lang="de-DE" altLang="de-DE" sz="1300"/>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65073218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789FBBF2-46C7-4045-9BF7-D5C276A31885}" type="slidenum">
              <a:rPr lang="de-DE" altLang="de-DE" sz="1300"/>
              <a:pPr eaLnBrk="1" hangingPunct="1">
                <a:spcBef>
                  <a:spcPct val="0"/>
                </a:spcBef>
              </a:pPr>
              <a:t>25</a:t>
            </a:fld>
            <a:endParaRPr lang="de-DE" altLang="de-DE" sz="1300"/>
          </a:p>
        </p:txBody>
      </p:sp>
      <p:sp>
        <p:nvSpPr>
          <p:cNvPr id="86019" name="Rectangle 3074"/>
          <p:cNvSpPr>
            <a:spLocks noGrp="1" noRot="1" noChangeAspect="1" noChangeArrowheads="1" noTextEdit="1"/>
          </p:cNvSpPr>
          <p:nvPr>
            <p:ph type="sldImg"/>
          </p:nvPr>
        </p:nvSpPr>
        <p:spPr>
          <a:xfrm>
            <a:off x="138113" y="768350"/>
            <a:ext cx="6823075" cy="3836988"/>
          </a:xfrm>
          <a:ln/>
        </p:spPr>
      </p:sp>
      <p:sp>
        <p:nvSpPr>
          <p:cNvPr id="86020" name="Rectangle 3075"/>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15526412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789FBBF2-46C7-4045-9BF7-D5C276A31885}" type="slidenum">
              <a:rPr lang="de-DE" altLang="de-DE" sz="1300"/>
              <a:pPr eaLnBrk="1" hangingPunct="1">
                <a:spcBef>
                  <a:spcPct val="0"/>
                </a:spcBef>
              </a:pPr>
              <a:t>26</a:t>
            </a:fld>
            <a:endParaRPr lang="de-DE" altLang="de-DE" sz="1300"/>
          </a:p>
        </p:txBody>
      </p:sp>
      <p:sp>
        <p:nvSpPr>
          <p:cNvPr id="86019" name="Rectangle 3074"/>
          <p:cNvSpPr>
            <a:spLocks noGrp="1" noRot="1" noChangeAspect="1" noChangeArrowheads="1" noTextEdit="1"/>
          </p:cNvSpPr>
          <p:nvPr>
            <p:ph type="sldImg"/>
          </p:nvPr>
        </p:nvSpPr>
        <p:spPr>
          <a:xfrm>
            <a:off x="138113" y="768350"/>
            <a:ext cx="6823075" cy="3836988"/>
          </a:xfrm>
          <a:ln/>
        </p:spPr>
      </p:sp>
      <p:sp>
        <p:nvSpPr>
          <p:cNvPr id="86020" name="Rectangle 3075"/>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1552641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890A2A9F-FE7F-4FAD-93A1-CA540E9769E5}" type="slidenum">
              <a:rPr lang="de-DE" altLang="de-DE" sz="1300"/>
              <a:pPr eaLnBrk="1" hangingPunct="1">
                <a:spcBef>
                  <a:spcPct val="0"/>
                </a:spcBef>
              </a:pPr>
              <a:t>27</a:t>
            </a:fld>
            <a:endParaRPr lang="de-DE" altLang="de-DE" sz="1300"/>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94646968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C2105F78-A53E-489F-A704-119EB4BDF7DE}" type="slidenum">
              <a:rPr lang="de-DE" altLang="de-DE" sz="1300"/>
              <a:pPr eaLnBrk="1" hangingPunct="1">
                <a:spcBef>
                  <a:spcPct val="0"/>
                </a:spcBef>
              </a:pPr>
              <a:t>28</a:t>
            </a:fld>
            <a:endParaRPr lang="de-DE" altLang="de-DE" sz="1300"/>
          </a:p>
        </p:txBody>
      </p:sp>
      <p:sp>
        <p:nvSpPr>
          <p:cNvPr id="88067" name="Rectangle 2"/>
          <p:cNvSpPr>
            <a:spLocks noGrp="1" noRot="1" noChangeAspect="1" noChangeArrowheads="1" noTextEdit="1"/>
          </p:cNvSpPr>
          <p:nvPr>
            <p:ph type="sldImg"/>
          </p:nvPr>
        </p:nvSpPr>
        <p:spPr>
          <a:xfrm>
            <a:off x="138113" y="768350"/>
            <a:ext cx="6823075"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41147362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F10B9C4A-CE5A-4A9E-B531-8FEC83C5BFC8}" type="slidenum">
              <a:rPr lang="de-DE" altLang="de-DE" sz="1300"/>
              <a:pPr eaLnBrk="1" hangingPunct="1">
                <a:spcBef>
                  <a:spcPct val="0"/>
                </a:spcBef>
              </a:pPr>
              <a:t>29</a:t>
            </a:fld>
            <a:endParaRPr lang="de-DE" altLang="de-DE" sz="1300"/>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98694551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D0D0D519-57ED-4ECC-98C1-A3DCDE75B6D7}" type="slidenum">
              <a:rPr lang="de-DE" altLang="de-DE" sz="1300"/>
              <a:pPr eaLnBrk="1" hangingPunct="1">
                <a:spcBef>
                  <a:spcPct val="0"/>
                </a:spcBef>
              </a:pPr>
              <a:t>30</a:t>
            </a:fld>
            <a:endParaRPr lang="de-DE" altLang="de-DE" sz="1300"/>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19558820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BD28BB39-1EC5-4E7D-B32F-8090B80C0AF9}" type="slidenum">
              <a:rPr lang="de-DE" altLang="de-DE" sz="1300"/>
              <a:pPr eaLnBrk="1" hangingPunct="1">
                <a:spcBef>
                  <a:spcPct val="0"/>
                </a:spcBef>
              </a:pPr>
              <a:t>31</a:t>
            </a:fld>
            <a:endParaRPr lang="de-DE" altLang="de-DE" sz="1300"/>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ea typeface="ＭＳ Ｐゴシック" panose="020B0600070205080204" pitchFamily="34" charset="-128"/>
            </a:endParaRPr>
          </a:p>
        </p:txBody>
      </p:sp>
    </p:spTree>
    <p:extLst>
      <p:ext uri="{BB962C8B-B14F-4D97-AF65-F5344CB8AC3E}">
        <p14:creationId xmlns:p14="http://schemas.microsoft.com/office/powerpoint/2010/main" val="126571607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204852EF-3013-4B0A-AA87-1597876165FA}" type="slidenum">
              <a:rPr lang="de-DE" altLang="de-DE" sz="1300"/>
              <a:pPr eaLnBrk="1" hangingPunct="1">
                <a:spcBef>
                  <a:spcPct val="0"/>
                </a:spcBef>
              </a:pPr>
              <a:t>32</a:t>
            </a:fld>
            <a:endParaRPr lang="de-DE"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96150530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204852EF-3013-4B0A-AA87-1597876165FA}" type="slidenum">
              <a:rPr lang="de-DE" altLang="de-DE" sz="1300"/>
              <a:pPr eaLnBrk="1" hangingPunct="1">
                <a:spcBef>
                  <a:spcPct val="0"/>
                </a:spcBef>
              </a:pPr>
              <a:t>33</a:t>
            </a:fld>
            <a:endParaRPr lang="de-DE"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96150530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34</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12993594-E690-40C9-A77F-5FE77D901CB8}" type="slidenum">
              <a:rPr lang="de-DE" altLang="de-DE" sz="1300"/>
              <a:pPr eaLnBrk="1" hangingPunct="1">
                <a:spcBef>
                  <a:spcPct val="0"/>
                </a:spcBef>
              </a:pPr>
              <a:t>35</a:t>
            </a:fld>
            <a:endParaRPr lang="de-DE"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09748320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1B59FB04-2364-4D70-A65E-F0FFE9725E70}" type="slidenum">
              <a:rPr lang="de-DE" altLang="de-DE" sz="1300"/>
              <a:pPr eaLnBrk="1" hangingPunct="1">
                <a:spcBef>
                  <a:spcPct val="0"/>
                </a:spcBef>
              </a:pPr>
              <a:t>36</a:t>
            </a:fld>
            <a:endParaRPr lang="de-DE" altLang="de-DE" sz="1300"/>
          </a:p>
        </p:txBody>
      </p:sp>
      <p:sp>
        <p:nvSpPr>
          <p:cNvPr id="9728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9728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89782083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1B59FB04-2364-4D70-A65E-F0FFE9725E70}" type="slidenum">
              <a:rPr lang="de-DE" altLang="de-DE" sz="1300"/>
              <a:pPr eaLnBrk="1" hangingPunct="1">
                <a:spcBef>
                  <a:spcPct val="0"/>
                </a:spcBef>
              </a:pPr>
              <a:t>37</a:t>
            </a:fld>
            <a:endParaRPr lang="de-DE" altLang="de-DE" sz="1300"/>
          </a:p>
        </p:txBody>
      </p:sp>
      <p:sp>
        <p:nvSpPr>
          <p:cNvPr id="9728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9728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89782083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1B59FB04-2364-4D70-A65E-F0FFE9725E70}" type="slidenum">
              <a:rPr lang="de-DE" altLang="de-DE" sz="1300"/>
              <a:pPr eaLnBrk="1" hangingPunct="1">
                <a:spcBef>
                  <a:spcPct val="0"/>
                </a:spcBef>
              </a:pPr>
              <a:t>38</a:t>
            </a:fld>
            <a:endParaRPr lang="de-DE" altLang="de-DE" sz="1300"/>
          </a:p>
        </p:txBody>
      </p:sp>
      <p:sp>
        <p:nvSpPr>
          <p:cNvPr id="9728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9728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89782083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4E2166E7-BEED-47E5-8625-93493B7FC679}" type="slidenum">
              <a:rPr lang="de-DE" altLang="de-DE" sz="1300"/>
              <a:pPr eaLnBrk="1" hangingPunct="1">
                <a:spcBef>
                  <a:spcPct val="0"/>
                </a:spcBef>
              </a:pPr>
              <a:t>39</a:t>
            </a:fld>
            <a:endParaRPr lang="de-DE" altLang="de-DE" sz="1300"/>
          </a:p>
        </p:txBody>
      </p:sp>
      <p:sp>
        <p:nvSpPr>
          <p:cNvPr id="100355" name="Rectangle 1026"/>
          <p:cNvSpPr>
            <a:spLocks noGrp="1" noRot="1" noChangeAspect="1" noChangeArrowheads="1" noTextEdit="1"/>
          </p:cNvSpPr>
          <p:nvPr>
            <p:ph type="sldImg"/>
          </p:nvPr>
        </p:nvSpPr>
        <p:spPr>
          <a:xfrm>
            <a:off x="138113" y="768350"/>
            <a:ext cx="6823075" cy="3836988"/>
          </a:xfrm>
          <a:ln/>
        </p:spPr>
      </p:sp>
      <p:sp>
        <p:nvSpPr>
          <p:cNvPr id="10035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62588743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4E2166E7-BEED-47E5-8625-93493B7FC679}" type="slidenum">
              <a:rPr lang="de-DE" altLang="de-DE" sz="1300"/>
              <a:pPr eaLnBrk="1" hangingPunct="1">
                <a:spcBef>
                  <a:spcPct val="0"/>
                </a:spcBef>
              </a:pPr>
              <a:t>40</a:t>
            </a:fld>
            <a:endParaRPr lang="de-DE" altLang="de-DE" sz="1300"/>
          </a:p>
        </p:txBody>
      </p:sp>
      <p:sp>
        <p:nvSpPr>
          <p:cNvPr id="100355" name="Rectangle 1026"/>
          <p:cNvSpPr>
            <a:spLocks noGrp="1" noRot="1" noChangeAspect="1" noChangeArrowheads="1" noTextEdit="1"/>
          </p:cNvSpPr>
          <p:nvPr>
            <p:ph type="sldImg"/>
          </p:nvPr>
        </p:nvSpPr>
        <p:spPr>
          <a:xfrm>
            <a:off x="138113" y="768350"/>
            <a:ext cx="6823075" cy="3836988"/>
          </a:xfrm>
          <a:ln/>
        </p:spPr>
      </p:sp>
      <p:sp>
        <p:nvSpPr>
          <p:cNvPr id="10035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62588743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4E2166E7-BEED-47E5-8625-93493B7FC679}" type="slidenum">
              <a:rPr lang="de-DE" altLang="de-DE" sz="1300"/>
              <a:pPr eaLnBrk="1" hangingPunct="1">
                <a:spcBef>
                  <a:spcPct val="0"/>
                </a:spcBef>
              </a:pPr>
              <a:t>41</a:t>
            </a:fld>
            <a:endParaRPr lang="de-DE" altLang="de-DE" sz="1300"/>
          </a:p>
        </p:txBody>
      </p:sp>
      <p:sp>
        <p:nvSpPr>
          <p:cNvPr id="100355" name="Rectangle 1026"/>
          <p:cNvSpPr>
            <a:spLocks noGrp="1" noRot="1" noChangeAspect="1" noChangeArrowheads="1" noTextEdit="1"/>
          </p:cNvSpPr>
          <p:nvPr>
            <p:ph type="sldImg"/>
          </p:nvPr>
        </p:nvSpPr>
        <p:spPr>
          <a:xfrm>
            <a:off x="138113" y="768350"/>
            <a:ext cx="6823075" cy="3836988"/>
          </a:xfrm>
          <a:ln/>
        </p:spPr>
      </p:sp>
      <p:sp>
        <p:nvSpPr>
          <p:cNvPr id="10035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62588743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005054B9-0FC6-4E34-8CC6-085BAD358CC8}" type="slidenum">
              <a:rPr lang="de-DE" altLang="de-DE" sz="1300"/>
              <a:pPr eaLnBrk="1" hangingPunct="1">
                <a:spcBef>
                  <a:spcPct val="0"/>
                </a:spcBef>
              </a:pPr>
              <a:t>42</a:t>
            </a:fld>
            <a:endParaRPr lang="de-DE" altLang="de-DE" sz="1300"/>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01499167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005054B9-0FC6-4E34-8CC6-085BAD358CC8}" type="slidenum">
              <a:rPr lang="de-DE" altLang="de-DE" sz="1300"/>
              <a:pPr eaLnBrk="1" hangingPunct="1">
                <a:spcBef>
                  <a:spcPct val="0"/>
                </a:spcBef>
              </a:pPr>
              <a:t>43</a:t>
            </a:fld>
            <a:endParaRPr lang="de-DE" altLang="de-DE" sz="1300"/>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01499167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005054B9-0FC6-4E34-8CC6-085BAD358CC8}" type="slidenum">
              <a:rPr lang="de-DE" altLang="de-DE" sz="1300"/>
              <a:pPr eaLnBrk="1" hangingPunct="1">
                <a:spcBef>
                  <a:spcPct val="0"/>
                </a:spcBef>
              </a:pPr>
              <a:t>44</a:t>
            </a:fld>
            <a:endParaRPr lang="de-DE" altLang="de-DE" sz="1300"/>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01499167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005054B9-0FC6-4E34-8CC6-085BAD358CC8}" type="slidenum">
              <a:rPr lang="de-DE" altLang="de-DE" sz="1300"/>
              <a:pPr eaLnBrk="1" hangingPunct="1">
                <a:spcBef>
                  <a:spcPct val="0"/>
                </a:spcBef>
              </a:pPr>
              <a:t>45</a:t>
            </a:fld>
            <a:endParaRPr lang="de-DE" altLang="de-DE" sz="1300"/>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01499167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DE310971-66A6-41DC-80C9-ECFB7D791D66}" type="slidenum">
              <a:rPr lang="de-DE" altLang="de-DE" sz="1300"/>
              <a:pPr eaLnBrk="1" hangingPunct="1">
                <a:spcBef>
                  <a:spcPct val="0"/>
                </a:spcBef>
              </a:pPr>
              <a:t>46</a:t>
            </a:fld>
            <a:endParaRPr lang="de-DE" altLang="de-DE" sz="1300"/>
          </a:p>
        </p:txBody>
      </p:sp>
      <p:sp>
        <p:nvSpPr>
          <p:cNvPr id="108547" name="Rectangle 2050"/>
          <p:cNvSpPr>
            <a:spLocks noGrp="1" noRot="1" noChangeAspect="1" noChangeArrowheads="1" noTextEdit="1"/>
          </p:cNvSpPr>
          <p:nvPr>
            <p:ph type="sldImg"/>
          </p:nvPr>
        </p:nvSpPr>
        <p:spPr>
          <a:xfrm>
            <a:off x="138113" y="768350"/>
            <a:ext cx="6823075" cy="3836988"/>
          </a:xfrm>
          <a:ln/>
        </p:spPr>
      </p:sp>
      <p:sp>
        <p:nvSpPr>
          <p:cNvPr id="108548"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30531129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DE310971-66A6-41DC-80C9-ECFB7D791D66}" type="slidenum">
              <a:rPr lang="de-DE" altLang="de-DE" sz="1300"/>
              <a:pPr eaLnBrk="1" hangingPunct="1">
                <a:spcBef>
                  <a:spcPct val="0"/>
                </a:spcBef>
              </a:pPr>
              <a:t>47</a:t>
            </a:fld>
            <a:endParaRPr lang="de-DE" altLang="de-DE" sz="1300"/>
          </a:p>
        </p:txBody>
      </p:sp>
      <p:sp>
        <p:nvSpPr>
          <p:cNvPr id="108547" name="Rectangle 2050"/>
          <p:cNvSpPr>
            <a:spLocks noGrp="1" noRot="1" noChangeAspect="1" noChangeArrowheads="1" noTextEdit="1"/>
          </p:cNvSpPr>
          <p:nvPr>
            <p:ph type="sldImg"/>
          </p:nvPr>
        </p:nvSpPr>
        <p:spPr>
          <a:xfrm>
            <a:off x="138113" y="768350"/>
            <a:ext cx="6823075" cy="3836988"/>
          </a:xfrm>
          <a:ln/>
        </p:spPr>
      </p:sp>
      <p:sp>
        <p:nvSpPr>
          <p:cNvPr id="108548"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30531129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DE310971-66A6-41DC-80C9-ECFB7D791D66}" type="slidenum">
              <a:rPr lang="de-DE" altLang="de-DE" sz="1300"/>
              <a:pPr eaLnBrk="1" hangingPunct="1">
                <a:spcBef>
                  <a:spcPct val="0"/>
                </a:spcBef>
              </a:pPr>
              <a:t>48</a:t>
            </a:fld>
            <a:endParaRPr lang="de-DE" altLang="de-DE" sz="1300"/>
          </a:p>
        </p:txBody>
      </p:sp>
      <p:sp>
        <p:nvSpPr>
          <p:cNvPr id="108547" name="Rectangle 2050"/>
          <p:cNvSpPr>
            <a:spLocks noGrp="1" noRot="1" noChangeAspect="1" noChangeArrowheads="1" noTextEdit="1"/>
          </p:cNvSpPr>
          <p:nvPr>
            <p:ph type="sldImg"/>
          </p:nvPr>
        </p:nvSpPr>
        <p:spPr>
          <a:xfrm>
            <a:off x="138113" y="768350"/>
            <a:ext cx="6823075" cy="3836988"/>
          </a:xfrm>
          <a:ln/>
        </p:spPr>
      </p:sp>
      <p:sp>
        <p:nvSpPr>
          <p:cNvPr id="108548"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30531129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DE310971-66A6-41DC-80C9-ECFB7D791D66}" type="slidenum">
              <a:rPr lang="de-DE" altLang="de-DE" sz="1300"/>
              <a:pPr eaLnBrk="1" hangingPunct="1">
                <a:spcBef>
                  <a:spcPct val="0"/>
                </a:spcBef>
              </a:pPr>
              <a:t>49</a:t>
            </a:fld>
            <a:endParaRPr lang="de-DE" altLang="de-DE" sz="1300"/>
          </a:p>
        </p:txBody>
      </p:sp>
      <p:sp>
        <p:nvSpPr>
          <p:cNvPr id="108547" name="Rectangle 2050"/>
          <p:cNvSpPr>
            <a:spLocks noGrp="1" noRot="1" noChangeAspect="1" noChangeArrowheads="1" noTextEdit="1"/>
          </p:cNvSpPr>
          <p:nvPr>
            <p:ph type="sldImg"/>
          </p:nvPr>
        </p:nvSpPr>
        <p:spPr>
          <a:xfrm>
            <a:off x="138113" y="768350"/>
            <a:ext cx="6823075" cy="3836988"/>
          </a:xfrm>
          <a:ln/>
        </p:spPr>
      </p:sp>
      <p:sp>
        <p:nvSpPr>
          <p:cNvPr id="108548"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30531129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FD8C6CFC-08F6-41A6-AF6C-E3643BBB2107}" type="slidenum">
              <a:rPr lang="de-DE" altLang="de-DE" sz="1300"/>
              <a:pPr eaLnBrk="1" hangingPunct="1">
                <a:spcBef>
                  <a:spcPct val="0"/>
                </a:spcBef>
              </a:pPr>
              <a:t>50</a:t>
            </a:fld>
            <a:endParaRPr lang="de-DE" altLang="de-DE" sz="1300"/>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3595445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FD8C6CFC-08F6-41A6-AF6C-E3643BBB2107}" type="slidenum">
              <a:rPr lang="de-DE" altLang="de-DE" sz="1300"/>
              <a:pPr eaLnBrk="1" hangingPunct="1">
                <a:spcBef>
                  <a:spcPct val="0"/>
                </a:spcBef>
              </a:pPr>
              <a:t>51</a:t>
            </a:fld>
            <a:endParaRPr lang="de-DE" altLang="de-DE" sz="1300"/>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3595445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FD8C6CFC-08F6-41A6-AF6C-E3643BBB2107}" type="slidenum">
              <a:rPr lang="de-DE" altLang="de-DE" sz="1300"/>
              <a:pPr eaLnBrk="1" hangingPunct="1">
                <a:spcBef>
                  <a:spcPct val="0"/>
                </a:spcBef>
              </a:pPr>
              <a:t>52</a:t>
            </a:fld>
            <a:endParaRPr lang="de-DE" altLang="de-DE" sz="1300"/>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3595445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53</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0CE0E23B-36F4-421A-87F1-742F163CB4A9}" type="slidenum">
              <a:rPr lang="de-DE" altLang="de-DE" sz="1300"/>
              <a:pPr eaLnBrk="1" hangingPunct="1">
                <a:spcBef>
                  <a:spcPct val="0"/>
                </a:spcBef>
              </a:pPr>
              <a:t>54</a:t>
            </a:fld>
            <a:endParaRPr lang="de-DE" altLang="de-DE" sz="1300"/>
          </a:p>
        </p:txBody>
      </p:sp>
      <p:sp>
        <p:nvSpPr>
          <p:cNvPr id="113667" name="Rectangle 2"/>
          <p:cNvSpPr>
            <a:spLocks noGrp="1" noRot="1" noChangeAspect="1" noChangeArrowheads="1" noTextEdit="1"/>
          </p:cNvSpPr>
          <p:nvPr>
            <p:ph type="sldImg"/>
          </p:nvPr>
        </p:nvSpPr>
        <p:spPr>
          <a:xfrm>
            <a:off x="138113" y="768350"/>
            <a:ext cx="6823075"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ea typeface="ＭＳ Ｐゴシック" panose="020B0600070205080204" pitchFamily="34" charset="-128"/>
            </a:endParaRPr>
          </a:p>
        </p:txBody>
      </p:sp>
    </p:spTree>
    <p:extLst>
      <p:ext uri="{BB962C8B-B14F-4D97-AF65-F5344CB8AC3E}">
        <p14:creationId xmlns:p14="http://schemas.microsoft.com/office/powerpoint/2010/main" val="109998637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9AF30E8F-17A3-49AA-8918-85F54D78F965}" type="slidenum">
              <a:rPr lang="de-DE" altLang="de-DE" sz="1300"/>
              <a:pPr eaLnBrk="1" hangingPunct="1">
                <a:spcBef>
                  <a:spcPct val="0"/>
                </a:spcBef>
              </a:pPr>
              <a:t>55</a:t>
            </a:fld>
            <a:endParaRPr lang="de-DE" altLang="de-DE" sz="1300"/>
          </a:p>
        </p:txBody>
      </p:sp>
      <p:sp>
        <p:nvSpPr>
          <p:cNvPr id="114691" name="Rectangle 2"/>
          <p:cNvSpPr>
            <a:spLocks noGrp="1" noRot="1" noChangeAspect="1" noChangeArrowheads="1" noTextEdit="1"/>
          </p:cNvSpPr>
          <p:nvPr>
            <p:ph type="sldImg"/>
          </p:nvPr>
        </p:nvSpPr>
        <p:spPr>
          <a:xfrm>
            <a:off x="138113" y="768350"/>
            <a:ext cx="6823075" cy="3836988"/>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ea typeface="ＭＳ Ｐゴシック" panose="020B0600070205080204" pitchFamily="34" charset="-128"/>
            </a:endParaRPr>
          </a:p>
        </p:txBody>
      </p:sp>
    </p:spTree>
    <p:extLst>
      <p:ext uri="{BB962C8B-B14F-4D97-AF65-F5344CB8AC3E}">
        <p14:creationId xmlns:p14="http://schemas.microsoft.com/office/powerpoint/2010/main" val="307133430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Metakognitif</a:t>
            </a:r>
            <a:r>
              <a:rPr lang="en-US" altLang="ko-KR" dirty="0">
                <a:solidFill>
                  <a:srgbClr val="004992"/>
                </a:solidFill>
              </a:rPr>
              <a:t> </a:t>
            </a:r>
            <a:r>
              <a:rPr lang="en-US" altLang="ko-KR" dirty="0" err="1">
                <a:solidFill>
                  <a:srgbClr val="004992"/>
                </a:solidFill>
              </a:rPr>
              <a:t>Eğitim</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a:latin typeface="+mj-lt"/>
              </a:rPr>
              <a:t>Bu </a:t>
            </a:r>
            <a:r>
              <a:rPr lang="en-US" altLang="ko-KR" sz="1000" dirty="0" err="1">
                <a:latin typeface="+mj-lt"/>
              </a:rPr>
              <a:t>modüldeki</a:t>
            </a:r>
            <a:r>
              <a:rPr lang="en-US" altLang="ko-KR" sz="1000" dirty="0">
                <a:latin typeface="+mj-lt"/>
              </a:rPr>
              <a:t> </a:t>
            </a:r>
            <a:r>
              <a:rPr lang="en-US" altLang="ko-KR" sz="1000" dirty="0" err="1">
                <a:latin typeface="+mj-lt"/>
              </a:rPr>
              <a:t>resimlerin</a:t>
            </a:r>
            <a:r>
              <a:rPr lang="en-US" altLang="ko-KR" sz="1000" dirty="0">
                <a:latin typeface="+mj-lt"/>
              </a:rPr>
              <a:t> </a:t>
            </a:r>
            <a:r>
              <a:rPr lang="en-US" altLang="ko-KR" sz="1000" dirty="0" err="1">
                <a:latin typeface="+mj-lt"/>
              </a:rPr>
              <a:t>kullanımı</a:t>
            </a:r>
            <a:r>
              <a:rPr lang="en-US" altLang="ko-KR" sz="1000" dirty="0">
                <a:latin typeface="+mj-lt"/>
              </a:rPr>
              <a:t> </a:t>
            </a:r>
            <a:r>
              <a:rPr lang="en-US" altLang="ko-KR" sz="1000" dirty="0" err="1">
                <a:latin typeface="+mj-lt"/>
              </a:rPr>
              <a:t>için</a:t>
            </a:r>
            <a:r>
              <a:rPr lang="en-US" altLang="ko-KR" sz="1000" dirty="0">
                <a:latin typeface="+mj-lt"/>
              </a:rPr>
              <a:t> </a:t>
            </a:r>
            <a:r>
              <a:rPr lang="en-US" altLang="ko-KR" sz="1000" dirty="0" err="1">
                <a:latin typeface="+mj-lt"/>
              </a:rPr>
              <a:t>gerekli</a:t>
            </a:r>
            <a:r>
              <a:rPr lang="en-US" altLang="ko-KR" sz="1000" dirty="0">
                <a:latin typeface="+mj-lt"/>
              </a:rPr>
              <a:t> </a:t>
            </a:r>
            <a:r>
              <a:rPr lang="en-US" altLang="ko-KR" sz="1000" dirty="0" err="1">
                <a:latin typeface="+mj-lt"/>
              </a:rPr>
              <a:t>izin</a:t>
            </a:r>
            <a:r>
              <a:rPr lang="en-US" altLang="ko-KR" sz="1000" dirty="0">
                <a:latin typeface="+mj-lt"/>
              </a:rPr>
              <a:t> </a:t>
            </a:r>
            <a:r>
              <a:rPr lang="en-US" altLang="ko-KR" sz="1000" dirty="0" err="1">
                <a:latin typeface="+mj-lt"/>
              </a:rPr>
              <a:t>sırasıyla</a:t>
            </a:r>
            <a:r>
              <a:rPr lang="en-US" altLang="ko-KR" sz="1000" dirty="0">
                <a:latin typeface="+mj-lt"/>
              </a:rPr>
              <a:t> </a:t>
            </a:r>
            <a:r>
              <a:rPr lang="en-US" altLang="ko-KR" sz="1000" dirty="0" err="1">
                <a:latin typeface="+mj-lt"/>
              </a:rPr>
              <a:t>sanatçılarından</a:t>
            </a:r>
            <a:r>
              <a:rPr lang="en-US" altLang="ko-KR" sz="1000" dirty="0">
                <a:latin typeface="+mj-lt"/>
              </a:rPr>
              <a:t> </a:t>
            </a:r>
            <a:r>
              <a:rPr lang="en-US" altLang="ko-KR" sz="1000" dirty="0" err="1">
                <a:latin typeface="+mj-lt"/>
              </a:rPr>
              <a:t>ve</a:t>
            </a:r>
            <a:r>
              <a:rPr lang="en-US" altLang="ko-KR" sz="1000" dirty="0">
                <a:latin typeface="+mj-lt"/>
              </a:rPr>
              <a:t> </a:t>
            </a:r>
            <a:r>
              <a:rPr lang="en-US" altLang="ko-KR" sz="1000" dirty="0" err="1">
                <a:latin typeface="+mj-lt"/>
              </a:rPr>
              <a:t>telif</a:t>
            </a:r>
            <a:r>
              <a:rPr lang="en-US" altLang="ko-KR" sz="1000" dirty="0">
                <a:latin typeface="+mj-lt"/>
              </a:rPr>
              <a:t> </a:t>
            </a:r>
            <a:r>
              <a:rPr lang="en-US" altLang="ko-KR" sz="1000" dirty="0" err="1">
                <a:latin typeface="+mj-lt"/>
              </a:rPr>
              <a:t>hakkı</a:t>
            </a:r>
            <a:r>
              <a:rPr lang="en-US" altLang="ko-KR" sz="1000" dirty="0">
                <a:latin typeface="+mj-lt"/>
              </a:rPr>
              <a:t> </a:t>
            </a:r>
            <a:r>
              <a:rPr lang="en-US" altLang="ko-KR" sz="1000" dirty="0" err="1">
                <a:latin typeface="+mj-lt"/>
              </a:rPr>
              <a:t>sahipleri</a:t>
            </a:r>
            <a:r>
              <a:rPr lang="en-US" altLang="ko-KR" sz="1000" dirty="0">
                <a:latin typeface="+mj-lt"/>
              </a:rPr>
              <a:t> </a:t>
            </a:r>
            <a:r>
              <a:rPr lang="en-US" altLang="ko-KR" sz="1000" dirty="0" err="1">
                <a:latin typeface="+mj-lt"/>
              </a:rPr>
              <a:t>nden</a:t>
            </a:r>
            <a:r>
              <a:rPr lang="en-US" altLang="ko-KR" sz="1000" dirty="0">
                <a:latin typeface="+mj-lt"/>
              </a:rPr>
              <a:t> </a:t>
            </a:r>
            <a:r>
              <a:rPr lang="en-US" altLang="ko-KR" sz="1000" dirty="0" err="1">
                <a:latin typeface="+mj-lt"/>
              </a:rPr>
              <a:t>temin</a:t>
            </a:r>
            <a:r>
              <a:rPr lang="en-US" altLang="ko-KR" sz="1000" dirty="0">
                <a:latin typeface="+mj-lt"/>
              </a:rPr>
              <a:t> </a:t>
            </a:r>
            <a:r>
              <a:rPr lang="en-US" altLang="ko-KR" sz="1000" dirty="0" err="1">
                <a:latin typeface="+mj-lt"/>
              </a:rPr>
              <a:t>edilmiştir</a:t>
            </a:r>
            <a:r>
              <a:rPr lang="en-US" altLang="ko-KR" sz="1000" dirty="0">
                <a:latin typeface="+mj-lt"/>
              </a:rPr>
              <a:t>. </a:t>
            </a:r>
            <a:r>
              <a:rPr lang="en-US" altLang="ko-KR" sz="1000" dirty="0" err="1">
                <a:latin typeface="+mj-lt"/>
              </a:rPr>
              <a:t>Detaylar</a:t>
            </a:r>
            <a:r>
              <a:rPr lang="en-US" altLang="ko-KR" sz="1000" dirty="0">
                <a:latin typeface="+mj-lt"/>
              </a:rPr>
              <a:t> </a:t>
            </a:r>
            <a:r>
              <a:rPr lang="en-US" altLang="ko-KR" sz="1000" dirty="0" err="1">
                <a:latin typeface="+mj-lt"/>
              </a:rPr>
              <a:t>için</a:t>
            </a:r>
            <a:r>
              <a:rPr lang="en-US" altLang="ko-KR" sz="1000" dirty="0">
                <a:latin typeface="+mj-lt"/>
              </a:rPr>
              <a:t> (</a:t>
            </a:r>
            <a:r>
              <a:rPr lang="en-US" altLang="ko-KR" sz="1000" dirty="0" err="1">
                <a:latin typeface="+mj-lt"/>
              </a:rPr>
              <a:t>sanatçı</a:t>
            </a:r>
            <a:r>
              <a:rPr lang="en-US" altLang="ko-KR" sz="1000" dirty="0">
                <a:latin typeface="+mj-lt"/>
              </a:rPr>
              <a:t> </a:t>
            </a:r>
            <a:r>
              <a:rPr lang="en-US" altLang="ko-KR" sz="1000" dirty="0" err="1">
                <a:latin typeface="+mj-lt"/>
              </a:rPr>
              <a:t>ismi</a:t>
            </a:r>
            <a:r>
              <a:rPr lang="en-US" altLang="ko-KR" sz="1000" dirty="0">
                <a:latin typeface="+mj-lt"/>
              </a:rPr>
              <a:t>, </a:t>
            </a:r>
            <a:r>
              <a:rPr lang="en-US" altLang="ko-KR" sz="1000" dirty="0" err="1">
                <a:latin typeface="+mj-lt"/>
              </a:rPr>
              <a:t>başlık</a:t>
            </a:r>
            <a:r>
              <a:rPr lang="en-US" altLang="ko-KR" sz="1000" dirty="0">
                <a:latin typeface="+mj-lt"/>
              </a:rPr>
              <a:t>), </a:t>
            </a:r>
            <a:r>
              <a:rPr lang="en-US" altLang="ko-KR" sz="1000" dirty="0" err="1">
                <a:latin typeface="+mj-lt"/>
              </a:rPr>
              <a:t>lütfen</a:t>
            </a:r>
            <a:r>
              <a:rPr lang="en-US" altLang="ko-KR" sz="1000" dirty="0">
                <a:latin typeface="+mj-lt"/>
              </a:rPr>
              <a:t> </a:t>
            </a:r>
            <a:r>
              <a:rPr lang="en-US" altLang="ko-KR" sz="1000" dirty="0" err="1">
                <a:latin typeface="+mj-lt"/>
              </a:rPr>
              <a:t>bu</a:t>
            </a:r>
            <a:r>
              <a:rPr lang="en-US" altLang="ko-KR" sz="1000" dirty="0">
                <a:latin typeface="+mj-lt"/>
              </a:rPr>
              <a:t> </a:t>
            </a:r>
            <a:r>
              <a:rPr lang="en-US" altLang="ko-KR" sz="1000" dirty="0" err="1">
                <a:latin typeface="+mj-lt"/>
              </a:rPr>
              <a:t>sunumun</a:t>
            </a:r>
            <a:r>
              <a:rPr lang="en-US" altLang="ko-KR" sz="1000" dirty="0">
                <a:latin typeface="+mj-lt"/>
              </a:rPr>
              <a:t> </a:t>
            </a:r>
            <a:r>
              <a:rPr lang="en-US" altLang="ko-KR" sz="1000" dirty="0" err="1">
                <a:latin typeface="+mj-lt"/>
              </a:rPr>
              <a:t>sonundaki</a:t>
            </a:r>
            <a:r>
              <a:rPr lang="en-US" altLang="ko-KR" sz="1000" dirty="0">
                <a:latin typeface="+mj-lt"/>
              </a:rPr>
              <a:t> </a:t>
            </a:r>
            <a:r>
              <a:rPr lang="en-US" altLang="ko-KR" sz="1000" dirty="0" err="1">
                <a:latin typeface="+mj-lt"/>
              </a:rPr>
              <a:t>ilgili</a:t>
            </a:r>
            <a:r>
              <a:rPr lang="en-US" altLang="ko-KR" sz="1000" dirty="0">
                <a:latin typeface="+mj-lt"/>
              </a:rPr>
              <a:t> </a:t>
            </a:r>
            <a:r>
              <a:rPr lang="en-US" altLang="ko-KR" sz="1000" dirty="0" err="1">
                <a:latin typeface="+mj-lt"/>
              </a:rPr>
              <a:t>kısma</a:t>
            </a:r>
            <a:r>
              <a:rPr lang="en-US" altLang="ko-KR" sz="1000" dirty="0">
                <a:latin typeface="+mj-lt"/>
              </a:rPr>
              <a:t> </a:t>
            </a:r>
            <a:r>
              <a:rPr lang="en-US" altLang="ko-KR" sz="1000" dirty="0" err="1">
                <a:latin typeface="+mj-lt"/>
              </a:rPr>
              <a:t>bakınız</a:t>
            </a:r>
            <a:r>
              <a:rPr lang="en-US" altLang="ko-KR" sz="1000" dirty="0">
                <a:latin typeface="+mj-lt"/>
              </a:rPr>
              <a: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Eğitim Modülü 8 – Ruh hali &amp; Öz-Saygı</a:t>
            </a:r>
          </a:p>
        </p:txBody>
      </p:sp>
      <p:sp>
        <p:nvSpPr>
          <p:cNvPr id="4" name="Slide Number Placeholder 3"/>
          <p:cNvSpPr>
            <a:spLocks noGrp="1"/>
          </p:cNvSpPr>
          <p:nvPr>
            <p:ph type="sldNum" sz="quarter" idx="12"/>
          </p:nvPr>
        </p:nvSpPr>
        <p:spPr bwMode="gray"/>
        <p:txBody>
          <a:bodyPr/>
          <a:lstStyle>
            <a:lvl1pPr>
              <a:defRPr b="0"/>
            </a:lvl1pPr>
          </a:lstStyle>
          <a:p>
            <a:fld id="{D7EC4AF4-A862-41A7-A437-961D7BD707A1}"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r>
              <a:rPr lang="de-DE"/>
              <a:t>Eğitim Modülü 8 – Ruh hali &amp; Öz-Saygı</a:t>
            </a:r>
            <a:endParaRPr lang="de-DE" dirty="0"/>
          </a:p>
        </p:txBody>
      </p:sp>
      <p:sp>
        <p:nvSpPr>
          <p:cNvPr id="6" name="Slide Number Placeholder 5"/>
          <p:cNvSpPr>
            <a:spLocks noGrp="1"/>
          </p:cNvSpPr>
          <p:nvPr>
            <p:ph type="sldNum" sz="quarter" idx="12"/>
          </p:nvPr>
        </p:nvSpPr>
        <p:spPr bwMode="gray"/>
        <p:txBody>
          <a:bodyPr>
            <a:noAutofit/>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de-DE"/>
              <a:t>Eğitim Modülü 8 – Ruh hali &amp; Öz-Saygı</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Eğitim Modülü 8 – Ruh hali &amp; Öz-Saygı</a:t>
            </a:r>
          </a:p>
        </p:txBody>
      </p:sp>
      <p:sp>
        <p:nvSpPr>
          <p:cNvPr id="7" name="Slide Number Placeholder 6"/>
          <p:cNvSpPr>
            <a:spLocks noGrp="1"/>
          </p:cNvSpPr>
          <p:nvPr>
            <p:ph type="sldNum" sz="quarter" idx="12"/>
          </p:nvPr>
        </p:nvSpPr>
        <p:spPr bwMode="gray"/>
        <p:txBody>
          <a:bodyPr/>
          <a:lstStyle>
            <a:lvl1pPr>
              <a:defRPr b="0"/>
            </a:lvl1pPr>
          </a:lstStyle>
          <a:p>
            <a:fld id="{D7EC4AF4-A862-41A7-A437-961D7BD707A1}"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Eğitim Modülü 8 – Ruh hali &amp; Öz-Saygı</a:t>
            </a:r>
          </a:p>
        </p:txBody>
      </p:sp>
      <p:sp>
        <p:nvSpPr>
          <p:cNvPr id="7" name="Slide Number Placeholder 6"/>
          <p:cNvSpPr>
            <a:spLocks noGrp="1"/>
          </p:cNvSpPr>
          <p:nvPr>
            <p:ph type="sldNum" sz="quarter" idx="12"/>
          </p:nvPr>
        </p:nvSpPr>
        <p:spPr bwMode="gray"/>
        <p:txBody>
          <a:bodyPr/>
          <a:lstStyle>
            <a:lvl1pPr>
              <a:defRPr b="0"/>
            </a:lvl1pPr>
          </a:lstStyle>
          <a:p>
            <a:fld id="{D7EC4AF4-A862-41A7-A437-961D7BD707A1}"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r>
              <a:rPr lang="de-DE"/>
              <a:t>Eğitim Modülü 8 – Ruh hali &amp; Öz-Saygı</a:t>
            </a:r>
            <a:endParaRPr lang="de-DE" dirty="0"/>
          </a:p>
        </p:txBody>
      </p:sp>
      <p:sp>
        <p:nvSpPr>
          <p:cNvPr id="5" name="Slide Number Placeholder 4"/>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de-DE"/>
              <a:t>Eğitim Modülü 8 – Ruh hali &amp; Öz-Saygı</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300312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756603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Metakognitif</a:t>
            </a:r>
            <a:r>
              <a:rPr lang="en-US" altLang="ko-KR" dirty="0">
                <a:solidFill>
                  <a:srgbClr val="004992"/>
                </a:solidFill>
              </a:rPr>
              <a:t> </a:t>
            </a:r>
            <a:r>
              <a:rPr lang="en-US" altLang="ko-KR" dirty="0" err="1">
                <a:solidFill>
                  <a:srgbClr val="004992"/>
                </a:solidFill>
              </a:rPr>
              <a:t>Eğitim</a:t>
            </a:r>
            <a:r>
              <a:rPr lang="en-US" altLang="ko-KR" dirty="0">
                <a:solidFill>
                  <a:srgbClr val="004992"/>
                </a:solidFill>
              </a:rPr>
              <a:t> (MCT)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b="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en-US" altLang="ko-KR" sz="1000" b="0" dirty="0">
                <a:solidFill>
                  <a:srgbClr val="333333"/>
                </a:solidFill>
                <a:latin typeface="Calibri Light"/>
              </a:rPr>
              <a:t>Bu </a:t>
            </a:r>
            <a:r>
              <a:rPr lang="en-US" altLang="ko-KR" sz="1000" b="0" dirty="0" err="1">
                <a:solidFill>
                  <a:srgbClr val="333333"/>
                </a:solidFill>
                <a:latin typeface="Calibri Light"/>
              </a:rPr>
              <a:t>modüldeki</a:t>
            </a:r>
            <a:r>
              <a:rPr lang="en-US" altLang="ko-KR" sz="1000" b="0" dirty="0">
                <a:solidFill>
                  <a:srgbClr val="333333"/>
                </a:solidFill>
                <a:latin typeface="Calibri Light"/>
              </a:rPr>
              <a:t> </a:t>
            </a:r>
            <a:r>
              <a:rPr lang="en-US" altLang="ko-KR" sz="1000" b="0" dirty="0" err="1">
                <a:solidFill>
                  <a:srgbClr val="333333"/>
                </a:solidFill>
                <a:latin typeface="Calibri Light"/>
              </a:rPr>
              <a:t>resimlerin</a:t>
            </a:r>
            <a:r>
              <a:rPr lang="en-US" altLang="ko-KR" sz="1000" b="0" dirty="0">
                <a:solidFill>
                  <a:srgbClr val="333333"/>
                </a:solidFill>
                <a:latin typeface="Calibri Light"/>
              </a:rPr>
              <a:t> </a:t>
            </a:r>
            <a:r>
              <a:rPr lang="en-US" altLang="ko-KR" sz="1000" b="0" dirty="0" err="1">
                <a:solidFill>
                  <a:srgbClr val="333333"/>
                </a:solidFill>
                <a:latin typeface="Calibri Light"/>
              </a:rPr>
              <a:t>kullanımı</a:t>
            </a:r>
            <a:r>
              <a:rPr lang="en-US" altLang="ko-KR" sz="1000" b="0" dirty="0">
                <a:solidFill>
                  <a:srgbClr val="333333"/>
                </a:solidFill>
                <a:latin typeface="Calibri Light"/>
              </a:rPr>
              <a:t> </a:t>
            </a:r>
            <a:r>
              <a:rPr lang="en-US" altLang="ko-KR" sz="1000" b="0" dirty="0" err="1">
                <a:solidFill>
                  <a:srgbClr val="333333"/>
                </a:solidFill>
                <a:latin typeface="Calibri Light"/>
              </a:rPr>
              <a:t>için</a:t>
            </a:r>
            <a:r>
              <a:rPr lang="en-US" altLang="ko-KR" sz="1000" b="0" dirty="0">
                <a:solidFill>
                  <a:srgbClr val="333333"/>
                </a:solidFill>
                <a:latin typeface="Calibri Light"/>
              </a:rPr>
              <a:t> </a:t>
            </a:r>
            <a:r>
              <a:rPr lang="en-US" altLang="ko-KR" sz="1000" b="0" dirty="0" err="1">
                <a:solidFill>
                  <a:srgbClr val="333333"/>
                </a:solidFill>
                <a:latin typeface="Calibri Light"/>
              </a:rPr>
              <a:t>gerekli</a:t>
            </a:r>
            <a:r>
              <a:rPr lang="en-US" altLang="ko-KR" sz="1000" b="0" dirty="0">
                <a:solidFill>
                  <a:srgbClr val="333333"/>
                </a:solidFill>
                <a:latin typeface="Calibri Light"/>
              </a:rPr>
              <a:t> </a:t>
            </a:r>
            <a:r>
              <a:rPr lang="en-US" altLang="ko-KR" sz="1000" b="0" dirty="0" err="1">
                <a:solidFill>
                  <a:srgbClr val="333333"/>
                </a:solidFill>
                <a:latin typeface="Calibri Light"/>
              </a:rPr>
              <a:t>izin</a:t>
            </a:r>
            <a:r>
              <a:rPr lang="en-US" altLang="ko-KR" sz="1000" b="0" dirty="0">
                <a:solidFill>
                  <a:srgbClr val="333333"/>
                </a:solidFill>
                <a:latin typeface="Calibri Light"/>
              </a:rPr>
              <a:t> </a:t>
            </a:r>
            <a:r>
              <a:rPr lang="en-US" altLang="ko-KR" sz="1000" b="0" dirty="0" err="1">
                <a:solidFill>
                  <a:srgbClr val="333333"/>
                </a:solidFill>
                <a:latin typeface="Calibri Light"/>
              </a:rPr>
              <a:t>sırasıyla</a:t>
            </a:r>
            <a:r>
              <a:rPr lang="en-US" altLang="ko-KR" sz="1000" b="0" dirty="0">
                <a:solidFill>
                  <a:srgbClr val="333333"/>
                </a:solidFill>
                <a:latin typeface="Calibri Light"/>
              </a:rPr>
              <a:t> </a:t>
            </a:r>
            <a:r>
              <a:rPr lang="en-US" altLang="ko-KR" sz="1000" b="0" dirty="0" err="1">
                <a:solidFill>
                  <a:srgbClr val="333333"/>
                </a:solidFill>
                <a:latin typeface="Calibri Light"/>
              </a:rPr>
              <a:t>sanatçılarından</a:t>
            </a:r>
            <a:r>
              <a:rPr lang="en-US" altLang="ko-KR" sz="1000" b="0" dirty="0">
                <a:solidFill>
                  <a:srgbClr val="333333"/>
                </a:solidFill>
                <a:latin typeface="Calibri Light"/>
              </a:rPr>
              <a:t> </a:t>
            </a:r>
            <a:r>
              <a:rPr lang="en-US" altLang="ko-KR" sz="1000" b="0" dirty="0" err="1">
                <a:solidFill>
                  <a:srgbClr val="333333"/>
                </a:solidFill>
                <a:latin typeface="Calibri Light"/>
              </a:rPr>
              <a:t>ve</a:t>
            </a:r>
            <a:r>
              <a:rPr lang="en-US" altLang="ko-KR" sz="1000" b="0" dirty="0">
                <a:solidFill>
                  <a:srgbClr val="333333"/>
                </a:solidFill>
                <a:latin typeface="Calibri Light"/>
              </a:rPr>
              <a:t> </a:t>
            </a:r>
            <a:r>
              <a:rPr lang="en-US" altLang="ko-KR" sz="1000" b="0" dirty="0" err="1">
                <a:solidFill>
                  <a:srgbClr val="333333"/>
                </a:solidFill>
                <a:latin typeface="Calibri Light"/>
              </a:rPr>
              <a:t>telif</a:t>
            </a:r>
            <a:r>
              <a:rPr lang="en-US" altLang="ko-KR" sz="1000" b="0" dirty="0">
                <a:solidFill>
                  <a:srgbClr val="333333"/>
                </a:solidFill>
                <a:latin typeface="Calibri Light"/>
              </a:rPr>
              <a:t> </a:t>
            </a:r>
            <a:r>
              <a:rPr lang="en-US" altLang="ko-KR" sz="1000" b="0" dirty="0" err="1">
                <a:solidFill>
                  <a:srgbClr val="333333"/>
                </a:solidFill>
                <a:latin typeface="Calibri Light"/>
              </a:rPr>
              <a:t>hakkı</a:t>
            </a:r>
            <a:r>
              <a:rPr lang="en-US" altLang="ko-KR" sz="1000" b="0" dirty="0">
                <a:solidFill>
                  <a:srgbClr val="333333"/>
                </a:solidFill>
                <a:latin typeface="Calibri Light"/>
              </a:rPr>
              <a:t> </a:t>
            </a:r>
            <a:r>
              <a:rPr lang="en-US" altLang="ko-KR" sz="1000" b="0" dirty="0" err="1">
                <a:solidFill>
                  <a:srgbClr val="333333"/>
                </a:solidFill>
                <a:latin typeface="Calibri Light"/>
              </a:rPr>
              <a:t>sahipleri</a:t>
            </a:r>
            <a:r>
              <a:rPr lang="en-US" altLang="ko-KR" sz="1000" b="0" dirty="0">
                <a:solidFill>
                  <a:srgbClr val="333333"/>
                </a:solidFill>
                <a:latin typeface="Calibri Light"/>
              </a:rPr>
              <a:t> </a:t>
            </a:r>
            <a:r>
              <a:rPr lang="en-US" altLang="ko-KR" sz="1000" b="0" dirty="0" err="1">
                <a:solidFill>
                  <a:srgbClr val="333333"/>
                </a:solidFill>
                <a:latin typeface="Calibri Light"/>
              </a:rPr>
              <a:t>nden</a:t>
            </a:r>
            <a:r>
              <a:rPr lang="en-US" altLang="ko-KR" sz="1000" b="0" dirty="0">
                <a:solidFill>
                  <a:srgbClr val="333333"/>
                </a:solidFill>
                <a:latin typeface="Calibri Light"/>
              </a:rPr>
              <a:t> </a:t>
            </a:r>
            <a:r>
              <a:rPr lang="en-US" altLang="ko-KR" sz="1000" b="0" dirty="0" err="1">
                <a:solidFill>
                  <a:srgbClr val="333333"/>
                </a:solidFill>
                <a:latin typeface="Calibri Light"/>
              </a:rPr>
              <a:t>temin</a:t>
            </a:r>
            <a:r>
              <a:rPr lang="en-US" altLang="ko-KR" sz="1000" b="0" dirty="0">
                <a:solidFill>
                  <a:srgbClr val="333333"/>
                </a:solidFill>
                <a:latin typeface="Calibri Light"/>
              </a:rPr>
              <a:t> </a:t>
            </a:r>
            <a:r>
              <a:rPr lang="en-US" altLang="ko-KR" sz="1000" b="0" dirty="0" err="1">
                <a:solidFill>
                  <a:srgbClr val="333333"/>
                </a:solidFill>
                <a:latin typeface="Calibri Light"/>
              </a:rPr>
              <a:t>edilmiştir</a:t>
            </a:r>
            <a:r>
              <a:rPr lang="en-US" altLang="ko-KR" sz="1000" b="0" dirty="0">
                <a:solidFill>
                  <a:srgbClr val="333333"/>
                </a:solidFill>
                <a:latin typeface="Calibri Light"/>
              </a:rPr>
              <a:t>. </a:t>
            </a:r>
            <a:r>
              <a:rPr lang="en-US" altLang="ko-KR" sz="1000" b="0" dirty="0" err="1">
                <a:solidFill>
                  <a:srgbClr val="333333"/>
                </a:solidFill>
                <a:latin typeface="Calibri Light"/>
              </a:rPr>
              <a:t>Detaylar</a:t>
            </a:r>
            <a:r>
              <a:rPr lang="en-US" altLang="ko-KR" sz="1000" b="0" dirty="0">
                <a:solidFill>
                  <a:srgbClr val="333333"/>
                </a:solidFill>
                <a:latin typeface="Calibri Light"/>
              </a:rPr>
              <a:t> </a:t>
            </a:r>
            <a:r>
              <a:rPr lang="en-US" altLang="ko-KR" sz="1000" b="0" dirty="0" err="1">
                <a:solidFill>
                  <a:srgbClr val="333333"/>
                </a:solidFill>
                <a:latin typeface="Calibri Light"/>
              </a:rPr>
              <a:t>için</a:t>
            </a:r>
            <a:r>
              <a:rPr lang="en-US" altLang="ko-KR" sz="1000" b="0" dirty="0">
                <a:solidFill>
                  <a:srgbClr val="333333"/>
                </a:solidFill>
                <a:latin typeface="Calibri Light"/>
              </a:rPr>
              <a:t> (</a:t>
            </a:r>
            <a:r>
              <a:rPr lang="en-US" altLang="ko-KR" sz="1000" b="0" dirty="0" err="1">
                <a:solidFill>
                  <a:srgbClr val="333333"/>
                </a:solidFill>
                <a:latin typeface="Calibri Light"/>
              </a:rPr>
              <a:t>sanatçı</a:t>
            </a:r>
            <a:r>
              <a:rPr lang="en-US" altLang="ko-KR" sz="1000" b="0" dirty="0">
                <a:solidFill>
                  <a:srgbClr val="333333"/>
                </a:solidFill>
                <a:latin typeface="Calibri Light"/>
              </a:rPr>
              <a:t> </a:t>
            </a:r>
            <a:r>
              <a:rPr lang="en-US" altLang="ko-KR" sz="1000" b="0" dirty="0" err="1">
                <a:solidFill>
                  <a:srgbClr val="333333"/>
                </a:solidFill>
                <a:latin typeface="Calibri Light"/>
              </a:rPr>
              <a:t>ismi</a:t>
            </a:r>
            <a:r>
              <a:rPr lang="en-US" altLang="ko-KR" sz="1000" b="0" dirty="0">
                <a:solidFill>
                  <a:srgbClr val="333333"/>
                </a:solidFill>
                <a:latin typeface="Calibri Light"/>
              </a:rPr>
              <a:t>, </a:t>
            </a:r>
            <a:r>
              <a:rPr lang="en-US" altLang="ko-KR" sz="1000" b="0" dirty="0" err="1">
                <a:solidFill>
                  <a:srgbClr val="333333"/>
                </a:solidFill>
                <a:latin typeface="Calibri Light"/>
              </a:rPr>
              <a:t>başlık</a:t>
            </a:r>
            <a:r>
              <a:rPr lang="en-US" altLang="ko-KR" sz="1000" b="0" dirty="0">
                <a:solidFill>
                  <a:srgbClr val="333333"/>
                </a:solidFill>
                <a:latin typeface="Calibri Light"/>
              </a:rPr>
              <a:t>), </a:t>
            </a:r>
            <a:r>
              <a:rPr lang="en-US" altLang="ko-KR" sz="1000" b="0" dirty="0" err="1">
                <a:solidFill>
                  <a:srgbClr val="333333"/>
                </a:solidFill>
                <a:latin typeface="Calibri Light"/>
              </a:rPr>
              <a:t>lütfen</a:t>
            </a:r>
            <a:r>
              <a:rPr lang="en-US" altLang="ko-KR" sz="1000" b="0" dirty="0">
                <a:solidFill>
                  <a:srgbClr val="333333"/>
                </a:solidFill>
                <a:latin typeface="Calibri Light"/>
              </a:rPr>
              <a:t> </a:t>
            </a:r>
            <a:r>
              <a:rPr lang="en-US" altLang="ko-KR" sz="1000" b="0" dirty="0" err="1">
                <a:solidFill>
                  <a:srgbClr val="333333"/>
                </a:solidFill>
                <a:latin typeface="Calibri Light"/>
              </a:rPr>
              <a:t>bu</a:t>
            </a:r>
            <a:r>
              <a:rPr lang="en-US" altLang="ko-KR" sz="1000" b="0" dirty="0">
                <a:solidFill>
                  <a:srgbClr val="333333"/>
                </a:solidFill>
                <a:latin typeface="Calibri Light"/>
              </a:rPr>
              <a:t> </a:t>
            </a:r>
            <a:r>
              <a:rPr lang="en-US" altLang="ko-KR" sz="1000" b="0" dirty="0" err="1">
                <a:solidFill>
                  <a:srgbClr val="333333"/>
                </a:solidFill>
                <a:latin typeface="Calibri Light"/>
              </a:rPr>
              <a:t>sunumun</a:t>
            </a:r>
            <a:r>
              <a:rPr lang="en-US" altLang="ko-KR" sz="1000" b="0" dirty="0">
                <a:solidFill>
                  <a:srgbClr val="333333"/>
                </a:solidFill>
                <a:latin typeface="Calibri Light"/>
              </a:rPr>
              <a:t> </a:t>
            </a:r>
            <a:r>
              <a:rPr lang="en-US" altLang="ko-KR" sz="1000" b="0" dirty="0" err="1">
                <a:solidFill>
                  <a:srgbClr val="333333"/>
                </a:solidFill>
                <a:latin typeface="Calibri Light"/>
              </a:rPr>
              <a:t>sonundaki</a:t>
            </a:r>
            <a:r>
              <a:rPr lang="en-US" altLang="ko-KR" sz="1000" b="0" dirty="0">
                <a:solidFill>
                  <a:srgbClr val="333333"/>
                </a:solidFill>
                <a:latin typeface="Calibri Light"/>
              </a:rPr>
              <a:t> </a:t>
            </a:r>
            <a:r>
              <a:rPr lang="en-US" altLang="ko-KR" sz="1000" b="0" dirty="0" err="1">
                <a:solidFill>
                  <a:srgbClr val="333333"/>
                </a:solidFill>
                <a:latin typeface="Calibri Light"/>
              </a:rPr>
              <a:t>ilgili</a:t>
            </a:r>
            <a:r>
              <a:rPr lang="en-US" altLang="ko-KR" sz="1000" b="0" dirty="0">
                <a:solidFill>
                  <a:srgbClr val="333333"/>
                </a:solidFill>
                <a:latin typeface="Calibri Light"/>
              </a:rPr>
              <a:t> </a:t>
            </a:r>
            <a:r>
              <a:rPr lang="en-US" altLang="ko-KR" sz="1000" b="0" dirty="0" err="1">
                <a:solidFill>
                  <a:srgbClr val="333333"/>
                </a:solidFill>
                <a:latin typeface="Calibri Light"/>
              </a:rPr>
              <a:t>kısma</a:t>
            </a:r>
            <a:r>
              <a:rPr lang="en-US" altLang="ko-KR" sz="1000" b="0" dirty="0">
                <a:solidFill>
                  <a:srgbClr val="333333"/>
                </a:solidFill>
                <a:latin typeface="Calibri Light"/>
              </a:rPr>
              <a:t> </a:t>
            </a:r>
            <a:r>
              <a:rPr lang="en-US" altLang="ko-KR" sz="1000" b="0" dirty="0" err="1">
                <a:solidFill>
                  <a:srgbClr val="333333"/>
                </a:solidFill>
                <a:latin typeface="Calibri Light"/>
              </a:rPr>
              <a:t>bakınız</a:t>
            </a:r>
            <a:r>
              <a:rPr lang="en-US" altLang="ko-KR" sz="1000" b="0" dirty="0">
                <a:solidFill>
                  <a:srgbClr val="333333"/>
                </a:solidFill>
                <a:latin typeface="Calibri Light"/>
              </a:rPr>
              <a:t>.</a:t>
            </a:r>
            <a:endParaRPr lang="es-ES" altLang="de-DE" sz="1000" b="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6180566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23190423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99983015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Tree>
    <p:extLst>
      <p:ext uri="{BB962C8B-B14F-4D97-AF65-F5344CB8AC3E}">
        <p14:creationId xmlns:p14="http://schemas.microsoft.com/office/powerpoint/2010/main" val="401725546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11574769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69080542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169259013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43014797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5078971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291667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de-DE"/>
              <a:t>Eğitim Modülü 8 – Ruh hali &amp; Öz-Saygı</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D7EC4AF4-A862-41A7-A437-961D7BD707A1}"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 id="2147483706"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r>
              <a:rPr lang="de-DE" b="0">
                <a:solidFill>
                  <a:srgbClr val="333333"/>
                </a:solidFill>
              </a:rPr>
              <a:t>Entrenamiento Metacognitivo 8 – Stimmung</a:t>
            </a:r>
            <a:endParaRPr lang="de-DE" b="0"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fld id="{9B00EF49-7894-4F53-A8DD-F7DB3BFC5032}" type="slidenum">
              <a:rPr lang="de-DE" b="0" smtClean="0">
                <a:solidFill>
                  <a:srgbClr val="333333"/>
                </a:solidFill>
              </a:rPr>
              <a:pPr defTabSz="457123" fontAlgn="auto">
                <a:spcBef>
                  <a:spcPts val="0"/>
                </a:spcBef>
                <a:spcAft>
                  <a:spcPts val="0"/>
                </a:spcAft>
              </a:pPr>
              <a:t>‹Nr.›</a:t>
            </a:fld>
            <a:endParaRPr lang="de-DE" b="0"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704137309"/>
      </p:ext>
    </p:extLst>
  </p:cSld>
  <p:clrMap bg1="lt1" tx1="dk1" bg2="lt2" tx2="dk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 id="2147483719"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2.xml"/><Relationship Id="rId1" Type="http://schemas.openxmlformats.org/officeDocument/2006/relationships/slideLayout" Target="../slideLayouts/slideLayout10.xml"/><Relationship Id="rId4" Type="http://schemas.openxmlformats.org/officeDocument/2006/relationships/image" Target="../media/image19.jpeg"/></Relationships>
</file>

<file path=ppt/slides/_rels/slide2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3.xml"/><Relationship Id="rId1" Type="http://schemas.openxmlformats.org/officeDocument/2006/relationships/slideLayout" Target="../slideLayouts/slideLayout10.xml"/><Relationship Id="rId4" Type="http://schemas.openxmlformats.org/officeDocument/2006/relationships/image" Target="../media/image19.jpeg"/></Relationships>
</file>

<file path=ppt/slides/_rels/slide2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4.xml"/><Relationship Id="rId1" Type="http://schemas.openxmlformats.org/officeDocument/2006/relationships/slideLayout" Target="../slideLayouts/slideLayout10.xml"/><Relationship Id="rId4" Type="http://schemas.openxmlformats.org/officeDocument/2006/relationships/image" Target="../media/image19.jpeg"/></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3.xml"/><Relationship Id="rId1" Type="http://schemas.openxmlformats.org/officeDocument/2006/relationships/slideLayout" Target="../slideLayouts/slideLayout5.xml"/><Relationship Id="rId4" Type="http://schemas.openxmlformats.org/officeDocument/2006/relationships/image" Target="../media/image28.png"/></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MCT 8 A – </a:t>
            </a:r>
            <a:r>
              <a:rPr lang="es-ES" altLang="ko-KR" dirty="0" err="1"/>
              <a:t>Ruh</a:t>
            </a:r>
            <a:r>
              <a:rPr lang="es-ES" altLang="ko-KR" dirty="0"/>
              <a:t> </a:t>
            </a:r>
            <a:r>
              <a:rPr lang="es-ES" altLang="ko-KR" dirty="0" err="1"/>
              <a:t>hali</a:t>
            </a:r>
            <a:r>
              <a:rPr lang="es-ES" altLang="ko-KR" dirty="0"/>
              <a:t> &amp; </a:t>
            </a:r>
            <a:r>
              <a:rPr lang="es-ES" altLang="ko-KR" dirty="0" err="1"/>
              <a:t>Öz-Saygı</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Akturan </a:t>
            </a:r>
            <a:r>
              <a:rPr lang="nl-NL" sz="1600" dirty="0">
                <a:solidFill>
                  <a:srgbClr val="004992"/>
                </a:solidFill>
              </a:rPr>
              <a:t>(11|21)</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25004590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altLang="de-DE" sz="3600">
                <a:latin typeface="+mn-lt"/>
                <a:ea typeface="+mn-ea"/>
                <a:cs typeface="+mn-cs"/>
              </a:rPr>
              <a:t>Bunu neden yapıyoruz?</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tr-TR" altLang="de-DE" sz="2400">
                <a:solidFill>
                  <a:srgbClr val="333333"/>
                </a:solidFill>
              </a:rPr>
              <a:t>Ruh sağlığı problemleri yaşayan birçok insan, </a:t>
            </a:r>
            <a:r>
              <a:rPr lang="tr-TR" altLang="de-DE" sz="2400">
                <a:solidFill>
                  <a:srgbClr val="004992"/>
                </a:solidFill>
              </a:rPr>
              <a:t>depresyona kadar varabilen </a:t>
            </a:r>
            <a:r>
              <a:rPr lang="tr-TR" altLang="de-DE" sz="2400">
                <a:solidFill>
                  <a:srgbClr val="333333"/>
                </a:solidFill>
              </a:rPr>
              <a:t>düşünme bozunumları göstermektedir.</a:t>
            </a:r>
            <a:endParaRPr lang="en-US" altLang="de-DE" sz="2400" dirty="0">
              <a:solidFill>
                <a:srgbClr val="333333"/>
              </a:solidFill>
            </a:endParaRPr>
          </a:p>
          <a:p>
            <a:pPr lvl="0" defTabSz="914400" fontAlgn="base"/>
            <a:r>
              <a:rPr lang="tr-TR" altLang="de-DE" sz="2400" dirty="0">
                <a:solidFill>
                  <a:srgbClr val="333333"/>
                </a:solidFill>
              </a:rPr>
              <a:t>Bu düşünme bozunumları, yoğun ve sürekli bir eğitim ile değiştirilebilir.</a:t>
            </a:r>
            <a:endParaRPr lang="en-US" sz="2400" dirty="0"/>
          </a:p>
        </p:txBody>
      </p:sp>
      <p:sp>
        <p:nvSpPr>
          <p:cNvPr id="2" name="Footer Placeholder 1"/>
          <p:cNvSpPr>
            <a:spLocks noGrp="1"/>
          </p:cNvSpPr>
          <p:nvPr>
            <p:ph type="ftr" sz="quarter" idx="11"/>
          </p:nvPr>
        </p:nvSpPr>
        <p:spPr/>
        <p:txBody>
          <a:bodyPr/>
          <a:lstStyle/>
          <a:p>
            <a:r>
              <a:rPr lang="de-DE">
                <a:latin typeface="+mn-lt"/>
                <a:ea typeface="+mn-ea"/>
              </a:rPr>
              <a:t>Eğitim Modülü 8 – Ruh hali &amp; Öz-Saygı</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2</a:t>
            </a:fld>
            <a:endParaRPr lang="de-DE" dirty="0">
              <a:latin typeface="+mn-lt"/>
              <a:ea typeface="+mn-e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Depresyon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belirtileri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nelerdir</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r>
              <a:rPr lang="de-DE">
                <a:latin typeface="+mn-lt"/>
                <a:ea typeface="+mn-ea"/>
              </a:rPr>
              <a:t>Eğitim Modülü 8 – Ruh hali &amp; Öz-Saygı</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3</a:t>
            </a:fld>
            <a:endParaRPr lang="de-DE" dirty="0">
              <a:latin typeface="+mn-lt"/>
              <a:ea typeface="+mn-ea"/>
            </a:endParaRPr>
          </a:p>
        </p:txBody>
      </p:sp>
      <p:pic>
        <p:nvPicPr>
          <p:cNvPr id="7" name="Picture 4" descr="bearbeitet">
            <a:extLst>
              <a:ext uri="{FF2B5EF4-FFF2-40B4-BE49-F238E27FC236}">
                <a16:creationId xmlns:a16="http://schemas.microsoft.com/office/drawing/2014/main" id="{1499207F-CF66-4440-98EE-130757EA86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1748" y="2520944"/>
            <a:ext cx="5174414" cy="3931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6147">
            <a:extLst>
              <a:ext uri="{FF2B5EF4-FFF2-40B4-BE49-F238E27FC236}">
                <a16:creationId xmlns:a16="http://schemas.microsoft.com/office/drawing/2014/main" id="{416EB4E4-FACD-477F-9E50-063681292200}"/>
              </a:ext>
            </a:extLst>
          </p:cNvPr>
          <p:cNvSpPr txBox="1">
            <a:spLocks noChangeArrowheads="1"/>
          </p:cNvSpPr>
          <p:nvPr/>
        </p:nvSpPr>
        <p:spPr bwMode="auto">
          <a:xfrm>
            <a:off x="3491748" y="2028501"/>
            <a:ext cx="5174414"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algn="ctr" eaLnBrk="1" hangingPunct="1">
              <a:spcBef>
                <a:spcPct val="0"/>
              </a:spcBef>
              <a:buClrTx/>
              <a:buFontTx/>
              <a:buNone/>
            </a:pPr>
            <a:r>
              <a:rPr lang="de-DE" altLang="de-DE" sz="2400" b="0" dirty="0">
                <a:solidFill>
                  <a:srgbClr val="004992"/>
                </a:solidFill>
                <a:latin typeface="+mn-lt"/>
                <a:ea typeface="+mn-ea"/>
              </a:rPr>
              <a: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Depresyon belirtileri nelerdir?</a:t>
            </a:r>
          </a:p>
        </p:txBody>
      </p:sp>
      <p:sp>
        <p:nvSpPr>
          <p:cNvPr id="4" name="Content Placeholder 3"/>
          <p:cNvSpPr>
            <a:spLocks noGrp="1"/>
          </p:cNvSpPr>
          <p:nvPr>
            <p:ph idx="1"/>
          </p:nvPr>
        </p:nvSpPr>
        <p:spPr/>
        <p:txBody>
          <a:bodyPr/>
          <a:lstStyle/>
          <a:p>
            <a:pPr marL="457200" lvl="0" indent="-457200" defTabSz="914400" fontAlgn="base">
              <a:buFont typeface="+mj-lt"/>
              <a:buAutoNum type="arabicPeriod"/>
            </a:pPr>
            <a:r>
              <a:rPr lang="tr-TR" altLang="de-DE" sz="2400" dirty="0">
                <a:solidFill>
                  <a:srgbClr val="333333"/>
                </a:solidFill>
              </a:rPr>
              <a:t>keder</a:t>
            </a:r>
            <a:r>
              <a:rPr lang="de-DE" altLang="de-DE" sz="2400" dirty="0">
                <a:solidFill>
                  <a:srgbClr val="333333"/>
                </a:solidFill>
              </a:rPr>
              <a:t>, </a:t>
            </a:r>
            <a:r>
              <a:rPr lang="tr-TR" altLang="de-DE" sz="2400" dirty="0">
                <a:solidFill>
                  <a:srgbClr val="333333"/>
                </a:solidFill>
              </a:rPr>
              <a:t>çökmüş ruh hali</a:t>
            </a:r>
            <a:endParaRPr lang="de-DE" altLang="de-DE" sz="2400" dirty="0">
              <a:solidFill>
                <a:srgbClr val="333333"/>
              </a:solidFill>
            </a:endParaRPr>
          </a:p>
          <a:p>
            <a:pPr marL="457200" lvl="0" indent="-457200" defTabSz="914400" fontAlgn="base">
              <a:buFont typeface="+mj-lt"/>
              <a:buAutoNum type="arabicPeriod"/>
            </a:pPr>
            <a:r>
              <a:rPr lang="tr-TR" altLang="de-DE" sz="2400" dirty="0">
                <a:solidFill>
                  <a:srgbClr val="333333"/>
                </a:solidFill>
              </a:rPr>
              <a:t>zayıflamış itki ve motivasyon</a:t>
            </a:r>
            <a:endParaRPr lang="de-DE" altLang="de-DE" sz="2400" dirty="0">
              <a:solidFill>
                <a:srgbClr val="333333"/>
              </a:solidFill>
            </a:endParaRPr>
          </a:p>
          <a:p>
            <a:pPr marL="457200" lvl="0" indent="-457200" defTabSz="914400" fontAlgn="base">
              <a:buFont typeface="+mj-lt"/>
              <a:buAutoNum type="arabicPeriod"/>
            </a:pPr>
            <a:r>
              <a:rPr lang="tr-TR" altLang="de-DE" sz="2400" dirty="0">
                <a:solidFill>
                  <a:srgbClr val="333333"/>
                </a:solidFill>
              </a:rPr>
              <a:t>düşük öz-saygı</a:t>
            </a:r>
            <a:r>
              <a:rPr lang="de-DE" altLang="de-DE" sz="2400" dirty="0">
                <a:solidFill>
                  <a:srgbClr val="333333"/>
                </a:solidFill>
              </a:rPr>
              <a:t>, </a:t>
            </a:r>
            <a:r>
              <a:rPr lang="tr-TR" altLang="de-DE" sz="2400" dirty="0">
                <a:solidFill>
                  <a:srgbClr val="333333"/>
                </a:solidFill>
              </a:rPr>
              <a:t>reddedilme korkusu</a:t>
            </a:r>
            <a:endParaRPr lang="de-DE" altLang="de-DE" sz="2400" dirty="0">
              <a:solidFill>
                <a:srgbClr val="333333"/>
              </a:solidFill>
            </a:endParaRPr>
          </a:p>
          <a:p>
            <a:pPr marL="457200" lvl="0" indent="-457200" defTabSz="914400" fontAlgn="base">
              <a:buFont typeface="+mj-lt"/>
              <a:buAutoNum type="arabicPeriod"/>
            </a:pPr>
            <a:r>
              <a:rPr lang="tr-TR" altLang="de-DE" sz="2400" dirty="0">
                <a:solidFill>
                  <a:srgbClr val="333333"/>
                </a:solidFill>
              </a:rPr>
              <a:t>korkular</a:t>
            </a:r>
            <a:r>
              <a:rPr lang="de-DE" altLang="de-DE" sz="2400" dirty="0">
                <a:solidFill>
                  <a:srgbClr val="333333"/>
                </a:solidFill>
              </a:rPr>
              <a:t> (</a:t>
            </a:r>
            <a:r>
              <a:rPr lang="tr-TR" altLang="de-DE" sz="2400" dirty="0">
                <a:solidFill>
                  <a:srgbClr val="333333"/>
                </a:solidFill>
              </a:rPr>
              <a:t>örn:</a:t>
            </a:r>
            <a:r>
              <a:rPr lang="de-DE" altLang="de-DE" sz="2400" dirty="0">
                <a:solidFill>
                  <a:srgbClr val="333333"/>
                </a:solidFill>
              </a:rPr>
              <a:t> </a:t>
            </a:r>
            <a:r>
              <a:rPr lang="tr-TR" altLang="de-DE" sz="2400" dirty="0">
                <a:solidFill>
                  <a:srgbClr val="333333"/>
                </a:solidFill>
              </a:rPr>
              <a:t>geleceğe dair</a:t>
            </a:r>
            <a:r>
              <a:rPr lang="de-DE" altLang="de-DE" sz="2400" dirty="0">
                <a:solidFill>
                  <a:srgbClr val="333333"/>
                </a:solidFill>
              </a:rPr>
              <a:t>)</a:t>
            </a:r>
          </a:p>
          <a:p>
            <a:pPr marL="457200" lvl="0" indent="-457200" defTabSz="914400" fontAlgn="base">
              <a:buFont typeface="+mj-lt"/>
              <a:buAutoNum type="arabicPeriod"/>
            </a:pPr>
            <a:r>
              <a:rPr lang="tr-TR" altLang="de-DE" sz="2400" dirty="0">
                <a:solidFill>
                  <a:srgbClr val="333333"/>
                </a:solidFill>
              </a:rPr>
              <a:t>uyku düzensizlikleri</a:t>
            </a:r>
            <a:r>
              <a:rPr lang="de-DE" altLang="de-DE" sz="2400" dirty="0">
                <a:solidFill>
                  <a:srgbClr val="333333"/>
                </a:solidFill>
              </a:rPr>
              <a:t>, </a:t>
            </a:r>
            <a:r>
              <a:rPr lang="tr-TR" altLang="de-DE" sz="2400" dirty="0">
                <a:solidFill>
                  <a:srgbClr val="333333"/>
                </a:solidFill>
              </a:rPr>
              <a:t>acı</a:t>
            </a:r>
            <a:endParaRPr lang="de-DE" altLang="de-DE" sz="2400" dirty="0">
              <a:solidFill>
                <a:srgbClr val="333333"/>
              </a:solidFill>
            </a:endParaRPr>
          </a:p>
          <a:p>
            <a:pPr marL="457200" lvl="0" indent="-457200" defTabSz="914400" fontAlgn="base">
              <a:buFont typeface="+mj-lt"/>
              <a:buAutoNum type="arabicPeriod"/>
            </a:pPr>
            <a:r>
              <a:rPr lang="tr-TR" altLang="de-DE" sz="2400" dirty="0">
                <a:solidFill>
                  <a:srgbClr val="333333"/>
                </a:solidFill>
              </a:rPr>
              <a:t>bilişsel bozulmalar</a:t>
            </a:r>
            <a:r>
              <a:rPr lang="de-DE" altLang="de-DE" sz="2400" dirty="0">
                <a:solidFill>
                  <a:srgbClr val="333333"/>
                </a:solidFill>
              </a:rPr>
              <a:t> (</a:t>
            </a:r>
            <a:r>
              <a:rPr lang="tr-TR" altLang="de-DE" sz="2400" dirty="0">
                <a:solidFill>
                  <a:srgbClr val="333333"/>
                </a:solidFill>
              </a:rPr>
              <a:t>zayıf konsantrasyon ve bellek</a:t>
            </a:r>
            <a:r>
              <a:rPr lang="de-DE" altLang="de-DE" sz="2400" dirty="0">
                <a:solidFill>
                  <a:srgbClr val="333333"/>
                </a:solidFill>
              </a:rPr>
              <a:t>)</a:t>
            </a:r>
          </a:p>
          <a:p>
            <a:pPr lvl="0" defTabSz="914400" fontAlgn="base"/>
            <a:r>
              <a:rPr lang="de-DE"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de-DE">
                <a:latin typeface="+mn-lt"/>
                <a:ea typeface="+mn-ea"/>
              </a:rPr>
              <a:t>Eğitim Modülü 8 – Ruh hali &amp; Öz-Saygı</a:t>
            </a:r>
            <a:endParaRPr lang="de-DE" dirty="0">
              <a:latin typeface="+mn-lt"/>
              <a:ea typeface="+mn-ea"/>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latin typeface="+mn-lt"/>
                <a:ea typeface="+mn-ea"/>
              </a:rPr>
              <a:pPr/>
              <a:t>4</a:t>
            </a:fld>
            <a:endParaRPr lang="de-DE" dirty="0">
              <a:latin typeface="+mn-lt"/>
              <a:ea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5" name="Rectangle 9"/>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altLang="de-DE" sz="3600" dirty="0">
                <a:latin typeface="+mn-lt"/>
                <a:ea typeface="+mn-ea"/>
                <a:cs typeface="+mn-cs"/>
              </a:rPr>
              <a:t>Doğuştan mı böyleyim...</a:t>
            </a:r>
            <a:r>
              <a:rPr lang="en-US" altLang="de-DE" sz="3600" dirty="0">
                <a:latin typeface="+mn-lt"/>
                <a:ea typeface="+mn-ea"/>
                <a:cs typeface="+mn-cs"/>
              </a:rPr>
              <a:t> </a:t>
            </a:r>
            <a:r>
              <a:rPr lang="tr-TR" altLang="de-DE" sz="3600" dirty="0">
                <a:latin typeface="+mn-lt"/>
                <a:ea typeface="+mn-ea"/>
                <a:cs typeface="+mn-cs"/>
              </a:rPr>
              <a:t>Yoksa sonradan mı?</a:t>
            </a:r>
            <a:endParaRPr lang="de-DE" altLang="de-DE" sz="3600" dirty="0">
              <a:latin typeface="+mn-lt"/>
              <a:ea typeface="+mn-ea"/>
              <a:cs typeface="+mn-cs"/>
            </a:endParaRPr>
          </a:p>
        </p:txBody>
      </p:sp>
      <p:sp>
        <p:nvSpPr>
          <p:cNvPr id="10242" name="Rectangle 2"/>
          <p:cNvSpPr>
            <a:spLocks noGrp="1" noChangeArrowheads="1"/>
          </p:cNvSpPr>
          <p:nvPr>
            <p:ph idx="1"/>
          </p:nvPr>
        </p:nvSpPr>
        <p:spPr>
          <a:xfrm>
            <a:off x="408955" y="2204864"/>
            <a:ext cx="9144000" cy="4248000"/>
          </a:xfrm>
        </p:spPr>
        <p:txBody>
          <a:bodyPr>
            <a:noAutofit/>
          </a:bodyPr>
          <a:lstStyle/>
          <a:p>
            <a:pPr eaLnBrk="1" hangingPunct="1"/>
            <a:r>
              <a:rPr lang="tr-TR" altLang="de-DE" sz="2400" dirty="0">
                <a:solidFill>
                  <a:srgbClr val="333333"/>
                </a:solidFill>
              </a:rPr>
              <a:t>Mutlu ya da üzgün olacağımız önceden belirli midir</a:t>
            </a:r>
            <a:r>
              <a:rPr lang="de-DE" altLang="de-DE" sz="2400" dirty="0">
                <a:solidFill>
                  <a:srgbClr val="333333"/>
                </a:solidFill>
              </a:rPr>
              <a:t>? </a:t>
            </a:r>
            <a:r>
              <a:rPr lang="tr-TR" altLang="de-DE" sz="2400" dirty="0">
                <a:solidFill>
                  <a:srgbClr val="333333"/>
                </a:solidFill>
              </a:rPr>
              <a:t>Ruh halimiz zaman içerisinde değişir mi</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de-DE">
                <a:latin typeface="+mn-lt"/>
                <a:ea typeface="+mn-ea"/>
              </a:rPr>
              <a:t>Eğitim Modülü 8 – Ruh hali &amp; Öz-Saygı</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5</a:t>
            </a:fld>
            <a:endParaRPr lang="de-DE" dirty="0">
              <a:latin typeface="+mn-lt"/>
              <a:ea typeface="+mn-ea"/>
            </a:endParaRPr>
          </a:p>
        </p:txBody>
      </p:sp>
      <p:pic>
        <p:nvPicPr>
          <p:cNvPr id="9"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292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5" name="Rectangle 9"/>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altLang="de-DE" sz="3600" dirty="0">
                <a:latin typeface="+mn-lt"/>
                <a:ea typeface="+mn-ea"/>
                <a:cs typeface="+mn-cs"/>
              </a:rPr>
              <a:t>Doğuştan mı böyleyim...</a:t>
            </a:r>
            <a:r>
              <a:rPr lang="en-US" altLang="de-DE" sz="3600" dirty="0">
                <a:latin typeface="+mn-lt"/>
                <a:ea typeface="+mn-ea"/>
                <a:cs typeface="+mn-cs"/>
              </a:rPr>
              <a:t> </a:t>
            </a:r>
            <a:r>
              <a:rPr lang="tr-TR" altLang="de-DE" sz="3600" dirty="0">
                <a:latin typeface="+mn-lt"/>
                <a:ea typeface="+mn-ea"/>
                <a:cs typeface="+mn-cs"/>
              </a:rPr>
              <a:t>Yoksa sonradan mı?</a:t>
            </a:r>
            <a:endParaRPr lang="de-DE" altLang="de-DE" sz="3600" dirty="0">
              <a:latin typeface="+mn-lt"/>
              <a:ea typeface="+mn-ea"/>
              <a:cs typeface="+mn-cs"/>
            </a:endParaRPr>
          </a:p>
        </p:txBody>
      </p:sp>
      <p:sp>
        <p:nvSpPr>
          <p:cNvPr id="10242" name="Rectangle 2"/>
          <p:cNvSpPr>
            <a:spLocks noGrp="1" noChangeArrowheads="1"/>
          </p:cNvSpPr>
          <p:nvPr>
            <p:ph idx="1"/>
          </p:nvPr>
        </p:nvSpPr>
        <p:spPr>
          <a:xfrm>
            <a:off x="408955" y="2204864"/>
            <a:ext cx="9144000" cy="4248000"/>
          </a:xfrm>
        </p:spPr>
        <p:txBody>
          <a:bodyPr>
            <a:noAutofit/>
          </a:bodyPr>
          <a:lstStyle/>
          <a:p>
            <a:pPr eaLnBrk="1" hangingPunct="1"/>
            <a:r>
              <a:rPr lang="tr-TR" altLang="de-DE" sz="2400" dirty="0">
                <a:solidFill>
                  <a:srgbClr val="333333"/>
                </a:solidFill>
              </a:rPr>
              <a:t>Mutlu ya da üzgün olacağımız önceden belirli midir</a:t>
            </a:r>
            <a:r>
              <a:rPr lang="de-DE" altLang="de-DE" sz="2400" dirty="0">
                <a:solidFill>
                  <a:srgbClr val="333333"/>
                </a:solidFill>
              </a:rPr>
              <a:t>? </a:t>
            </a:r>
            <a:r>
              <a:rPr lang="tr-TR" altLang="de-DE" sz="2400" dirty="0">
                <a:solidFill>
                  <a:srgbClr val="333333"/>
                </a:solidFill>
              </a:rPr>
              <a:t>Ruh halimiz zaman içerisinde değişir mi</a:t>
            </a:r>
            <a:r>
              <a:rPr lang="de-DE" altLang="de-DE" sz="2400" dirty="0">
                <a:solidFill>
                  <a:srgbClr val="333333"/>
                </a:solidFill>
              </a:rPr>
              <a:t>?</a:t>
            </a:r>
          </a:p>
          <a:p>
            <a:pPr marL="342900" indent="-342900" eaLnBrk="1" hangingPunct="1">
              <a:buClr>
                <a:srgbClr val="333333"/>
              </a:buClr>
              <a:buFont typeface="WingDings"/>
              <a:buChar char=""/>
            </a:pPr>
            <a:r>
              <a:rPr lang="en-CA" altLang="de-DE" sz="2400">
                <a:solidFill>
                  <a:srgbClr val="004992"/>
                </a:solidFill>
              </a:rPr>
              <a:t>“</a:t>
            </a:r>
            <a:r>
              <a:rPr lang="tr-TR" altLang="ja-JP" sz="2400">
                <a:solidFill>
                  <a:srgbClr val="004992"/>
                </a:solidFill>
              </a:rPr>
              <a:t>doğa</a:t>
            </a:r>
            <a:r>
              <a:rPr lang="en-CA" altLang="de-DE" sz="2400">
                <a:solidFill>
                  <a:srgbClr val="004992"/>
                </a:solidFill>
              </a:rPr>
              <a:t>”</a:t>
            </a:r>
            <a:r>
              <a:rPr lang="de-DE" altLang="ja-JP" sz="2400">
                <a:solidFill>
                  <a:srgbClr val="004992"/>
                </a:solidFill>
              </a:rPr>
              <a:t>: </a:t>
            </a:r>
            <a:r>
              <a:rPr lang="tr-TR" altLang="ja-JP" sz="2400" dirty="0">
                <a:solidFill>
                  <a:srgbClr val="333333"/>
                </a:solidFill>
              </a:rPr>
              <a:t>Depresif düşünceler ve düşük öz-saygıya genetik bir yatkınlık olduğuna dair kanıt </a:t>
            </a:r>
            <a:r>
              <a:rPr lang="tr-TR" altLang="ja-JP" sz="2400">
                <a:solidFill>
                  <a:srgbClr val="333333"/>
                </a:solidFill>
              </a:rPr>
              <a:t>vardır</a:t>
            </a:r>
            <a:r>
              <a:rPr lang="de-DE" altLang="ja-JP" sz="2400">
                <a:solidFill>
                  <a:srgbClr val="333333"/>
                </a:solidFill>
              </a:rPr>
              <a:t>.</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ea typeface="+mn-ea"/>
              </a:rPr>
              <a:t>Eğitim Modülü 8 – Ruh hali &amp; Öz-Saygı</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6</a:t>
            </a:fld>
            <a:endParaRPr lang="de-DE" dirty="0">
              <a:latin typeface="+mn-lt"/>
              <a:ea typeface="+mn-ea"/>
            </a:endParaRPr>
          </a:p>
        </p:txBody>
      </p:sp>
      <p:pic>
        <p:nvPicPr>
          <p:cNvPr id="9"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292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2777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5" name="Rectangle 9"/>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altLang="de-DE" sz="3600" dirty="0">
                <a:latin typeface="+mn-lt"/>
                <a:ea typeface="+mn-ea"/>
                <a:cs typeface="+mn-cs"/>
              </a:rPr>
              <a:t>Doğuştan mı böyleyim...</a:t>
            </a:r>
            <a:r>
              <a:rPr lang="en-US" altLang="de-DE" sz="3600" dirty="0">
                <a:latin typeface="+mn-lt"/>
                <a:ea typeface="+mn-ea"/>
                <a:cs typeface="+mn-cs"/>
              </a:rPr>
              <a:t> </a:t>
            </a:r>
            <a:r>
              <a:rPr lang="tr-TR" altLang="de-DE" sz="3600" dirty="0">
                <a:latin typeface="+mn-lt"/>
                <a:ea typeface="+mn-ea"/>
                <a:cs typeface="+mn-cs"/>
              </a:rPr>
              <a:t>Yoksa sonradan mı?</a:t>
            </a:r>
            <a:endParaRPr lang="de-DE" altLang="de-DE" sz="3600" dirty="0">
              <a:latin typeface="+mn-lt"/>
              <a:ea typeface="+mn-ea"/>
              <a:cs typeface="+mn-cs"/>
            </a:endParaRPr>
          </a:p>
        </p:txBody>
      </p:sp>
      <p:sp>
        <p:nvSpPr>
          <p:cNvPr id="10242" name="Rectangle 2"/>
          <p:cNvSpPr>
            <a:spLocks noGrp="1" noChangeArrowheads="1"/>
          </p:cNvSpPr>
          <p:nvPr>
            <p:ph idx="1"/>
          </p:nvPr>
        </p:nvSpPr>
        <p:spPr>
          <a:xfrm>
            <a:off x="408955" y="2204864"/>
            <a:ext cx="9144000" cy="4248000"/>
          </a:xfrm>
        </p:spPr>
        <p:txBody>
          <a:bodyPr>
            <a:noAutofit/>
          </a:bodyPr>
          <a:lstStyle/>
          <a:p>
            <a:pPr eaLnBrk="1" hangingPunct="1"/>
            <a:r>
              <a:rPr lang="tr-TR" altLang="de-DE" sz="2400" dirty="0">
                <a:solidFill>
                  <a:srgbClr val="333333"/>
                </a:solidFill>
              </a:rPr>
              <a:t>Mutlu ya da üzgün olacağımız önceden belirli midir</a:t>
            </a:r>
            <a:r>
              <a:rPr lang="de-DE" altLang="de-DE" sz="2400" dirty="0">
                <a:solidFill>
                  <a:srgbClr val="333333"/>
                </a:solidFill>
              </a:rPr>
              <a:t>? </a:t>
            </a:r>
            <a:r>
              <a:rPr lang="tr-TR" altLang="de-DE" sz="2400" dirty="0">
                <a:solidFill>
                  <a:srgbClr val="333333"/>
                </a:solidFill>
              </a:rPr>
              <a:t>Ruh halimiz zaman içerisinde değişir mi</a:t>
            </a:r>
            <a:r>
              <a:rPr lang="de-DE" altLang="de-DE" sz="2400" dirty="0">
                <a:solidFill>
                  <a:srgbClr val="333333"/>
                </a:solidFill>
              </a:rPr>
              <a:t>?</a:t>
            </a:r>
          </a:p>
          <a:p>
            <a:pPr marL="342900" indent="-342900" eaLnBrk="1" hangingPunct="1">
              <a:buClr>
                <a:srgbClr val="333333"/>
              </a:buClr>
              <a:buFont typeface="WingDings"/>
              <a:buChar char=""/>
            </a:pPr>
            <a:r>
              <a:rPr lang="en-CA" altLang="de-DE" sz="2400">
                <a:solidFill>
                  <a:srgbClr val="004992"/>
                </a:solidFill>
              </a:rPr>
              <a:t>“</a:t>
            </a:r>
            <a:r>
              <a:rPr lang="tr-TR" altLang="ja-JP" sz="2400">
                <a:solidFill>
                  <a:srgbClr val="004992"/>
                </a:solidFill>
              </a:rPr>
              <a:t>doğa</a:t>
            </a:r>
            <a:r>
              <a:rPr lang="en-CA" altLang="de-DE" sz="2400">
                <a:solidFill>
                  <a:srgbClr val="004992"/>
                </a:solidFill>
              </a:rPr>
              <a:t>”</a:t>
            </a:r>
            <a:r>
              <a:rPr lang="de-DE" altLang="ja-JP" sz="2400">
                <a:solidFill>
                  <a:srgbClr val="004992"/>
                </a:solidFill>
              </a:rPr>
              <a:t>: </a:t>
            </a:r>
            <a:r>
              <a:rPr lang="tr-TR" altLang="ja-JP" sz="2400" dirty="0">
                <a:solidFill>
                  <a:srgbClr val="333333"/>
                </a:solidFill>
              </a:rPr>
              <a:t>Depresif düşünceler ve düşük öz-saygıya genetik bir yatkınlık olduğuna dair kanıt vardır</a:t>
            </a:r>
            <a:r>
              <a:rPr lang="de-DE" altLang="ja-JP" sz="2400" dirty="0">
                <a:solidFill>
                  <a:srgbClr val="333333"/>
                </a:solidFill>
              </a:rPr>
              <a:t>.</a:t>
            </a:r>
          </a:p>
          <a:p>
            <a:pPr marL="342900" indent="-342900" eaLnBrk="1" hangingPunct="1">
              <a:buClr>
                <a:srgbClr val="000000"/>
              </a:buClr>
              <a:buFont typeface="WingDings"/>
              <a:buChar char=""/>
            </a:pPr>
            <a:r>
              <a:rPr lang="en-CA" altLang="de-DE" sz="2400">
                <a:solidFill>
                  <a:srgbClr val="004992"/>
                </a:solidFill>
              </a:rPr>
              <a:t>“</a:t>
            </a:r>
            <a:r>
              <a:rPr lang="tr-TR" altLang="ja-JP" sz="2400">
                <a:solidFill>
                  <a:srgbClr val="004992"/>
                </a:solidFill>
              </a:rPr>
              <a:t>çevre</a:t>
            </a:r>
            <a:r>
              <a:rPr lang="en-CA" altLang="de-DE" sz="2400">
                <a:solidFill>
                  <a:srgbClr val="004992"/>
                </a:solidFill>
              </a:rPr>
              <a:t>”</a:t>
            </a:r>
            <a:r>
              <a:rPr lang="de-DE" altLang="ja-JP" sz="2400">
                <a:solidFill>
                  <a:srgbClr val="004992"/>
                </a:solidFill>
              </a:rPr>
              <a:t>: </a:t>
            </a:r>
            <a:r>
              <a:rPr lang="tr-TR" altLang="ja-JP" sz="2400" dirty="0">
                <a:solidFill>
                  <a:srgbClr val="333333"/>
                </a:solidFill>
              </a:rPr>
              <a:t>Eleştirel ve ihmalkar ebeveynler ve travmatik yaşam olayları da olumsuz bir öz-imaja yol </a:t>
            </a:r>
            <a:r>
              <a:rPr lang="tr-TR" altLang="ja-JP" sz="2400">
                <a:solidFill>
                  <a:srgbClr val="333333"/>
                </a:solidFill>
              </a:rPr>
              <a:t>açabilir</a:t>
            </a:r>
            <a:r>
              <a:rPr lang="de-DE" altLang="ja-JP" sz="2400">
                <a:solidFill>
                  <a:srgbClr val="333333"/>
                </a:solidFill>
              </a:rPr>
              <a:t>.</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ea typeface="+mn-ea"/>
              </a:rPr>
              <a:t>Eğitim Modülü 8 – Ruh hali &amp; Öz-Saygı</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7</a:t>
            </a:fld>
            <a:endParaRPr lang="de-DE" dirty="0">
              <a:latin typeface="+mn-lt"/>
              <a:ea typeface="+mn-ea"/>
            </a:endParaRPr>
          </a:p>
        </p:txBody>
      </p:sp>
      <p:pic>
        <p:nvPicPr>
          <p:cNvPr id="9"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292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50062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5" name="Rectangle 9"/>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altLang="de-DE" sz="3600" dirty="0">
                <a:latin typeface="+mn-lt"/>
                <a:ea typeface="+mn-ea"/>
                <a:cs typeface="+mn-cs"/>
              </a:rPr>
              <a:t>Doğuştan mı böyleyim...</a:t>
            </a:r>
            <a:r>
              <a:rPr lang="en-US" altLang="de-DE" sz="3600" dirty="0">
                <a:latin typeface="+mn-lt"/>
                <a:ea typeface="+mn-ea"/>
                <a:cs typeface="+mn-cs"/>
              </a:rPr>
              <a:t> </a:t>
            </a:r>
            <a:r>
              <a:rPr lang="tr-TR" altLang="de-DE" sz="3600" dirty="0">
                <a:latin typeface="+mn-lt"/>
                <a:ea typeface="+mn-ea"/>
                <a:cs typeface="+mn-cs"/>
              </a:rPr>
              <a:t>Yoksa sonradan mı?</a:t>
            </a:r>
            <a:endParaRPr lang="de-DE" altLang="de-DE" sz="3600" dirty="0">
              <a:latin typeface="+mn-lt"/>
              <a:ea typeface="+mn-ea"/>
              <a:cs typeface="+mn-cs"/>
            </a:endParaRPr>
          </a:p>
        </p:txBody>
      </p:sp>
      <p:sp>
        <p:nvSpPr>
          <p:cNvPr id="10242" name="Rectangle 2"/>
          <p:cNvSpPr>
            <a:spLocks noGrp="1" noChangeArrowheads="1"/>
          </p:cNvSpPr>
          <p:nvPr>
            <p:ph idx="1"/>
          </p:nvPr>
        </p:nvSpPr>
        <p:spPr>
          <a:xfrm>
            <a:off x="408955" y="2204864"/>
            <a:ext cx="9144000" cy="4248000"/>
          </a:xfrm>
        </p:spPr>
        <p:txBody>
          <a:bodyPr>
            <a:noAutofit/>
          </a:bodyPr>
          <a:lstStyle/>
          <a:p>
            <a:pPr eaLnBrk="1" hangingPunct="1"/>
            <a:r>
              <a:rPr lang="tr-TR" altLang="de-DE" sz="2400" dirty="0">
                <a:solidFill>
                  <a:srgbClr val="333333"/>
                </a:solidFill>
              </a:rPr>
              <a:t>Mutlu ya da üzgün olacağımız önceden belirli midir</a:t>
            </a:r>
            <a:r>
              <a:rPr lang="de-DE" altLang="de-DE" sz="2400" dirty="0">
                <a:solidFill>
                  <a:srgbClr val="333333"/>
                </a:solidFill>
              </a:rPr>
              <a:t>? </a:t>
            </a:r>
            <a:r>
              <a:rPr lang="tr-TR" altLang="de-DE" sz="2400" dirty="0">
                <a:solidFill>
                  <a:srgbClr val="333333"/>
                </a:solidFill>
              </a:rPr>
              <a:t>Ruh halimiz zaman içerisinde değişir mi</a:t>
            </a:r>
            <a:r>
              <a:rPr lang="de-DE" altLang="de-DE" sz="2400" dirty="0">
                <a:solidFill>
                  <a:srgbClr val="333333"/>
                </a:solidFill>
              </a:rPr>
              <a:t>?</a:t>
            </a:r>
          </a:p>
          <a:p>
            <a:pPr marL="342900" indent="-342900" eaLnBrk="1" hangingPunct="1">
              <a:buClr>
                <a:srgbClr val="333333"/>
              </a:buClr>
              <a:buFont typeface="WingDings"/>
              <a:buChar char=""/>
            </a:pPr>
            <a:r>
              <a:rPr lang="en-CA" altLang="de-DE" sz="2400">
                <a:solidFill>
                  <a:srgbClr val="004992"/>
                </a:solidFill>
              </a:rPr>
              <a:t>“</a:t>
            </a:r>
            <a:r>
              <a:rPr lang="tr-TR" altLang="ja-JP" sz="2400">
                <a:solidFill>
                  <a:srgbClr val="004992"/>
                </a:solidFill>
              </a:rPr>
              <a:t>doğa</a:t>
            </a:r>
            <a:r>
              <a:rPr lang="en-CA" altLang="de-DE" sz="2400">
                <a:solidFill>
                  <a:srgbClr val="004992"/>
                </a:solidFill>
              </a:rPr>
              <a:t>”</a:t>
            </a:r>
            <a:r>
              <a:rPr lang="de-DE" altLang="ja-JP" sz="2400">
                <a:solidFill>
                  <a:srgbClr val="004992"/>
                </a:solidFill>
              </a:rPr>
              <a:t>: </a:t>
            </a:r>
            <a:r>
              <a:rPr lang="tr-TR" altLang="ja-JP" sz="2400" dirty="0">
                <a:solidFill>
                  <a:srgbClr val="333333"/>
                </a:solidFill>
              </a:rPr>
              <a:t>Depresif düşünceler ve düşük öz-saygıya genetik bir yatkınlık olduğuna dair kanıt vardır</a:t>
            </a:r>
            <a:r>
              <a:rPr lang="de-DE" altLang="ja-JP" sz="2400" dirty="0">
                <a:solidFill>
                  <a:srgbClr val="333333"/>
                </a:solidFill>
              </a:rPr>
              <a:t>.</a:t>
            </a:r>
          </a:p>
          <a:p>
            <a:pPr marL="342900" indent="-342900" eaLnBrk="1" hangingPunct="1">
              <a:buClr>
                <a:srgbClr val="000000"/>
              </a:buClr>
              <a:buFont typeface="WingDings"/>
              <a:buChar char=""/>
            </a:pPr>
            <a:r>
              <a:rPr lang="en-CA" altLang="de-DE" sz="2400">
                <a:solidFill>
                  <a:srgbClr val="004992"/>
                </a:solidFill>
              </a:rPr>
              <a:t>“</a:t>
            </a:r>
            <a:r>
              <a:rPr lang="tr-TR" altLang="ja-JP" sz="2400">
                <a:solidFill>
                  <a:srgbClr val="004992"/>
                </a:solidFill>
              </a:rPr>
              <a:t>çevre</a:t>
            </a:r>
            <a:r>
              <a:rPr lang="en-CA" altLang="de-DE" sz="2400">
                <a:solidFill>
                  <a:srgbClr val="004992"/>
                </a:solidFill>
              </a:rPr>
              <a:t>”</a:t>
            </a:r>
            <a:r>
              <a:rPr lang="de-DE" altLang="ja-JP" sz="2400">
                <a:solidFill>
                  <a:srgbClr val="004992"/>
                </a:solidFill>
              </a:rPr>
              <a:t>: </a:t>
            </a:r>
            <a:r>
              <a:rPr lang="tr-TR" altLang="ja-JP" sz="2400" dirty="0">
                <a:solidFill>
                  <a:srgbClr val="333333"/>
                </a:solidFill>
              </a:rPr>
              <a:t>Eleştirel ve ihmalkar ebeveynler ve travmatik yaşam olayları da olumsuz bir öz-imaja yol açabilir</a:t>
            </a:r>
            <a:r>
              <a:rPr lang="de-DE" altLang="ja-JP" sz="2400" dirty="0">
                <a:solidFill>
                  <a:srgbClr val="333333"/>
                </a:solidFill>
              </a:rPr>
              <a:t>.</a:t>
            </a:r>
          </a:p>
          <a:p>
            <a:pPr lvl="0" defTabSz="914400" fontAlgn="base"/>
            <a:r>
              <a:rPr lang="tr-TR" altLang="de-DE" sz="2400" b="1" dirty="0">
                <a:solidFill>
                  <a:srgbClr val="004992"/>
                </a:solidFill>
              </a:rPr>
              <a:t>ANCAK</a:t>
            </a:r>
            <a:r>
              <a:rPr lang="de-DE" altLang="de-DE" sz="2400" dirty="0">
                <a:solidFill>
                  <a:srgbClr val="004992"/>
                </a:solidFill>
              </a:rPr>
              <a:t>: </a:t>
            </a:r>
            <a:r>
              <a:rPr lang="tr-TR" altLang="de-DE" sz="2400" dirty="0">
                <a:solidFill>
                  <a:srgbClr val="004992"/>
                </a:solidFill>
              </a:rPr>
              <a:t>depresif düşünme yapıları değiştirilebilir</a:t>
            </a:r>
            <a:r>
              <a:rPr lang="de-DE" altLang="de-DE" sz="2400" dirty="0">
                <a:solidFill>
                  <a:srgbClr val="004992"/>
                </a:solidFill>
              </a:rPr>
              <a:t>. Depres</a:t>
            </a:r>
            <a:r>
              <a:rPr lang="tr-TR" altLang="de-DE" sz="2400" dirty="0">
                <a:solidFill>
                  <a:srgbClr val="004992"/>
                </a:solidFill>
              </a:rPr>
              <a:t>yon kaderimizin değiştirilemez bir parçası değildir</a:t>
            </a:r>
            <a:r>
              <a:rPr lang="de-DE" altLang="de-DE" sz="2400" dirty="0">
                <a:solidFill>
                  <a:srgbClr val="004992"/>
                </a:solidFill>
              </a:rPr>
              <a:t>!</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ea typeface="+mn-ea"/>
              </a:rPr>
              <a:t>Eğitim Modülü 8 – Ruh hali &amp; Öz-Saygı</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8</a:t>
            </a:fld>
            <a:endParaRPr lang="de-DE" dirty="0">
              <a:latin typeface="+mn-lt"/>
              <a:ea typeface="+mn-ea"/>
            </a:endParaRPr>
          </a:p>
        </p:txBody>
      </p:sp>
      <p:pic>
        <p:nvPicPr>
          <p:cNvPr id="9"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292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894220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Psikoz &amp; Depresyon</a:t>
            </a:r>
            <a:br>
              <a:rPr lang="en-US" sz="3600">
                <a:solidFill>
                  <a:srgbClr val="004992"/>
                </a:solidFill>
                <a:latin typeface="+mn-lt"/>
                <a:ea typeface="+mn-ea"/>
                <a:cs typeface="+mn-cs"/>
              </a:rPr>
            </a:br>
            <a:r>
              <a:rPr lang="en-US">
                <a:solidFill>
                  <a:srgbClr val="004992"/>
                </a:solidFill>
                <a:latin typeface="+mn-lt"/>
                <a:ea typeface="+mn-ea"/>
                <a:cs typeface="+mn-cs"/>
              </a:rPr>
              <a:t>Depresyonun öz-saygı üzerindeki etkileri</a:t>
            </a:r>
          </a:p>
        </p:txBody>
      </p:sp>
      <p:sp>
        <p:nvSpPr>
          <p:cNvPr id="3" name="Footer Placeholder 2"/>
          <p:cNvSpPr>
            <a:spLocks noGrp="1"/>
          </p:cNvSpPr>
          <p:nvPr>
            <p:ph type="ftr" sz="quarter" idx="11"/>
          </p:nvPr>
        </p:nvSpPr>
        <p:spPr/>
        <p:txBody>
          <a:bodyPr/>
          <a:lstStyle/>
          <a:p>
            <a:r>
              <a:rPr lang="de-DE">
                <a:latin typeface="+mn-lt"/>
                <a:ea typeface="+mn-ea"/>
              </a:rPr>
              <a:t>Eğitim Modülü 8 – Ruh hali &amp; Öz-Saygı</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9</a:t>
            </a:fld>
            <a:endParaRPr lang="de-DE" dirty="0">
              <a:latin typeface="+mn-lt"/>
              <a:ea typeface="+mn-ea"/>
            </a:endParaRPr>
          </a:p>
        </p:txBody>
      </p:sp>
      <p:graphicFrame>
        <p:nvGraphicFramePr>
          <p:cNvPr id="15"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1161029988"/>
              </p:ext>
            </p:extLst>
          </p:nvPr>
        </p:nvGraphicFramePr>
        <p:xfrm>
          <a:off x="408955" y="2276872"/>
          <a:ext cx="8686800" cy="408429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000000"/>
                          </a:solidFill>
                          <a:effectLst/>
                          <a:latin typeface="+mn-lt"/>
                          <a:ea typeface="+mn-ea"/>
                          <a:cs typeface="+mn-cs"/>
                        </a:rPr>
                        <a:t>Psikozun</a:t>
                      </a:r>
                      <a:r>
                        <a:rPr kumimoji="0" lang="en-US" sz="2000" b="0" i="0" u="none" strike="noStrike" cap="none" normalizeH="0" baseline="0" dirty="0">
                          <a:ln>
                            <a:noFill/>
                          </a:ln>
                          <a:solidFill>
                            <a:srgbClr val="000000"/>
                          </a:solidFill>
                          <a:effectLst/>
                          <a:latin typeface="+mn-lt"/>
                          <a:ea typeface="+mn-ea"/>
                          <a:cs typeface="+mn-cs"/>
                        </a:rPr>
                        <a:t> </a:t>
                      </a:r>
                      <a:r>
                        <a:rPr kumimoji="0" lang="en-US" sz="2000" b="0" i="0" u="none" strike="noStrike" cap="none" normalizeH="0" baseline="0" dirty="0" err="1">
                          <a:ln>
                            <a:noFill/>
                          </a:ln>
                          <a:solidFill>
                            <a:srgbClr val="000000"/>
                          </a:solidFill>
                          <a:effectLst/>
                          <a:latin typeface="+mn-lt"/>
                          <a:ea typeface="+mn-ea"/>
                          <a:cs typeface="+mn-cs"/>
                        </a:rPr>
                        <a:t>ruh</a:t>
                      </a:r>
                      <a:r>
                        <a:rPr kumimoji="0" lang="en-US" sz="2000" b="0" i="0" u="none" strike="noStrike" cap="none" normalizeH="0" baseline="0" dirty="0">
                          <a:ln>
                            <a:noFill/>
                          </a:ln>
                          <a:solidFill>
                            <a:srgbClr val="000000"/>
                          </a:solidFill>
                          <a:effectLst/>
                          <a:latin typeface="+mn-lt"/>
                          <a:ea typeface="+mn-ea"/>
                          <a:cs typeface="+mn-cs"/>
                        </a:rPr>
                        <a:t> </a:t>
                      </a:r>
                      <a:r>
                        <a:rPr kumimoji="0" lang="en-US" sz="2000" b="0" i="0" u="none" strike="noStrike" cap="none" normalizeH="0" baseline="0" dirty="0" err="1">
                          <a:ln>
                            <a:noFill/>
                          </a:ln>
                          <a:solidFill>
                            <a:srgbClr val="000000"/>
                          </a:solidFill>
                          <a:effectLst/>
                          <a:latin typeface="+mn-lt"/>
                          <a:ea typeface="+mn-ea"/>
                          <a:cs typeface="+mn-cs"/>
                        </a:rPr>
                        <a:t>hali</a:t>
                      </a:r>
                      <a:r>
                        <a:rPr kumimoji="0" lang="en-US" sz="2000" b="0" i="0" u="none" strike="noStrike" cap="none" normalizeH="0" baseline="0" dirty="0">
                          <a:ln>
                            <a:noFill/>
                          </a:ln>
                          <a:solidFill>
                            <a:srgbClr val="000000"/>
                          </a:solidFill>
                          <a:effectLst/>
                          <a:latin typeface="+mn-lt"/>
                          <a:ea typeface="+mn-ea"/>
                          <a:cs typeface="+mn-cs"/>
                        </a:rPr>
                        <a:t> </a:t>
                      </a:r>
                      <a:r>
                        <a:rPr kumimoji="0" lang="en-US" sz="2000" b="0" i="0" u="none" strike="noStrike" cap="none" normalizeH="0" baseline="0" dirty="0" err="1">
                          <a:ln>
                            <a:noFill/>
                          </a:ln>
                          <a:solidFill>
                            <a:srgbClr val="000000"/>
                          </a:solidFill>
                          <a:effectLst/>
                          <a:latin typeface="+mn-lt"/>
                          <a:ea typeface="+mn-ea"/>
                          <a:cs typeface="+mn-cs"/>
                        </a:rPr>
                        <a:t>üzerindeki</a:t>
                      </a:r>
                      <a:r>
                        <a:rPr kumimoji="0" lang="en-US" sz="2000" b="0" i="0" u="none" strike="noStrike" cap="none" normalizeH="0" baseline="0" dirty="0">
                          <a:ln>
                            <a:noFill/>
                          </a:ln>
                          <a:solidFill>
                            <a:srgbClr val="000000"/>
                          </a:solidFill>
                          <a:effectLst/>
                          <a:latin typeface="+mn-lt"/>
                          <a:ea typeface="+mn-ea"/>
                          <a:cs typeface="+mn-cs"/>
                        </a:rPr>
                        <a:t> </a:t>
                      </a:r>
                      <a:r>
                        <a:rPr kumimoji="0" lang="en-US" sz="2000" b="0" i="0" u="none" strike="noStrike" cap="none" normalizeH="0" baseline="0" dirty="0" err="1">
                          <a:ln>
                            <a:noFill/>
                          </a:ln>
                          <a:solidFill>
                            <a:srgbClr val="000000"/>
                          </a:solidFill>
                          <a:effectLst/>
                          <a:latin typeface="+mn-lt"/>
                          <a:ea typeface="+mn-ea"/>
                          <a:cs typeface="+mn-cs"/>
                        </a:rPr>
                        <a:t>olumsuz</a:t>
                      </a:r>
                      <a:r>
                        <a:rPr kumimoji="0" lang="en-US" sz="2000" b="0" i="0" u="none" strike="noStrike" cap="none" normalizeH="0" baseline="0" dirty="0">
                          <a:ln>
                            <a:noFill/>
                          </a:ln>
                          <a:solidFill>
                            <a:srgbClr val="000000"/>
                          </a:solidFill>
                          <a:effectLst/>
                          <a:latin typeface="+mn-lt"/>
                          <a:ea typeface="+mn-ea"/>
                          <a:cs typeface="+mn-cs"/>
                        </a:rPr>
                        <a:t> </a:t>
                      </a:r>
                      <a:r>
                        <a:rPr kumimoji="0" lang="en-US" sz="2000" b="0" i="0" u="none" strike="noStrike" cap="none" normalizeH="0" baseline="0" dirty="0" err="1">
                          <a:ln>
                            <a:noFill/>
                          </a:ln>
                          <a:solidFill>
                            <a:srgbClr val="000000"/>
                          </a:solidFill>
                          <a:effectLst/>
                          <a:latin typeface="+mn-lt"/>
                          <a:ea typeface="+mn-ea"/>
                          <a:cs typeface="+mn-cs"/>
                        </a:rPr>
                        <a:t>etkileri</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000000"/>
                          </a:solidFill>
                          <a:effectLst/>
                          <a:latin typeface="+mn-lt"/>
                          <a:ea typeface="+mn-ea"/>
                          <a:cs typeface="+mn-cs"/>
                        </a:rPr>
                        <a:t>Psikozun</a:t>
                      </a:r>
                      <a:r>
                        <a:rPr kumimoji="0" lang="en-US" sz="2000" b="0" i="0" u="none" strike="noStrike" cap="none" normalizeH="0" baseline="0" dirty="0">
                          <a:ln>
                            <a:noFill/>
                          </a:ln>
                          <a:solidFill>
                            <a:srgbClr val="000000"/>
                          </a:solidFill>
                          <a:effectLst/>
                          <a:latin typeface="+mn-lt"/>
                          <a:ea typeface="+mn-ea"/>
                          <a:cs typeface="+mn-cs"/>
                        </a:rPr>
                        <a:t> </a:t>
                      </a:r>
                      <a:r>
                        <a:rPr kumimoji="0" lang="en-US" sz="2000" b="0" i="0" u="none" strike="noStrike" cap="none" normalizeH="0" baseline="0" dirty="0" err="1">
                          <a:ln>
                            <a:noFill/>
                          </a:ln>
                          <a:solidFill>
                            <a:srgbClr val="000000"/>
                          </a:solidFill>
                          <a:effectLst/>
                          <a:latin typeface="+mn-lt"/>
                          <a:ea typeface="+mn-ea"/>
                          <a:cs typeface="+mn-cs"/>
                        </a:rPr>
                        <a:t>ruh</a:t>
                      </a:r>
                      <a:r>
                        <a:rPr kumimoji="0" lang="en-US" sz="2000" b="0" i="0" u="none" strike="noStrike" cap="none" normalizeH="0" baseline="0" dirty="0">
                          <a:ln>
                            <a:noFill/>
                          </a:ln>
                          <a:solidFill>
                            <a:srgbClr val="000000"/>
                          </a:solidFill>
                          <a:effectLst/>
                          <a:latin typeface="+mn-lt"/>
                          <a:ea typeface="+mn-ea"/>
                          <a:cs typeface="+mn-cs"/>
                        </a:rPr>
                        <a:t> </a:t>
                      </a:r>
                      <a:r>
                        <a:rPr kumimoji="0" lang="en-US" sz="2000" b="0" i="0" u="none" strike="noStrike" cap="none" normalizeH="0" baseline="0" dirty="0" err="1">
                          <a:ln>
                            <a:noFill/>
                          </a:ln>
                          <a:solidFill>
                            <a:srgbClr val="000000"/>
                          </a:solidFill>
                          <a:effectLst/>
                          <a:latin typeface="+mn-lt"/>
                          <a:ea typeface="+mn-ea"/>
                          <a:cs typeface="+mn-cs"/>
                        </a:rPr>
                        <a:t>hali</a:t>
                      </a:r>
                      <a:r>
                        <a:rPr kumimoji="0" lang="en-US" sz="2000" b="0" i="0" u="none" strike="noStrike" cap="none" normalizeH="0" baseline="0" dirty="0">
                          <a:ln>
                            <a:noFill/>
                          </a:ln>
                          <a:solidFill>
                            <a:srgbClr val="000000"/>
                          </a:solidFill>
                          <a:effectLst/>
                          <a:latin typeface="+mn-lt"/>
                          <a:ea typeface="+mn-ea"/>
                          <a:cs typeface="+mn-cs"/>
                        </a:rPr>
                        <a:t> </a:t>
                      </a:r>
                      <a:r>
                        <a:rPr kumimoji="0" lang="en-US" sz="2000" b="0" i="0" u="none" strike="noStrike" cap="none" normalizeH="0" baseline="0" dirty="0" err="1">
                          <a:ln>
                            <a:noFill/>
                          </a:ln>
                          <a:solidFill>
                            <a:srgbClr val="000000"/>
                          </a:solidFill>
                          <a:effectLst/>
                          <a:latin typeface="+mn-lt"/>
                          <a:ea typeface="+mn-ea"/>
                          <a:cs typeface="+mn-cs"/>
                        </a:rPr>
                        <a:t>üzerindeki</a:t>
                      </a:r>
                      <a:r>
                        <a:rPr kumimoji="0" lang="en-US" sz="2000" b="0" i="0" u="none" strike="noStrike" cap="none" normalizeH="0" baseline="0" dirty="0">
                          <a:ln>
                            <a:noFill/>
                          </a:ln>
                          <a:solidFill>
                            <a:srgbClr val="000000"/>
                          </a:solidFill>
                          <a:effectLst/>
                          <a:latin typeface="+mn-lt"/>
                          <a:ea typeface="+mn-ea"/>
                          <a:cs typeface="+mn-cs"/>
                        </a:rPr>
                        <a:t> </a:t>
                      </a:r>
                      <a:r>
                        <a:rPr kumimoji="0" lang="en-US" sz="2000" b="0" i="1" u="sng" strike="noStrike" cap="none" normalizeH="0" baseline="0" dirty="0" err="1">
                          <a:ln>
                            <a:noFill/>
                          </a:ln>
                          <a:solidFill>
                            <a:srgbClr val="000000"/>
                          </a:solidFill>
                          <a:effectLst/>
                          <a:latin typeface="+mn-lt"/>
                          <a:ea typeface="+mn-ea"/>
                          <a:cs typeface="+mn-cs"/>
                        </a:rPr>
                        <a:t>kısa</a:t>
                      </a:r>
                      <a:r>
                        <a:rPr kumimoji="0" lang="en-US" sz="2000" b="0" i="1" u="sng" strike="noStrike" cap="none" normalizeH="0" baseline="0" dirty="0">
                          <a:ln>
                            <a:noFill/>
                          </a:ln>
                          <a:solidFill>
                            <a:srgbClr val="000000"/>
                          </a:solidFill>
                          <a:effectLst/>
                          <a:latin typeface="+mn-lt"/>
                          <a:ea typeface="+mn-ea"/>
                          <a:cs typeface="+mn-cs"/>
                        </a:rPr>
                        <a:t> </a:t>
                      </a:r>
                      <a:r>
                        <a:rPr kumimoji="0" lang="en-US" sz="2000" b="0" i="1" u="sng" strike="noStrike" cap="none" normalizeH="0" baseline="0" dirty="0" err="1">
                          <a:ln>
                            <a:noFill/>
                          </a:ln>
                          <a:solidFill>
                            <a:srgbClr val="000000"/>
                          </a:solidFill>
                          <a:effectLst/>
                          <a:latin typeface="+mn-lt"/>
                          <a:ea typeface="+mn-ea"/>
                          <a:cs typeface="+mn-cs"/>
                        </a:rPr>
                        <a:t>dönemli</a:t>
                      </a:r>
                      <a:r>
                        <a:rPr kumimoji="0" lang="en-US" sz="2000" b="0" i="0" u="none" strike="noStrike" cap="none" normalizeH="0" baseline="0" dirty="0">
                          <a:ln>
                            <a:noFill/>
                          </a:ln>
                          <a:solidFill>
                            <a:srgbClr val="000000"/>
                          </a:solidFill>
                          <a:effectLst/>
                          <a:latin typeface="+mn-lt"/>
                          <a:ea typeface="+mn-ea"/>
                          <a:cs typeface="+mn-cs"/>
                        </a:rPr>
                        <a:t> </a:t>
                      </a:r>
                      <a:r>
                        <a:rPr kumimoji="0" lang="en-US" sz="2000" b="0" i="0" u="none" strike="noStrike" cap="none" normalizeH="0" baseline="0" dirty="0" err="1">
                          <a:ln>
                            <a:noFill/>
                          </a:ln>
                          <a:solidFill>
                            <a:srgbClr val="000000"/>
                          </a:solidFill>
                          <a:effectLst/>
                          <a:latin typeface="+mn-lt"/>
                          <a:ea typeface="+mn-ea"/>
                          <a:cs typeface="+mn-cs"/>
                        </a:rPr>
                        <a:t>olumlu</a:t>
                      </a:r>
                      <a:r>
                        <a:rPr kumimoji="0" lang="en-US" sz="2000" b="0" i="0" u="none" strike="noStrike" cap="none" normalizeH="0" baseline="0" dirty="0">
                          <a:ln>
                            <a:noFill/>
                          </a:ln>
                          <a:solidFill>
                            <a:srgbClr val="000000"/>
                          </a:solidFill>
                          <a:effectLst/>
                          <a:latin typeface="+mn-lt"/>
                          <a:ea typeface="+mn-ea"/>
                          <a:cs typeface="+mn-cs"/>
                        </a:rPr>
                        <a:t> </a:t>
                      </a:r>
                      <a:r>
                        <a:rPr kumimoji="0" lang="en-US" sz="2000" b="0" i="0" u="none" strike="noStrike" cap="none" normalizeH="0" baseline="0" dirty="0" err="1">
                          <a:ln>
                            <a:noFill/>
                          </a:ln>
                          <a:solidFill>
                            <a:srgbClr val="000000"/>
                          </a:solidFill>
                          <a:effectLst/>
                          <a:latin typeface="+mn-lt"/>
                          <a:ea typeface="+mn-ea"/>
                          <a:cs typeface="+mn-cs"/>
                        </a:rPr>
                        <a:t>etkileri</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6"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325370"/>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325370"/>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Psikoz &amp; Depresyon</a:t>
            </a:r>
            <a:br>
              <a:rPr lang="en-US" sz="3600">
                <a:solidFill>
                  <a:srgbClr val="004992"/>
                </a:solidFill>
                <a:latin typeface="+mn-lt"/>
                <a:ea typeface="+mn-ea"/>
                <a:cs typeface="+mn-cs"/>
              </a:rPr>
            </a:br>
            <a:r>
              <a:rPr lang="en-US">
                <a:solidFill>
                  <a:srgbClr val="004992"/>
                </a:solidFill>
                <a:latin typeface="+mn-lt"/>
                <a:ea typeface="+mn-ea"/>
                <a:cs typeface="+mn-cs"/>
              </a:rPr>
              <a:t>Depresyonun öz-saygı üzerindeki etkileri</a:t>
            </a:r>
          </a:p>
        </p:txBody>
      </p:sp>
      <p:sp>
        <p:nvSpPr>
          <p:cNvPr id="3" name="Footer Placeholder 2"/>
          <p:cNvSpPr>
            <a:spLocks noGrp="1"/>
          </p:cNvSpPr>
          <p:nvPr>
            <p:ph type="ftr" sz="quarter" idx="11"/>
          </p:nvPr>
        </p:nvSpPr>
        <p:spPr/>
        <p:txBody>
          <a:bodyPr/>
          <a:lstStyle/>
          <a:p>
            <a:r>
              <a:rPr lang="de-DE">
                <a:latin typeface="+mn-lt"/>
                <a:ea typeface="+mn-ea"/>
              </a:rPr>
              <a:t>Eğitim Modülü 8 – Ruh hali &amp; Öz-Saygı</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10</a:t>
            </a:fld>
            <a:endParaRPr lang="de-DE" dirty="0">
              <a:latin typeface="+mn-lt"/>
              <a:ea typeface="+mn-ea"/>
            </a:endParaRPr>
          </a:p>
        </p:txBody>
      </p:sp>
      <p:graphicFrame>
        <p:nvGraphicFramePr>
          <p:cNvPr id="15"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2337312989"/>
              </p:ext>
            </p:extLst>
          </p:nvPr>
        </p:nvGraphicFramePr>
        <p:xfrm>
          <a:off x="408955" y="2276872"/>
          <a:ext cx="8686800" cy="408429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000000"/>
                          </a:solidFill>
                          <a:effectLst/>
                          <a:latin typeface="+mn-lt"/>
                          <a:ea typeface="+mn-ea"/>
                          <a:cs typeface="+mn-cs"/>
                        </a:rPr>
                        <a:t>Psikozun</a:t>
                      </a:r>
                      <a:r>
                        <a:rPr kumimoji="0" lang="en-US" sz="2000" b="0" i="0" u="none" strike="noStrike" cap="none" normalizeH="0" baseline="0" dirty="0">
                          <a:ln>
                            <a:noFill/>
                          </a:ln>
                          <a:solidFill>
                            <a:srgbClr val="000000"/>
                          </a:solidFill>
                          <a:effectLst/>
                          <a:latin typeface="+mn-lt"/>
                          <a:ea typeface="+mn-ea"/>
                          <a:cs typeface="+mn-cs"/>
                        </a:rPr>
                        <a:t> </a:t>
                      </a:r>
                      <a:r>
                        <a:rPr kumimoji="0" lang="en-US" sz="2000" b="0" i="0" u="none" strike="noStrike" cap="none" normalizeH="0" baseline="0" dirty="0" err="1">
                          <a:ln>
                            <a:noFill/>
                          </a:ln>
                          <a:solidFill>
                            <a:srgbClr val="000000"/>
                          </a:solidFill>
                          <a:effectLst/>
                          <a:latin typeface="+mn-lt"/>
                          <a:ea typeface="+mn-ea"/>
                          <a:cs typeface="+mn-cs"/>
                        </a:rPr>
                        <a:t>ruh</a:t>
                      </a:r>
                      <a:r>
                        <a:rPr kumimoji="0" lang="en-US" sz="2000" b="0" i="0" u="none" strike="noStrike" cap="none" normalizeH="0" baseline="0" dirty="0">
                          <a:ln>
                            <a:noFill/>
                          </a:ln>
                          <a:solidFill>
                            <a:srgbClr val="000000"/>
                          </a:solidFill>
                          <a:effectLst/>
                          <a:latin typeface="+mn-lt"/>
                          <a:ea typeface="+mn-ea"/>
                          <a:cs typeface="+mn-cs"/>
                        </a:rPr>
                        <a:t> </a:t>
                      </a:r>
                      <a:r>
                        <a:rPr kumimoji="0" lang="en-US" sz="2000" b="0" i="0" u="none" strike="noStrike" cap="none" normalizeH="0" baseline="0" dirty="0" err="1">
                          <a:ln>
                            <a:noFill/>
                          </a:ln>
                          <a:solidFill>
                            <a:srgbClr val="000000"/>
                          </a:solidFill>
                          <a:effectLst/>
                          <a:latin typeface="+mn-lt"/>
                          <a:ea typeface="+mn-ea"/>
                          <a:cs typeface="+mn-cs"/>
                        </a:rPr>
                        <a:t>hali</a:t>
                      </a:r>
                      <a:r>
                        <a:rPr kumimoji="0" lang="en-US" sz="2000" b="0" i="0" u="none" strike="noStrike" cap="none" normalizeH="0" baseline="0" dirty="0">
                          <a:ln>
                            <a:noFill/>
                          </a:ln>
                          <a:solidFill>
                            <a:srgbClr val="000000"/>
                          </a:solidFill>
                          <a:effectLst/>
                          <a:latin typeface="+mn-lt"/>
                          <a:ea typeface="+mn-ea"/>
                          <a:cs typeface="+mn-cs"/>
                        </a:rPr>
                        <a:t> </a:t>
                      </a:r>
                      <a:r>
                        <a:rPr kumimoji="0" lang="en-US" sz="2000" b="0" i="0" u="none" strike="noStrike" cap="none" normalizeH="0" baseline="0" dirty="0" err="1">
                          <a:ln>
                            <a:noFill/>
                          </a:ln>
                          <a:solidFill>
                            <a:srgbClr val="000000"/>
                          </a:solidFill>
                          <a:effectLst/>
                          <a:latin typeface="+mn-lt"/>
                          <a:ea typeface="+mn-ea"/>
                          <a:cs typeface="+mn-cs"/>
                        </a:rPr>
                        <a:t>üzerindeki</a:t>
                      </a:r>
                      <a:r>
                        <a:rPr kumimoji="0" lang="en-US" sz="2000" b="0" i="0" u="none" strike="noStrike" cap="none" normalizeH="0" baseline="0" dirty="0">
                          <a:ln>
                            <a:noFill/>
                          </a:ln>
                          <a:solidFill>
                            <a:srgbClr val="000000"/>
                          </a:solidFill>
                          <a:effectLst/>
                          <a:latin typeface="+mn-lt"/>
                          <a:ea typeface="+mn-ea"/>
                          <a:cs typeface="+mn-cs"/>
                        </a:rPr>
                        <a:t> </a:t>
                      </a:r>
                      <a:r>
                        <a:rPr kumimoji="0" lang="en-US" sz="2000" b="0" i="0" u="none" strike="noStrike" cap="none" normalizeH="0" baseline="0" dirty="0" err="1">
                          <a:ln>
                            <a:noFill/>
                          </a:ln>
                          <a:solidFill>
                            <a:srgbClr val="000000"/>
                          </a:solidFill>
                          <a:effectLst/>
                          <a:latin typeface="+mn-lt"/>
                          <a:ea typeface="+mn-ea"/>
                          <a:cs typeface="+mn-cs"/>
                        </a:rPr>
                        <a:t>olumsuz</a:t>
                      </a:r>
                      <a:r>
                        <a:rPr kumimoji="0" lang="en-US" sz="2000" b="0" i="0" u="none" strike="noStrike" cap="none" normalizeH="0" baseline="0" dirty="0">
                          <a:ln>
                            <a:noFill/>
                          </a:ln>
                          <a:solidFill>
                            <a:srgbClr val="000000"/>
                          </a:solidFill>
                          <a:effectLst/>
                          <a:latin typeface="+mn-lt"/>
                          <a:ea typeface="+mn-ea"/>
                          <a:cs typeface="+mn-cs"/>
                        </a:rPr>
                        <a:t> </a:t>
                      </a:r>
                      <a:r>
                        <a:rPr kumimoji="0" lang="en-US" sz="2000" b="0" i="0" u="none" strike="noStrike" cap="none" normalizeH="0" baseline="0" dirty="0" err="1">
                          <a:ln>
                            <a:noFill/>
                          </a:ln>
                          <a:solidFill>
                            <a:srgbClr val="000000"/>
                          </a:solidFill>
                          <a:effectLst/>
                          <a:latin typeface="+mn-lt"/>
                          <a:ea typeface="+mn-ea"/>
                          <a:cs typeface="+mn-cs"/>
                        </a:rPr>
                        <a:t>etkileri</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000000"/>
                          </a:solidFill>
                          <a:effectLst/>
                          <a:latin typeface="+mn-lt"/>
                          <a:ea typeface="+mn-ea"/>
                          <a:cs typeface="+mn-cs"/>
                        </a:rPr>
                        <a:t>Psikozun</a:t>
                      </a:r>
                      <a:r>
                        <a:rPr kumimoji="0" lang="en-US" sz="2000" b="0" i="0" u="none" strike="noStrike" cap="none" normalizeH="0" baseline="0" dirty="0">
                          <a:ln>
                            <a:noFill/>
                          </a:ln>
                          <a:solidFill>
                            <a:srgbClr val="000000"/>
                          </a:solidFill>
                          <a:effectLst/>
                          <a:latin typeface="+mn-lt"/>
                          <a:ea typeface="+mn-ea"/>
                          <a:cs typeface="+mn-cs"/>
                        </a:rPr>
                        <a:t> </a:t>
                      </a:r>
                      <a:r>
                        <a:rPr kumimoji="0" lang="en-US" sz="2000" b="0" i="0" u="none" strike="noStrike" cap="none" normalizeH="0" baseline="0" dirty="0" err="1">
                          <a:ln>
                            <a:noFill/>
                          </a:ln>
                          <a:solidFill>
                            <a:srgbClr val="000000"/>
                          </a:solidFill>
                          <a:effectLst/>
                          <a:latin typeface="+mn-lt"/>
                          <a:ea typeface="+mn-ea"/>
                          <a:cs typeface="+mn-cs"/>
                        </a:rPr>
                        <a:t>ruh</a:t>
                      </a:r>
                      <a:r>
                        <a:rPr kumimoji="0" lang="en-US" sz="2000" b="0" i="0" u="none" strike="noStrike" cap="none" normalizeH="0" baseline="0" dirty="0">
                          <a:ln>
                            <a:noFill/>
                          </a:ln>
                          <a:solidFill>
                            <a:srgbClr val="000000"/>
                          </a:solidFill>
                          <a:effectLst/>
                          <a:latin typeface="+mn-lt"/>
                          <a:ea typeface="+mn-ea"/>
                          <a:cs typeface="+mn-cs"/>
                        </a:rPr>
                        <a:t> </a:t>
                      </a:r>
                      <a:r>
                        <a:rPr kumimoji="0" lang="en-US" sz="2000" b="0" i="0" u="none" strike="noStrike" cap="none" normalizeH="0" baseline="0" dirty="0" err="1">
                          <a:ln>
                            <a:noFill/>
                          </a:ln>
                          <a:solidFill>
                            <a:srgbClr val="000000"/>
                          </a:solidFill>
                          <a:effectLst/>
                          <a:latin typeface="+mn-lt"/>
                          <a:ea typeface="+mn-ea"/>
                          <a:cs typeface="+mn-cs"/>
                        </a:rPr>
                        <a:t>hali</a:t>
                      </a:r>
                      <a:r>
                        <a:rPr kumimoji="0" lang="en-US" sz="2000" b="0" i="0" u="none" strike="noStrike" cap="none" normalizeH="0" baseline="0" dirty="0">
                          <a:ln>
                            <a:noFill/>
                          </a:ln>
                          <a:solidFill>
                            <a:srgbClr val="000000"/>
                          </a:solidFill>
                          <a:effectLst/>
                          <a:latin typeface="+mn-lt"/>
                          <a:ea typeface="+mn-ea"/>
                          <a:cs typeface="+mn-cs"/>
                        </a:rPr>
                        <a:t> </a:t>
                      </a:r>
                      <a:r>
                        <a:rPr kumimoji="0" lang="en-US" sz="2000" b="0" i="0" u="none" strike="noStrike" cap="none" normalizeH="0" baseline="0" dirty="0" err="1">
                          <a:ln>
                            <a:noFill/>
                          </a:ln>
                          <a:solidFill>
                            <a:srgbClr val="000000"/>
                          </a:solidFill>
                          <a:effectLst/>
                          <a:latin typeface="+mn-lt"/>
                          <a:ea typeface="+mn-ea"/>
                          <a:cs typeface="+mn-cs"/>
                        </a:rPr>
                        <a:t>üzerindeki</a:t>
                      </a:r>
                      <a:r>
                        <a:rPr kumimoji="0" lang="en-US" sz="2000" b="0" i="0" u="none" strike="noStrike" cap="none" normalizeH="0" baseline="0" dirty="0">
                          <a:ln>
                            <a:noFill/>
                          </a:ln>
                          <a:solidFill>
                            <a:srgbClr val="000000"/>
                          </a:solidFill>
                          <a:effectLst/>
                          <a:latin typeface="+mn-lt"/>
                          <a:ea typeface="+mn-ea"/>
                          <a:cs typeface="+mn-cs"/>
                        </a:rPr>
                        <a:t> </a:t>
                      </a:r>
                      <a:r>
                        <a:rPr kumimoji="0" lang="en-US" sz="2000" b="0" i="1" u="sng" strike="noStrike" cap="none" normalizeH="0" baseline="0" dirty="0" err="1">
                          <a:ln>
                            <a:noFill/>
                          </a:ln>
                          <a:solidFill>
                            <a:srgbClr val="000000"/>
                          </a:solidFill>
                          <a:effectLst/>
                          <a:latin typeface="+mn-lt"/>
                          <a:ea typeface="+mn-ea"/>
                          <a:cs typeface="+mn-cs"/>
                        </a:rPr>
                        <a:t>kısa</a:t>
                      </a:r>
                      <a:r>
                        <a:rPr kumimoji="0" lang="en-US" sz="2000" b="0" i="1" u="sng" strike="noStrike" cap="none" normalizeH="0" baseline="0" dirty="0">
                          <a:ln>
                            <a:noFill/>
                          </a:ln>
                          <a:solidFill>
                            <a:srgbClr val="000000"/>
                          </a:solidFill>
                          <a:effectLst/>
                          <a:latin typeface="+mn-lt"/>
                          <a:ea typeface="+mn-ea"/>
                          <a:cs typeface="+mn-cs"/>
                        </a:rPr>
                        <a:t> </a:t>
                      </a:r>
                      <a:r>
                        <a:rPr kumimoji="0" lang="en-US" sz="2000" b="0" i="1" u="sng" strike="noStrike" cap="none" normalizeH="0" baseline="0" dirty="0" err="1">
                          <a:ln>
                            <a:noFill/>
                          </a:ln>
                          <a:solidFill>
                            <a:srgbClr val="000000"/>
                          </a:solidFill>
                          <a:effectLst/>
                          <a:latin typeface="+mn-lt"/>
                          <a:ea typeface="+mn-ea"/>
                          <a:cs typeface="+mn-cs"/>
                        </a:rPr>
                        <a:t>dönemli</a:t>
                      </a:r>
                      <a:r>
                        <a:rPr kumimoji="0" lang="en-US" sz="2000" b="0" i="0" u="none" strike="noStrike" cap="none" normalizeH="0" baseline="0" dirty="0">
                          <a:ln>
                            <a:noFill/>
                          </a:ln>
                          <a:solidFill>
                            <a:srgbClr val="000000"/>
                          </a:solidFill>
                          <a:effectLst/>
                          <a:latin typeface="+mn-lt"/>
                          <a:ea typeface="+mn-ea"/>
                          <a:cs typeface="+mn-cs"/>
                        </a:rPr>
                        <a:t> </a:t>
                      </a:r>
                      <a:r>
                        <a:rPr kumimoji="0" lang="en-US" sz="2000" b="0" i="0" u="none" strike="noStrike" cap="none" normalizeH="0" baseline="0" dirty="0" err="1">
                          <a:ln>
                            <a:noFill/>
                          </a:ln>
                          <a:solidFill>
                            <a:srgbClr val="000000"/>
                          </a:solidFill>
                          <a:effectLst/>
                          <a:latin typeface="+mn-lt"/>
                          <a:ea typeface="+mn-ea"/>
                          <a:cs typeface="+mn-cs"/>
                        </a:rPr>
                        <a:t>olumlu</a:t>
                      </a:r>
                      <a:r>
                        <a:rPr kumimoji="0" lang="en-US" sz="2000" b="0" i="0" u="none" strike="noStrike" cap="none" normalizeH="0" baseline="0" dirty="0">
                          <a:ln>
                            <a:noFill/>
                          </a:ln>
                          <a:solidFill>
                            <a:srgbClr val="000000"/>
                          </a:solidFill>
                          <a:effectLst/>
                          <a:latin typeface="+mn-lt"/>
                          <a:ea typeface="+mn-ea"/>
                          <a:cs typeface="+mn-cs"/>
                        </a:rPr>
                        <a:t> </a:t>
                      </a:r>
                      <a:r>
                        <a:rPr kumimoji="0" lang="en-US" sz="2000" b="0" i="0" u="none" strike="noStrike" cap="none" normalizeH="0" baseline="0" dirty="0" err="1">
                          <a:ln>
                            <a:noFill/>
                          </a:ln>
                          <a:solidFill>
                            <a:srgbClr val="000000"/>
                          </a:solidFill>
                          <a:effectLst/>
                          <a:latin typeface="+mn-lt"/>
                          <a:ea typeface="+mn-ea"/>
                          <a:cs typeface="+mn-cs"/>
                        </a:rPr>
                        <a:t>etkileri</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mn-lt"/>
                          <a:ea typeface="+mn-ea"/>
                          <a:cs typeface="+mn-cs"/>
                        </a:rPr>
                        <a:t>Psikoz sırasında: sürekli tehdit altında hissetmek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mn-lt"/>
                          <a:ea typeface="+mn-ea"/>
                          <a:cs typeface="+mn-cs"/>
                        </a:rPr>
                        <a:t>Psikoz sırasında: taciz eden ve aşağılayan sesler duymak</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mn-lt"/>
                          <a:ea typeface="+mn-ea"/>
                          <a:cs typeface="+mn-cs"/>
                        </a:rPr>
                        <a:t>Psikoz sonrası: utanç duyguları, gelecek paramparça görünür</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6"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325370"/>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325370"/>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716867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Psikoz &amp; Depresyon</a:t>
            </a:r>
            <a:br>
              <a:rPr lang="en-US" sz="3600">
                <a:solidFill>
                  <a:srgbClr val="004992"/>
                </a:solidFill>
                <a:latin typeface="+mn-lt"/>
                <a:ea typeface="+mn-ea"/>
                <a:cs typeface="+mn-cs"/>
              </a:rPr>
            </a:br>
            <a:r>
              <a:rPr lang="en-US">
                <a:solidFill>
                  <a:srgbClr val="004992"/>
                </a:solidFill>
                <a:latin typeface="+mn-lt"/>
                <a:ea typeface="+mn-ea"/>
                <a:cs typeface="+mn-cs"/>
              </a:rPr>
              <a:t>Depresyonun öz-saygı üzerindeki etkileri</a:t>
            </a:r>
          </a:p>
        </p:txBody>
      </p:sp>
      <p:sp>
        <p:nvSpPr>
          <p:cNvPr id="3" name="Footer Placeholder 2"/>
          <p:cNvSpPr>
            <a:spLocks noGrp="1"/>
          </p:cNvSpPr>
          <p:nvPr>
            <p:ph type="ftr" sz="quarter" idx="11"/>
          </p:nvPr>
        </p:nvSpPr>
        <p:spPr/>
        <p:txBody>
          <a:bodyPr/>
          <a:lstStyle/>
          <a:p>
            <a:r>
              <a:rPr lang="de-DE">
                <a:latin typeface="+mn-lt"/>
                <a:ea typeface="+mn-ea"/>
              </a:rPr>
              <a:t>Eğitim Modülü 8 – Ruh hali &amp; Öz-Saygı</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11</a:t>
            </a:fld>
            <a:endParaRPr lang="de-DE" dirty="0">
              <a:latin typeface="+mn-lt"/>
              <a:ea typeface="+mn-ea"/>
            </a:endParaRPr>
          </a:p>
        </p:txBody>
      </p:sp>
      <p:graphicFrame>
        <p:nvGraphicFramePr>
          <p:cNvPr id="15"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3267556354"/>
              </p:ext>
            </p:extLst>
          </p:nvPr>
        </p:nvGraphicFramePr>
        <p:xfrm>
          <a:off x="408955" y="2276872"/>
          <a:ext cx="8686800" cy="408429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000000"/>
                          </a:solidFill>
                          <a:effectLst/>
                          <a:latin typeface="+mn-lt"/>
                          <a:ea typeface="+mn-ea"/>
                          <a:cs typeface="+mn-cs"/>
                        </a:rPr>
                        <a:t>Psikozun</a:t>
                      </a:r>
                      <a:r>
                        <a:rPr kumimoji="0" lang="en-US" sz="2000" b="0" i="0" u="none" strike="noStrike" cap="none" normalizeH="0" baseline="0" dirty="0">
                          <a:ln>
                            <a:noFill/>
                          </a:ln>
                          <a:solidFill>
                            <a:srgbClr val="000000"/>
                          </a:solidFill>
                          <a:effectLst/>
                          <a:latin typeface="+mn-lt"/>
                          <a:ea typeface="+mn-ea"/>
                          <a:cs typeface="+mn-cs"/>
                        </a:rPr>
                        <a:t> </a:t>
                      </a:r>
                      <a:r>
                        <a:rPr kumimoji="0" lang="en-US" sz="2000" b="0" i="0" u="none" strike="noStrike" cap="none" normalizeH="0" baseline="0" dirty="0" err="1">
                          <a:ln>
                            <a:noFill/>
                          </a:ln>
                          <a:solidFill>
                            <a:srgbClr val="000000"/>
                          </a:solidFill>
                          <a:effectLst/>
                          <a:latin typeface="+mn-lt"/>
                          <a:ea typeface="+mn-ea"/>
                          <a:cs typeface="+mn-cs"/>
                        </a:rPr>
                        <a:t>ruh</a:t>
                      </a:r>
                      <a:r>
                        <a:rPr kumimoji="0" lang="en-US" sz="2000" b="0" i="0" u="none" strike="noStrike" cap="none" normalizeH="0" baseline="0" dirty="0">
                          <a:ln>
                            <a:noFill/>
                          </a:ln>
                          <a:solidFill>
                            <a:srgbClr val="000000"/>
                          </a:solidFill>
                          <a:effectLst/>
                          <a:latin typeface="+mn-lt"/>
                          <a:ea typeface="+mn-ea"/>
                          <a:cs typeface="+mn-cs"/>
                        </a:rPr>
                        <a:t> </a:t>
                      </a:r>
                      <a:r>
                        <a:rPr kumimoji="0" lang="en-US" sz="2000" b="0" i="0" u="none" strike="noStrike" cap="none" normalizeH="0" baseline="0" dirty="0" err="1">
                          <a:ln>
                            <a:noFill/>
                          </a:ln>
                          <a:solidFill>
                            <a:srgbClr val="000000"/>
                          </a:solidFill>
                          <a:effectLst/>
                          <a:latin typeface="+mn-lt"/>
                          <a:ea typeface="+mn-ea"/>
                          <a:cs typeface="+mn-cs"/>
                        </a:rPr>
                        <a:t>hali</a:t>
                      </a:r>
                      <a:r>
                        <a:rPr kumimoji="0" lang="en-US" sz="2000" b="0" i="0" u="none" strike="noStrike" cap="none" normalizeH="0" baseline="0" dirty="0">
                          <a:ln>
                            <a:noFill/>
                          </a:ln>
                          <a:solidFill>
                            <a:srgbClr val="000000"/>
                          </a:solidFill>
                          <a:effectLst/>
                          <a:latin typeface="+mn-lt"/>
                          <a:ea typeface="+mn-ea"/>
                          <a:cs typeface="+mn-cs"/>
                        </a:rPr>
                        <a:t> </a:t>
                      </a:r>
                      <a:r>
                        <a:rPr kumimoji="0" lang="en-US" sz="2000" b="0" i="0" u="none" strike="noStrike" cap="none" normalizeH="0" baseline="0" dirty="0" err="1">
                          <a:ln>
                            <a:noFill/>
                          </a:ln>
                          <a:solidFill>
                            <a:srgbClr val="000000"/>
                          </a:solidFill>
                          <a:effectLst/>
                          <a:latin typeface="+mn-lt"/>
                          <a:ea typeface="+mn-ea"/>
                          <a:cs typeface="+mn-cs"/>
                        </a:rPr>
                        <a:t>üzerindeki</a:t>
                      </a:r>
                      <a:r>
                        <a:rPr kumimoji="0" lang="en-US" sz="2000" b="0" i="0" u="none" strike="noStrike" cap="none" normalizeH="0" baseline="0" dirty="0">
                          <a:ln>
                            <a:noFill/>
                          </a:ln>
                          <a:solidFill>
                            <a:srgbClr val="000000"/>
                          </a:solidFill>
                          <a:effectLst/>
                          <a:latin typeface="+mn-lt"/>
                          <a:ea typeface="+mn-ea"/>
                          <a:cs typeface="+mn-cs"/>
                        </a:rPr>
                        <a:t> </a:t>
                      </a:r>
                      <a:r>
                        <a:rPr kumimoji="0" lang="en-US" sz="2000" b="0" i="0" u="none" strike="noStrike" cap="none" normalizeH="0" baseline="0" dirty="0" err="1">
                          <a:ln>
                            <a:noFill/>
                          </a:ln>
                          <a:solidFill>
                            <a:srgbClr val="000000"/>
                          </a:solidFill>
                          <a:effectLst/>
                          <a:latin typeface="+mn-lt"/>
                          <a:ea typeface="+mn-ea"/>
                          <a:cs typeface="+mn-cs"/>
                        </a:rPr>
                        <a:t>olumsuz</a:t>
                      </a:r>
                      <a:r>
                        <a:rPr kumimoji="0" lang="en-US" sz="2000" b="0" i="0" u="none" strike="noStrike" cap="none" normalizeH="0" baseline="0" dirty="0">
                          <a:ln>
                            <a:noFill/>
                          </a:ln>
                          <a:solidFill>
                            <a:srgbClr val="000000"/>
                          </a:solidFill>
                          <a:effectLst/>
                          <a:latin typeface="+mn-lt"/>
                          <a:ea typeface="+mn-ea"/>
                          <a:cs typeface="+mn-cs"/>
                        </a:rPr>
                        <a:t> </a:t>
                      </a:r>
                      <a:r>
                        <a:rPr kumimoji="0" lang="en-US" sz="2000" b="0" i="0" u="none" strike="noStrike" cap="none" normalizeH="0" baseline="0" dirty="0" err="1">
                          <a:ln>
                            <a:noFill/>
                          </a:ln>
                          <a:solidFill>
                            <a:srgbClr val="000000"/>
                          </a:solidFill>
                          <a:effectLst/>
                          <a:latin typeface="+mn-lt"/>
                          <a:ea typeface="+mn-ea"/>
                          <a:cs typeface="+mn-cs"/>
                        </a:rPr>
                        <a:t>etkileri</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000000"/>
                          </a:solidFill>
                          <a:effectLst/>
                          <a:latin typeface="+mn-lt"/>
                          <a:ea typeface="+mn-ea"/>
                          <a:cs typeface="+mn-cs"/>
                        </a:rPr>
                        <a:t>Psikozun</a:t>
                      </a:r>
                      <a:r>
                        <a:rPr kumimoji="0" lang="en-US" sz="2000" b="0" i="0" u="none" strike="noStrike" cap="none" normalizeH="0" baseline="0" dirty="0">
                          <a:ln>
                            <a:noFill/>
                          </a:ln>
                          <a:solidFill>
                            <a:srgbClr val="000000"/>
                          </a:solidFill>
                          <a:effectLst/>
                          <a:latin typeface="+mn-lt"/>
                          <a:ea typeface="+mn-ea"/>
                          <a:cs typeface="+mn-cs"/>
                        </a:rPr>
                        <a:t> </a:t>
                      </a:r>
                      <a:r>
                        <a:rPr kumimoji="0" lang="en-US" sz="2000" b="0" i="0" u="none" strike="noStrike" cap="none" normalizeH="0" baseline="0" dirty="0" err="1">
                          <a:ln>
                            <a:noFill/>
                          </a:ln>
                          <a:solidFill>
                            <a:srgbClr val="000000"/>
                          </a:solidFill>
                          <a:effectLst/>
                          <a:latin typeface="+mn-lt"/>
                          <a:ea typeface="+mn-ea"/>
                          <a:cs typeface="+mn-cs"/>
                        </a:rPr>
                        <a:t>ruh</a:t>
                      </a:r>
                      <a:r>
                        <a:rPr kumimoji="0" lang="en-US" sz="2000" b="0" i="0" u="none" strike="noStrike" cap="none" normalizeH="0" baseline="0" dirty="0">
                          <a:ln>
                            <a:noFill/>
                          </a:ln>
                          <a:solidFill>
                            <a:srgbClr val="000000"/>
                          </a:solidFill>
                          <a:effectLst/>
                          <a:latin typeface="+mn-lt"/>
                          <a:ea typeface="+mn-ea"/>
                          <a:cs typeface="+mn-cs"/>
                        </a:rPr>
                        <a:t> </a:t>
                      </a:r>
                      <a:r>
                        <a:rPr kumimoji="0" lang="en-US" sz="2000" b="0" i="0" u="none" strike="noStrike" cap="none" normalizeH="0" baseline="0" dirty="0" err="1">
                          <a:ln>
                            <a:noFill/>
                          </a:ln>
                          <a:solidFill>
                            <a:srgbClr val="000000"/>
                          </a:solidFill>
                          <a:effectLst/>
                          <a:latin typeface="+mn-lt"/>
                          <a:ea typeface="+mn-ea"/>
                          <a:cs typeface="+mn-cs"/>
                        </a:rPr>
                        <a:t>hali</a:t>
                      </a:r>
                      <a:r>
                        <a:rPr kumimoji="0" lang="en-US" sz="2000" b="0" i="0" u="none" strike="noStrike" cap="none" normalizeH="0" baseline="0" dirty="0">
                          <a:ln>
                            <a:noFill/>
                          </a:ln>
                          <a:solidFill>
                            <a:srgbClr val="000000"/>
                          </a:solidFill>
                          <a:effectLst/>
                          <a:latin typeface="+mn-lt"/>
                          <a:ea typeface="+mn-ea"/>
                          <a:cs typeface="+mn-cs"/>
                        </a:rPr>
                        <a:t> </a:t>
                      </a:r>
                      <a:r>
                        <a:rPr kumimoji="0" lang="en-US" sz="2000" b="0" i="0" u="none" strike="noStrike" cap="none" normalizeH="0" baseline="0" dirty="0" err="1">
                          <a:ln>
                            <a:noFill/>
                          </a:ln>
                          <a:solidFill>
                            <a:srgbClr val="000000"/>
                          </a:solidFill>
                          <a:effectLst/>
                          <a:latin typeface="+mn-lt"/>
                          <a:ea typeface="+mn-ea"/>
                          <a:cs typeface="+mn-cs"/>
                        </a:rPr>
                        <a:t>üzerindeki</a:t>
                      </a:r>
                      <a:r>
                        <a:rPr kumimoji="0" lang="en-US" sz="2000" b="0" i="0" u="none" strike="noStrike" cap="none" normalizeH="0" baseline="0" dirty="0">
                          <a:ln>
                            <a:noFill/>
                          </a:ln>
                          <a:solidFill>
                            <a:srgbClr val="000000"/>
                          </a:solidFill>
                          <a:effectLst/>
                          <a:latin typeface="+mn-lt"/>
                          <a:ea typeface="+mn-ea"/>
                          <a:cs typeface="+mn-cs"/>
                        </a:rPr>
                        <a:t> </a:t>
                      </a:r>
                      <a:r>
                        <a:rPr kumimoji="0" lang="en-US" sz="2000" b="0" i="1" u="sng" strike="noStrike" cap="none" normalizeH="0" baseline="0" dirty="0" err="1">
                          <a:ln>
                            <a:noFill/>
                          </a:ln>
                          <a:solidFill>
                            <a:srgbClr val="000000"/>
                          </a:solidFill>
                          <a:effectLst/>
                          <a:latin typeface="+mn-lt"/>
                          <a:ea typeface="+mn-ea"/>
                          <a:cs typeface="+mn-cs"/>
                        </a:rPr>
                        <a:t>kısa</a:t>
                      </a:r>
                      <a:r>
                        <a:rPr kumimoji="0" lang="en-US" sz="2000" b="0" i="1" u="sng" strike="noStrike" cap="none" normalizeH="0" baseline="0" dirty="0">
                          <a:ln>
                            <a:noFill/>
                          </a:ln>
                          <a:solidFill>
                            <a:srgbClr val="000000"/>
                          </a:solidFill>
                          <a:effectLst/>
                          <a:latin typeface="+mn-lt"/>
                          <a:ea typeface="+mn-ea"/>
                          <a:cs typeface="+mn-cs"/>
                        </a:rPr>
                        <a:t> </a:t>
                      </a:r>
                      <a:r>
                        <a:rPr kumimoji="0" lang="en-US" sz="2000" b="0" i="1" u="sng" strike="noStrike" cap="none" normalizeH="0" baseline="0" dirty="0" err="1">
                          <a:ln>
                            <a:noFill/>
                          </a:ln>
                          <a:solidFill>
                            <a:srgbClr val="000000"/>
                          </a:solidFill>
                          <a:effectLst/>
                          <a:latin typeface="+mn-lt"/>
                          <a:ea typeface="+mn-ea"/>
                          <a:cs typeface="+mn-cs"/>
                        </a:rPr>
                        <a:t>dönemli</a:t>
                      </a:r>
                      <a:r>
                        <a:rPr kumimoji="0" lang="en-US" sz="2000" b="0" i="0" u="none" strike="noStrike" cap="none" normalizeH="0" baseline="0" dirty="0">
                          <a:ln>
                            <a:noFill/>
                          </a:ln>
                          <a:solidFill>
                            <a:srgbClr val="000000"/>
                          </a:solidFill>
                          <a:effectLst/>
                          <a:latin typeface="+mn-lt"/>
                          <a:ea typeface="+mn-ea"/>
                          <a:cs typeface="+mn-cs"/>
                        </a:rPr>
                        <a:t> </a:t>
                      </a:r>
                      <a:r>
                        <a:rPr kumimoji="0" lang="en-US" sz="2000" b="0" i="0" u="none" strike="noStrike" cap="none" normalizeH="0" baseline="0" dirty="0" err="1">
                          <a:ln>
                            <a:noFill/>
                          </a:ln>
                          <a:solidFill>
                            <a:srgbClr val="000000"/>
                          </a:solidFill>
                          <a:effectLst/>
                          <a:latin typeface="+mn-lt"/>
                          <a:ea typeface="+mn-ea"/>
                          <a:cs typeface="+mn-cs"/>
                        </a:rPr>
                        <a:t>olumlu</a:t>
                      </a:r>
                      <a:r>
                        <a:rPr kumimoji="0" lang="en-US" sz="2000" b="0" i="0" u="none" strike="noStrike" cap="none" normalizeH="0" baseline="0" dirty="0">
                          <a:ln>
                            <a:noFill/>
                          </a:ln>
                          <a:solidFill>
                            <a:srgbClr val="000000"/>
                          </a:solidFill>
                          <a:effectLst/>
                          <a:latin typeface="+mn-lt"/>
                          <a:ea typeface="+mn-ea"/>
                          <a:cs typeface="+mn-cs"/>
                        </a:rPr>
                        <a:t> </a:t>
                      </a:r>
                      <a:r>
                        <a:rPr kumimoji="0" lang="en-US" sz="2000" b="0" i="0" u="none" strike="noStrike" cap="none" normalizeH="0" baseline="0" dirty="0" err="1">
                          <a:ln>
                            <a:noFill/>
                          </a:ln>
                          <a:solidFill>
                            <a:srgbClr val="000000"/>
                          </a:solidFill>
                          <a:effectLst/>
                          <a:latin typeface="+mn-lt"/>
                          <a:ea typeface="+mn-ea"/>
                          <a:cs typeface="+mn-cs"/>
                        </a:rPr>
                        <a:t>etkileri</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mn-lt"/>
                          <a:ea typeface="+mn-ea"/>
                          <a:cs typeface="+mn-cs"/>
                        </a:rPr>
                        <a:t>Psikoz sırasında: sürekli tehdit altında hissetmek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mn-lt"/>
                          <a:ea typeface="+mn-ea"/>
                          <a:cs typeface="+mn-cs"/>
                        </a:rPr>
                        <a:t>Psikoz</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sırasında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telaş</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heyecan</a:t>
                      </a:r>
                      <a:r>
                        <a:rPr kumimoji="0" lang="en-US" sz="2000" b="0" i="0" u="none" strike="noStrike" cap="none" normalizeH="0" baseline="0">
                          <a:ln>
                            <a:noFill/>
                          </a:ln>
                          <a:solidFill>
                            <a:srgbClr val="333333"/>
                          </a:solidFill>
                          <a:effectLst/>
                          <a:latin typeface="+mn-lt"/>
                          <a:ea typeface="+mn-ea"/>
                          <a:cs typeface="+mn-cs"/>
                        </a:rPr>
                        <a:t>, “en </a:t>
                      </a:r>
                      <a:r>
                        <a:rPr kumimoji="0" lang="en-US" sz="2000" b="0" i="0" u="none" strike="noStrike" cap="none" normalizeH="0" baseline="0" dirty="0" err="1">
                          <a:ln>
                            <a:noFill/>
                          </a:ln>
                          <a:solidFill>
                            <a:srgbClr val="333333"/>
                          </a:solidFill>
                          <a:effectLst/>
                          <a:latin typeface="+mn-lt"/>
                          <a:ea typeface="+mn-ea"/>
                          <a:cs typeface="+mn-cs"/>
                        </a:rPr>
                        <a:t>sonunda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bir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err="1">
                          <a:ln>
                            <a:noFill/>
                          </a:ln>
                          <a:solidFill>
                            <a:srgbClr val="333333"/>
                          </a:solidFill>
                          <a:effectLst/>
                          <a:latin typeface="+mn-lt"/>
                          <a:ea typeface="+mn-ea"/>
                          <a:cs typeface="+mn-cs"/>
                        </a:rPr>
                        <a:t>şeyler</a:t>
                      </a:r>
                      <a:r>
                        <a:rPr kumimoji="0" lang="en-US" sz="2000" b="0" i="0" u="none" strike="noStrike" cap="none" normalizeH="0" baseline="0">
                          <a:ln>
                            <a:noFill/>
                          </a:ln>
                          <a:solidFill>
                            <a:srgbClr val="333333"/>
                          </a:solidFill>
                          <a:effectLst/>
                          <a:latin typeface="+mn-lt"/>
                          <a:ea typeface="+mn-ea"/>
                          <a:cs typeface="+mn-cs"/>
                        </a:rPr>
                        <a:t> oluyor”</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mn-lt"/>
                          <a:ea typeface="+mn-ea"/>
                          <a:cs typeface="+mn-cs"/>
                        </a:rPr>
                        <a:t>Psikoz sırasında: taciz eden ve aşağılayan sesler duymak</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mn-lt"/>
                          <a:ea typeface="+mn-ea"/>
                          <a:cs typeface="+mn-cs"/>
                        </a:rPr>
                        <a:t>Psikoz sırasında: size övgü gösteren sesler duymak</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mn-lt"/>
                          <a:ea typeface="+mn-ea"/>
                          <a:cs typeface="+mn-cs"/>
                        </a:rPr>
                        <a:t>Psikoz sonrası: utanç duyguları, gelecek paramparça görünür</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mn-lt"/>
                          <a:ea typeface="+mn-ea"/>
                          <a:cs typeface="+mn-cs"/>
                        </a:rPr>
                        <a:t>Hezeyanlar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sırasında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büyüklük</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güçlü</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yetenekli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önemli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olduğun</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hissi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kudretli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düşmanlar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ve</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kader</a:t>
                      </a:r>
                      <a:r>
                        <a:rPr kumimoji="0" lang="en-US" sz="2000" b="0" i="0" u="none" strike="noStrike" cap="none" normalizeH="0" baseline="0" dirty="0">
                          <a:ln>
                            <a:noFill/>
                          </a:ln>
                          <a:solidFill>
                            <a:srgbClr val="333333"/>
                          </a:solidFill>
                          <a:effectLst/>
                          <a:latin typeface="+mn-lt"/>
                          <a:ea typeface="+mn-ea"/>
                          <a:cs typeface="+mn-cs"/>
                        </a:rPr>
                        <a:t>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6"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325370"/>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325370"/>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826188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Psikoz &amp; Depresyon</a:t>
            </a:r>
            <a:br>
              <a:rPr lang="en-US" sz="3600">
                <a:solidFill>
                  <a:srgbClr val="004992"/>
                </a:solidFill>
                <a:latin typeface="+mn-lt"/>
                <a:ea typeface="+mn-ea"/>
                <a:cs typeface="+mn-cs"/>
              </a:rPr>
            </a:br>
            <a:r>
              <a:rPr lang="en-US">
                <a:solidFill>
                  <a:srgbClr val="004992"/>
                </a:solidFill>
                <a:latin typeface="+mn-lt"/>
                <a:ea typeface="+mn-ea"/>
                <a:cs typeface="+mn-cs"/>
              </a:rPr>
              <a:t>Psikozun öz-saygı üzerindeki etkileri</a:t>
            </a:r>
          </a:p>
        </p:txBody>
      </p:sp>
      <p:sp>
        <p:nvSpPr>
          <p:cNvPr id="5" name="Content Placeholder 4"/>
          <p:cNvSpPr>
            <a:spLocks noGrp="1"/>
          </p:cNvSpPr>
          <p:nvPr>
            <p:ph idx="1"/>
          </p:nvPr>
        </p:nvSpPr>
        <p:spPr>
          <a:xfrm>
            <a:off x="408955" y="2204864"/>
            <a:ext cx="9144000" cy="4248000"/>
          </a:xfrm>
        </p:spPr>
        <p:txBody>
          <a:bodyPr/>
          <a:lstStyle/>
          <a:p>
            <a:pPr lvl="0" defTabSz="914400" fontAlgn="base">
              <a:lnSpc>
                <a:spcPct val="100000"/>
              </a:lnSpc>
              <a:spcBef>
                <a:spcPts val="1200"/>
              </a:spcBef>
              <a:buClr>
                <a:srgbClr val="004992"/>
              </a:buClr>
              <a:defRPr/>
            </a:pPr>
            <a:r>
              <a:rPr lang="tr-TR" sz="2400" dirty="0">
                <a:solidFill>
                  <a:srgbClr val="333333"/>
                </a:solidFill>
              </a:rPr>
              <a:t>Genelde psikozun öz-saygı üzerindeki</a:t>
            </a:r>
            <a:r>
              <a:rPr lang="de-DE" sz="2400" dirty="0">
                <a:solidFill>
                  <a:srgbClr val="333333"/>
                </a:solidFill>
              </a:rPr>
              <a:t> </a:t>
            </a:r>
            <a:r>
              <a:rPr lang="tr-TR" sz="2400" b="1" i="1" dirty="0">
                <a:solidFill>
                  <a:srgbClr val="333333"/>
                </a:solidFill>
              </a:rPr>
              <a:t>kısa süreli olumlu etkileri </a:t>
            </a:r>
            <a:r>
              <a:rPr lang="tr-TR" sz="2400" dirty="0">
                <a:solidFill>
                  <a:srgbClr val="333333"/>
                </a:solidFill>
              </a:rPr>
              <a:t>psikozun </a:t>
            </a:r>
            <a:r>
              <a:rPr lang="tr-TR" sz="2400" b="1" i="1" dirty="0">
                <a:solidFill>
                  <a:srgbClr val="333333"/>
                </a:solidFill>
              </a:rPr>
              <a:t>uzun süreli olumsuz sonuçları </a:t>
            </a:r>
            <a:r>
              <a:rPr lang="tr-TR" sz="2400" dirty="0">
                <a:solidFill>
                  <a:srgbClr val="333333"/>
                </a:solidFill>
              </a:rPr>
              <a:t>ile silinir, örnekler</a:t>
            </a:r>
            <a:r>
              <a:rPr lang="de-DE" sz="2400" dirty="0">
                <a:solidFill>
                  <a:srgbClr val="333333"/>
                </a:solidFill>
              </a:rPr>
              <a:t>:</a:t>
            </a:r>
          </a:p>
          <a:p>
            <a:pPr marL="342900" lvl="0" indent="-342900" defTabSz="914400" fontAlgn="base">
              <a:lnSpc>
                <a:spcPct val="100000"/>
              </a:lnSpc>
              <a:spcBef>
                <a:spcPts val="1200"/>
              </a:spcBef>
              <a:buClr>
                <a:srgbClr val="333333"/>
              </a:buClr>
              <a:buFont typeface="WingDings"/>
              <a:buChar char=""/>
              <a:defRPr/>
            </a:pPr>
            <a:r>
              <a:rPr lang="tr-TR" sz="2400" dirty="0">
                <a:solidFill>
                  <a:srgbClr val="333333"/>
                </a:solidFill>
              </a:rPr>
              <a:t>borçlar</a:t>
            </a:r>
            <a:r>
              <a:rPr lang="de-DE" sz="2400" dirty="0">
                <a:solidFill>
                  <a:srgbClr val="333333"/>
                </a:solidFill>
              </a:rPr>
              <a:t>: </a:t>
            </a:r>
            <a:r>
              <a:rPr lang="tr-TR" sz="2400" dirty="0">
                <a:solidFill>
                  <a:srgbClr val="333333"/>
                </a:solidFill>
              </a:rPr>
              <a:t>psikozlu bir kimse yanlış olarak kendisinin zengin ya da ünlü olduğuna</a:t>
            </a:r>
            <a:r>
              <a:rPr lang="en-US" sz="2400" dirty="0">
                <a:solidFill>
                  <a:srgbClr val="333333"/>
                </a:solidFill>
              </a:rPr>
              <a:t> </a:t>
            </a:r>
            <a:r>
              <a:rPr lang="tr-TR" sz="2400" dirty="0">
                <a:solidFill>
                  <a:srgbClr val="333333"/>
                </a:solidFill>
              </a:rPr>
              <a:t>İnanabilir</a:t>
            </a:r>
            <a:endParaRPr 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defRPr/>
            </a:pPr>
            <a:r>
              <a:rPr lang="tr-TR" sz="2400" dirty="0">
                <a:solidFill>
                  <a:srgbClr val="333333"/>
                </a:solidFill>
              </a:rPr>
              <a:t>yalnızlık</a:t>
            </a:r>
            <a:r>
              <a:rPr lang="de-DE" sz="2400" dirty="0">
                <a:solidFill>
                  <a:srgbClr val="333333"/>
                </a:solidFill>
              </a:rPr>
              <a:t>: </a:t>
            </a:r>
            <a:r>
              <a:rPr lang="tr-TR" sz="2400" dirty="0">
                <a:solidFill>
                  <a:srgbClr val="333333"/>
                </a:solidFill>
              </a:rPr>
              <a:t>bazı arkadaşları o kimseye sırtlarını dönmüş olabilirler</a:t>
            </a:r>
          </a:p>
          <a:p>
            <a:pPr marL="342900" lvl="0" indent="-342900" defTabSz="914400" fontAlgn="base">
              <a:lnSpc>
                <a:spcPct val="100000"/>
              </a:lnSpc>
              <a:spcBef>
                <a:spcPts val="1200"/>
              </a:spcBef>
              <a:buClr>
                <a:srgbClr val="333333"/>
              </a:buClr>
              <a:buFont typeface="WingDings"/>
              <a:buChar char=""/>
              <a:defRPr/>
            </a:pPr>
            <a:r>
              <a:rPr lang="tr-TR" sz="2400" dirty="0">
                <a:solidFill>
                  <a:srgbClr val="333333"/>
                </a:solidFill>
              </a:rPr>
              <a:t>iş durumu</a:t>
            </a:r>
            <a:r>
              <a:rPr lang="de-DE" sz="2400" dirty="0">
                <a:solidFill>
                  <a:srgbClr val="333333"/>
                </a:solidFill>
              </a:rPr>
              <a:t>: </a:t>
            </a:r>
            <a:r>
              <a:rPr lang="tr-TR" sz="2400" dirty="0">
                <a:solidFill>
                  <a:srgbClr val="333333"/>
                </a:solidFill>
              </a:rPr>
              <a:t>ofisteki uygunsuz davranışlar dolayısıyla işini kaybetmek</a:t>
            </a:r>
            <a:endParaRPr lang="de-DE" sz="2400" dirty="0">
              <a:solidFill>
                <a:srgbClr val="333333"/>
              </a:solidFill>
            </a:endParaRPr>
          </a:p>
          <a:p>
            <a:pPr lvl="0" defTabSz="914400" fontAlgn="base">
              <a:defRPr/>
            </a:pPr>
            <a:r>
              <a:rPr lang="tr-TR" sz="2400" dirty="0">
                <a:solidFill>
                  <a:srgbClr val="333333"/>
                </a:solidFill>
              </a:rPr>
              <a:t>Tıbbi bir tavsiye olmadan sadece psikozun tehditkar hatta heyecanlı dünyasını tekrar ziyaret etmek için ilacı kesmek çok tehlikelidir, özellikle psikozda çoğunlukla korkunun hakim olduğunu düşünürsek</a:t>
            </a:r>
            <a:r>
              <a:rPr 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de-DE">
                <a:latin typeface="+mn-lt"/>
                <a:ea typeface="+mn-ea"/>
              </a:rPr>
              <a:t>Eğitim Modülü 8 – Ruh hali &amp; Öz-Saygı</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12</a:t>
            </a:fld>
            <a:endParaRPr lang="de-DE" dirty="0">
              <a:latin typeface="+mn-lt"/>
              <a:ea typeface="+mn-ea"/>
            </a:endParaRPr>
          </a:p>
        </p:txBody>
      </p:sp>
      <p:pic>
        <p:nvPicPr>
          <p:cNvPr id="9"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ußzeilenplatzhalter 6"/>
          <p:cNvSpPr>
            <a:spLocks noGrp="1"/>
          </p:cNvSpPr>
          <p:nvPr>
            <p:ph type="ftr" sz="quarter" idx="11"/>
          </p:nvPr>
        </p:nvSpPr>
        <p:spPr bwMode="gray"/>
        <p:txBody>
          <a:bodyPr>
            <a:noAutofit/>
          </a:bodyPr>
          <a:lstStyle/>
          <a:p>
            <a:r>
              <a:rPr lang="de-DE" dirty="0" err="1">
                <a:latin typeface="+mn-lt"/>
                <a:ea typeface="+mn-ea"/>
              </a:rPr>
              <a:t>Eğitim</a:t>
            </a:r>
            <a:r>
              <a:rPr lang="de-DE" dirty="0">
                <a:latin typeface="+mn-lt"/>
                <a:ea typeface="+mn-ea"/>
              </a:rPr>
              <a:t> </a:t>
            </a:r>
            <a:r>
              <a:rPr lang="de-DE" dirty="0" err="1">
                <a:latin typeface="+mn-lt"/>
                <a:ea typeface="+mn-ea"/>
              </a:rPr>
              <a:t>Modülü</a:t>
            </a:r>
            <a:r>
              <a:rPr lang="de-DE" dirty="0">
                <a:latin typeface="+mn-lt"/>
                <a:ea typeface="+mn-ea"/>
              </a:rPr>
              <a:t> 8 – Ruh </a:t>
            </a:r>
            <a:r>
              <a:rPr lang="de-DE" dirty="0" err="1">
                <a:latin typeface="+mn-lt"/>
                <a:ea typeface="+mn-ea"/>
              </a:rPr>
              <a:t>hali</a:t>
            </a:r>
            <a:r>
              <a:rPr lang="de-DE" dirty="0">
                <a:latin typeface="+mn-lt"/>
                <a:ea typeface="+mn-ea"/>
              </a:rPr>
              <a:t> &amp; </a:t>
            </a:r>
            <a:r>
              <a:rPr lang="de-DE" dirty="0" err="1">
                <a:latin typeface="+mn-lt"/>
                <a:ea typeface="+mn-ea"/>
              </a:rPr>
              <a:t>Öz-Saygı</a:t>
            </a:r>
            <a:endParaRPr lang="de-DE" dirty="0">
              <a:latin typeface="+mn-lt"/>
              <a:ea typeface="+mn-ea"/>
            </a:endParaRPr>
          </a:p>
        </p:txBody>
      </p:sp>
      <p:sp>
        <p:nvSpPr>
          <p:cNvPr id="8" name="Foliennummernplatzhalter 7"/>
          <p:cNvSpPr>
            <a:spLocks noGrp="1"/>
          </p:cNvSpPr>
          <p:nvPr>
            <p:ph type="sldNum" sz="quarter" idx="12"/>
          </p:nvPr>
        </p:nvSpPr>
        <p:spPr bwMode="gray"/>
        <p:txBody>
          <a:bodyPr>
            <a:noAutofit/>
          </a:bodyPr>
          <a:lstStyle/>
          <a:p>
            <a:fld id="{9B00EF49-7894-4F53-A8DD-F7DB3BFC5032}" type="slidenum">
              <a:rPr lang="de-DE" smtClean="0">
                <a:latin typeface="Calibri Light"/>
              </a:rPr>
              <a:pPr/>
              <a:t>13</a:t>
            </a:fld>
            <a:endParaRPr lang="de-DE" dirty="0">
              <a:latin typeface="Calibri Light"/>
            </a:endParaRPr>
          </a:p>
        </p:txBody>
      </p:sp>
      <p:sp>
        <p:nvSpPr>
          <p:cNvPr id="16" name="Textfeld 15"/>
          <p:cNvSpPr txBox="1"/>
          <p:nvPr/>
        </p:nvSpPr>
        <p:spPr>
          <a:xfrm>
            <a:off x="3558224" y="5115160"/>
            <a:ext cx="5761584" cy="1015663"/>
          </a:xfrm>
          <a:prstGeom prst="rect">
            <a:avLst/>
          </a:prstGeom>
          <a:noFill/>
        </p:spPr>
        <p:txBody>
          <a:bodyPr wrap="square" rtlCol="0">
            <a:noAutofit/>
          </a:bodyPr>
          <a:lstStyle/>
          <a:p>
            <a:pPr marL="182558"/>
            <a:r>
              <a:rPr lang="de-DE" dirty="0">
                <a:solidFill>
                  <a:schemeClr val="bg1"/>
                </a:solidFill>
                <a:latin typeface="Calibri Light"/>
              </a:rPr>
              <a:t>... viele wichtige Erinnerungen gehen ebenfalls verloren </a:t>
            </a:r>
            <a:br>
              <a:rPr lang="de-DE" dirty="0">
                <a:solidFill>
                  <a:schemeClr val="bg1"/>
                </a:solidFill>
                <a:latin typeface="Calibri Light"/>
              </a:rPr>
            </a:br>
            <a:r>
              <a:rPr lang="de-DE" dirty="0">
                <a:solidFill>
                  <a:schemeClr val="bg1"/>
                </a:solidFill>
                <a:latin typeface="Calibri Light"/>
              </a:rPr>
              <a:t>(Termine, Urlaubserinnerungen,  Schulwissen ...).</a:t>
            </a:r>
            <a:endParaRPr lang="de-DE" b="1" dirty="0">
              <a:solidFill>
                <a:schemeClr val="bg1"/>
              </a:solidFill>
              <a:latin typeface="Calibri Light"/>
            </a:endParaRPr>
          </a:p>
        </p:txBody>
      </p:sp>
      <p:sp>
        <p:nvSpPr>
          <p:cNvPr id="21" name="Titel 1">
            <a:extLst>
              <a:ext uri="{FF2B5EF4-FFF2-40B4-BE49-F238E27FC236}">
                <a16:creationId xmlns:a16="http://schemas.microsoft.com/office/drawing/2014/main" id="{2B40BB36-ADDC-7C48-90C6-98C3B159DE6C}"/>
              </a:ext>
            </a:extLst>
          </p:cNvPr>
          <p:cNvSpPr txBox="1">
            <a:spLocks/>
          </p:cNvSpPr>
          <p:nvPr/>
        </p:nvSpPr>
        <p:spPr>
          <a:xfrm>
            <a:off x="0" y="846000"/>
            <a:ext cx="12195175" cy="6012000"/>
          </a:xfrm>
          <a:prstGeom prst="rect">
            <a:avLst/>
          </a:prstGeom>
          <a:solidFill>
            <a:srgbClr val="8BB3CE">
              <a:alpha val="60000"/>
            </a:srgbClr>
          </a:solidFill>
        </p:spPr>
        <p:txBody>
          <a:bodyPr vert="horz" lIns="91440" tIns="45720" rIns="91440" bIns="45720" rtlCol="0" anchor="ctr" anchorCtr="0">
            <a:normAutofit/>
          </a:bodyPr>
          <a:lstStyle/>
          <a:p>
            <a:pPr marL="190500" lvl="0" algn="ctr" defTabSz="914377">
              <a:lnSpc>
                <a:spcPct val="90000"/>
              </a:lnSpc>
              <a:spcBef>
                <a:spcPct val="0"/>
              </a:spcBef>
              <a:defRPr/>
            </a:pPr>
            <a:endParaRPr kumimoji="0" lang="de-DE" sz="3600" b="0" i="0" u="none" strike="noStrike" kern="1200" cap="none" spc="0" normalizeH="0" baseline="0" noProof="0" dirty="0">
              <a:ln>
                <a:noFill/>
              </a:ln>
              <a:effectLst/>
              <a:uLnTx/>
              <a:uFillTx/>
              <a:latin typeface="+mj-lt"/>
              <a:ea typeface="+mj-ea"/>
              <a:cs typeface="+mj-cs"/>
            </a:endParaRPr>
          </a:p>
        </p:txBody>
      </p:sp>
      <p:sp>
        <p:nvSpPr>
          <p:cNvPr id="9" name="object 3"/>
          <p:cNvSpPr/>
          <p:nvPr/>
        </p:nvSpPr>
        <p:spPr>
          <a:xfrm>
            <a:off x="8185819" y="844502"/>
            <a:ext cx="4009357" cy="6007549"/>
          </a:xfrm>
          <a:prstGeom prst="rect">
            <a:avLst/>
          </a:prstGeom>
          <a:blipFill>
            <a:blip r:embed="rId3" cstate="print"/>
            <a:stretch>
              <a:fillRect/>
            </a:stretch>
          </a:blipFill>
        </p:spPr>
        <p:txBody>
          <a:bodyPr wrap="square" lIns="0" tIns="0" rIns="0" bIns="0" rtlCol="0"/>
          <a:lstStyle/>
          <a:p>
            <a:endParaRPr/>
          </a:p>
        </p:txBody>
      </p:sp>
      <p:sp>
        <p:nvSpPr>
          <p:cNvPr id="2" name="Textfeld 1"/>
          <p:cNvSpPr txBox="1"/>
          <p:nvPr/>
        </p:nvSpPr>
        <p:spPr bwMode="gray">
          <a:xfrm>
            <a:off x="8054" y="906432"/>
            <a:ext cx="8046720" cy="5951568"/>
          </a:xfrm>
          <a:prstGeom prst="rect">
            <a:avLst/>
          </a:prstGeom>
          <a:noFill/>
        </p:spPr>
        <p:txBody>
          <a:bodyPr wrap="square" lIns="0" tIns="0" rIns="0" bIns="0" rtlCol="0" anchor="ctr">
            <a:noAutofit/>
          </a:bodyPr>
          <a:lstStyle/>
          <a:p>
            <a:pPr marL="190500" lvl="0" algn="ctr" defTabSz="914377">
              <a:lnSpc>
                <a:spcPct val="90000"/>
              </a:lnSpc>
              <a:defRPr/>
            </a:pPr>
            <a:r>
              <a:rPr lang="de-DE" sz="3600" dirty="0">
                <a:solidFill>
                  <a:srgbClr val="004992"/>
                </a:solidFill>
                <a:latin typeface="Calibri Light"/>
              </a:rPr>
              <a:t>Depresyonda</a:t>
            </a:r>
            <a:r>
              <a:rPr lang="de-DE" sz="3600" dirty="0">
                <a:solidFill>
                  <a:srgbClr val="333333"/>
                </a:solidFill>
                <a:latin typeface="Calibri Light"/>
              </a:rPr>
              <a:t> olan ve </a:t>
            </a:r>
            <a:r>
              <a:rPr lang="de-DE" sz="3600" dirty="0">
                <a:solidFill>
                  <a:srgbClr val="004992"/>
                </a:solidFill>
                <a:latin typeface="Calibri Light"/>
              </a:rPr>
              <a:t>düşük öz-saygısı</a:t>
            </a:r>
            <a:r>
              <a:rPr lang="de-DE" sz="3600" dirty="0">
                <a:solidFill>
                  <a:srgbClr val="333333"/>
                </a:solidFill>
                <a:latin typeface="Calibri Light"/>
              </a:rPr>
              <a:t> olan insanlara özgü düşünceler ve düşünme biçimleri nelerdir?</a:t>
            </a:r>
          </a:p>
        </p:txBody>
      </p:sp>
    </p:spTree>
    <p:extLst>
      <p:ext uri="{BB962C8B-B14F-4D97-AF65-F5344CB8AC3E}">
        <p14:creationId xmlns:p14="http://schemas.microsoft.com/office/powerpoint/2010/main" val="35382987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1. Abartılı Genelleme</a:t>
            </a:r>
            <a:br>
              <a:rPr lang="de-DE" altLang="de-DE" sz="3600">
                <a:solidFill>
                  <a:srgbClr val="004992"/>
                </a:solidFill>
                <a:latin typeface="+mn-lt"/>
                <a:ea typeface="+mn-ea"/>
                <a:cs typeface="+mn-cs"/>
              </a:rPr>
            </a:br>
            <a:r>
              <a:rPr lang="de-DE" altLang="de-DE">
                <a:solidFill>
                  <a:srgbClr val="004992"/>
                </a:solidFill>
                <a:latin typeface="+mn-lt"/>
                <a:ea typeface="+mn-ea"/>
                <a:cs typeface="+mn-cs"/>
              </a:rPr>
              <a:t>Daha gerçekçi ve yardımcı bir değerlendirme ne olabilir?</a:t>
            </a:r>
          </a:p>
        </p:txBody>
      </p:sp>
      <p:sp>
        <p:nvSpPr>
          <p:cNvPr id="2" name="Footer Placeholder 1"/>
          <p:cNvSpPr>
            <a:spLocks noGrp="1"/>
          </p:cNvSpPr>
          <p:nvPr>
            <p:ph type="ftr" sz="quarter" idx="11"/>
          </p:nvPr>
        </p:nvSpPr>
        <p:spPr/>
        <p:txBody>
          <a:bodyPr/>
          <a:lstStyle/>
          <a:p>
            <a:r>
              <a:rPr lang="de-DE" dirty="0" err="1">
                <a:latin typeface="+mn-lt"/>
                <a:ea typeface="+mn-ea"/>
              </a:rPr>
              <a:t>Eğitim</a:t>
            </a:r>
            <a:r>
              <a:rPr lang="de-DE" dirty="0">
                <a:latin typeface="+mn-lt"/>
                <a:ea typeface="+mn-ea"/>
              </a:rPr>
              <a:t> </a:t>
            </a:r>
            <a:r>
              <a:rPr lang="de-DE" dirty="0" err="1">
                <a:latin typeface="+mn-lt"/>
                <a:ea typeface="+mn-ea"/>
              </a:rPr>
              <a:t>Modülü</a:t>
            </a:r>
            <a:r>
              <a:rPr lang="de-DE" dirty="0">
                <a:latin typeface="+mn-lt"/>
                <a:ea typeface="+mn-ea"/>
              </a:rPr>
              <a:t> 8 – Ruh </a:t>
            </a:r>
            <a:r>
              <a:rPr lang="de-DE" dirty="0" err="1">
                <a:latin typeface="+mn-lt"/>
                <a:ea typeface="+mn-ea"/>
              </a:rPr>
              <a:t>hali</a:t>
            </a:r>
            <a:r>
              <a:rPr lang="de-DE" dirty="0">
                <a:latin typeface="+mn-lt"/>
                <a:ea typeface="+mn-ea"/>
              </a:rPr>
              <a:t> &amp; </a:t>
            </a:r>
            <a:r>
              <a:rPr lang="de-DE" dirty="0" err="1">
                <a:latin typeface="+mn-lt"/>
                <a:ea typeface="+mn-ea"/>
              </a:rPr>
              <a:t>Öz-Saygı</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14</a:t>
            </a:fld>
            <a:endParaRPr lang="de-DE" dirty="0">
              <a:latin typeface="+mn-lt"/>
              <a:ea typeface="+mn-ea"/>
            </a:endParaRPr>
          </a:p>
        </p:txBody>
      </p:sp>
      <p:graphicFrame>
        <p:nvGraphicFramePr>
          <p:cNvPr id="7" name="Group 1027">
            <a:extLst>
              <a:ext uri="{FF2B5EF4-FFF2-40B4-BE49-F238E27FC236}">
                <a16:creationId xmlns:a16="http://schemas.microsoft.com/office/drawing/2014/main" id="{B0CA5927-F8C3-42A8-8D90-2882AC7478B4}"/>
              </a:ext>
            </a:extLst>
          </p:cNvPr>
          <p:cNvGraphicFramePr>
            <a:graphicFrameLocks noGrp="1"/>
          </p:cNvGraphicFramePr>
          <p:nvPr>
            <p:extLst>
              <p:ext uri="{D42A27DB-BD31-4B8C-83A1-F6EECF244321}">
                <p14:modId xmlns:p14="http://schemas.microsoft.com/office/powerpoint/2010/main" val="787278950"/>
              </p:ext>
            </p:extLst>
          </p:nvPr>
        </p:nvGraphicFramePr>
        <p:xfrm>
          <a:off x="408955" y="2204864"/>
          <a:ext cx="11376000" cy="3505210"/>
        </p:xfrm>
        <a:graphic>
          <a:graphicData uri="http://schemas.openxmlformats.org/drawingml/2006/table">
            <a:tbl>
              <a:tblPr>
                <a:tableStyleId>{21E4AEA4-8DFA-4A89-87EB-49C32662AFE0}</a:tableStyleId>
              </a:tblPr>
              <a:tblGrid>
                <a:gridCol w="4613600">
                  <a:extLst>
                    <a:ext uri="{9D8B030D-6E8A-4147-A177-3AD203B41FA5}">
                      <a16:colId xmlns:a16="http://schemas.microsoft.com/office/drawing/2014/main" val="20000"/>
                    </a:ext>
                  </a:extLst>
                </a:gridCol>
                <a:gridCol w="676240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mn-lt"/>
                          <a:ea typeface="+mn-ea"/>
                          <a:cs typeface="+mn-cs"/>
                        </a:rPr>
                        <a:t>Olay</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1" i="1" u="none" strike="noStrike" cap="none" normalizeH="0" baseline="0" dirty="0" err="1">
                          <a:ln>
                            <a:noFill/>
                          </a:ln>
                          <a:solidFill>
                            <a:srgbClr val="333333"/>
                          </a:solidFill>
                          <a:effectLst/>
                          <a:latin typeface="+mn-lt"/>
                          <a:ea typeface="+mn-ea"/>
                          <a:cs typeface="+mn-cs"/>
                        </a:rPr>
                        <a:t>Yanlış</a:t>
                      </a:r>
                      <a:r>
                        <a:rPr kumimoji="0" lang="fr-FR" sz="2000" b="1" i="1" u="none" strike="noStrike" cap="none" normalizeH="0" baseline="0" dirty="0">
                          <a:ln>
                            <a:noFill/>
                          </a:ln>
                          <a:solidFill>
                            <a:srgbClr val="333333"/>
                          </a:solidFill>
                          <a:effectLst/>
                          <a:latin typeface="+mn-lt"/>
                          <a:ea typeface="+mn-ea"/>
                          <a:cs typeface="+mn-cs"/>
                        </a:rPr>
                        <a:t> </a:t>
                      </a:r>
                      <a:r>
                        <a:rPr kumimoji="0" lang="fr-FR" sz="2000" b="1" i="1" u="none" strike="noStrike" cap="none" normalizeH="0" baseline="0" dirty="0" err="1">
                          <a:ln>
                            <a:noFill/>
                          </a:ln>
                          <a:solidFill>
                            <a:srgbClr val="333333"/>
                          </a:solidFill>
                          <a:effectLst/>
                          <a:latin typeface="+mn-lt"/>
                          <a:ea typeface="+mn-ea"/>
                          <a:cs typeface="+mn-cs"/>
                        </a:rPr>
                        <a:t>Genelleme</a:t>
                      </a:r>
                      <a:endParaRPr kumimoji="0" lang="fr-FR" sz="20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err="1">
                          <a:ln>
                            <a:noFill/>
                          </a:ln>
                          <a:solidFill>
                            <a:srgbClr val="333333"/>
                          </a:solidFill>
                          <a:effectLst/>
                          <a:latin typeface="+mn-lt"/>
                          <a:ea typeface="+mn-ea"/>
                          <a:cs typeface="+mn-cs"/>
                        </a:rPr>
                        <a:t>Olumlu</a:t>
                      </a:r>
                      <a:r>
                        <a:rPr kumimoji="0" lang="fr-FR" sz="2000" b="0" i="0" u="none" strike="noStrike" cap="none" normalizeH="0" baseline="0" dirty="0">
                          <a:ln>
                            <a:noFill/>
                          </a:ln>
                          <a:solidFill>
                            <a:srgbClr val="333333"/>
                          </a:solidFill>
                          <a:effectLst/>
                          <a:latin typeface="+mn-lt"/>
                          <a:ea typeface="+mn-ea"/>
                          <a:cs typeface="+mn-cs"/>
                        </a:rPr>
                        <a:t>/</a:t>
                      </a:r>
                      <a:r>
                        <a:rPr kumimoji="0" lang="fr-FR" sz="2000" b="0" i="0" u="none" strike="noStrike" cap="none" normalizeH="0" baseline="0" dirty="0" err="1">
                          <a:ln>
                            <a:noFill/>
                          </a:ln>
                          <a:solidFill>
                            <a:srgbClr val="333333"/>
                          </a:solidFill>
                          <a:effectLst/>
                          <a:latin typeface="+mn-lt"/>
                          <a:ea typeface="+mn-ea"/>
                          <a:cs typeface="+mn-cs"/>
                        </a:rPr>
                        <a:t>yapıcı</a:t>
                      </a:r>
                      <a:r>
                        <a:rPr kumimoji="0" lang="fr-FR" sz="2000" b="0" i="0" u="none" strike="noStrike" cap="none" normalizeH="0" baseline="0" dirty="0">
                          <a:ln>
                            <a:noFill/>
                          </a:ln>
                          <a:solidFill>
                            <a:srgbClr val="333333"/>
                          </a:solidFill>
                          <a:effectLst/>
                          <a:latin typeface="+mn-lt"/>
                          <a:ea typeface="+mn-ea"/>
                          <a:cs typeface="+mn-cs"/>
                        </a:rPr>
                        <a:t> </a:t>
                      </a:r>
                      <a:r>
                        <a:rPr kumimoji="0" lang="fr-FR" sz="2000" b="0" i="0" u="none" strike="noStrike" cap="none" normalizeH="0" baseline="0" dirty="0" err="1">
                          <a:ln>
                            <a:noFill/>
                          </a:ln>
                          <a:solidFill>
                            <a:srgbClr val="333333"/>
                          </a:solidFill>
                          <a:effectLst/>
                          <a:latin typeface="+mn-lt"/>
                          <a:ea typeface="+mn-ea"/>
                          <a:cs typeface="+mn-cs"/>
                        </a:rPr>
                        <a:t>değerlendirme</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mn-lt"/>
                          <a:ea typeface="+mn-ea"/>
                          <a:cs typeface="+mn-cs"/>
                        </a:rPr>
                        <a:t>Yabancı bir kelimeyi yersiz kullandınız; okuduğunuz kitabı anlamıyorsunuz.</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1" i="1" u="none" strike="noStrike" cap="none" normalizeH="0" baseline="0">
                          <a:ln>
                            <a:noFill/>
                          </a:ln>
                          <a:solidFill>
                            <a:srgbClr val="333333"/>
                          </a:solidFill>
                          <a:effectLst/>
                          <a:latin typeface="+mn-lt"/>
                          <a:ea typeface="+mn-ea"/>
                          <a:cs typeface="+mn-cs"/>
                        </a:rPr>
                        <a:t>“Ben </a:t>
                      </a:r>
                      <a:r>
                        <a:rPr kumimoji="0" lang="en-US" sz="1800" b="1" i="1" u="none" strike="noStrike" cap="none" normalizeH="0" baseline="0" err="1">
                          <a:ln>
                            <a:noFill/>
                          </a:ln>
                          <a:solidFill>
                            <a:srgbClr val="333333"/>
                          </a:solidFill>
                          <a:effectLst/>
                          <a:latin typeface="+mn-lt"/>
                          <a:ea typeface="+mn-ea"/>
                          <a:cs typeface="+mn-cs"/>
                        </a:rPr>
                        <a:t>aptalım</a:t>
                      </a:r>
                      <a:r>
                        <a:rPr kumimoji="0" lang="en-US" sz="1800" b="1" i="1" u="none" strike="noStrike" cap="none" normalizeH="0" baseline="0">
                          <a:ln>
                            <a:noFill/>
                          </a:ln>
                          <a:solidFill>
                            <a:srgbClr val="333333"/>
                          </a:solidFill>
                          <a:effectLst/>
                          <a:latin typeface="+mn-lt"/>
                          <a:ea typeface="+mn-ea"/>
                          <a:cs typeface="+mn-cs"/>
                        </a:rPr>
                        <a:t>!”</a:t>
                      </a:r>
                      <a:endParaRPr kumimoji="0" lang="en-US" sz="18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a:ln>
                            <a:noFill/>
                          </a:ln>
                          <a:solidFill>
                            <a:srgbClr val="333333"/>
                          </a:solidFill>
                          <a:effectLst/>
                          <a:latin typeface="+mn-lt"/>
                          <a:ea typeface="+mn-ea"/>
                          <a:cs typeface="+mn-cs"/>
                        </a:rPr>
                        <a:t>Bir sınavdan kaldın.</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1" i="1" u="none" strike="noStrike" cap="none" normalizeH="0" baseline="0">
                          <a:ln>
                            <a:noFill/>
                          </a:ln>
                          <a:solidFill>
                            <a:srgbClr val="333333"/>
                          </a:solidFill>
                          <a:effectLst/>
                          <a:latin typeface="+mn-lt"/>
                          <a:ea typeface="+mn-ea"/>
                          <a:cs typeface="+mn-cs"/>
                        </a:rPr>
                        <a:t>“Ben </a:t>
                      </a:r>
                      <a:r>
                        <a:rPr kumimoji="0" lang="en-US" sz="1800" b="1" i="1" u="none" strike="noStrike" cap="none" normalizeH="0" baseline="0" err="1">
                          <a:ln>
                            <a:noFill/>
                          </a:ln>
                          <a:solidFill>
                            <a:srgbClr val="333333"/>
                          </a:solidFill>
                          <a:effectLst/>
                          <a:latin typeface="+mn-lt"/>
                          <a:ea typeface="+mn-ea"/>
                          <a:cs typeface="+mn-cs"/>
                        </a:rPr>
                        <a:t>başarısızım</a:t>
                      </a:r>
                      <a:r>
                        <a:rPr kumimoji="0" lang="en-US" sz="1800" b="1" i="1" u="none" strike="noStrike" cap="none" normalizeH="0" baseline="0">
                          <a:ln>
                            <a:noFill/>
                          </a:ln>
                          <a:solidFill>
                            <a:srgbClr val="333333"/>
                          </a:solidFill>
                          <a:effectLst/>
                          <a:latin typeface="+mn-lt"/>
                          <a:ea typeface="+mn-ea"/>
                          <a:cs typeface="+mn-cs"/>
                        </a:rPr>
                        <a:t>!”</a:t>
                      </a:r>
                      <a:endParaRPr kumimoji="0" lang="en-US" sz="18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mn-lt"/>
                          <a:ea typeface="+mn-ea"/>
                          <a:cs typeface="+mn-cs"/>
                        </a:rPr>
                        <a:t>Bir tartışma sırasında eleştirildiniz.</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1" i="1" u="none" strike="noStrike" cap="none" normalizeH="0" baseline="0">
                          <a:ln>
                            <a:noFill/>
                          </a:ln>
                          <a:solidFill>
                            <a:srgbClr val="333333"/>
                          </a:solidFill>
                          <a:effectLst/>
                          <a:latin typeface="+mn-lt"/>
                          <a:ea typeface="+mn-ea"/>
                          <a:cs typeface="+mn-cs"/>
                        </a:rPr>
                        <a:t>“Ben </a:t>
                      </a:r>
                      <a:r>
                        <a:rPr kumimoji="0" lang="en-US" sz="1800" b="1" i="1" u="none" strike="noStrike" cap="none" normalizeH="0" baseline="0" err="1">
                          <a:ln>
                            <a:noFill/>
                          </a:ln>
                          <a:solidFill>
                            <a:srgbClr val="333333"/>
                          </a:solidFill>
                          <a:effectLst/>
                          <a:latin typeface="+mn-lt"/>
                          <a:ea typeface="+mn-ea"/>
                          <a:cs typeface="+mn-cs"/>
                        </a:rPr>
                        <a:t>değersizim</a:t>
                      </a:r>
                      <a:r>
                        <a:rPr kumimoji="0" lang="en-US" sz="1800" b="1" i="1" u="none" strike="noStrike" cap="none" normalizeH="0" baseline="0">
                          <a:ln>
                            <a:noFill/>
                          </a:ln>
                          <a:solidFill>
                            <a:srgbClr val="333333"/>
                          </a:solidFill>
                          <a:effectLst/>
                          <a:latin typeface="+mn-lt"/>
                          <a:ea typeface="+mn-ea"/>
                          <a:cs typeface="+mn-cs"/>
                        </a:rPr>
                        <a:t>!”</a:t>
                      </a:r>
                      <a:endParaRPr kumimoji="0" lang="en-US" sz="18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1. Abartılı Genelleme</a:t>
            </a:r>
            <a:br>
              <a:rPr lang="de-DE" altLang="de-DE" sz="3600">
                <a:solidFill>
                  <a:srgbClr val="004992"/>
                </a:solidFill>
                <a:latin typeface="+mn-lt"/>
                <a:ea typeface="+mn-ea"/>
                <a:cs typeface="+mn-cs"/>
              </a:rPr>
            </a:br>
            <a:r>
              <a:rPr lang="de-DE" altLang="de-DE">
                <a:solidFill>
                  <a:srgbClr val="004992"/>
                </a:solidFill>
                <a:latin typeface="+mn-lt"/>
                <a:ea typeface="+mn-ea"/>
                <a:cs typeface="+mn-cs"/>
              </a:rPr>
              <a:t>Daha gerçekçi ve yardımcı bir değerlendirme ne olabilir?</a:t>
            </a:r>
          </a:p>
        </p:txBody>
      </p:sp>
      <p:sp>
        <p:nvSpPr>
          <p:cNvPr id="2" name="Footer Placeholder 1"/>
          <p:cNvSpPr>
            <a:spLocks noGrp="1"/>
          </p:cNvSpPr>
          <p:nvPr>
            <p:ph type="ftr" sz="quarter" idx="11"/>
          </p:nvPr>
        </p:nvSpPr>
        <p:spPr/>
        <p:txBody>
          <a:bodyPr/>
          <a:lstStyle/>
          <a:p>
            <a:r>
              <a:rPr lang="de-DE">
                <a:latin typeface="+mn-lt"/>
                <a:ea typeface="+mn-ea"/>
              </a:rPr>
              <a:t>Eğitim Modülü 8 – Ruh hali &amp; Öz-Saygı</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15</a:t>
            </a:fld>
            <a:endParaRPr lang="de-DE" dirty="0">
              <a:latin typeface="+mn-lt"/>
              <a:ea typeface="+mn-ea"/>
            </a:endParaRPr>
          </a:p>
        </p:txBody>
      </p:sp>
      <p:graphicFrame>
        <p:nvGraphicFramePr>
          <p:cNvPr id="7" name="Group 1027">
            <a:extLst>
              <a:ext uri="{FF2B5EF4-FFF2-40B4-BE49-F238E27FC236}">
                <a16:creationId xmlns:a16="http://schemas.microsoft.com/office/drawing/2014/main" id="{B0CA5927-F8C3-42A8-8D90-2882AC7478B4}"/>
              </a:ext>
            </a:extLst>
          </p:cNvPr>
          <p:cNvGraphicFramePr>
            <a:graphicFrameLocks noGrp="1"/>
          </p:cNvGraphicFramePr>
          <p:nvPr>
            <p:extLst>
              <p:ext uri="{D42A27DB-BD31-4B8C-83A1-F6EECF244321}">
                <p14:modId xmlns:p14="http://schemas.microsoft.com/office/powerpoint/2010/main" val="2292845350"/>
              </p:ext>
            </p:extLst>
          </p:nvPr>
        </p:nvGraphicFramePr>
        <p:xfrm>
          <a:off x="408955" y="2204864"/>
          <a:ext cx="11376000" cy="3505210"/>
        </p:xfrm>
        <a:graphic>
          <a:graphicData uri="http://schemas.openxmlformats.org/drawingml/2006/table">
            <a:tbl>
              <a:tblPr>
                <a:tableStyleId>{21E4AEA4-8DFA-4A89-87EB-49C32662AFE0}</a:tableStyleId>
              </a:tblPr>
              <a:tblGrid>
                <a:gridCol w="4613600">
                  <a:extLst>
                    <a:ext uri="{9D8B030D-6E8A-4147-A177-3AD203B41FA5}">
                      <a16:colId xmlns:a16="http://schemas.microsoft.com/office/drawing/2014/main" val="20000"/>
                    </a:ext>
                  </a:extLst>
                </a:gridCol>
                <a:gridCol w="676240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mn-lt"/>
                          <a:ea typeface="+mn-ea"/>
                          <a:cs typeface="+mn-cs"/>
                        </a:rPr>
                        <a:t>Olay</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1" i="1" u="none" strike="noStrike" cap="none" normalizeH="0" baseline="0" dirty="0" err="1">
                          <a:ln>
                            <a:noFill/>
                          </a:ln>
                          <a:solidFill>
                            <a:srgbClr val="333333"/>
                          </a:solidFill>
                          <a:effectLst/>
                          <a:latin typeface="+mn-lt"/>
                          <a:ea typeface="+mn-ea"/>
                          <a:cs typeface="+mn-cs"/>
                        </a:rPr>
                        <a:t>Yanlış</a:t>
                      </a:r>
                      <a:r>
                        <a:rPr kumimoji="0" lang="fr-FR" sz="2000" b="1" i="1" u="none" strike="noStrike" cap="none" normalizeH="0" baseline="0" dirty="0">
                          <a:ln>
                            <a:noFill/>
                          </a:ln>
                          <a:solidFill>
                            <a:srgbClr val="333333"/>
                          </a:solidFill>
                          <a:effectLst/>
                          <a:latin typeface="+mn-lt"/>
                          <a:ea typeface="+mn-ea"/>
                          <a:cs typeface="+mn-cs"/>
                        </a:rPr>
                        <a:t> </a:t>
                      </a:r>
                      <a:r>
                        <a:rPr kumimoji="0" lang="fr-FR" sz="2000" b="1" i="1" u="none" strike="noStrike" cap="none" normalizeH="0" baseline="0" dirty="0" err="1">
                          <a:ln>
                            <a:noFill/>
                          </a:ln>
                          <a:solidFill>
                            <a:srgbClr val="333333"/>
                          </a:solidFill>
                          <a:effectLst/>
                          <a:latin typeface="+mn-lt"/>
                          <a:ea typeface="+mn-ea"/>
                          <a:cs typeface="+mn-cs"/>
                        </a:rPr>
                        <a:t>Genelleme</a:t>
                      </a:r>
                      <a:endParaRPr kumimoji="0" lang="fr-FR" sz="20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err="1">
                          <a:ln>
                            <a:noFill/>
                          </a:ln>
                          <a:solidFill>
                            <a:srgbClr val="333333"/>
                          </a:solidFill>
                          <a:effectLst/>
                          <a:latin typeface="+mn-lt"/>
                          <a:ea typeface="+mn-ea"/>
                          <a:cs typeface="+mn-cs"/>
                        </a:rPr>
                        <a:t>Olumlu</a:t>
                      </a:r>
                      <a:r>
                        <a:rPr kumimoji="0" lang="fr-FR" sz="2000" b="0" i="0" u="none" strike="noStrike" cap="none" normalizeH="0" baseline="0" dirty="0">
                          <a:ln>
                            <a:noFill/>
                          </a:ln>
                          <a:solidFill>
                            <a:srgbClr val="333333"/>
                          </a:solidFill>
                          <a:effectLst/>
                          <a:latin typeface="+mn-lt"/>
                          <a:ea typeface="+mn-ea"/>
                          <a:cs typeface="+mn-cs"/>
                        </a:rPr>
                        <a:t>/</a:t>
                      </a:r>
                      <a:r>
                        <a:rPr kumimoji="0" lang="fr-FR" sz="2000" b="0" i="0" u="none" strike="noStrike" cap="none" normalizeH="0" baseline="0" dirty="0" err="1">
                          <a:ln>
                            <a:noFill/>
                          </a:ln>
                          <a:solidFill>
                            <a:srgbClr val="333333"/>
                          </a:solidFill>
                          <a:effectLst/>
                          <a:latin typeface="+mn-lt"/>
                          <a:ea typeface="+mn-ea"/>
                          <a:cs typeface="+mn-cs"/>
                        </a:rPr>
                        <a:t>yapıcı</a:t>
                      </a:r>
                      <a:r>
                        <a:rPr kumimoji="0" lang="fr-FR" sz="2000" b="0" i="0" u="none" strike="noStrike" cap="none" normalizeH="0" baseline="0" dirty="0">
                          <a:ln>
                            <a:noFill/>
                          </a:ln>
                          <a:solidFill>
                            <a:srgbClr val="333333"/>
                          </a:solidFill>
                          <a:effectLst/>
                          <a:latin typeface="+mn-lt"/>
                          <a:ea typeface="+mn-ea"/>
                          <a:cs typeface="+mn-cs"/>
                        </a:rPr>
                        <a:t> </a:t>
                      </a:r>
                      <a:r>
                        <a:rPr kumimoji="0" lang="fr-FR" sz="2000" b="0" i="0" u="none" strike="noStrike" cap="none" normalizeH="0" baseline="0" dirty="0" err="1">
                          <a:ln>
                            <a:noFill/>
                          </a:ln>
                          <a:solidFill>
                            <a:srgbClr val="333333"/>
                          </a:solidFill>
                          <a:effectLst/>
                          <a:latin typeface="+mn-lt"/>
                          <a:ea typeface="+mn-ea"/>
                          <a:cs typeface="+mn-cs"/>
                        </a:rPr>
                        <a:t>değerlendirme</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mn-lt"/>
                          <a:ea typeface="+mn-ea"/>
                          <a:cs typeface="+mn-cs"/>
                        </a:rPr>
                        <a:t>Yabancı bir kelimeyi yersiz kullandınız; okuduğunuz kitabı anlamıyorsunuz.</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1" i="1" u="none" strike="noStrike" cap="none" normalizeH="0" baseline="0">
                          <a:ln>
                            <a:noFill/>
                          </a:ln>
                          <a:solidFill>
                            <a:srgbClr val="333333"/>
                          </a:solidFill>
                          <a:effectLst/>
                          <a:latin typeface="+mn-lt"/>
                          <a:ea typeface="+mn-ea"/>
                          <a:cs typeface="+mn-cs"/>
                        </a:rPr>
                        <a:t>“Ben </a:t>
                      </a:r>
                      <a:r>
                        <a:rPr kumimoji="0" lang="en-US" sz="1800" b="1" i="1" u="none" strike="noStrike" cap="none" normalizeH="0" baseline="0" err="1">
                          <a:ln>
                            <a:noFill/>
                          </a:ln>
                          <a:solidFill>
                            <a:srgbClr val="333333"/>
                          </a:solidFill>
                          <a:effectLst/>
                          <a:latin typeface="+mn-lt"/>
                          <a:ea typeface="+mn-ea"/>
                          <a:cs typeface="+mn-cs"/>
                        </a:rPr>
                        <a:t>aptalım</a:t>
                      </a:r>
                      <a:r>
                        <a:rPr kumimoji="0" lang="en-US" sz="1800" b="1" i="1" u="none" strike="noStrike" cap="none" normalizeH="0" baseline="0">
                          <a:ln>
                            <a:noFill/>
                          </a:ln>
                          <a:solidFill>
                            <a:srgbClr val="333333"/>
                          </a:solidFill>
                          <a:effectLst/>
                          <a:latin typeface="+mn-lt"/>
                          <a:ea typeface="+mn-ea"/>
                          <a:cs typeface="+mn-cs"/>
                        </a:rPr>
                        <a:t>!”</a:t>
                      </a:r>
                      <a:endParaRPr kumimoji="0" lang="en-US" sz="18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mn-lt"/>
                          <a:ea typeface="+mn-ea"/>
                          <a:cs typeface="+mn-cs"/>
                        </a:rPr>
                        <a:t>“Kimse </a:t>
                      </a:r>
                      <a:r>
                        <a:rPr kumimoji="0" lang="en-US" sz="1800" b="0" i="0" u="none" strike="noStrike" cap="none" normalizeH="0" baseline="0" err="1">
                          <a:ln>
                            <a:noFill/>
                          </a:ln>
                          <a:solidFill>
                            <a:srgbClr val="333333"/>
                          </a:solidFill>
                          <a:effectLst/>
                          <a:latin typeface="+mn-lt"/>
                          <a:ea typeface="+mn-ea"/>
                          <a:cs typeface="+mn-cs"/>
                        </a:rPr>
                        <a:t>mükemmel</a:t>
                      </a:r>
                      <a:r>
                        <a:rPr kumimoji="0" lang="en-US" sz="1800" b="0" i="0" u="none" strike="noStrike" cap="none" normalizeH="0" baseline="0">
                          <a:ln>
                            <a:noFill/>
                          </a:ln>
                          <a:solidFill>
                            <a:srgbClr val="333333"/>
                          </a:solidFill>
                          <a:effectLst/>
                          <a:latin typeface="+mn-lt"/>
                          <a:ea typeface="+mn-ea"/>
                          <a:cs typeface="+mn-cs"/>
                        </a:rPr>
                        <a:t> değil”</a:t>
                      </a:r>
                      <a:endParaRPr kumimoji="0" lang="en-US" sz="18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mn-lt"/>
                          <a:ea typeface="+mn-ea"/>
                          <a:cs typeface="+mn-cs"/>
                        </a:rPr>
                        <a:t>“Bu </a:t>
                      </a:r>
                      <a:r>
                        <a:rPr kumimoji="0" lang="en-US" sz="1800" b="0" i="0" u="none" strike="noStrike" cap="none" normalizeH="0" baseline="0" dirty="0" err="1">
                          <a:ln>
                            <a:noFill/>
                          </a:ln>
                          <a:solidFill>
                            <a:srgbClr val="333333"/>
                          </a:solidFill>
                          <a:effectLst/>
                          <a:latin typeface="+mn-lt"/>
                          <a:ea typeface="+mn-ea"/>
                          <a:cs typeface="+mn-cs"/>
                        </a:rPr>
                        <a:t>kitap</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gerçekten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ilgimi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çekti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a:ln>
                            <a:noFill/>
                          </a:ln>
                          <a:solidFill>
                            <a:srgbClr val="333333"/>
                          </a:solidFill>
                          <a:effectLst/>
                          <a:latin typeface="+mn-lt"/>
                          <a:ea typeface="+mn-ea"/>
                          <a:cs typeface="+mn-cs"/>
                        </a:rPr>
                        <a:t>mi?”</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a:ln>
                            <a:noFill/>
                          </a:ln>
                          <a:solidFill>
                            <a:srgbClr val="333333"/>
                          </a:solidFill>
                          <a:effectLst/>
                          <a:latin typeface="+mn-lt"/>
                          <a:ea typeface="+mn-ea"/>
                          <a:cs typeface="+mn-cs"/>
                        </a:rPr>
                        <a:t>Bir sınavdan kaldın.</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1" i="1" u="none" strike="noStrike" cap="none" normalizeH="0" baseline="0">
                          <a:ln>
                            <a:noFill/>
                          </a:ln>
                          <a:solidFill>
                            <a:srgbClr val="333333"/>
                          </a:solidFill>
                          <a:effectLst/>
                          <a:latin typeface="+mn-lt"/>
                          <a:ea typeface="+mn-ea"/>
                          <a:cs typeface="+mn-cs"/>
                        </a:rPr>
                        <a:t>“Ben </a:t>
                      </a:r>
                      <a:r>
                        <a:rPr kumimoji="0" lang="en-US" sz="1800" b="1" i="1" u="none" strike="noStrike" cap="none" normalizeH="0" baseline="0" err="1">
                          <a:ln>
                            <a:noFill/>
                          </a:ln>
                          <a:solidFill>
                            <a:srgbClr val="333333"/>
                          </a:solidFill>
                          <a:effectLst/>
                          <a:latin typeface="+mn-lt"/>
                          <a:ea typeface="+mn-ea"/>
                          <a:cs typeface="+mn-cs"/>
                        </a:rPr>
                        <a:t>başarısızım</a:t>
                      </a:r>
                      <a:r>
                        <a:rPr kumimoji="0" lang="en-US" sz="1800" b="1" i="1" u="none" strike="noStrike" cap="none" normalizeH="0" baseline="0">
                          <a:ln>
                            <a:noFill/>
                          </a:ln>
                          <a:solidFill>
                            <a:srgbClr val="333333"/>
                          </a:solidFill>
                          <a:effectLst/>
                          <a:latin typeface="+mn-lt"/>
                          <a:ea typeface="+mn-ea"/>
                          <a:cs typeface="+mn-cs"/>
                        </a:rPr>
                        <a:t>!”</a:t>
                      </a:r>
                      <a:endParaRPr kumimoji="0" lang="en-US" sz="18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mn-lt"/>
                          <a:ea typeface="+mn-ea"/>
                          <a:cs typeface="+mn-cs"/>
                        </a:rPr>
                        <a:t>“Bir </a:t>
                      </a:r>
                      <a:r>
                        <a:rPr kumimoji="0" lang="en-US" sz="1800" b="0" i="0" u="none" strike="noStrike" cap="none" normalizeH="0" baseline="0" dirty="0" err="1">
                          <a:ln>
                            <a:noFill/>
                          </a:ln>
                          <a:solidFill>
                            <a:srgbClr val="333333"/>
                          </a:solidFill>
                          <a:effectLst/>
                          <a:latin typeface="+mn-lt"/>
                          <a:ea typeface="+mn-ea"/>
                          <a:cs typeface="+mn-cs"/>
                        </a:rPr>
                        <a:t>dahaki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sefere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daha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sıkı</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err="1">
                          <a:ln>
                            <a:noFill/>
                          </a:ln>
                          <a:solidFill>
                            <a:srgbClr val="333333"/>
                          </a:solidFill>
                          <a:effectLst/>
                          <a:latin typeface="+mn-lt"/>
                          <a:ea typeface="+mn-ea"/>
                          <a:cs typeface="+mn-cs"/>
                        </a:rPr>
                        <a:t>çalışacağım</a:t>
                      </a:r>
                      <a:r>
                        <a:rPr kumimoji="0" lang="en-US" sz="1800" b="0" i="0" u="none" strike="noStrike" cap="none" normalizeH="0" baseline="0">
                          <a:ln>
                            <a:noFill/>
                          </a:ln>
                          <a:solidFill>
                            <a:srgbClr val="333333"/>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mn-lt"/>
                          <a:ea typeface="+mn-ea"/>
                          <a:cs typeface="+mn-cs"/>
                        </a:rPr>
                        <a:t>Bir tartışma sırasında eleştirildiniz.</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1" i="1" u="none" strike="noStrike" cap="none" normalizeH="0" baseline="0">
                          <a:ln>
                            <a:noFill/>
                          </a:ln>
                          <a:solidFill>
                            <a:srgbClr val="333333"/>
                          </a:solidFill>
                          <a:effectLst/>
                          <a:latin typeface="+mn-lt"/>
                          <a:ea typeface="+mn-ea"/>
                          <a:cs typeface="+mn-cs"/>
                        </a:rPr>
                        <a:t>“Ben </a:t>
                      </a:r>
                      <a:r>
                        <a:rPr kumimoji="0" lang="en-US" sz="1800" b="1" i="1" u="none" strike="noStrike" cap="none" normalizeH="0" baseline="0" err="1">
                          <a:ln>
                            <a:noFill/>
                          </a:ln>
                          <a:solidFill>
                            <a:srgbClr val="333333"/>
                          </a:solidFill>
                          <a:effectLst/>
                          <a:latin typeface="+mn-lt"/>
                          <a:ea typeface="+mn-ea"/>
                          <a:cs typeface="+mn-cs"/>
                        </a:rPr>
                        <a:t>değersizim</a:t>
                      </a:r>
                      <a:r>
                        <a:rPr kumimoji="0" lang="en-US" sz="1800" b="1" i="1" u="none" strike="noStrike" cap="none" normalizeH="0" baseline="0">
                          <a:ln>
                            <a:noFill/>
                          </a:ln>
                          <a:solidFill>
                            <a:srgbClr val="333333"/>
                          </a:solidFill>
                          <a:effectLst/>
                          <a:latin typeface="+mn-lt"/>
                          <a:ea typeface="+mn-ea"/>
                          <a:cs typeface="+mn-cs"/>
                        </a:rPr>
                        <a:t>!”</a:t>
                      </a:r>
                      <a:endParaRPr kumimoji="0" lang="en-US" sz="18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mn-lt"/>
                          <a:ea typeface="+mn-ea"/>
                          <a:cs typeface="+mn-cs"/>
                        </a:rPr>
                        <a:t>“Bir </a:t>
                      </a:r>
                      <a:r>
                        <a:rPr kumimoji="0" lang="en-US" sz="1800" b="0" i="0" u="none" strike="noStrike" cap="none" normalizeH="0" baseline="0" dirty="0" err="1">
                          <a:ln>
                            <a:noFill/>
                          </a:ln>
                          <a:solidFill>
                            <a:srgbClr val="333333"/>
                          </a:solidFill>
                          <a:effectLst/>
                          <a:latin typeface="+mn-lt"/>
                          <a:ea typeface="+mn-ea"/>
                          <a:cs typeface="+mn-cs"/>
                        </a:rPr>
                        <a:t>ihtimal</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diğer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kişi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haklı</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ondan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bir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şey</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öğrenebilir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err="1">
                          <a:ln>
                            <a:noFill/>
                          </a:ln>
                          <a:solidFill>
                            <a:srgbClr val="333333"/>
                          </a:solidFill>
                          <a:effectLst/>
                          <a:latin typeface="+mn-lt"/>
                          <a:ea typeface="+mn-ea"/>
                          <a:cs typeface="+mn-cs"/>
                        </a:rPr>
                        <a:t>miyim</a:t>
                      </a:r>
                      <a:r>
                        <a:rPr kumimoji="0" lang="en-US" sz="1800" b="0" i="0" u="none" strike="noStrike" cap="none" normalizeH="0" baseline="0">
                          <a:ln>
                            <a:noFill/>
                          </a:ln>
                          <a:solidFill>
                            <a:srgbClr val="333333"/>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9151428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1. Abartılı Genelleme</a:t>
            </a:r>
            <a:br>
              <a:rPr lang="de-DE" altLang="de-DE" sz="3600">
                <a:solidFill>
                  <a:srgbClr val="004992"/>
                </a:solidFill>
                <a:latin typeface="+mn-lt"/>
                <a:ea typeface="+mn-ea"/>
                <a:cs typeface="+mn-cs"/>
              </a:rPr>
            </a:br>
            <a:r>
              <a:rPr lang="de-DE" altLang="de-DE">
                <a:solidFill>
                  <a:srgbClr val="004992"/>
                </a:solidFill>
                <a:latin typeface="+mn-lt"/>
                <a:ea typeface="+mn-ea"/>
                <a:cs typeface="+mn-cs"/>
              </a:rPr>
              <a:t>Daha gerçekçi ve yardımcı bir değerlendirme ne olabilir?</a:t>
            </a:r>
          </a:p>
        </p:txBody>
      </p:sp>
      <p:sp>
        <p:nvSpPr>
          <p:cNvPr id="2" name="Footer Placeholder 1"/>
          <p:cNvSpPr>
            <a:spLocks noGrp="1"/>
          </p:cNvSpPr>
          <p:nvPr>
            <p:ph type="ftr" sz="quarter" idx="11"/>
          </p:nvPr>
        </p:nvSpPr>
        <p:spPr/>
        <p:txBody>
          <a:bodyPr/>
          <a:lstStyle/>
          <a:p>
            <a:r>
              <a:rPr lang="de-DE">
                <a:latin typeface="+mn-lt"/>
                <a:ea typeface="+mn-ea"/>
              </a:rPr>
              <a:t>Eğitim Modülü 8 – Ruh hali &amp; Öz-Saygı</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16</a:t>
            </a:fld>
            <a:endParaRPr lang="de-DE" dirty="0">
              <a:latin typeface="+mn-lt"/>
              <a:ea typeface="+mn-ea"/>
            </a:endParaRPr>
          </a:p>
        </p:txBody>
      </p:sp>
      <p:sp>
        <p:nvSpPr>
          <p:cNvPr id="18452" name="Rectangle 22"/>
          <p:cNvSpPr>
            <a:spLocks noChangeArrowheads="1"/>
          </p:cNvSpPr>
          <p:nvPr/>
        </p:nvSpPr>
        <p:spPr bwMode="auto">
          <a:xfrm>
            <a:off x="408955" y="5937840"/>
            <a:ext cx="11376000"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9pPr>
          </a:lstStyle>
          <a:p>
            <a:pPr eaLnBrk="1" hangingPunct="1">
              <a:lnSpc>
                <a:spcPct val="90000"/>
              </a:lnSpc>
              <a:buFont typeface="Wingdings" panose="05000000000000000000" pitchFamily="2" charset="2"/>
              <a:buNone/>
            </a:pPr>
            <a:r>
              <a:rPr lang="tr-TR" altLang="de-DE" sz="2000" b="0" dirty="0">
                <a:solidFill>
                  <a:srgbClr val="004992"/>
                </a:solidFill>
                <a:latin typeface="+mn-lt"/>
                <a:ea typeface="+mn-ea"/>
              </a:rPr>
              <a:t>Hataya yer verin</a:t>
            </a:r>
            <a:r>
              <a:rPr lang="en-US" altLang="de-DE" sz="2000" b="0" dirty="0">
                <a:solidFill>
                  <a:srgbClr val="004992"/>
                </a:solidFill>
                <a:latin typeface="+mn-lt"/>
                <a:ea typeface="+mn-ea"/>
              </a:rPr>
              <a:t>: </a:t>
            </a:r>
            <a:r>
              <a:rPr lang="tr-TR" altLang="de-DE" sz="2000" b="0" dirty="0">
                <a:solidFill>
                  <a:srgbClr val="333333"/>
                </a:solidFill>
                <a:latin typeface="+mn-lt"/>
                <a:ea typeface="+mn-ea"/>
              </a:rPr>
              <a:t>Kimse mükemmel değil</a:t>
            </a:r>
            <a:r>
              <a:rPr lang="en-US" altLang="de-DE" sz="2000" b="0" dirty="0">
                <a:solidFill>
                  <a:srgbClr val="333333"/>
                </a:solidFill>
                <a:latin typeface="+mn-lt"/>
                <a:ea typeface="+mn-ea"/>
              </a:rPr>
              <a:t>! </a:t>
            </a:r>
            <a:r>
              <a:rPr lang="tr-TR" altLang="de-DE" sz="2000" b="0" dirty="0">
                <a:solidFill>
                  <a:srgbClr val="333333"/>
                </a:solidFill>
                <a:latin typeface="+mn-lt"/>
                <a:ea typeface="+mn-ea"/>
              </a:rPr>
              <a:t>Eğer zaman zaman kekeliyorsanız, bu sizin kendinizi ifade edemediğiniz anlamına gelmez</a:t>
            </a:r>
            <a:r>
              <a:rPr lang="en-US" altLang="de-DE" sz="2000" b="0" dirty="0">
                <a:solidFill>
                  <a:srgbClr val="333333"/>
                </a:solidFill>
                <a:latin typeface="+mn-lt"/>
                <a:ea typeface="+mn-ea"/>
              </a:rPr>
              <a:t>. </a:t>
            </a:r>
            <a:r>
              <a:rPr lang="tr-TR" altLang="de-DE" sz="2000" b="0" dirty="0">
                <a:solidFill>
                  <a:srgbClr val="333333"/>
                </a:solidFill>
                <a:latin typeface="+mn-lt"/>
                <a:ea typeface="+mn-ea"/>
              </a:rPr>
              <a:t>Eğer ara sıra yanlış yapıyorsanız</a:t>
            </a:r>
            <a:r>
              <a:rPr lang="en-US" altLang="de-DE" sz="2000" b="0" dirty="0">
                <a:solidFill>
                  <a:srgbClr val="333333"/>
                </a:solidFill>
                <a:latin typeface="+mn-lt"/>
                <a:ea typeface="+mn-ea"/>
              </a:rPr>
              <a:t>, </a:t>
            </a:r>
            <a:r>
              <a:rPr lang="tr-TR" altLang="de-DE" sz="2000" b="0" dirty="0">
                <a:solidFill>
                  <a:srgbClr val="333333"/>
                </a:solidFill>
                <a:latin typeface="+mn-lt"/>
                <a:ea typeface="+mn-ea"/>
              </a:rPr>
              <a:t>bu sizin dikkatsiz olduğunuz anlamına gelmez</a:t>
            </a:r>
            <a:r>
              <a:rPr lang="en-US" altLang="de-DE" sz="2000" b="0" dirty="0">
                <a:solidFill>
                  <a:srgbClr val="333333"/>
                </a:solidFill>
                <a:latin typeface="+mn-lt"/>
                <a:ea typeface="+mn-ea"/>
              </a:rPr>
              <a:t>.</a:t>
            </a:r>
          </a:p>
        </p:txBody>
      </p:sp>
      <p:graphicFrame>
        <p:nvGraphicFramePr>
          <p:cNvPr id="7" name="Group 1027">
            <a:extLst>
              <a:ext uri="{FF2B5EF4-FFF2-40B4-BE49-F238E27FC236}">
                <a16:creationId xmlns:a16="http://schemas.microsoft.com/office/drawing/2014/main" id="{B0CA5927-F8C3-42A8-8D90-2882AC7478B4}"/>
              </a:ext>
            </a:extLst>
          </p:cNvPr>
          <p:cNvGraphicFramePr>
            <a:graphicFrameLocks noGrp="1"/>
          </p:cNvGraphicFramePr>
          <p:nvPr>
            <p:extLst>
              <p:ext uri="{D42A27DB-BD31-4B8C-83A1-F6EECF244321}">
                <p14:modId xmlns:p14="http://schemas.microsoft.com/office/powerpoint/2010/main" val="358100657"/>
              </p:ext>
            </p:extLst>
          </p:nvPr>
        </p:nvGraphicFramePr>
        <p:xfrm>
          <a:off x="408955" y="2204864"/>
          <a:ext cx="11376000" cy="3505210"/>
        </p:xfrm>
        <a:graphic>
          <a:graphicData uri="http://schemas.openxmlformats.org/drawingml/2006/table">
            <a:tbl>
              <a:tblPr>
                <a:tableStyleId>{21E4AEA4-8DFA-4A89-87EB-49C32662AFE0}</a:tableStyleId>
              </a:tblPr>
              <a:tblGrid>
                <a:gridCol w="4613600">
                  <a:extLst>
                    <a:ext uri="{9D8B030D-6E8A-4147-A177-3AD203B41FA5}">
                      <a16:colId xmlns:a16="http://schemas.microsoft.com/office/drawing/2014/main" val="20000"/>
                    </a:ext>
                  </a:extLst>
                </a:gridCol>
                <a:gridCol w="676240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mn-lt"/>
                          <a:ea typeface="+mn-ea"/>
                          <a:cs typeface="+mn-cs"/>
                        </a:rPr>
                        <a:t>Olay</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1" i="1" u="none" strike="noStrike" cap="none" normalizeH="0" baseline="0" dirty="0" err="1">
                          <a:ln>
                            <a:noFill/>
                          </a:ln>
                          <a:solidFill>
                            <a:srgbClr val="333333"/>
                          </a:solidFill>
                          <a:effectLst/>
                          <a:latin typeface="+mn-lt"/>
                          <a:ea typeface="+mn-ea"/>
                          <a:cs typeface="+mn-cs"/>
                        </a:rPr>
                        <a:t>Yanlış</a:t>
                      </a:r>
                      <a:r>
                        <a:rPr kumimoji="0" lang="fr-FR" sz="2000" b="1" i="1" u="none" strike="noStrike" cap="none" normalizeH="0" baseline="0" dirty="0">
                          <a:ln>
                            <a:noFill/>
                          </a:ln>
                          <a:solidFill>
                            <a:srgbClr val="333333"/>
                          </a:solidFill>
                          <a:effectLst/>
                          <a:latin typeface="+mn-lt"/>
                          <a:ea typeface="+mn-ea"/>
                          <a:cs typeface="+mn-cs"/>
                        </a:rPr>
                        <a:t> </a:t>
                      </a:r>
                      <a:r>
                        <a:rPr kumimoji="0" lang="fr-FR" sz="2000" b="1" i="1" u="none" strike="noStrike" cap="none" normalizeH="0" baseline="0" dirty="0" err="1">
                          <a:ln>
                            <a:noFill/>
                          </a:ln>
                          <a:solidFill>
                            <a:srgbClr val="333333"/>
                          </a:solidFill>
                          <a:effectLst/>
                          <a:latin typeface="+mn-lt"/>
                          <a:ea typeface="+mn-ea"/>
                          <a:cs typeface="+mn-cs"/>
                        </a:rPr>
                        <a:t>Genelleme</a:t>
                      </a:r>
                      <a:endParaRPr kumimoji="0" lang="fr-FR" sz="20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err="1">
                          <a:ln>
                            <a:noFill/>
                          </a:ln>
                          <a:solidFill>
                            <a:srgbClr val="333333"/>
                          </a:solidFill>
                          <a:effectLst/>
                          <a:latin typeface="+mn-lt"/>
                          <a:ea typeface="+mn-ea"/>
                          <a:cs typeface="+mn-cs"/>
                        </a:rPr>
                        <a:t>Olumlu</a:t>
                      </a:r>
                      <a:r>
                        <a:rPr kumimoji="0" lang="fr-FR" sz="2000" b="0" i="0" u="none" strike="noStrike" cap="none" normalizeH="0" baseline="0" dirty="0">
                          <a:ln>
                            <a:noFill/>
                          </a:ln>
                          <a:solidFill>
                            <a:srgbClr val="333333"/>
                          </a:solidFill>
                          <a:effectLst/>
                          <a:latin typeface="+mn-lt"/>
                          <a:ea typeface="+mn-ea"/>
                          <a:cs typeface="+mn-cs"/>
                        </a:rPr>
                        <a:t>/</a:t>
                      </a:r>
                      <a:r>
                        <a:rPr kumimoji="0" lang="fr-FR" sz="2000" b="0" i="0" u="none" strike="noStrike" cap="none" normalizeH="0" baseline="0" dirty="0" err="1">
                          <a:ln>
                            <a:noFill/>
                          </a:ln>
                          <a:solidFill>
                            <a:srgbClr val="333333"/>
                          </a:solidFill>
                          <a:effectLst/>
                          <a:latin typeface="+mn-lt"/>
                          <a:ea typeface="+mn-ea"/>
                          <a:cs typeface="+mn-cs"/>
                        </a:rPr>
                        <a:t>yapıcı</a:t>
                      </a:r>
                      <a:r>
                        <a:rPr kumimoji="0" lang="fr-FR" sz="2000" b="0" i="0" u="none" strike="noStrike" cap="none" normalizeH="0" baseline="0" dirty="0">
                          <a:ln>
                            <a:noFill/>
                          </a:ln>
                          <a:solidFill>
                            <a:srgbClr val="333333"/>
                          </a:solidFill>
                          <a:effectLst/>
                          <a:latin typeface="+mn-lt"/>
                          <a:ea typeface="+mn-ea"/>
                          <a:cs typeface="+mn-cs"/>
                        </a:rPr>
                        <a:t> </a:t>
                      </a:r>
                      <a:r>
                        <a:rPr kumimoji="0" lang="fr-FR" sz="2000" b="0" i="0" u="none" strike="noStrike" cap="none" normalizeH="0" baseline="0" dirty="0" err="1">
                          <a:ln>
                            <a:noFill/>
                          </a:ln>
                          <a:solidFill>
                            <a:srgbClr val="333333"/>
                          </a:solidFill>
                          <a:effectLst/>
                          <a:latin typeface="+mn-lt"/>
                          <a:ea typeface="+mn-ea"/>
                          <a:cs typeface="+mn-cs"/>
                        </a:rPr>
                        <a:t>değerlendirme</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mn-lt"/>
                          <a:ea typeface="+mn-ea"/>
                          <a:cs typeface="+mn-cs"/>
                        </a:rPr>
                        <a:t>Yabancı bir kelimeyi yersiz kullandınız; okuduğunuz kitabı anlamıyorsunuz.</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1" i="1" u="none" strike="noStrike" cap="none" normalizeH="0" baseline="0">
                          <a:ln>
                            <a:noFill/>
                          </a:ln>
                          <a:solidFill>
                            <a:srgbClr val="333333"/>
                          </a:solidFill>
                          <a:effectLst/>
                          <a:latin typeface="+mn-lt"/>
                          <a:ea typeface="+mn-ea"/>
                          <a:cs typeface="+mn-cs"/>
                        </a:rPr>
                        <a:t>“Ben </a:t>
                      </a:r>
                      <a:r>
                        <a:rPr kumimoji="0" lang="en-US" sz="1800" b="1" i="1" u="none" strike="noStrike" cap="none" normalizeH="0" baseline="0" err="1">
                          <a:ln>
                            <a:noFill/>
                          </a:ln>
                          <a:solidFill>
                            <a:srgbClr val="333333"/>
                          </a:solidFill>
                          <a:effectLst/>
                          <a:latin typeface="+mn-lt"/>
                          <a:ea typeface="+mn-ea"/>
                          <a:cs typeface="+mn-cs"/>
                        </a:rPr>
                        <a:t>aptalım</a:t>
                      </a:r>
                      <a:r>
                        <a:rPr kumimoji="0" lang="en-US" sz="1800" b="1" i="1" u="none" strike="noStrike" cap="none" normalizeH="0" baseline="0">
                          <a:ln>
                            <a:noFill/>
                          </a:ln>
                          <a:solidFill>
                            <a:srgbClr val="333333"/>
                          </a:solidFill>
                          <a:effectLst/>
                          <a:latin typeface="+mn-lt"/>
                          <a:ea typeface="+mn-ea"/>
                          <a:cs typeface="+mn-cs"/>
                        </a:rPr>
                        <a:t>!”</a:t>
                      </a:r>
                      <a:endParaRPr kumimoji="0" lang="en-US" sz="18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mn-lt"/>
                          <a:ea typeface="+mn-ea"/>
                          <a:cs typeface="+mn-cs"/>
                        </a:rPr>
                        <a:t>“Kimse </a:t>
                      </a:r>
                      <a:r>
                        <a:rPr kumimoji="0" lang="en-US" sz="1800" b="0" i="0" u="none" strike="noStrike" cap="none" normalizeH="0" baseline="0" err="1">
                          <a:ln>
                            <a:noFill/>
                          </a:ln>
                          <a:solidFill>
                            <a:srgbClr val="333333"/>
                          </a:solidFill>
                          <a:effectLst/>
                          <a:latin typeface="+mn-lt"/>
                          <a:ea typeface="+mn-ea"/>
                          <a:cs typeface="+mn-cs"/>
                        </a:rPr>
                        <a:t>mükemmel</a:t>
                      </a:r>
                      <a:r>
                        <a:rPr kumimoji="0" lang="en-US" sz="1800" b="0" i="0" u="none" strike="noStrike" cap="none" normalizeH="0" baseline="0">
                          <a:ln>
                            <a:noFill/>
                          </a:ln>
                          <a:solidFill>
                            <a:srgbClr val="333333"/>
                          </a:solidFill>
                          <a:effectLst/>
                          <a:latin typeface="+mn-lt"/>
                          <a:ea typeface="+mn-ea"/>
                          <a:cs typeface="+mn-cs"/>
                        </a:rPr>
                        <a:t> değil”</a:t>
                      </a:r>
                      <a:endParaRPr kumimoji="0" lang="en-US" sz="18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mn-lt"/>
                          <a:ea typeface="+mn-ea"/>
                          <a:cs typeface="+mn-cs"/>
                        </a:rPr>
                        <a:t>“Bu </a:t>
                      </a:r>
                      <a:r>
                        <a:rPr kumimoji="0" lang="en-US" sz="1800" b="0" i="0" u="none" strike="noStrike" cap="none" normalizeH="0" baseline="0" dirty="0" err="1">
                          <a:ln>
                            <a:noFill/>
                          </a:ln>
                          <a:solidFill>
                            <a:srgbClr val="333333"/>
                          </a:solidFill>
                          <a:effectLst/>
                          <a:latin typeface="+mn-lt"/>
                          <a:ea typeface="+mn-ea"/>
                          <a:cs typeface="+mn-cs"/>
                        </a:rPr>
                        <a:t>kitap</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gerçekten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ilgimi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çekti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a:ln>
                            <a:noFill/>
                          </a:ln>
                          <a:solidFill>
                            <a:srgbClr val="333333"/>
                          </a:solidFill>
                          <a:effectLst/>
                          <a:latin typeface="+mn-lt"/>
                          <a:ea typeface="+mn-ea"/>
                          <a:cs typeface="+mn-cs"/>
                        </a:rPr>
                        <a:t>mi?”</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a:ln>
                            <a:noFill/>
                          </a:ln>
                          <a:solidFill>
                            <a:srgbClr val="333333"/>
                          </a:solidFill>
                          <a:effectLst/>
                          <a:latin typeface="+mn-lt"/>
                          <a:ea typeface="+mn-ea"/>
                          <a:cs typeface="+mn-cs"/>
                        </a:rPr>
                        <a:t>Bir sınavdan kaldın.</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1" i="1" u="none" strike="noStrike" cap="none" normalizeH="0" baseline="0">
                          <a:ln>
                            <a:noFill/>
                          </a:ln>
                          <a:solidFill>
                            <a:srgbClr val="333333"/>
                          </a:solidFill>
                          <a:effectLst/>
                          <a:latin typeface="+mn-lt"/>
                          <a:ea typeface="+mn-ea"/>
                          <a:cs typeface="+mn-cs"/>
                        </a:rPr>
                        <a:t>“Ben </a:t>
                      </a:r>
                      <a:r>
                        <a:rPr kumimoji="0" lang="en-US" sz="1800" b="1" i="1" u="none" strike="noStrike" cap="none" normalizeH="0" baseline="0" err="1">
                          <a:ln>
                            <a:noFill/>
                          </a:ln>
                          <a:solidFill>
                            <a:srgbClr val="333333"/>
                          </a:solidFill>
                          <a:effectLst/>
                          <a:latin typeface="+mn-lt"/>
                          <a:ea typeface="+mn-ea"/>
                          <a:cs typeface="+mn-cs"/>
                        </a:rPr>
                        <a:t>başarısızım</a:t>
                      </a:r>
                      <a:r>
                        <a:rPr kumimoji="0" lang="en-US" sz="1800" b="1" i="1" u="none" strike="noStrike" cap="none" normalizeH="0" baseline="0">
                          <a:ln>
                            <a:noFill/>
                          </a:ln>
                          <a:solidFill>
                            <a:srgbClr val="333333"/>
                          </a:solidFill>
                          <a:effectLst/>
                          <a:latin typeface="+mn-lt"/>
                          <a:ea typeface="+mn-ea"/>
                          <a:cs typeface="+mn-cs"/>
                        </a:rPr>
                        <a:t>!”</a:t>
                      </a:r>
                      <a:endParaRPr kumimoji="0" lang="en-US" sz="18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mn-lt"/>
                          <a:ea typeface="+mn-ea"/>
                          <a:cs typeface="+mn-cs"/>
                        </a:rPr>
                        <a:t>“Bir </a:t>
                      </a:r>
                      <a:r>
                        <a:rPr kumimoji="0" lang="en-US" sz="1800" b="0" i="0" u="none" strike="noStrike" cap="none" normalizeH="0" baseline="0" dirty="0" err="1">
                          <a:ln>
                            <a:noFill/>
                          </a:ln>
                          <a:solidFill>
                            <a:srgbClr val="333333"/>
                          </a:solidFill>
                          <a:effectLst/>
                          <a:latin typeface="+mn-lt"/>
                          <a:ea typeface="+mn-ea"/>
                          <a:cs typeface="+mn-cs"/>
                        </a:rPr>
                        <a:t>dahaki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sefere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daha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sıkı</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err="1">
                          <a:ln>
                            <a:noFill/>
                          </a:ln>
                          <a:solidFill>
                            <a:srgbClr val="333333"/>
                          </a:solidFill>
                          <a:effectLst/>
                          <a:latin typeface="+mn-lt"/>
                          <a:ea typeface="+mn-ea"/>
                          <a:cs typeface="+mn-cs"/>
                        </a:rPr>
                        <a:t>çalışacağım</a:t>
                      </a:r>
                      <a:r>
                        <a:rPr kumimoji="0" lang="en-US" sz="1800" b="0" i="0" u="none" strike="noStrike" cap="none" normalizeH="0" baseline="0">
                          <a:ln>
                            <a:noFill/>
                          </a:ln>
                          <a:solidFill>
                            <a:srgbClr val="333333"/>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mn-lt"/>
                          <a:ea typeface="+mn-ea"/>
                          <a:cs typeface="+mn-cs"/>
                        </a:rPr>
                        <a:t>Bir tartışma sırasında eleştirildiniz.</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1" i="1" u="none" strike="noStrike" cap="none" normalizeH="0" baseline="0">
                          <a:ln>
                            <a:noFill/>
                          </a:ln>
                          <a:solidFill>
                            <a:srgbClr val="333333"/>
                          </a:solidFill>
                          <a:effectLst/>
                          <a:latin typeface="+mn-lt"/>
                          <a:ea typeface="+mn-ea"/>
                          <a:cs typeface="+mn-cs"/>
                        </a:rPr>
                        <a:t>“Ben </a:t>
                      </a:r>
                      <a:r>
                        <a:rPr kumimoji="0" lang="en-US" sz="1800" b="1" i="1" u="none" strike="noStrike" cap="none" normalizeH="0" baseline="0" err="1">
                          <a:ln>
                            <a:noFill/>
                          </a:ln>
                          <a:solidFill>
                            <a:srgbClr val="333333"/>
                          </a:solidFill>
                          <a:effectLst/>
                          <a:latin typeface="+mn-lt"/>
                          <a:ea typeface="+mn-ea"/>
                          <a:cs typeface="+mn-cs"/>
                        </a:rPr>
                        <a:t>değersizim</a:t>
                      </a:r>
                      <a:r>
                        <a:rPr kumimoji="0" lang="en-US" sz="1800" b="1" i="1" u="none" strike="noStrike" cap="none" normalizeH="0" baseline="0">
                          <a:ln>
                            <a:noFill/>
                          </a:ln>
                          <a:solidFill>
                            <a:srgbClr val="333333"/>
                          </a:solidFill>
                          <a:effectLst/>
                          <a:latin typeface="+mn-lt"/>
                          <a:ea typeface="+mn-ea"/>
                          <a:cs typeface="+mn-cs"/>
                        </a:rPr>
                        <a:t>!”</a:t>
                      </a:r>
                      <a:endParaRPr kumimoji="0" lang="en-US" sz="18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mn-lt"/>
                          <a:ea typeface="+mn-ea"/>
                          <a:cs typeface="+mn-cs"/>
                        </a:rPr>
                        <a:t>“Bir </a:t>
                      </a:r>
                      <a:r>
                        <a:rPr kumimoji="0" lang="en-US" sz="1800" b="0" i="0" u="none" strike="noStrike" cap="none" normalizeH="0" baseline="0" dirty="0" err="1">
                          <a:ln>
                            <a:noFill/>
                          </a:ln>
                          <a:solidFill>
                            <a:srgbClr val="333333"/>
                          </a:solidFill>
                          <a:effectLst/>
                          <a:latin typeface="+mn-lt"/>
                          <a:ea typeface="+mn-ea"/>
                          <a:cs typeface="+mn-cs"/>
                        </a:rPr>
                        <a:t>ihtimal</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diğer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kişi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haklı</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ondan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bir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şey</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öğrenebilir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err="1">
                          <a:ln>
                            <a:noFill/>
                          </a:ln>
                          <a:solidFill>
                            <a:srgbClr val="333333"/>
                          </a:solidFill>
                          <a:effectLst/>
                          <a:latin typeface="+mn-lt"/>
                          <a:ea typeface="+mn-ea"/>
                          <a:cs typeface="+mn-cs"/>
                        </a:rPr>
                        <a:t>miyim</a:t>
                      </a:r>
                      <a:r>
                        <a:rPr kumimoji="0" lang="en-US" sz="1800" b="0" i="0" u="none" strike="noStrike" cap="none" normalizeH="0" baseline="0">
                          <a:ln>
                            <a:noFill/>
                          </a:ln>
                          <a:solidFill>
                            <a:srgbClr val="333333"/>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4372897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Bunun yerine: bir kusurdan bütüne genelleme yapmayınız!</a:t>
            </a:r>
          </a:p>
        </p:txBody>
      </p:sp>
      <p:sp>
        <p:nvSpPr>
          <p:cNvPr id="5" name="Content Placeholder 4"/>
          <p:cNvSpPr>
            <a:spLocks noGrp="1"/>
          </p:cNvSpPr>
          <p:nvPr>
            <p:ph idx="1"/>
          </p:nvPr>
        </p:nvSpPr>
        <p:spPr/>
        <p:txBody>
          <a:bodyPr/>
          <a:lstStyle/>
          <a:p>
            <a:pPr lvl="0" defTabSz="914400" fontAlgn="base"/>
            <a:r>
              <a:rPr lang="tr-TR" altLang="de-DE" sz="2400">
                <a:solidFill>
                  <a:srgbClr val="333333"/>
                </a:solidFill>
              </a:rPr>
              <a:t>Her insan karmaşıktır</a:t>
            </a:r>
            <a:r>
              <a:rPr lang="en-GB" altLang="de-DE" sz="2400" dirty="0">
                <a:solidFill>
                  <a:srgbClr val="333333"/>
                </a:solidFill>
              </a:rPr>
              <a:t> – </a:t>
            </a:r>
            <a:r>
              <a:rPr lang="tr-TR" altLang="de-DE" sz="2400" dirty="0">
                <a:solidFill>
                  <a:srgbClr val="333333"/>
                </a:solidFill>
              </a:rPr>
              <a:t>bir mosaik gibi</a:t>
            </a:r>
            <a:r>
              <a:rPr lang="en-GB" altLang="de-DE" sz="2400" dirty="0">
                <a:solidFill>
                  <a:srgbClr val="333333"/>
                </a:solidFill>
              </a:rPr>
              <a:t>: </a:t>
            </a:r>
            <a:r>
              <a:rPr lang="tr-TR" altLang="de-DE" sz="2400" dirty="0">
                <a:solidFill>
                  <a:srgbClr val="333333"/>
                </a:solidFill>
              </a:rPr>
              <a:t>biz hem iyi hem kötü olan birçok küçük parçadan oluşuruz</a:t>
            </a:r>
            <a:r>
              <a:rPr lang="en-GB" altLang="de-DE" sz="2400" dirty="0">
                <a:solidFill>
                  <a:srgbClr val="333333"/>
                </a:solidFill>
              </a:rPr>
              <a:t>.</a:t>
            </a:r>
            <a:endParaRPr lang="de-DE" altLang="de-DE" sz="2400" dirty="0">
              <a:solidFill>
                <a:srgbClr val="333333"/>
              </a:solidFill>
            </a:endParaRPr>
          </a:p>
          <a:p>
            <a:pPr lvl="0" defTabSz="914400" fontAlgn="base"/>
            <a:r>
              <a:rPr lang="tr-TR" altLang="de-DE" sz="2400" dirty="0">
                <a:solidFill>
                  <a:srgbClr val="333333"/>
                </a:solidFill>
              </a:rPr>
              <a:t>Dahası</a:t>
            </a:r>
            <a:r>
              <a:rPr lang="en-GB" altLang="de-DE" sz="2400" dirty="0">
                <a:solidFill>
                  <a:srgbClr val="333333"/>
                </a:solidFill>
              </a:rPr>
              <a:t>, </a:t>
            </a:r>
            <a:r>
              <a:rPr lang="tr-TR" altLang="de-DE" sz="2400" dirty="0">
                <a:solidFill>
                  <a:srgbClr val="333333"/>
                </a:solidFill>
              </a:rPr>
              <a:t>insan özelliklerini tanımlamanın bir sürü farklı yolu vardır</a:t>
            </a:r>
            <a:r>
              <a:rPr lang="de-DE" altLang="de-DE" sz="2400" dirty="0">
                <a:solidFill>
                  <a:srgbClr val="333333"/>
                </a:solidFill>
              </a:rPr>
              <a:t>:</a:t>
            </a:r>
          </a:p>
          <a:p>
            <a:pPr lvl="0" defTabSz="914400" fontAlgn="base"/>
            <a:r>
              <a:rPr lang="tr-TR" altLang="de-DE" sz="2400" dirty="0">
                <a:solidFill>
                  <a:srgbClr val="004992"/>
                </a:solidFill>
              </a:rPr>
              <a:t>Çekicilik-cazibe nedir</a:t>
            </a:r>
            <a:r>
              <a:rPr lang="de-DE" altLang="de-DE" sz="2400" dirty="0">
                <a:solidFill>
                  <a:srgbClr val="004992"/>
                </a:solidFill>
              </a:rPr>
              <a:t>?</a:t>
            </a:r>
            <a:r>
              <a:rPr lang="de-DE" altLang="de-DE" sz="2400" dirty="0">
                <a:solidFill>
                  <a:srgbClr val="333333"/>
                </a:solidFill>
              </a:rPr>
              <a:t> </a:t>
            </a:r>
            <a:r>
              <a:rPr lang="tr-TR" altLang="de-DE" sz="2400" dirty="0">
                <a:solidFill>
                  <a:srgbClr val="333333"/>
                </a:solidFill>
              </a:rPr>
              <a:t>İç ya da dış güzellik, mükemmel bir beden</a:t>
            </a:r>
            <a:r>
              <a:rPr lang="en-GB" altLang="de-DE" sz="2400" dirty="0">
                <a:solidFill>
                  <a:srgbClr val="333333"/>
                </a:solidFill>
              </a:rPr>
              <a:t>???</a:t>
            </a:r>
            <a:endParaRPr lang="de-DE" altLang="de-DE" sz="2400" dirty="0">
              <a:solidFill>
                <a:srgbClr val="333333"/>
              </a:solidFill>
            </a:endParaRPr>
          </a:p>
          <a:p>
            <a:pPr lvl="0" defTabSz="914400" fontAlgn="base"/>
            <a:r>
              <a:rPr lang="tr-TR" altLang="de-DE" sz="2400" dirty="0">
                <a:solidFill>
                  <a:srgbClr val="004992"/>
                </a:solidFill>
              </a:rPr>
              <a:t>Başarı nedir</a:t>
            </a:r>
            <a:r>
              <a:rPr lang="de-DE" altLang="de-DE" sz="2400" dirty="0">
                <a:solidFill>
                  <a:srgbClr val="004992"/>
                </a:solidFill>
              </a:rPr>
              <a:t>?</a:t>
            </a:r>
            <a:r>
              <a:rPr lang="de-DE" altLang="de-DE" sz="2400" dirty="0">
                <a:solidFill>
                  <a:srgbClr val="333333"/>
                </a:solidFill>
              </a:rPr>
              <a:t> </a:t>
            </a:r>
            <a:r>
              <a:rPr lang="tr-TR" altLang="de-DE" sz="2400" dirty="0">
                <a:solidFill>
                  <a:srgbClr val="333333"/>
                </a:solidFill>
              </a:rPr>
              <a:t>Kariyer</a:t>
            </a:r>
            <a:r>
              <a:rPr lang="en-GB" altLang="de-DE" sz="2400" dirty="0">
                <a:solidFill>
                  <a:srgbClr val="333333"/>
                </a:solidFill>
              </a:rPr>
              <a:t>, </a:t>
            </a:r>
            <a:r>
              <a:rPr lang="tr-TR" altLang="de-DE" sz="2400" dirty="0">
                <a:solidFill>
                  <a:srgbClr val="333333"/>
                </a:solidFill>
              </a:rPr>
              <a:t>bir sürü arkadaş</a:t>
            </a:r>
            <a:r>
              <a:rPr lang="en-GB" altLang="de-DE" sz="2400" dirty="0">
                <a:solidFill>
                  <a:srgbClr val="333333"/>
                </a:solidFill>
              </a:rPr>
              <a:t>, </a:t>
            </a:r>
            <a:r>
              <a:rPr lang="tr-TR" altLang="de-DE" sz="2400" dirty="0">
                <a:solidFill>
                  <a:srgbClr val="333333"/>
                </a:solidFill>
              </a:rPr>
              <a:t>kendin ve kendi yaşantın ile hoşnut olmak</a:t>
            </a:r>
            <a:r>
              <a:rPr lang="en-GB"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de-DE">
                <a:latin typeface="+mn-lt"/>
                <a:ea typeface="+mn-ea"/>
              </a:rPr>
              <a:t>Eğitim Modülü 8 – Ruh hali &amp; Öz-Saygı</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17</a:t>
            </a:fld>
            <a:endParaRPr lang="de-DE" dirty="0">
              <a:latin typeface="+mn-lt"/>
              <a:ea typeface="+mn-ea"/>
            </a:endParaRPr>
          </a:p>
        </p:txBody>
      </p:sp>
      <p:pic>
        <p:nvPicPr>
          <p:cNvPr id="9" name="Picture 8" descr="Lady-bug - flickr - Kaleidoscope Mosaic - cclicense">
            <a:extLst>
              <a:ext uri="{FF2B5EF4-FFF2-40B4-BE49-F238E27FC236}">
                <a16:creationId xmlns:a16="http://schemas.microsoft.com/office/drawing/2014/main" id="{B5D9EA91-F30B-4523-A16F-029B38AD10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4775" y="4931359"/>
            <a:ext cx="3200400" cy="1926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2. Seçici algı</a:t>
            </a:r>
            <a:br>
              <a:rPr lang="de-DE" altLang="de-DE" sz="3600">
                <a:solidFill>
                  <a:srgbClr val="004992"/>
                </a:solidFill>
                <a:latin typeface="+mn-lt"/>
                <a:ea typeface="+mn-ea"/>
                <a:cs typeface="+mn-cs"/>
              </a:rPr>
            </a:br>
            <a:r>
              <a:rPr lang="de-DE" altLang="de-DE">
                <a:solidFill>
                  <a:srgbClr val="004992"/>
                </a:solidFill>
                <a:latin typeface="+mn-lt"/>
                <a:ea typeface="+mn-ea"/>
                <a:cs typeface="+mn-cs"/>
              </a:rPr>
              <a:t>Daha gerçekçi ve yardımcı bir değerlendirme ne olabilir?</a:t>
            </a:r>
          </a:p>
        </p:txBody>
      </p:sp>
      <p:sp>
        <p:nvSpPr>
          <p:cNvPr id="2" name="Footer Placeholder 1"/>
          <p:cNvSpPr>
            <a:spLocks noGrp="1"/>
          </p:cNvSpPr>
          <p:nvPr>
            <p:ph type="ftr" sz="quarter" idx="11"/>
          </p:nvPr>
        </p:nvSpPr>
        <p:spPr/>
        <p:txBody>
          <a:bodyPr/>
          <a:lstStyle/>
          <a:p>
            <a:r>
              <a:rPr lang="de-DE">
                <a:latin typeface="+mn-lt"/>
                <a:ea typeface="+mn-ea"/>
              </a:rPr>
              <a:t>Eğitim Modülü 8 – Ruh hali &amp; Öz-Saygı</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18</a:t>
            </a:fld>
            <a:endParaRPr lang="de-DE" dirty="0">
              <a:latin typeface="+mn-lt"/>
              <a:ea typeface="+mn-ea"/>
            </a:endParaRPr>
          </a:p>
        </p:txBody>
      </p:sp>
      <p:sp>
        <p:nvSpPr>
          <p:cNvPr id="22551" name="Rectangle 29"/>
          <p:cNvSpPr>
            <a:spLocks noChangeArrowheads="1"/>
          </p:cNvSpPr>
          <p:nvPr/>
        </p:nvSpPr>
        <p:spPr bwMode="auto">
          <a:xfrm>
            <a:off x="3120779" y="5013325"/>
            <a:ext cx="868059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9pPr>
          </a:lstStyle>
          <a:p>
            <a:pPr eaLnBrk="1" hangingPunct="1">
              <a:lnSpc>
                <a:spcPct val="90000"/>
              </a:lnSpc>
              <a:buFont typeface="Wingdings" panose="05000000000000000000" pitchFamily="2" charset="2"/>
              <a:buNone/>
            </a:pPr>
            <a:r>
              <a:rPr lang="en-US" altLang="de-DE" sz="2000" b="0">
                <a:solidFill>
                  <a:srgbClr val="004992"/>
                </a:solidFill>
                <a:latin typeface="+mn-lt"/>
                <a:ea typeface="+mn-ea"/>
              </a:rPr>
              <a:t>“</a:t>
            </a:r>
            <a:r>
              <a:rPr lang="tr-TR" altLang="ja-JP" sz="2000" b="0">
                <a:solidFill>
                  <a:srgbClr val="004992"/>
                </a:solidFill>
                <a:latin typeface="+mn-lt"/>
                <a:ea typeface="+mn-ea"/>
              </a:rPr>
              <a:t>Zihin okuma</a:t>
            </a:r>
            <a:r>
              <a:rPr lang="en-US" altLang="de-DE" sz="2000" b="0">
                <a:solidFill>
                  <a:srgbClr val="004992"/>
                </a:solidFill>
                <a:latin typeface="+mn-lt"/>
                <a:ea typeface="+mn-ea"/>
              </a:rPr>
              <a:t>”</a:t>
            </a:r>
            <a:r>
              <a:rPr lang="en-US" altLang="ja-JP" sz="2000" b="0">
                <a:solidFill>
                  <a:srgbClr val="004992"/>
                </a:solidFill>
                <a:latin typeface="+mn-lt"/>
                <a:ea typeface="+mn-ea"/>
              </a:rPr>
              <a:t>:</a:t>
            </a:r>
            <a:r>
              <a:rPr lang="en-US" altLang="ja-JP" sz="2000" b="0">
                <a:solidFill>
                  <a:srgbClr val="333333"/>
                </a:solidFill>
                <a:latin typeface="+mn-lt"/>
                <a:ea typeface="+mn-ea"/>
              </a:rPr>
              <a:t> </a:t>
            </a:r>
            <a:r>
              <a:rPr lang="tr-TR" altLang="ja-JP" sz="2000" b="0">
                <a:solidFill>
                  <a:srgbClr val="333333"/>
                </a:solidFill>
                <a:latin typeface="+mn-lt"/>
                <a:ea typeface="+mn-ea"/>
              </a:rPr>
              <a:t>Başka kişilerin davranışlarını aşırı-yorumlamaktan kaçınınız</a:t>
            </a:r>
            <a:r>
              <a:rPr lang="en-US" altLang="ja-JP" sz="2000" b="0">
                <a:solidFill>
                  <a:srgbClr val="333333"/>
                </a:solidFill>
                <a:latin typeface="+mn-lt"/>
                <a:ea typeface="+mn-ea"/>
              </a:rPr>
              <a:t>.</a:t>
            </a:r>
            <a:r>
              <a:rPr lang="de-DE" altLang="ja-JP" sz="2000" b="0">
                <a:solidFill>
                  <a:srgbClr val="333333"/>
                </a:solidFill>
                <a:latin typeface="+mn-lt"/>
                <a:ea typeface="+mn-ea"/>
              </a:rPr>
              <a:t> </a:t>
            </a:r>
            <a:r>
              <a:rPr lang="tr-TR" altLang="ja-JP" sz="2000" b="0">
                <a:solidFill>
                  <a:srgbClr val="333333"/>
                </a:solidFill>
                <a:latin typeface="+mn-lt"/>
                <a:ea typeface="+mn-ea"/>
              </a:rPr>
              <a:t>Bir duruma uygun bir sürü açıklama olabilir</a:t>
            </a:r>
            <a:r>
              <a:rPr lang="de-DE" altLang="ja-JP" sz="2000" b="0">
                <a:solidFill>
                  <a:srgbClr val="333333"/>
                </a:solidFill>
                <a:latin typeface="+mn-lt"/>
                <a:ea typeface="+mn-ea"/>
              </a:rPr>
              <a:t>!</a:t>
            </a:r>
            <a:r>
              <a:rPr lang="en-US" altLang="ja-JP" sz="2000" b="0">
                <a:solidFill>
                  <a:srgbClr val="333333"/>
                </a:solidFill>
                <a:latin typeface="+mn-lt"/>
                <a:ea typeface="+mn-ea"/>
              </a:rPr>
              <a:t> 	</a:t>
            </a:r>
          </a:p>
        </p:txBody>
      </p:sp>
      <p:graphicFrame>
        <p:nvGraphicFramePr>
          <p:cNvPr id="10" name="Group 1050">
            <a:extLst>
              <a:ext uri="{FF2B5EF4-FFF2-40B4-BE49-F238E27FC236}">
                <a16:creationId xmlns:a16="http://schemas.microsoft.com/office/drawing/2014/main" id="{D34F7E3F-07ED-49DE-8E7F-0AE992932C82}"/>
              </a:ext>
            </a:extLst>
          </p:cNvPr>
          <p:cNvGraphicFramePr>
            <a:graphicFrameLocks noGrp="1"/>
          </p:cNvGraphicFramePr>
          <p:nvPr>
            <p:extLst>
              <p:ext uri="{D42A27DB-BD31-4B8C-83A1-F6EECF244321}">
                <p14:modId xmlns:p14="http://schemas.microsoft.com/office/powerpoint/2010/main" val="2996574615"/>
              </p:ext>
            </p:extLst>
          </p:nvPr>
        </p:nvGraphicFramePr>
        <p:xfrm>
          <a:off x="408955" y="2834640"/>
          <a:ext cx="11376000" cy="2895612"/>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9631">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mn-lt"/>
                          <a:ea typeface="+mn-ea"/>
                          <a:cs typeface="+mn-cs"/>
                        </a:rPr>
                        <a:t>Olay</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mn-lt"/>
                          <a:ea typeface="+mn-ea"/>
                          <a:cs typeface="+mn-cs"/>
                        </a:rPr>
                        <a:t>Seçici ön değerlendirme</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mn-lt"/>
                          <a:ea typeface="+mn-ea"/>
                          <a:cs typeface="+mn-cs"/>
                        </a:rPr>
                        <a:t>Bütünsel değerlendirme</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mn-lt"/>
                          <a:ea typeface="+mn-ea"/>
                          <a:cs typeface="+mn-cs"/>
                        </a:rPr>
                        <a:t>Yakın bir arkadaşınız doğumgünü partinize gelmiyor.</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mn-lt"/>
                          <a:ea typeface="+mn-ea"/>
                          <a:cs typeface="+mn-cs"/>
                        </a:rPr>
                        <a:t>Hayal kırıklığı</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mn-lt"/>
                          <a:ea typeface="+mn-ea"/>
                          <a:cs typeface="+mn-cs"/>
                        </a:rPr>
                        <a:t>İnsanlar bir arada duruyorlar. Sizin olduğunuz yöne doğru bakıyorlar.</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mn-lt"/>
                          <a:ea typeface="+mn-ea"/>
                          <a:cs typeface="+mn-cs"/>
                        </a:rPr>
                        <a:t>“Bana gülüyorlar.”</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1" name="Picture 24" descr="Ride on - Bold&amp;Blond - flickr - cc_noncommercial">
            <a:extLst>
              <a:ext uri="{FF2B5EF4-FFF2-40B4-BE49-F238E27FC236}">
                <a16:creationId xmlns:a16="http://schemas.microsoft.com/office/drawing/2014/main" id="{1183FEA2-BFF6-4A52-8E23-F4E4A4F8D9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3830" y="914400"/>
            <a:ext cx="247134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2. Seçici algı</a:t>
            </a:r>
            <a:br>
              <a:rPr lang="de-DE" altLang="de-DE" sz="3600">
                <a:solidFill>
                  <a:srgbClr val="004992"/>
                </a:solidFill>
                <a:latin typeface="+mn-lt"/>
                <a:ea typeface="+mn-ea"/>
                <a:cs typeface="+mn-cs"/>
              </a:rPr>
            </a:br>
            <a:r>
              <a:rPr lang="de-DE" altLang="de-DE">
                <a:solidFill>
                  <a:srgbClr val="004992"/>
                </a:solidFill>
                <a:latin typeface="+mn-lt"/>
                <a:ea typeface="+mn-ea"/>
                <a:cs typeface="+mn-cs"/>
              </a:rPr>
              <a:t>Daha gerçekçi ve yardımcı bir değerlendirme ne olabilir?</a:t>
            </a:r>
          </a:p>
        </p:txBody>
      </p:sp>
      <p:sp>
        <p:nvSpPr>
          <p:cNvPr id="2" name="Footer Placeholder 1"/>
          <p:cNvSpPr>
            <a:spLocks noGrp="1"/>
          </p:cNvSpPr>
          <p:nvPr>
            <p:ph type="ftr" sz="quarter" idx="11"/>
          </p:nvPr>
        </p:nvSpPr>
        <p:spPr/>
        <p:txBody>
          <a:bodyPr/>
          <a:lstStyle/>
          <a:p>
            <a:r>
              <a:rPr lang="de-DE">
                <a:latin typeface="+mn-lt"/>
                <a:ea typeface="+mn-ea"/>
              </a:rPr>
              <a:t>Eğitim Modülü 8 – Ruh hali &amp; Öz-Saygı</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19</a:t>
            </a:fld>
            <a:endParaRPr lang="de-DE" dirty="0">
              <a:latin typeface="+mn-lt"/>
              <a:ea typeface="+mn-ea"/>
            </a:endParaRPr>
          </a:p>
        </p:txBody>
      </p:sp>
      <p:sp>
        <p:nvSpPr>
          <p:cNvPr id="22551" name="Rectangle 29"/>
          <p:cNvSpPr>
            <a:spLocks noChangeArrowheads="1"/>
          </p:cNvSpPr>
          <p:nvPr/>
        </p:nvSpPr>
        <p:spPr bwMode="auto">
          <a:xfrm>
            <a:off x="3120779" y="5013325"/>
            <a:ext cx="868059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9pPr>
          </a:lstStyle>
          <a:p>
            <a:pPr eaLnBrk="1" hangingPunct="1">
              <a:lnSpc>
                <a:spcPct val="90000"/>
              </a:lnSpc>
              <a:buFont typeface="Wingdings" panose="05000000000000000000" pitchFamily="2" charset="2"/>
              <a:buNone/>
            </a:pPr>
            <a:r>
              <a:rPr lang="en-US" altLang="de-DE" sz="2000" b="0">
                <a:solidFill>
                  <a:srgbClr val="004992"/>
                </a:solidFill>
                <a:latin typeface="+mn-lt"/>
                <a:ea typeface="+mn-ea"/>
              </a:rPr>
              <a:t>“</a:t>
            </a:r>
            <a:r>
              <a:rPr lang="tr-TR" altLang="ja-JP" sz="2000" b="0">
                <a:solidFill>
                  <a:srgbClr val="004992"/>
                </a:solidFill>
                <a:latin typeface="+mn-lt"/>
                <a:ea typeface="+mn-ea"/>
              </a:rPr>
              <a:t>Zihin okuma</a:t>
            </a:r>
            <a:r>
              <a:rPr lang="en-US" altLang="de-DE" sz="2000" b="0">
                <a:solidFill>
                  <a:srgbClr val="004992"/>
                </a:solidFill>
                <a:latin typeface="+mn-lt"/>
                <a:ea typeface="+mn-ea"/>
              </a:rPr>
              <a:t>”</a:t>
            </a:r>
            <a:r>
              <a:rPr lang="en-US" altLang="ja-JP" sz="2000" b="0">
                <a:solidFill>
                  <a:srgbClr val="004992"/>
                </a:solidFill>
                <a:latin typeface="+mn-lt"/>
                <a:ea typeface="+mn-ea"/>
              </a:rPr>
              <a:t>:</a:t>
            </a:r>
            <a:r>
              <a:rPr lang="en-US" altLang="ja-JP" sz="2000" b="0">
                <a:solidFill>
                  <a:srgbClr val="333333"/>
                </a:solidFill>
                <a:latin typeface="+mn-lt"/>
                <a:ea typeface="+mn-ea"/>
              </a:rPr>
              <a:t> </a:t>
            </a:r>
            <a:r>
              <a:rPr lang="tr-TR" altLang="ja-JP" sz="2000" b="0">
                <a:solidFill>
                  <a:srgbClr val="333333"/>
                </a:solidFill>
                <a:latin typeface="+mn-lt"/>
                <a:ea typeface="+mn-ea"/>
              </a:rPr>
              <a:t>Başka kişilerin davranışlarını aşırı-yorumlamaktan kaçınınız</a:t>
            </a:r>
            <a:r>
              <a:rPr lang="en-US" altLang="ja-JP" sz="2000" b="0">
                <a:solidFill>
                  <a:srgbClr val="333333"/>
                </a:solidFill>
                <a:latin typeface="+mn-lt"/>
                <a:ea typeface="+mn-ea"/>
              </a:rPr>
              <a:t>.</a:t>
            </a:r>
            <a:r>
              <a:rPr lang="de-DE" altLang="ja-JP" sz="2000" b="0">
                <a:solidFill>
                  <a:srgbClr val="333333"/>
                </a:solidFill>
                <a:latin typeface="+mn-lt"/>
                <a:ea typeface="+mn-ea"/>
              </a:rPr>
              <a:t> </a:t>
            </a:r>
            <a:r>
              <a:rPr lang="tr-TR" altLang="ja-JP" sz="2000" b="0">
                <a:solidFill>
                  <a:srgbClr val="333333"/>
                </a:solidFill>
                <a:latin typeface="+mn-lt"/>
                <a:ea typeface="+mn-ea"/>
              </a:rPr>
              <a:t>Bir duruma uygun bir sürü açıklama olabilir</a:t>
            </a:r>
            <a:r>
              <a:rPr lang="de-DE" altLang="ja-JP" sz="2000" b="0">
                <a:solidFill>
                  <a:srgbClr val="333333"/>
                </a:solidFill>
                <a:latin typeface="+mn-lt"/>
                <a:ea typeface="+mn-ea"/>
              </a:rPr>
              <a:t>!</a:t>
            </a:r>
            <a:r>
              <a:rPr lang="en-US" altLang="ja-JP" sz="2000" b="0">
                <a:solidFill>
                  <a:srgbClr val="333333"/>
                </a:solidFill>
                <a:latin typeface="+mn-lt"/>
                <a:ea typeface="+mn-ea"/>
              </a:rPr>
              <a:t> 	</a:t>
            </a:r>
          </a:p>
        </p:txBody>
      </p:sp>
      <p:graphicFrame>
        <p:nvGraphicFramePr>
          <p:cNvPr id="10" name="Group 1050">
            <a:extLst>
              <a:ext uri="{FF2B5EF4-FFF2-40B4-BE49-F238E27FC236}">
                <a16:creationId xmlns:a16="http://schemas.microsoft.com/office/drawing/2014/main" id="{D34F7E3F-07ED-49DE-8E7F-0AE992932C82}"/>
              </a:ext>
            </a:extLst>
          </p:cNvPr>
          <p:cNvGraphicFramePr>
            <a:graphicFrameLocks noGrp="1"/>
          </p:cNvGraphicFramePr>
          <p:nvPr>
            <p:extLst>
              <p:ext uri="{D42A27DB-BD31-4B8C-83A1-F6EECF244321}">
                <p14:modId xmlns:p14="http://schemas.microsoft.com/office/powerpoint/2010/main" val="2798077511"/>
              </p:ext>
            </p:extLst>
          </p:nvPr>
        </p:nvGraphicFramePr>
        <p:xfrm>
          <a:off x="408955" y="2834640"/>
          <a:ext cx="11376000" cy="2895612"/>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9631">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mn-lt"/>
                          <a:ea typeface="+mn-ea"/>
                          <a:cs typeface="+mn-cs"/>
                        </a:rPr>
                        <a:t>Olay</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mn-lt"/>
                          <a:ea typeface="+mn-ea"/>
                          <a:cs typeface="+mn-cs"/>
                        </a:rPr>
                        <a:t>Seçici ön değerlendirme</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mn-lt"/>
                          <a:ea typeface="+mn-ea"/>
                          <a:cs typeface="+mn-cs"/>
                        </a:rPr>
                        <a:t>Bütünsel değerlendirme</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mn-lt"/>
                          <a:ea typeface="+mn-ea"/>
                          <a:cs typeface="+mn-cs"/>
                        </a:rPr>
                        <a:t>Yakın bir arkadaşınız doğumgünü partinize gelmiyor.</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mn-lt"/>
                          <a:ea typeface="+mn-ea"/>
                          <a:cs typeface="+mn-cs"/>
                        </a:rPr>
                        <a:t>Hayal kırıklığı</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mn-lt"/>
                          <a:ea typeface="+mn-ea"/>
                          <a:cs typeface="+mn-cs"/>
                        </a:rPr>
                        <a:t>Harika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bir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parti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başka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kişiler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geldi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ve</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gerçekten</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a:ln>
                            <a:noFill/>
                          </a:ln>
                          <a:solidFill>
                            <a:srgbClr val="333333"/>
                          </a:solidFill>
                          <a:effectLst/>
                          <a:latin typeface="+mn-lt"/>
                          <a:ea typeface="+mn-ea"/>
                          <a:cs typeface="+mn-cs"/>
                        </a:rPr>
                        <a:t>akşamın</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tadını</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çıkardılar</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mn-lt"/>
                          <a:ea typeface="+mn-ea"/>
                          <a:cs typeface="+mn-cs"/>
                        </a:rPr>
                        <a:t>İnsanlar bir arada duruyorlar. Sizin olduğunuz yöne doğru bakıyorlar.</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mn-lt"/>
                          <a:ea typeface="+mn-ea"/>
                          <a:cs typeface="+mn-cs"/>
                        </a:rPr>
                        <a:t>“Bana gülüyorlar.”</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1" name="Picture 24" descr="Ride on - Bold&amp;Blond - flickr - cc_noncommercial">
            <a:extLst>
              <a:ext uri="{FF2B5EF4-FFF2-40B4-BE49-F238E27FC236}">
                <a16:creationId xmlns:a16="http://schemas.microsoft.com/office/drawing/2014/main" id="{1183FEA2-BFF6-4A52-8E23-F4E4A4F8D9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3830" y="914400"/>
            <a:ext cx="247134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65812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2. Seçici algı</a:t>
            </a:r>
            <a:br>
              <a:rPr lang="de-DE" altLang="de-DE" sz="3600">
                <a:solidFill>
                  <a:srgbClr val="004992"/>
                </a:solidFill>
                <a:latin typeface="+mn-lt"/>
                <a:ea typeface="+mn-ea"/>
                <a:cs typeface="+mn-cs"/>
              </a:rPr>
            </a:br>
            <a:r>
              <a:rPr lang="de-DE" altLang="de-DE">
                <a:solidFill>
                  <a:srgbClr val="004992"/>
                </a:solidFill>
                <a:latin typeface="+mn-lt"/>
                <a:ea typeface="+mn-ea"/>
                <a:cs typeface="+mn-cs"/>
              </a:rPr>
              <a:t>Daha gerçekçi ve yardımcı bir değerlendirme ne olabilir?</a:t>
            </a:r>
          </a:p>
        </p:txBody>
      </p:sp>
      <p:sp>
        <p:nvSpPr>
          <p:cNvPr id="2" name="Footer Placeholder 1"/>
          <p:cNvSpPr>
            <a:spLocks noGrp="1"/>
          </p:cNvSpPr>
          <p:nvPr>
            <p:ph type="ftr" sz="quarter" idx="11"/>
          </p:nvPr>
        </p:nvSpPr>
        <p:spPr/>
        <p:txBody>
          <a:bodyPr/>
          <a:lstStyle/>
          <a:p>
            <a:r>
              <a:rPr lang="de-DE">
                <a:latin typeface="+mn-lt"/>
                <a:ea typeface="+mn-ea"/>
              </a:rPr>
              <a:t>Eğitim Modülü 8 – Ruh hali &amp; Öz-Saygı</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20</a:t>
            </a:fld>
            <a:endParaRPr lang="de-DE" dirty="0">
              <a:latin typeface="+mn-lt"/>
              <a:ea typeface="+mn-ea"/>
            </a:endParaRPr>
          </a:p>
        </p:txBody>
      </p:sp>
      <p:sp>
        <p:nvSpPr>
          <p:cNvPr id="22551" name="Rectangle 29"/>
          <p:cNvSpPr>
            <a:spLocks noChangeArrowheads="1"/>
          </p:cNvSpPr>
          <p:nvPr/>
        </p:nvSpPr>
        <p:spPr bwMode="auto">
          <a:xfrm>
            <a:off x="3120779" y="5013325"/>
            <a:ext cx="868059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9pPr>
          </a:lstStyle>
          <a:p>
            <a:pPr eaLnBrk="1" hangingPunct="1">
              <a:lnSpc>
                <a:spcPct val="90000"/>
              </a:lnSpc>
              <a:buFont typeface="Wingdings" panose="05000000000000000000" pitchFamily="2" charset="2"/>
              <a:buNone/>
            </a:pPr>
            <a:r>
              <a:rPr lang="en-US" altLang="de-DE" sz="2000" b="0">
                <a:solidFill>
                  <a:srgbClr val="004992"/>
                </a:solidFill>
                <a:latin typeface="+mn-lt"/>
                <a:ea typeface="+mn-ea"/>
              </a:rPr>
              <a:t>“</a:t>
            </a:r>
            <a:r>
              <a:rPr lang="tr-TR" altLang="ja-JP" sz="2000" b="0">
                <a:solidFill>
                  <a:srgbClr val="004992"/>
                </a:solidFill>
                <a:latin typeface="+mn-lt"/>
                <a:ea typeface="+mn-ea"/>
              </a:rPr>
              <a:t>Zihin okuma</a:t>
            </a:r>
            <a:r>
              <a:rPr lang="en-US" altLang="de-DE" sz="2000" b="0">
                <a:solidFill>
                  <a:srgbClr val="004992"/>
                </a:solidFill>
                <a:latin typeface="+mn-lt"/>
                <a:ea typeface="+mn-ea"/>
              </a:rPr>
              <a:t>”</a:t>
            </a:r>
            <a:r>
              <a:rPr lang="en-US" altLang="ja-JP" sz="2000" b="0">
                <a:solidFill>
                  <a:srgbClr val="004992"/>
                </a:solidFill>
                <a:latin typeface="+mn-lt"/>
                <a:ea typeface="+mn-ea"/>
              </a:rPr>
              <a:t>:</a:t>
            </a:r>
            <a:r>
              <a:rPr lang="en-US" altLang="ja-JP" sz="2000" b="0">
                <a:solidFill>
                  <a:srgbClr val="333333"/>
                </a:solidFill>
                <a:latin typeface="+mn-lt"/>
                <a:ea typeface="+mn-ea"/>
              </a:rPr>
              <a:t> </a:t>
            </a:r>
            <a:r>
              <a:rPr lang="tr-TR" altLang="ja-JP" sz="2000" b="0">
                <a:solidFill>
                  <a:srgbClr val="333333"/>
                </a:solidFill>
                <a:latin typeface="+mn-lt"/>
                <a:ea typeface="+mn-ea"/>
              </a:rPr>
              <a:t>Başka kişilerin davranışlarını aşırı-yorumlamaktan kaçınınız</a:t>
            </a:r>
            <a:r>
              <a:rPr lang="en-US" altLang="ja-JP" sz="2000" b="0">
                <a:solidFill>
                  <a:srgbClr val="333333"/>
                </a:solidFill>
                <a:latin typeface="+mn-lt"/>
                <a:ea typeface="+mn-ea"/>
              </a:rPr>
              <a:t>.</a:t>
            </a:r>
            <a:r>
              <a:rPr lang="de-DE" altLang="ja-JP" sz="2000" b="0">
                <a:solidFill>
                  <a:srgbClr val="333333"/>
                </a:solidFill>
                <a:latin typeface="+mn-lt"/>
                <a:ea typeface="+mn-ea"/>
              </a:rPr>
              <a:t> </a:t>
            </a:r>
            <a:r>
              <a:rPr lang="tr-TR" altLang="ja-JP" sz="2000" b="0">
                <a:solidFill>
                  <a:srgbClr val="333333"/>
                </a:solidFill>
                <a:latin typeface="+mn-lt"/>
                <a:ea typeface="+mn-ea"/>
              </a:rPr>
              <a:t>Bir duruma uygun bir sürü açıklama olabilir</a:t>
            </a:r>
            <a:r>
              <a:rPr lang="de-DE" altLang="ja-JP" sz="2000" b="0">
                <a:solidFill>
                  <a:srgbClr val="333333"/>
                </a:solidFill>
                <a:latin typeface="+mn-lt"/>
                <a:ea typeface="+mn-ea"/>
              </a:rPr>
              <a:t>!</a:t>
            </a:r>
            <a:r>
              <a:rPr lang="en-US" altLang="ja-JP" sz="2000" b="0">
                <a:solidFill>
                  <a:srgbClr val="333333"/>
                </a:solidFill>
                <a:latin typeface="+mn-lt"/>
                <a:ea typeface="+mn-ea"/>
              </a:rPr>
              <a:t> 	</a:t>
            </a:r>
          </a:p>
        </p:txBody>
      </p:sp>
      <p:graphicFrame>
        <p:nvGraphicFramePr>
          <p:cNvPr id="10" name="Group 1050">
            <a:extLst>
              <a:ext uri="{FF2B5EF4-FFF2-40B4-BE49-F238E27FC236}">
                <a16:creationId xmlns:a16="http://schemas.microsoft.com/office/drawing/2014/main" id="{D34F7E3F-07ED-49DE-8E7F-0AE992932C82}"/>
              </a:ext>
            </a:extLst>
          </p:cNvPr>
          <p:cNvGraphicFramePr>
            <a:graphicFrameLocks noGrp="1"/>
          </p:cNvGraphicFramePr>
          <p:nvPr>
            <p:extLst>
              <p:ext uri="{D42A27DB-BD31-4B8C-83A1-F6EECF244321}">
                <p14:modId xmlns:p14="http://schemas.microsoft.com/office/powerpoint/2010/main" val="237068019"/>
              </p:ext>
            </p:extLst>
          </p:nvPr>
        </p:nvGraphicFramePr>
        <p:xfrm>
          <a:off x="408955" y="2834640"/>
          <a:ext cx="11376000" cy="2895612"/>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9631">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mn-lt"/>
                          <a:ea typeface="+mn-ea"/>
                          <a:cs typeface="+mn-cs"/>
                        </a:rPr>
                        <a:t>Olay</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mn-lt"/>
                          <a:ea typeface="+mn-ea"/>
                          <a:cs typeface="+mn-cs"/>
                        </a:rPr>
                        <a:t>Seçici ön değerlendirme</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mn-lt"/>
                          <a:ea typeface="+mn-ea"/>
                          <a:cs typeface="+mn-cs"/>
                        </a:rPr>
                        <a:t>Bütünsel değerlendirme</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mn-lt"/>
                          <a:ea typeface="+mn-ea"/>
                          <a:cs typeface="+mn-cs"/>
                        </a:rPr>
                        <a:t>Yakın bir arkadaşınız doğumgünü partinize gelmiyor.</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mn-lt"/>
                          <a:ea typeface="+mn-ea"/>
                          <a:cs typeface="+mn-cs"/>
                        </a:rPr>
                        <a:t>Hayal kırıklığı</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mn-lt"/>
                          <a:ea typeface="+mn-ea"/>
                          <a:cs typeface="+mn-cs"/>
                        </a:rPr>
                        <a:t>Harika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bir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parti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başka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kişiler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geldi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ve</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gerçekten</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a:ln>
                            <a:noFill/>
                          </a:ln>
                          <a:solidFill>
                            <a:srgbClr val="333333"/>
                          </a:solidFill>
                          <a:effectLst/>
                          <a:latin typeface="+mn-lt"/>
                          <a:ea typeface="+mn-ea"/>
                          <a:cs typeface="+mn-cs"/>
                        </a:rPr>
                        <a:t>akşamın</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tadını</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çıkardılar</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mn-lt"/>
                          <a:ea typeface="+mn-ea"/>
                          <a:cs typeface="+mn-cs"/>
                        </a:rPr>
                        <a:t>İnsanlar bir arada duruyorlar. Sizin olduğunuz yöne doğru bakıyorlar.</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mn-lt"/>
                          <a:ea typeface="+mn-ea"/>
                          <a:cs typeface="+mn-cs"/>
                        </a:rPr>
                        <a:t>“Bana gülüyorlar.”</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mn-lt"/>
                          <a:ea typeface="+mn-ea"/>
                          <a:cs typeface="+mn-cs"/>
                        </a:rPr>
                        <a:t>Bana </a:t>
                      </a:r>
                      <a:r>
                        <a:rPr kumimoji="0" lang="en-US" sz="2000" b="0" i="0" u="none" strike="noStrike" cap="none" normalizeH="0" baseline="0" dirty="0" err="1">
                          <a:ln>
                            <a:noFill/>
                          </a:ln>
                          <a:solidFill>
                            <a:srgbClr val="333333"/>
                          </a:solidFill>
                          <a:effectLst/>
                          <a:latin typeface="+mn-lt"/>
                          <a:ea typeface="+mn-ea"/>
                          <a:cs typeface="+mn-cs"/>
                        </a:rPr>
                        <a:t>sadece</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şans</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eseri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bakıyorlar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ya</a:t>
                      </a:r>
                      <a:r>
                        <a:rPr kumimoji="0" lang="en-US" sz="2000" b="0" i="0" u="none" strike="noStrike" cap="none" normalizeH="0" baseline="0" dirty="0">
                          <a:ln>
                            <a:noFill/>
                          </a:ln>
                          <a:solidFill>
                            <a:srgbClr val="333333"/>
                          </a:solidFill>
                          <a:effectLst/>
                          <a:latin typeface="+mn-lt"/>
                          <a:ea typeface="+mn-ea"/>
                          <a:cs typeface="+mn-cs"/>
                        </a:rPr>
                        <a:t> da </a:t>
                      </a:r>
                      <a:r>
                        <a:rPr kumimoji="0" lang="en-US" sz="2000" b="0" i="0" u="none" strike="noStrike" cap="none" normalizeH="0" baseline="0" dirty="0" err="1">
                          <a:ln>
                            <a:noFill/>
                          </a:ln>
                          <a:solidFill>
                            <a:srgbClr val="333333"/>
                          </a:solidFill>
                          <a:effectLst/>
                          <a:latin typeface="+mn-lt"/>
                          <a:ea typeface="+mn-ea"/>
                          <a:cs typeface="+mn-cs"/>
                        </a:rPr>
                        <a:t>beni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bir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başkası</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ile</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karıştırdılar</a:t>
                      </a:r>
                      <a:r>
                        <a:rPr kumimoji="0" lang="en-US" sz="2000" b="0" i="0" u="none" strike="noStrike" cap="none" normalizeH="0" baseline="0" dirty="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1" name="Picture 24" descr="Ride on - Bold&amp;Blond - flickr - cc_noncommercial">
            <a:extLst>
              <a:ext uri="{FF2B5EF4-FFF2-40B4-BE49-F238E27FC236}">
                <a16:creationId xmlns:a16="http://schemas.microsoft.com/office/drawing/2014/main" id="{1183FEA2-BFF6-4A52-8E23-F4E4A4F8D9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3830" y="914400"/>
            <a:ext cx="247134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 29">
            <a:extLst>
              <a:ext uri="{FF2B5EF4-FFF2-40B4-BE49-F238E27FC236}">
                <a16:creationId xmlns:a16="http://schemas.microsoft.com/office/drawing/2014/main" id="{AA5387A8-A96F-4FFD-A5B2-72BB44FF9EC0}"/>
              </a:ext>
            </a:extLst>
          </p:cNvPr>
          <p:cNvSpPr>
            <a:spLocks noChangeArrowheads="1"/>
          </p:cNvSpPr>
          <p:nvPr/>
        </p:nvSpPr>
        <p:spPr bwMode="auto">
          <a:xfrm>
            <a:off x="408955" y="6009848"/>
            <a:ext cx="11376000"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eaLnBrk="1" hangingPunct="1">
              <a:lnSpc>
                <a:spcPct val="90000"/>
              </a:lnSpc>
              <a:buFont typeface="Wingdings" panose="05000000000000000000" pitchFamily="2" charset="2"/>
              <a:buNone/>
            </a:pPr>
            <a:r>
              <a:rPr lang="de-DE" sz="2000" b="0" dirty="0">
                <a:solidFill>
                  <a:schemeClr val="accent1"/>
                </a:solidFill>
                <a:latin typeface="+mn-lt"/>
              </a:rPr>
              <a:t>“</a:t>
            </a:r>
            <a:r>
              <a:rPr lang="de-DE" sz="2000" b="0" dirty="0" err="1">
                <a:solidFill>
                  <a:schemeClr val="accent1"/>
                </a:solidFill>
                <a:latin typeface="+mn-lt"/>
              </a:rPr>
              <a:t>Zihin</a:t>
            </a:r>
            <a:r>
              <a:rPr lang="de-DE" sz="2000" b="0" dirty="0">
                <a:solidFill>
                  <a:schemeClr val="accent1"/>
                </a:solidFill>
                <a:latin typeface="+mn-lt"/>
              </a:rPr>
              <a:t> </a:t>
            </a:r>
            <a:r>
              <a:rPr lang="de-DE" sz="2000" b="0" dirty="0" err="1">
                <a:solidFill>
                  <a:schemeClr val="accent1"/>
                </a:solidFill>
                <a:latin typeface="+mn-lt"/>
              </a:rPr>
              <a:t>okuma</a:t>
            </a:r>
            <a:r>
              <a:rPr lang="de-DE" sz="2000" b="0" dirty="0">
                <a:solidFill>
                  <a:schemeClr val="accent1"/>
                </a:solidFill>
                <a:latin typeface="+mn-lt"/>
              </a:rPr>
              <a:t>”: </a:t>
            </a:r>
            <a:r>
              <a:rPr lang="de-DE" sz="2000" b="0" dirty="0" err="1">
                <a:latin typeface="+mn-lt"/>
              </a:rPr>
              <a:t>Başka</a:t>
            </a:r>
            <a:r>
              <a:rPr lang="de-DE" sz="2000" b="0" dirty="0">
                <a:latin typeface="+mn-lt"/>
              </a:rPr>
              <a:t> </a:t>
            </a:r>
            <a:r>
              <a:rPr lang="de-DE" sz="2000" b="0" dirty="0" err="1">
                <a:latin typeface="+mn-lt"/>
              </a:rPr>
              <a:t>kişilerin</a:t>
            </a:r>
            <a:r>
              <a:rPr lang="de-DE" sz="2000" b="0" dirty="0">
                <a:latin typeface="+mn-lt"/>
              </a:rPr>
              <a:t> </a:t>
            </a:r>
            <a:r>
              <a:rPr lang="de-DE" sz="2000" b="0" dirty="0" err="1">
                <a:latin typeface="+mn-lt"/>
              </a:rPr>
              <a:t>davranışlarını</a:t>
            </a:r>
            <a:r>
              <a:rPr lang="de-DE" sz="2000" b="0" dirty="0">
                <a:latin typeface="+mn-lt"/>
              </a:rPr>
              <a:t> </a:t>
            </a:r>
            <a:r>
              <a:rPr lang="de-DE" sz="2000" b="0" dirty="0" err="1">
                <a:latin typeface="+mn-lt"/>
              </a:rPr>
              <a:t>aşırıyorumlamaktan</a:t>
            </a:r>
            <a:r>
              <a:rPr lang="de-DE" sz="2000" b="0" dirty="0">
                <a:latin typeface="+mn-lt"/>
              </a:rPr>
              <a:t> </a:t>
            </a:r>
            <a:r>
              <a:rPr lang="de-DE" sz="2000" b="0" dirty="0" err="1">
                <a:latin typeface="+mn-lt"/>
              </a:rPr>
              <a:t>kaçınınız</a:t>
            </a:r>
            <a:r>
              <a:rPr lang="de-DE" sz="2000" b="0" dirty="0">
                <a:latin typeface="+mn-lt"/>
              </a:rPr>
              <a:t>. </a:t>
            </a:r>
            <a:r>
              <a:rPr lang="de-DE" sz="2000" b="0" dirty="0" err="1">
                <a:latin typeface="+mn-lt"/>
              </a:rPr>
              <a:t>Bir</a:t>
            </a:r>
            <a:r>
              <a:rPr lang="de-DE" sz="2000" b="0" dirty="0">
                <a:latin typeface="+mn-lt"/>
              </a:rPr>
              <a:t> </a:t>
            </a:r>
            <a:r>
              <a:rPr lang="de-DE" sz="2000" b="0" dirty="0" err="1">
                <a:latin typeface="+mn-lt"/>
              </a:rPr>
              <a:t>duruma</a:t>
            </a:r>
            <a:r>
              <a:rPr lang="de-DE" sz="2000" b="0" dirty="0">
                <a:latin typeface="+mn-lt"/>
              </a:rPr>
              <a:t> </a:t>
            </a:r>
            <a:r>
              <a:rPr lang="de-DE" sz="2000" b="0" dirty="0" err="1">
                <a:latin typeface="+mn-lt"/>
              </a:rPr>
              <a:t>uygun</a:t>
            </a:r>
            <a:r>
              <a:rPr lang="de-DE" sz="2000" b="0" dirty="0">
                <a:latin typeface="+mn-lt"/>
              </a:rPr>
              <a:t> </a:t>
            </a:r>
            <a:r>
              <a:rPr lang="de-DE" sz="2000" b="0" dirty="0" err="1">
                <a:latin typeface="+mn-lt"/>
              </a:rPr>
              <a:t>bir</a:t>
            </a:r>
            <a:r>
              <a:rPr lang="de-DE" sz="2000" b="0" dirty="0">
                <a:latin typeface="+mn-lt"/>
              </a:rPr>
              <a:t> </a:t>
            </a:r>
            <a:r>
              <a:rPr lang="de-DE" sz="2000" b="0" dirty="0" err="1">
                <a:latin typeface="+mn-lt"/>
              </a:rPr>
              <a:t>sürü</a:t>
            </a:r>
            <a:r>
              <a:rPr lang="de-DE" sz="2000" b="0" dirty="0">
                <a:latin typeface="+mn-lt"/>
              </a:rPr>
              <a:t> </a:t>
            </a:r>
            <a:r>
              <a:rPr lang="de-DE" sz="2000" b="0" dirty="0" err="1">
                <a:latin typeface="+mn-lt"/>
              </a:rPr>
              <a:t>açıklama</a:t>
            </a:r>
            <a:r>
              <a:rPr lang="de-DE" sz="2000" b="0" dirty="0">
                <a:latin typeface="+mn-lt"/>
              </a:rPr>
              <a:t> </a:t>
            </a:r>
            <a:r>
              <a:rPr lang="de-DE" sz="2000" b="0" dirty="0" err="1">
                <a:latin typeface="+mn-lt"/>
              </a:rPr>
              <a:t>olabilir</a:t>
            </a:r>
            <a:r>
              <a:rPr lang="de-DE" sz="2000" b="0" dirty="0">
                <a:latin typeface="+mn-lt"/>
              </a:rPr>
              <a:t>! </a:t>
            </a:r>
            <a:endParaRPr lang="en-US" altLang="de-DE" sz="3600" b="0" dirty="0">
              <a:solidFill>
                <a:srgbClr val="333333"/>
              </a:solidFill>
              <a:latin typeface="+mn-lt"/>
              <a:ea typeface="+mn-ea"/>
            </a:endParaRPr>
          </a:p>
        </p:txBody>
      </p:sp>
    </p:spTree>
    <p:extLst>
      <p:ext uri="{BB962C8B-B14F-4D97-AF65-F5344CB8AC3E}">
        <p14:creationId xmlns:p14="http://schemas.microsoft.com/office/powerpoint/2010/main" val="34309363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3. Kendi ölçütlerinizi nihai ölçüm olarak uygulamak!</a:t>
            </a:r>
          </a:p>
        </p:txBody>
      </p:sp>
      <p:sp>
        <p:nvSpPr>
          <p:cNvPr id="23555" name="Rectangle 3"/>
          <p:cNvSpPr>
            <a:spLocks noGrp="1" noChangeArrowheads="1"/>
          </p:cNvSpPr>
          <p:nvPr>
            <p:ph idx="1"/>
          </p:nvPr>
        </p:nvSpPr>
        <p:spPr/>
        <p:txBody>
          <a:bodyPr>
            <a:noAutofit/>
          </a:bodyPr>
          <a:lstStyle/>
          <a:p>
            <a:pPr eaLnBrk="1" hangingPunct="1"/>
            <a:r>
              <a:rPr lang="tr-TR" altLang="de-DE" sz="2400" dirty="0">
                <a:solidFill>
                  <a:srgbClr val="004992"/>
                </a:solidFill>
              </a:rPr>
              <a:t>Kendimi nasıl yargıladığım ile başkalarının beni nasıl yargıladığı arasında fark var</a:t>
            </a:r>
            <a:r>
              <a:rPr lang="de-DE" altLang="de-DE" sz="2400" dirty="0">
                <a:solidFill>
                  <a:srgbClr val="004992"/>
                </a:solidFill>
              </a:rPr>
              <a:t>!</a:t>
            </a:r>
          </a:p>
          <a:p>
            <a:pPr marL="342900" lvl="1" indent="-342900" eaLnBrk="1" hangingPunct="1">
              <a:spcBef>
                <a:spcPts val="1999"/>
              </a:spcBef>
              <a:spcAft>
                <a:spcPts val="0"/>
              </a:spcAft>
              <a:buClr>
                <a:srgbClr val="333333"/>
              </a:buClr>
              <a:buFont typeface="WingDings"/>
              <a:buChar char=""/>
            </a:pPr>
            <a:r>
              <a:rPr lang="tr-TR" altLang="de-DE" sz="2400" dirty="0">
                <a:solidFill>
                  <a:srgbClr val="333333"/>
                </a:solidFill>
                <a:latin typeface="+mn-lt"/>
              </a:rPr>
              <a:t>Eğer ben kendimi değersiz, çirkin vb. görüyorsam, başkaları da bu görüşü paylaşmak zorunda değiller</a:t>
            </a:r>
            <a:r>
              <a:rPr lang="de-DE" altLang="de-DE" sz="2400" dirty="0">
                <a:solidFill>
                  <a:srgbClr val="333333"/>
                </a:solidFill>
                <a:latin typeface="+mn-lt"/>
              </a:rPr>
              <a:t>.</a:t>
            </a:r>
          </a:p>
          <a:p>
            <a:pPr marL="342900" lvl="1" indent="-342900" eaLnBrk="1" hangingPunct="1">
              <a:spcBef>
                <a:spcPts val="1999"/>
              </a:spcBef>
              <a:spcAft>
                <a:spcPts val="0"/>
              </a:spcAft>
              <a:buClr>
                <a:srgbClr val="333333"/>
              </a:buClr>
              <a:buFont typeface="WingDings"/>
              <a:buChar char=""/>
            </a:pPr>
            <a:r>
              <a:rPr lang="tr-TR" altLang="de-DE" sz="2400" dirty="0">
                <a:solidFill>
                  <a:srgbClr val="333333"/>
                </a:solidFill>
                <a:latin typeface="+mn-lt"/>
              </a:rPr>
              <a:t>Genellikle birçok fikir</a:t>
            </a:r>
            <a:r>
              <a:rPr lang="de-DE" altLang="de-DE" sz="2400" dirty="0">
                <a:solidFill>
                  <a:srgbClr val="333333"/>
                </a:solidFill>
                <a:latin typeface="+mn-lt"/>
              </a:rPr>
              <a:t>/</a:t>
            </a:r>
            <a:r>
              <a:rPr lang="tr-TR" altLang="de-DE" sz="2400" dirty="0">
                <a:solidFill>
                  <a:srgbClr val="333333"/>
                </a:solidFill>
                <a:latin typeface="+mn-lt"/>
              </a:rPr>
              <a:t>yargı</a:t>
            </a:r>
            <a:r>
              <a:rPr lang="de-DE" altLang="de-DE" sz="2400" dirty="0">
                <a:solidFill>
                  <a:srgbClr val="333333"/>
                </a:solidFill>
                <a:latin typeface="+mn-lt"/>
              </a:rPr>
              <a:t>/</a:t>
            </a:r>
            <a:r>
              <a:rPr lang="tr-TR" altLang="de-DE" sz="2400" dirty="0">
                <a:solidFill>
                  <a:srgbClr val="333333"/>
                </a:solidFill>
                <a:latin typeface="+mn-lt"/>
              </a:rPr>
              <a:t>tercih olur</a:t>
            </a:r>
            <a:r>
              <a:rPr lang="de-DE" altLang="de-DE" sz="2400" dirty="0">
                <a:solidFill>
                  <a:srgbClr val="333333"/>
                </a:solidFill>
                <a:latin typeface="+mn-lt"/>
              </a:rPr>
              <a:t>. </a:t>
            </a:r>
            <a:r>
              <a:rPr lang="tr-TR" altLang="de-DE" sz="2400" dirty="0">
                <a:solidFill>
                  <a:srgbClr val="333333"/>
                </a:solidFill>
                <a:latin typeface="+mn-lt"/>
              </a:rPr>
              <a:t>Başkaları benim zeka ya da dış görünüm vb. hakkındaki fikirlerimi paylaşmayabilir</a:t>
            </a:r>
            <a:r>
              <a:rPr lang="de-DE" altLang="de-DE" sz="2400" dirty="0">
                <a:solidFill>
                  <a:srgbClr val="333333"/>
                </a:solidFill>
                <a:latin typeface="+mn-lt"/>
              </a:rPr>
              <a:t>.</a:t>
            </a:r>
          </a:p>
        </p:txBody>
      </p:sp>
      <p:sp>
        <p:nvSpPr>
          <p:cNvPr id="2" name="Footer Placeholder 1"/>
          <p:cNvSpPr>
            <a:spLocks noGrp="1"/>
          </p:cNvSpPr>
          <p:nvPr>
            <p:ph type="ftr" sz="quarter" idx="11"/>
          </p:nvPr>
        </p:nvSpPr>
        <p:spPr/>
        <p:txBody>
          <a:bodyPr/>
          <a:lstStyle/>
          <a:p>
            <a:r>
              <a:rPr lang="de-DE">
                <a:latin typeface="+mn-lt"/>
                <a:ea typeface="+mn-ea"/>
              </a:rPr>
              <a:t>Eğitim Modülü 8 – Ruh hali &amp; Öz-Saygı</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21</a:t>
            </a:fld>
            <a:endParaRPr lang="de-DE" dirty="0">
              <a:latin typeface="+mn-lt"/>
              <a:ea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a:solidFill>
                  <a:srgbClr val="004992"/>
                </a:solidFill>
                <a:latin typeface="+mn-lt"/>
                <a:ea typeface="+mn-ea"/>
                <a:cs typeface="+mn-cs"/>
              </a:rPr>
              <a:t>4. Olumlu geribildirimi reddetmek; fakat olumsuzu eleştirmeden kabullenmek!</a:t>
            </a:r>
            <a:br>
              <a:rPr lang="en-US" sz="3600">
                <a:solidFill>
                  <a:srgbClr val="004992"/>
                </a:solidFill>
                <a:latin typeface="+mn-lt"/>
                <a:ea typeface="+mn-ea"/>
                <a:cs typeface="+mn-cs"/>
              </a:rPr>
            </a:br>
            <a:r>
              <a:rPr lang="en-US">
                <a:solidFill>
                  <a:srgbClr val="004992"/>
                </a:solidFill>
                <a:latin typeface="+mn-lt"/>
                <a:ea typeface="+mn-ea"/>
                <a:cs typeface="+mn-cs"/>
              </a:rPr>
              <a:t>Daha gerçekçi ve yardımcı bir değerlendirme ne olabilir?</a:t>
            </a:r>
          </a:p>
        </p:txBody>
      </p:sp>
      <p:sp>
        <p:nvSpPr>
          <p:cNvPr id="2" name="Footer Placeholder 1"/>
          <p:cNvSpPr>
            <a:spLocks noGrp="1"/>
          </p:cNvSpPr>
          <p:nvPr>
            <p:ph type="ftr" sz="quarter" idx="11"/>
          </p:nvPr>
        </p:nvSpPr>
        <p:spPr/>
        <p:txBody>
          <a:bodyPr/>
          <a:lstStyle/>
          <a:p>
            <a:r>
              <a:rPr lang="de-DE">
                <a:latin typeface="+mn-lt"/>
                <a:ea typeface="+mn-ea"/>
              </a:rPr>
              <a:t>Eğitim Modülü 8 – Ruh hali &amp; Öz-Saygı</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22</a:t>
            </a:fld>
            <a:endParaRPr lang="de-DE" dirty="0">
              <a:latin typeface="+mn-lt"/>
              <a:ea typeface="+mn-ea"/>
            </a:endParaRPr>
          </a:p>
        </p:txBody>
      </p:sp>
      <p:pic>
        <p:nvPicPr>
          <p:cNvPr id="14" name="Picture 6" descr="Big Thumbs Up - Oldmaison - flickr - ccc">
            <a:extLst>
              <a:ext uri="{FF2B5EF4-FFF2-40B4-BE49-F238E27FC236}">
                <a16:creationId xmlns:a16="http://schemas.microsoft.com/office/drawing/2014/main" id="{B530AC12-76F8-4598-88EB-21985911CC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3573016"/>
            <a:ext cx="1657781"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7" descr="Complaints thumbs down-784494 - Oldmaison - flickr - cc">
            <a:extLst>
              <a:ext uri="{FF2B5EF4-FFF2-40B4-BE49-F238E27FC236}">
                <a16:creationId xmlns:a16="http://schemas.microsoft.com/office/drawing/2014/main" id="{03FAD2BA-5E41-45A5-AD47-8AA8003CBF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6455" y="4977730"/>
            <a:ext cx="2017709"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3"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3120870512"/>
              </p:ext>
            </p:extLst>
          </p:nvPr>
        </p:nvGraphicFramePr>
        <p:xfrm>
          <a:off x="1812737" y="2834640"/>
          <a:ext cx="9972219" cy="3505178"/>
        </p:xfrm>
        <a:graphic>
          <a:graphicData uri="http://schemas.openxmlformats.org/drawingml/2006/table">
            <a:tbl>
              <a:tblPr>
                <a:tableStyleId>{21E4AEA4-8DFA-4A89-87EB-49C32662AFE0}</a:tableStyleId>
              </a:tblPr>
              <a:tblGrid>
                <a:gridCol w="3278538">
                  <a:extLst>
                    <a:ext uri="{9D8B030D-6E8A-4147-A177-3AD203B41FA5}">
                      <a16:colId xmlns:a16="http://schemas.microsoft.com/office/drawing/2014/main" val="20000"/>
                    </a:ext>
                  </a:extLst>
                </a:gridCol>
                <a:gridCol w="6693681">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mn-lt"/>
                          <a:ea typeface="+mn-ea"/>
                          <a:cs typeface="+mn-cs"/>
                        </a:rPr>
                        <a:t>Olay</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err="1">
                          <a:ln>
                            <a:noFill/>
                          </a:ln>
                          <a:solidFill>
                            <a:srgbClr val="000000"/>
                          </a:solidFill>
                          <a:effectLst/>
                          <a:latin typeface="+mn-lt"/>
                          <a:ea typeface="+mn-ea"/>
                          <a:cs typeface="+mn-cs"/>
                        </a:rPr>
                        <a:t>Depresif</a:t>
                      </a:r>
                      <a:r>
                        <a:rPr kumimoji="0" lang="es-ES" sz="2000" b="1" i="1" u="none" strike="noStrike" cap="none" normalizeH="0" baseline="0" dirty="0">
                          <a:ln>
                            <a:noFill/>
                          </a:ln>
                          <a:solidFill>
                            <a:srgbClr val="000000"/>
                          </a:solidFill>
                          <a:effectLst/>
                          <a:latin typeface="+mn-lt"/>
                          <a:ea typeface="+mn-ea"/>
                          <a:cs typeface="+mn-cs"/>
                        </a:rPr>
                        <a:t> </a:t>
                      </a:r>
                      <a:r>
                        <a:rPr kumimoji="0" lang="es-ES" sz="2000" b="1" i="1" u="none" strike="noStrike" cap="none" normalizeH="0" baseline="0" dirty="0" err="1">
                          <a:ln>
                            <a:noFill/>
                          </a:ln>
                          <a:solidFill>
                            <a:srgbClr val="000000"/>
                          </a:solidFill>
                          <a:effectLst/>
                          <a:latin typeface="+mn-lt"/>
                          <a:ea typeface="+mn-ea"/>
                          <a:cs typeface="+mn-cs"/>
                        </a:rPr>
                        <a:t>değerlendirme</a:t>
                      </a:r>
                      <a:endParaRPr kumimoji="0" lang="es-ES" sz="2000" b="1" i="1" u="none" strike="noStrike" cap="none" normalizeH="0" baseline="0" dirty="0">
                        <a:ln>
                          <a:noFill/>
                        </a:ln>
                        <a:solidFill>
                          <a:srgbClr val="000000"/>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err="1">
                          <a:ln>
                            <a:noFill/>
                          </a:ln>
                          <a:solidFill>
                            <a:srgbClr val="000000"/>
                          </a:solidFill>
                          <a:effectLst/>
                          <a:latin typeface="+mn-lt"/>
                          <a:ea typeface="+mn-ea"/>
                          <a:cs typeface="+mn-cs"/>
                        </a:rPr>
                        <a:t>Olumlu</a:t>
                      </a:r>
                      <a:r>
                        <a:rPr kumimoji="0" lang="es-ES" sz="2000" b="0" i="0" u="none" strike="noStrike" cap="none" normalizeH="0" baseline="0" dirty="0">
                          <a:ln>
                            <a:noFill/>
                          </a:ln>
                          <a:solidFill>
                            <a:srgbClr val="000000"/>
                          </a:solidFill>
                          <a:effectLst/>
                          <a:latin typeface="+mn-lt"/>
                          <a:ea typeface="+mn-ea"/>
                          <a:cs typeface="+mn-cs"/>
                        </a:rPr>
                        <a:t>/</a:t>
                      </a:r>
                      <a:r>
                        <a:rPr kumimoji="0" lang="es-ES" sz="2000" b="0" i="0" u="none" strike="noStrike" cap="none" normalizeH="0" baseline="0" dirty="0" err="1">
                          <a:ln>
                            <a:noFill/>
                          </a:ln>
                          <a:solidFill>
                            <a:srgbClr val="000000"/>
                          </a:solidFill>
                          <a:effectLst/>
                          <a:latin typeface="+mn-lt"/>
                          <a:ea typeface="+mn-ea"/>
                          <a:cs typeface="+mn-cs"/>
                        </a:rPr>
                        <a:t>yapıcı</a:t>
                      </a:r>
                      <a:r>
                        <a:rPr kumimoji="0" lang="es-ES" sz="2000" b="0" i="0" u="none" strike="noStrike" cap="none" normalizeH="0" baseline="0" dirty="0">
                          <a:ln>
                            <a:noFill/>
                          </a:ln>
                          <a:solidFill>
                            <a:srgbClr val="000000"/>
                          </a:solidFill>
                          <a:effectLst/>
                          <a:latin typeface="+mn-lt"/>
                          <a:ea typeface="+mn-ea"/>
                          <a:cs typeface="+mn-cs"/>
                        </a:rPr>
                        <a:t> </a:t>
                      </a:r>
                      <a:r>
                        <a:rPr kumimoji="0" lang="es-ES" sz="2000" b="0" i="0" u="none" strike="noStrike" cap="none" normalizeH="0" baseline="0" dirty="0" err="1">
                          <a:ln>
                            <a:noFill/>
                          </a:ln>
                          <a:solidFill>
                            <a:srgbClr val="000000"/>
                          </a:solidFill>
                          <a:effectLst/>
                          <a:latin typeface="+mn-lt"/>
                          <a:ea typeface="+mn-ea"/>
                          <a:cs typeface="+mn-cs"/>
                        </a:rPr>
                        <a:t>değerlendirme</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mn-lt"/>
                          <a:ea typeface="+mn-ea"/>
                          <a:cs typeface="+mn-cs"/>
                        </a:rPr>
                        <a:t>Performansınızı övdüler.</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mn-lt"/>
                          <a:ea typeface="+mn-ea"/>
                          <a:cs typeface="+mn-cs"/>
                        </a:rPr>
                        <a:t>“O </a:t>
                      </a:r>
                      <a:r>
                        <a:rPr kumimoji="0" lang="en-US" sz="2000" b="1" i="1" u="none" strike="noStrike" cap="none" normalizeH="0" baseline="0" dirty="0" err="1">
                          <a:ln>
                            <a:noFill/>
                          </a:ln>
                          <a:solidFill>
                            <a:srgbClr val="333333"/>
                          </a:solidFill>
                          <a:effectLst/>
                          <a:latin typeface="+mn-lt"/>
                          <a:ea typeface="+mn-ea"/>
                          <a:cs typeface="+mn-cs"/>
                        </a:rPr>
                        <a:t>sadece</a:t>
                      </a:r>
                      <a:r>
                        <a:rPr kumimoji="0" lang="en-US" sz="2000" b="1" i="1" u="none" strike="noStrike" cap="none" normalizeH="0" baseline="0" dirty="0">
                          <a:ln>
                            <a:noFill/>
                          </a:ln>
                          <a:solidFill>
                            <a:srgbClr val="333333"/>
                          </a:solidFill>
                          <a:effectLst/>
                          <a:latin typeface="+mn-lt"/>
                          <a:ea typeface="+mn-ea"/>
                          <a:cs typeface="+mn-cs"/>
                        </a:rPr>
                        <a:t> </a:t>
                      </a:r>
                      <a:r>
                        <a:rPr kumimoji="0" lang="en-US" sz="2000" b="1" i="1" u="none" strike="noStrike" cap="none" normalizeH="0" baseline="0" dirty="0" err="1">
                          <a:ln>
                            <a:noFill/>
                          </a:ln>
                          <a:solidFill>
                            <a:srgbClr val="333333"/>
                          </a:solidFill>
                          <a:effectLst/>
                          <a:latin typeface="+mn-lt"/>
                          <a:ea typeface="+mn-ea"/>
                          <a:cs typeface="+mn-cs"/>
                        </a:rPr>
                        <a:t>beni</a:t>
                      </a:r>
                      <a:r>
                        <a:rPr kumimoji="0" lang="en-US" sz="2000" b="1" i="1" u="none" strike="noStrike" cap="none" normalizeH="0" baseline="0" dirty="0">
                          <a:ln>
                            <a:noFill/>
                          </a:ln>
                          <a:solidFill>
                            <a:srgbClr val="333333"/>
                          </a:solidFill>
                          <a:effectLst/>
                          <a:latin typeface="+mn-lt"/>
                          <a:ea typeface="+mn-ea"/>
                          <a:cs typeface="+mn-cs"/>
                        </a:rPr>
                        <a:t> </a:t>
                      </a:r>
                      <a:r>
                        <a:rPr kumimoji="0" lang="en-US" sz="2000" b="1" i="1" u="none" strike="noStrike" cap="none" normalizeH="0" baseline="0" dirty="0" err="1">
                          <a:ln>
                            <a:noFill/>
                          </a:ln>
                          <a:solidFill>
                            <a:srgbClr val="333333"/>
                          </a:solidFill>
                          <a:effectLst/>
                          <a:latin typeface="+mn-lt"/>
                          <a:ea typeface="+mn-ea"/>
                          <a:cs typeface="+mn-cs"/>
                        </a:rPr>
                        <a:t>methetmeye</a:t>
                      </a:r>
                      <a:r>
                        <a:rPr kumimoji="0" lang="en-US" sz="2000" b="1" i="1" u="none" strike="noStrike" cap="none" normalizeH="0" baseline="0" dirty="0">
                          <a:ln>
                            <a:noFill/>
                          </a:ln>
                          <a:solidFill>
                            <a:srgbClr val="333333"/>
                          </a:solidFill>
                          <a:effectLst/>
                          <a:latin typeface="+mn-lt"/>
                          <a:ea typeface="+mn-ea"/>
                          <a:cs typeface="+mn-cs"/>
                        </a:rPr>
                        <a:t> </a:t>
                      </a:r>
                      <a:r>
                        <a:rPr kumimoji="0" lang="en-US" sz="2000" b="1" i="1" u="none" strike="noStrike" cap="none" normalizeH="0" baseline="0" err="1">
                          <a:ln>
                            <a:noFill/>
                          </a:ln>
                          <a:solidFill>
                            <a:srgbClr val="333333"/>
                          </a:solidFill>
                          <a:effectLst/>
                          <a:latin typeface="+mn-lt"/>
                          <a:ea typeface="+mn-ea"/>
                          <a:cs typeface="+mn-cs"/>
                        </a:rPr>
                        <a:t>çalışıyor</a:t>
                      </a:r>
                      <a:r>
                        <a:rPr kumimoji="0" lang="en-US" sz="2000" b="1" i="1" u="none" strike="noStrike" cap="none" normalizeH="0" baseline="0">
                          <a:ln>
                            <a:noFill/>
                          </a:ln>
                          <a:solidFill>
                            <a:srgbClr val="333333"/>
                          </a:solidFill>
                          <a:effectLst/>
                          <a:latin typeface="+mn-lt"/>
                          <a:ea typeface="+mn-ea"/>
                          <a:cs typeface="+mn-cs"/>
                        </a:rPr>
                        <a:t>—</a:t>
                      </a:r>
                      <a:r>
                        <a:rPr kumimoji="0" lang="en-US" sz="2000" b="1" i="1" u="none" strike="noStrike" cap="none" normalizeH="0" baseline="0" err="1">
                          <a:ln>
                            <a:noFill/>
                          </a:ln>
                          <a:solidFill>
                            <a:srgbClr val="333333"/>
                          </a:solidFill>
                          <a:effectLst/>
                          <a:latin typeface="+mn-lt"/>
                          <a:ea typeface="+mn-ea"/>
                          <a:cs typeface="+mn-cs"/>
                        </a:rPr>
                        <a:t>dürüst</a:t>
                      </a:r>
                      <a:r>
                        <a:rPr kumimoji="0" lang="en-US" sz="2000" b="1" i="1" u="none" strike="noStrike" cap="none" normalizeH="0" baseline="0">
                          <a:ln>
                            <a:noFill/>
                          </a:ln>
                          <a:solidFill>
                            <a:srgbClr val="333333"/>
                          </a:solidFill>
                          <a:effectLst/>
                          <a:latin typeface="+mn-lt"/>
                          <a:ea typeface="+mn-ea"/>
                          <a:cs typeface="+mn-cs"/>
                        </a:rPr>
                        <a:t> davranmıyor”; “Sadece </a:t>
                      </a:r>
                      <a:r>
                        <a:rPr kumimoji="0" lang="en-US" sz="2000" b="1" i="1" u="none" strike="noStrike" cap="none" normalizeH="0" baseline="0" dirty="0">
                          <a:ln>
                            <a:noFill/>
                          </a:ln>
                          <a:solidFill>
                            <a:srgbClr val="333333"/>
                          </a:solidFill>
                          <a:effectLst/>
                          <a:latin typeface="+mn-lt"/>
                          <a:ea typeface="+mn-ea"/>
                          <a:cs typeface="+mn-cs"/>
                        </a:rPr>
                        <a:t>o </a:t>
                      </a:r>
                      <a:r>
                        <a:rPr kumimoji="0" lang="en-US" sz="2000" b="1" i="1" u="none" strike="noStrike" cap="none" normalizeH="0" baseline="0" dirty="0" err="1">
                          <a:ln>
                            <a:noFill/>
                          </a:ln>
                          <a:solidFill>
                            <a:srgbClr val="333333"/>
                          </a:solidFill>
                          <a:effectLst/>
                          <a:latin typeface="+mn-lt"/>
                          <a:ea typeface="+mn-ea"/>
                          <a:cs typeface="+mn-cs"/>
                        </a:rPr>
                        <a:t>böyle</a:t>
                      </a:r>
                      <a:r>
                        <a:rPr kumimoji="0" lang="en-US" sz="2000" b="1" i="1" u="none" strike="noStrike" cap="none" normalizeH="0" baseline="0" dirty="0">
                          <a:ln>
                            <a:noFill/>
                          </a:ln>
                          <a:solidFill>
                            <a:srgbClr val="333333"/>
                          </a:solidFill>
                          <a:effectLst/>
                          <a:latin typeface="+mn-lt"/>
                          <a:ea typeface="+mn-ea"/>
                          <a:cs typeface="+mn-cs"/>
                        </a:rPr>
                        <a:t> </a:t>
                      </a:r>
                      <a:r>
                        <a:rPr kumimoji="0" lang="en-US" sz="2000" b="1" i="1" u="none" strike="noStrike" cap="none" normalizeH="0" baseline="0" err="1">
                          <a:ln>
                            <a:noFill/>
                          </a:ln>
                          <a:solidFill>
                            <a:srgbClr val="333333"/>
                          </a:solidFill>
                          <a:effectLst/>
                          <a:latin typeface="+mn-lt"/>
                          <a:ea typeface="+mn-ea"/>
                          <a:cs typeface="+mn-cs"/>
                        </a:rPr>
                        <a:t>düşünüyor</a:t>
                      </a:r>
                      <a:r>
                        <a:rPr kumimoji="0" lang="en-US" sz="2000" b="1" i="1" u="none" strike="noStrike" cap="none" normalizeH="0" baseline="0">
                          <a:ln>
                            <a:noFill/>
                          </a:ln>
                          <a:solidFill>
                            <a:srgbClr val="333333"/>
                          </a:solidFill>
                          <a:effectLst/>
                          <a:latin typeface="+mn-lt"/>
                          <a:ea typeface="+mn-ea"/>
                          <a:cs typeface="+mn-cs"/>
                        </a:rPr>
                        <a:t>...”</a:t>
                      </a:r>
                      <a:endParaRPr kumimoji="0" lang="en-US" sz="20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mn-lt"/>
                          <a:ea typeface="+mn-ea"/>
                          <a:cs typeface="+mn-cs"/>
                        </a:rPr>
                        <a:t>Eleştiri aldınız!</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mn-lt"/>
                          <a:ea typeface="+mn-ea"/>
                          <a:cs typeface="+mn-cs"/>
                        </a:rPr>
                        <a:t>“Maruz </a:t>
                      </a:r>
                      <a:r>
                        <a:rPr kumimoji="0" lang="en-US" sz="2000" b="1" i="1" u="none" strike="noStrike" cap="none" normalizeH="0" baseline="0" dirty="0" err="1">
                          <a:ln>
                            <a:noFill/>
                          </a:ln>
                          <a:solidFill>
                            <a:srgbClr val="333333"/>
                          </a:solidFill>
                          <a:effectLst/>
                          <a:latin typeface="+mn-lt"/>
                          <a:ea typeface="+mn-ea"/>
                          <a:cs typeface="+mn-cs"/>
                        </a:rPr>
                        <a:t>kaldım</a:t>
                      </a:r>
                      <a:r>
                        <a:rPr kumimoji="0" lang="en-US" sz="2000" b="1" i="1" u="none" strike="noStrike" cap="none" normalizeH="0" baseline="0" dirty="0">
                          <a:ln>
                            <a:noFill/>
                          </a:ln>
                          <a:solidFill>
                            <a:srgbClr val="333333"/>
                          </a:solidFill>
                          <a:effectLst/>
                          <a:latin typeface="+mn-lt"/>
                          <a:ea typeface="+mn-ea"/>
                          <a:cs typeface="+mn-cs"/>
                        </a:rPr>
                        <a:t>,</a:t>
                      </a:r>
                      <a:br>
                        <a:rPr kumimoji="0" lang="en-US" sz="2000" b="1" i="1" u="none" strike="noStrike" cap="none" normalizeH="0" baseline="0" dirty="0">
                          <a:ln>
                            <a:noFill/>
                          </a:ln>
                          <a:solidFill>
                            <a:srgbClr val="333333"/>
                          </a:solidFill>
                          <a:effectLst/>
                          <a:latin typeface="+mn-lt"/>
                          <a:ea typeface="+mn-ea"/>
                          <a:cs typeface="+mn-cs"/>
                        </a:rPr>
                      </a:br>
                      <a:r>
                        <a:rPr kumimoji="0" lang="en-US" sz="2000" b="1" i="1" u="none" strike="noStrike" cap="none" normalizeH="0" baseline="0" dirty="0">
                          <a:ln>
                            <a:noFill/>
                          </a:ln>
                          <a:solidFill>
                            <a:srgbClr val="333333"/>
                          </a:solidFill>
                          <a:effectLst/>
                          <a:latin typeface="+mn-lt"/>
                          <a:ea typeface="+mn-ea"/>
                          <a:cs typeface="+mn-cs"/>
                        </a:rPr>
                        <a:t> Ben </a:t>
                      </a:r>
                      <a:r>
                        <a:rPr kumimoji="0" lang="en-US" sz="2000" b="1" i="1" u="none" strike="noStrike" cap="none" normalizeH="0" baseline="0" err="1">
                          <a:ln>
                            <a:noFill/>
                          </a:ln>
                          <a:solidFill>
                            <a:srgbClr val="333333"/>
                          </a:solidFill>
                          <a:effectLst/>
                          <a:latin typeface="+mn-lt"/>
                          <a:ea typeface="+mn-ea"/>
                          <a:cs typeface="+mn-cs"/>
                        </a:rPr>
                        <a:t>değersizim</a:t>
                      </a:r>
                      <a:r>
                        <a:rPr kumimoji="0" lang="en-US" sz="2000" b="1" i="1" u="none" strike="noStrike" cap="none" normalizeH="0" baseline="0">
                          <a:ln>
                            <a:noFill/>
                          </a:ln>
                          <a:solidFill>
                            <a:srgbClr val="333333"/>
                          </a:solidFill>
                          <a:effectLst/>
                          <a:latin typeface="+mn-lt"/>
                          <a:ea typeface="+mn-ea"/>
                          <a:cs typeface="+mn-cs"/>
                        </a:rPr>
                        <a:t>...”</a:t>
                      </a:r>
                      <a:endParaRPr kumimoji="0" lang="en-US" sz="20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a:solidFill>
                  <a:srgbClr val="004992"/>
                </a:solidFill>
                <a:latin typeface="+mn-lt"/>
                <a:ea typeface="+mn-ea"/>
                <a:cs typeface="+mn-cs"/>
              </a:rPr>
              <a:t>4. Olumlu geribildirimi reddetmek; fakat olumsuzu eleştirmeden kabullenmek!</a:t>
            </a:r>
            <a:br>
              <a:rPr lang="en-US" sz="3600">
                <a:solidFill>
                  <a:srgbClr val="004992"/>
                </a:solidFill>
                <a:latin typeface="+mn-lt"/>
                <a:ea typeface="+mn-ea"/>
                <a:cs typeface="+mn-cs"/>
              </a:rPr>
            </a:br>
            <a:r>
              <a:rPr lang="en-US">
                <a:solidFill>
                  <a:srgbClr val="004992"/>
                </a:solidFill>
                <a:latin typeface="+mn-lt"/>
                <a:ea typeface="+mn-ea"/>
                <a:cs typeface="+mn-cs"/>
              </a:rPr>
              <a:t>Daha gerçekçi ve yardımcı bir değerlendirme ne olabilir?</a:t>
            </a:r>
          </a:p>
        </p:txBody>
      </p:sp>
      <p:sp>
        <p:nvSpPr>
          <p:cNvPr id="2" name="Footer Placeholder 1"/>
          <p:cNvSpPr>
            <a:spLocks noGrp="1"/>
          </p:cNvSpPr>
          <p:nvPr>
            <p:ph type="ftr" sz="quarter" idx="11"/>
          </p:nvPr>
        </p:nvSpPr>
        <p:spPr/>
        <p:txBody>
          <a:bodyPr/>
          <a:lstStyle/>
          <a:p>
            <a:r>
              <a:rPr lang="de-DE">
                <a:latin typeface="+mn-lt"/>
                <a:ea typeface="+mn-ea"/>
              </a:rPr>
              <a:t>Eğitim Modülü 8 – Ruh hali &amp; Öz-Saygı</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23</a:t>
            </a:fld>
            <a:endParaRPr lang="de-DE" dirty="0">
              <a:latin typeface="+mn-lt"/>
              <a:ea typeface="+mn-ea"/>
            </a:endParaRPr>
          </a:p>
        </p:txBody>
      </p:sp>
      <p:pic>
        <p:nvPicPr>
          <p:cNvPr id="14" name="Picture 6" descr="Big Thumbs Up - Oldmaison - flickr - ccc">
            <a:extLst>
              <a:ext uri="{FF2B5EF4-FFF2-40B4-BE49-F238E27FC236}">
                <a16:creationId xmlns:a16="http://schemas.microsoft.com/office/drawing/2014/main" id="{B530AC12-76F8-4598-88EB-21985911CC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3573016"/>
            <a:ext cx="1657781"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7" descr="Complaints thumbs down-784494 - Oldmaison - flickr - cc">
            <a:extLst>
              <a:ext uri="{FF2B5EF4-FFF2-40B4-BE49-F238E27FC236}">
                <a16:creationId xmlns:a16="http://schemas.microsoft.com/office/drawing/2014/main" id="{03FAD2BA-5E41-45A5-AD47-8AA8003CBF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6455" y="4977730"/>
            <a:ext cx="2017709"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3"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1980971433"/>
              </p:ext>
            </p:extLst>
          </p:nvPr>
        </p:nvGraphicFramePr>
        <p:xfrm>
          <a:off x="1812737" y="2834640"/>
          <a:ext cx="9972219" cy="3505178"/>
        </p:xfrm>
        <a:graphic>
          <a:graphicData uri="http://schemas.openxmlformats.org/drawingml/2006/table">
            <a:tbl>
              <a:tblPr>
                <a:tableStyleId>{21E4AEA4-8DFA-4A89-87EB-49C32662AFE0}</a:tableStyleId>
              </a:tblPr>
              <a:tblGrid>
                <a:gridCol w="3278538">
                  <a:extLst>
                    <a:ext uri="{9D8B030D-6E8A-4147-A177-3AD203B41FA5}">
                      <a16:colId xmlns:a16="http://schemas.microsoft.com/office/drawing/2014/main" val="20000"/>
                    </a:ext>
                  </a:extLst>
                </a:gridCol>
                <a:gridCol w="6693681">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mn-lt"/>
                          <a:ea typeface="+mn-ea"/>
                          <a:cs typeface="+mn-cs"/>
                        </a:rPr>
                        <a:t>Olay</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err="1">
                          <a:ln>
                            <a:noFill/>
                          </a:ln>
                          <a:solidFill>
                            <a:srgbClr val="000000"/>
                          </a:solidFill>
                          <a:effectLst/>
                          <a:latin typeface="+mn-lt"/>
                          <a:ea typeface="+mn-ea"/>
                          <a:cs typeface="+mn-cs"/>
                        </a:rPr>
                        <a:t>Depresif</a:t>
                      </a:r>
                      <a:r>
                        <a:rPr kumimoji="0" lang="es-ES" sz="2000" b="1" i="1" u="none" strike="noStrike" cap="none" normalizeH="0" baseline="0" dirty="0">
                          <a:ln>
                            <a:noFill/>
                          </a:ln>
                          <a:solidFill>
                            <a:srgbClr val="000000"/>
                          </a:solidFill>
                          <a:effectLst/>
                          <a:latin typeface="+mn-lt"/>
                          <a:ea typeface="+mn-ea"/>
                          <a:cs typeface="+mn-cs"/>
                        </a:rPr>
                        <a:t> </a:t>
                      </a:r>
                      <a:r>
                        <a:rPr kumimoji="0" lang="es-ES" sz="2000" b="1" i="1" u="none" strike="noStrike" cap="none" normalizeH="0" baseline="0" dirty="0" err="1">
                          <a:ln>
                            <a:noFill/>
                          </a:ln>
                          <a:solidFill>
                            <a:srgbClr val="000000"/>
                          </a:solidFill>
                          <a:effectLst/>
                          <a:latin typeface="+mn-lt"/>
                          <a:ea typeface="+mn-ea"/>
                          <a:cs typeface="+mn-cs"/>
                        </a:rPr>
                        <a:t>değerlendirme</a:t>
                      </a:r>
                      <a:endParaRPr kumimoji="0" lang="es-ES" sz="2000" b="1" i="1" u="none" strike="noStrike" cap="none" normalizeH="0" baseline="0" dirty="0">
                        <a:ln>
                          <a:noFill/>
                        </a:ln>
                        <a:solidFill>
                          <a:srgbClr val="000000"/>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err="1">
                          <a:ln>
                            <a:noFill/>
                          </a:ln>
                          <a:solidFill>
                            <a:srgbClr val="000000"/>
                          </a:solidFill>
                          <a:effectLst/>
                          <a:latin typeface="+mn-lt"/>
                          <a:ea typeface="+mn-ea"/>
                          <a:cs typeface="+mn-cs"/>
                        </a:rPr>
                        <a:t>Olumlu</a:t>
                      </a:r>
                      <a:r>
                        <a:rPr kumimoji="0" lang="es-ES" sz="2000" b="0" i="0" u="none" strike="noStrike" cap="none" normalizeH="0" baseline="0" dirty="0">
                          <a:ln>
                            <a:noFill/>
                          </a:ln>
                          <a:solidFill>
                            <a:srgbClr val="000000"/>
                          </a:solidFill>
                          <a:effectLst/>
                          <a:latin typeface="+mn-lt"/>
                          <a:ea typeface="+mn-ea"/>
                          <a:cs typeface="+mn-cs"/>
                        </a:rPr>
                        <a:t>/</a:t>
                      </a:r>
                      <a:r>
                        <a:rPr kumimoji="0" lang="es-ES" sz="2000" b="0" i="0" u="none" strike="noStrike" cap="none" normalizeH="0" baseline="0" dirty="0" err="1">
                          <a:ln>
                            <a:noFill/>
                          </a:ln>
                          <a:solidFill>
                            <a:srgbClr val="000000"/>
                          </a:solidFill>
                          <a:effectLst/>
                          <a:latin typeface="+mn-lt"/>
                          <a:ea typeface="+mn-ea"/>
                          <a:cs typeface="+mn-cs"/>
                        </a:rPr>
                        <a:t>yapıcı</a:t>
                      </a:r>
                      <a:r>
                        <a:rPr kumimoji="0" lang="es-ES" sz="2000" b="0" i="0" u="none" strike="noStrike" cap="none" normalizeH="0" baseline="0" dirty="0">
                          <a:ln>
                            <a:noFill/>
                          </a:ln>
                          <a:solidFill>
                            <a:srgbClr val="000000"/>
                          </a:solidFill>
                          <a:effectLst/>
                          <a:latin typeface="+mn-lt"/>
                          <a:ea typeface="+mn-ea"/>
                          <a:cs typeface="+mn-cs"/>
                        </a:rPr>
                        <a:t> </a:t>
                      </a:r>
                      <a:r>
                        <a:rPr kumimoji="0" lang="es-ES" sz="2000" b="0" i="0" u="none" strike="noStrike" cap="none" normalizeH="0" baseline="0" dirty="0" err="1">
                          <a:ln>
                            <a:noFill/>
                          </a:ln>
                          <a:solidFill>
                            <a:srgbClr val="000000"/>
                          </a:solidFill>
                          <a:effectLst/>
                          <a:latin typeface="+mn-lt"/>
                          <a:ea typeface="+mn-ea"/>
                          <a:cs typeface="+mn-cs"/>
                        </a:rPr>
                        <a:t>değerlendirme</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mn-lt"/>
                          <a:ea typeface="+mn-ea"/>
                          <a:cs typeface="+mn-cs"/>
                        </a:rPr>
                        <a:t>Performansınızı övdüler.</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mn-lt"/>
                          <a:ea typeface="+mn-ea"/>
                          <a:cs typeface="+mn-cs"/>
                        </a:rPr>
                        <a:t>“O </a:t>
                      </a:r>
                      <a:r>
                        <a:rPr kumimoji="0" lang="en-US" sz="2000" b="1" i="1" u="none" strike="noStrike" cap="none" normalizeH="0" baseline="0" dirty="0" err="1">
                          <a:ln>
                            <a:noFill/>
                          </a:ln>
                          <a:solidFill>
                            <a:srgbClr val="333333"/>
                          </a:solidFill>
                          <a:effectLst/>
                          <a:latin typeface="+mn-lt"/>
                          <a:ea typeface="+mn-ea"/>
                          <a:cs typeface="+mn-cs"/>
                        </a:rPr>
                        <a:t>sadece</a:t>
                      </a:r>
                      <a:r>
                        <a:rPr kumimoji="0" lang="en-US" sz="2000" b="1" i="1" u="none" strike="noStrike" cap="none" normalizeH="0" baseline="0" dirty="0">
                          <a:ln>
                            <a:noFill/>
                          </a:ln>
                          <a:solidFill>
                            <a:srgbClr val="333333"/>
                          </a:solidFill>
                          <a:effectLst/>
                          <a:latin typeface="+mn-lt"/>
                          <a:ea typeface="+mn-ea"/>
                          <a:cs typeface="+mn-cs"/>
                        </a:rPr>
                        <a:t> </a:t>
                      </a:r>
                      <a:r>
                        <a:rPr kumimoji="0" lang="en-US" sz="2000" b="1" i="1" u="none" strike="noStrike" cap="none" normalizeH="0" baseline="0" dirty="0" err="1">
                          <a:ln>
                            <a:noFill/>
                          </a:ln>
                          <a:solidFill>
                            <a:srgbClr val="333333"/>
                          </a:solidFill>
                          <a:effectLst/>
                          <a:latin typeface="+mn-lt"/>
                          <a:ea typeface="+mn-ea"/>
                          <a:cs typeface="+mn-cs"/>
                        </a:rPr>
                        <a:t>beni</a:t>
                      </a:r>
                      <a:r>
                        <a:rPr kumimoji="0" lang="en-US" sz="2000" b="1" i="1" u="none" strike="noStrike" cap="none" normalizeH="0" baseline="0" dirty="0">
                          <a:ln>
                            <a:noFill/>
                          </a:ln>
                          <a:solidFill>
                            <a:srgbClr val="333333"/>
                          </a:solidFill>
                          <a:effectLst/>
                          <a:latin typeface="+mn-lt"/>
                          <a:ea typeface="+mn-ea"/>
                          <a:cs typeface="+mn-cs"/>
                        </a:rPr>
                        <a:t> </a:t>
                      </a:r>
                      <a:r>
                        <a:rPr kumimoji="0" lang="en-US" sz="2000" b="1" i="1" u="none" strike="noStrike" cap="none" normalizeH="0" baseline="0" dirty="0" err="1">
                          <a:ln>
                            <a:noFill/>
                          </a:ln>
                          <a:solidFill>
                            <a:srgbClr val="333333"/>
                          </a:solidFill>
                          <a:effectLst/>
                          <a:latin typeface="+mn-lt"/>
                          <a:ea typeface="+mn-ea"/>
                          <a:cs typeface="+mn-cs"/>
                        </a:rPr>
                        <a:t>methetmeye</a:t>
                      </a:r>
                      <a:r>
                        <a:rPr kumimoji="0" lang="en-US" sz="2000" b="1" i="1" u="none" strike="noStrike" cap="none" normalizeH="0" baseline="0" dirty="0">
                          <a:ln>
                            <a:noFill/>
                          </a:ln>
                          <a:solidFill>
                            <a:srgbClr val="333333"/>
                          </a:solidFill>
                          <a:effectLst/>
                          <a:latin typeface="+mn-lt"/>
                          <a:ea typeface="+mn-ea"/>
                          <a:cs typeface="+mn-cs"/>
                        </a:rPr>
                        <a:t> </a:t>
                      </a:r>
                      <a:r>
                        <a:rPr kumimoji="0" lang="en-US" sz="2000" b="1" i="1" u="none" strike="noStrike" cap="none" normalizeH="0" baseline="0" err="1">
                          <a:ln>
                            <a:noFill/>
                          </a:ln>
                          <a:solidFill>
                            <a:srgbClr val="333333"/>
                          </a:solidFill>
                          <a:effectLst/>
                          <a:latin typeface="+mn-lt"/>
                          <a:ea typeface="+mn-ea"/>
                          <a:cs typeface="+mn-cs"/>
                        </a:rPr>
                        <a:t>çalışıyor</a:t>
                      </a:r>
                      <a:r>
                        <a:rPr kumimoji="0" lang="en-US" sz="2000" b="1" i="1" u="none" strike="noStrike" cap="none" normalizeH="0" baseline="0">
                          <a:ln>
                            <a:noFill/>
                          </a:ln>
                          <a:solidFill>
                            <a:srgbClr val="333333"/>
                          </a:solidFill>
                          <a:effectLst/>
                          <a:latin typeface="+mn-lt"/>
                          <a:ea typeface="+mn-ea"/>
                          <a:cs typeface="+mn-cs"/>
                        </a:rPr>
                        <a:t>—</a:t>
                      </a:r>
                      <a:r>
                        <a:rPr kumimoji="0" lang="en-US" sz="2000" b="1" i="1" u="none" strike="noStrike" cap="none" normalizeH="0" baseline="0" err="1">
                          <a:ln>
                            <a:noFill/>
                          </a:ln>
                          <a:solidFill>
                            <a:srgbClr val="333333"/>
                          </a:solidFill>
                          <a:effectLst/>
                          <a:latin typeface="+mn-lt"/>
                          <a:ea typeface="+mn-ea"/>
                          <a:cs typeface="+mn-cs"/>
                        </a:rPr>
                        <a:t>dürüst</a:t>
                      </a:r>
                      <a:r>
                        <a:rPr kumimoji="0" lang="en-US" sz="2000" b="1" i="1" u="none" strike="noStrike" cap="none" normalizeH="0" baseline="0">
                          <a:ln>
                            <a:noFill/>
                          </a:ln>
                          <a:solidFill>
                            <a:srgbClr val="333333"/>
                          </a:solidFill>
                          <a:effectLst/>
                          <a:latin typeface="+mn-lt"/>
                          <a:ea typeface="+mn-ea"/>
                          <a:cs typeface="+mn-cs"/>
                        </a:rPr>
                        <a:t> davranmıyor”; “Sadece </a:t>
                      </a:r>
                      <a:r>
                        <a:rPr kumimoji="0" lang="en-US" sz="2000" b="1" i="1" u="none" strike="noStrike" cap="none" normalizeH="0" baseline="0" dirty="0">
                          <a:ln>
                            <a:noFill/>
                          </a:ln>
                          <a:solidFill>
                            <a:srgbClr val="333333"/>
                          </a:solidFill>
                          <a:effectLst/>
                          <a:latin typeface="+mn-lt"/>
                          <a:ea typeface="+mn-ea"/>
                          <a:cs typeface="+mn-cs"/>
                        </a:rPr>
                        <a:t>o </a:t>
                      </a:r>
                      <a:r>
                        <a:rPr kumimoji="0" lang="en-US" sz="2000" b="1" i="1" u="none" strike="noStrike" cap="none" normalizeH="0" baseline="0" dirty="0" err="1">
                          <a:ln>
                            <a:noFill/>
                          </a:ln>
                          <a:solidFill>
                            <a:srgbClr val="333333"/>
                          </a:solidFill>
                          <a:effectLst/>
                          <a:latin typeface="+mn-lt"/>
                          <a:ea typeface="+mn-ea"/>
                          <a:cs typeface="+mn-cs"/>
                        </a:rPr>
                        <a:t>böyle</a:t>
                      </a:r>
                      <a:r>
                        <a:rPr kumimoji="0" lang="en-US" sz="2000" b="1" i="1" u="none" strike="noStrike" cap="none" normalizeH="0" baseline="0" dirty="0">
                          <a:ln>
                            <a:noFill/>
                          </a:ln>
                          <a:solidFill>
                            <a:srgbClr val="333333"/>
                          </a:solidFill>
                          <a:effectLst/>
                          <a:latin typeface="+mn-lt"/>
                          <a:ea typeface="+mn-ea"/>
                          <a:cs typeface="+mn-cs"/>
                        </a:rPr>
                        <a:t> </a:t>
                      </a:r>
                      <a:r>
                        <a:rPr kumimoji="0" lang="en-US" sz="2000" b="1" i="1" u="none" strike="noStrike" cap="none" normalizeH="0" baseline="0" err="1">
                          <a:ln>
                            <a:noFill/>
                          </a:ln>
                          <a:solidFill>
                            <a:srgbClr val="333333"/>
                          </a:solidFill>
                          <a:effectLst/>
                          <a:latin typeface="+mn-lt"/>
                          <a:ea typeface="+mn-ea"/>
                          <a:cs typeface="+mn-cs"/>
                        </a:rPr>
                        <a:t>düşünüyor</a:t>
                      </a:r>
                      <a:r>
                        <a:rPr kumimoji="0" lang="en-US" sz="2000" b="1" i="1" u="none" strike="noStrike" cap="none" normalizeH="0" baseline="0">
                          <a:ln>
                            <a:noFill/>
                          </a:ln>
                          <a:solidFill>
                            <a:srgbClr val="333333"/>
                          </a:solidFill>
                          <a:effectLst/>
                          <a:latin typeface="+mn-lt"/>
                          <a:ea typeface="+mn-ea"/>
                          <a:cs typeface="+mn-cs"/>
                        </a:rPr>
                        <a:t>...”</a:t>
                      </a:r>
                      <a:endParaRPr kumimoji="0" lang="en-US" sz="20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mn-lt"/>
                          <a:ea typeface="+mn-ea"/>
                          <a:cs typeface="+mn-cs"/>
                        </a:rPr>
                        <a:t>“Birinin </a:t>
                      </a:r>
                      <a:r>
                        <a:rPr kumimoji="0" lang="en-US" sz="2000" b="0" i="0" u="none" strike="noStrike" cap="none" normalizeH="0" baseline="0" dirty="0" err="1">
                          <a:ln>
                            <a:noFill/>
                          </a:ln>
                          <a:solidFill>
                            <a:srgbClr val="333333"/>
                          </a:solidFill>
                          <a:effectLst/>
                          <a:latin typeface="+mn-lt"/>
                          <a:ea typeface="+mn-ea"/>
                          <a:cs typeface="+mn-cs"/>
                        </a:rPr>
                        <a:t>başarımı</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onaylaması</a:t>
                      </a:r>
                      <a:r>
                        <a:rPr kumimoji="0" lang="en-US" sz="2000" b="0" i="0" u="none" strike="noStrike" cap="none" normalizeH="0" baseline="0" dirty="0">
                          <a:ln>
                            <a:noFill/>
                          </a:ln>
                          <a:solidFill>
                            <a:srgbClr val="333333"/>
                          </a:solidFill>
                          <a:effectLst/>
                          <a:latin typeface="+mn-lt"/>
                          <a:ea typeface="+mn-ea"/>
                          <a:cs typeface="+mn-cs"/>
                        </a:rPr>
                        <a:t> ne </a:t>
                      </a:r>
                      <a:r>
                        <a:rPr kumimoji="0" lang="en-US" sz="2000" b="0" i="0" u="none" strike="noStrike" cap="none" normalizeH="0" baseline="0" dirty="0" err="1">
                          <a:ln>
                            <a:noFill/>
                          </a:ln>
                          <a:solidFill>
                            <a:srgbClr val="333333"/>
                          </a:solidFill>
                          <a:effectLst/>
                          <a:latin typeface="+mn-lt"/>
                          <a:ea typeface="+mn-ea"/>
                          <a:cs typeface="+mn-cs"/>
                        </a:rPr>
                        <a:t>kadar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err="1">
                          <a:ln>
                            <a:noFill/>
                          </a:ln>
                          <a:solidFill>
                            <a:srgbClr val="333333"/>
                          </a:solidFill>
                          <a:effectLst/>
                          <a:latin typeface="+mn-lt"/>
                          <a:ea typeface="+mn-ea"/>
                          <a:cs typeface="+mn-cs"/>
                        </a:rPr>
                        <a:t>harika</a:t>
                      </a:r>
                      <a:r>
                        <a:rPr kumimoji="0" lang="en-US" sz="2000" b="0" i="0" u="none" strike="noStrike" cap="none" normalizeH="0" baseline="0">
                          <a:ln>
                            <a:noFill/>
                          </a:ln>
                          <a:solidFill>
                            <a:srgbClr val="333333"/>
                          </a:solidFill>
                          <a:effectLst/>
                          <a:latin typeface="+mn-lt"/>
                          <a:ea typeface="+mn-ea"/>
                          <a:cs typeface="+mn-cs"/>
                        </a:rPr>
                        <a:t>!”</a:t>
                      </a:r>
                      <a:endParaRPr kumimoji="0" lang="de-DE" sz="2000" b="0" i="0" u="none" strike="noStrike" cap="none" normalizeH="0" baseline="0" dirty="0">
                        <a:ln>
                          <a:noFill/>
                        </a:ln>
                        <a:solidFill>
                          <a:srgbClr val="FFFFFF"/>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mn-lt"/>
                          <a:ea typeface="+mn-ea"/>
                          <a:cs typeface="+mn-cs"/>
                        </a:rPr>
                        <a:t>Eleştiri aldınız!</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mn-lt"/>
                          <a:ea typeface="+mn-ea"/>
                          <a:cs typeface="+mn-cs"/>
                        </a:rPr>
                        <a:t>“Maruz </a:t>
                      </a:r>
                      <a:r>
                        <a:rPr kumimoji="0" lang="en-US" sz="2000" b="1" i="1" u="none" strike="noStrike" cap="none" normalizeH="0" baseline="0" dirty="0" err="1">
                          <a:ln>
                            <a:noFill/>
                          </a:ln>
                          <a:solidFill>
                            <a:srgbClr val="333333"/>
                          </a:solidFill>
                          <a:effectLst/>
                          <a:latin typeface="+mn-lt"/>
                          <a:ea typeface="+mn-ea"/>
                          <a:cs typeface="+mn-cs"/>
                        </a:rPr>
                        <a:t>kaldım</a:t>
                      </a:r>
                      <a:r>
                        <a:rPr kumimoji="0" lang="en-US" sz="2000" b="1" i="1" u="none" strike="noStrike" cap="none" normalizeH="0" baseline="0" dirty="0">
                          <a:ln>
                            <a:noFill/>
                          </a:ln>
                          <a:solidFill>
                            <a:srgbClr val="333333"/>
                          </a:solidFill>
                          <a:effectLst/>
                          <a:latin typeface="+mn-lt"/>
                          <a:ea typeface="+mn-ea"/>
                          <a:cs typeface="+mn-cs"/>
                        </a:rPr>
                        <a:t>,</a:t>
                      </a:r>
                      <a:br>
                        <a:rPr kumimoji="0" lang="en-US" sz="2000" b="1" i="1" u="none" strike="noStrike" cap="none" normalizeH="0" baseline="0" dirty="0">
                          <a:ln>
                            <a:noFill/>
                          </a:ln>
                          <a:solidFill>
                            <a:srgbClr val="333333"/>
                          </a:solidFill>
                          <a:effectLst/>
                          <a:latin typeface="+mn-lt"/>
                          <a:ea typeface="+mn-ea"/>
                          <a:cs typeface="+mn-cs"/>
                        </a:rPr>
                      </a:br>
                      <a:r>
                        <a:rPr kumimoji="0" lang="en-US" sz="2000" b="1" i="1" u="none" strike="noStrike" cap="none" normalizeH="0" baseline="0" dirty="0">
                          <a:ln>
                            <a:noFill/>
                          </a:ln>
                          <a:solidFill>
                            <a:srgbClr val="333333"/>
                          </a:solidFill>
                          <a:effectLst/>
                          <a:latin typeface="+mn-lt"/>
                          <a:ea typeface="+mn-ea"/>
                          <a:cs typeface="+mn-cs"/>
                        </a:rPr>
                        <a:t> Ben </a:t>
                      </a:r>
                      <a:r>
                        <a:rPr kumimoji="0" lang="en-US" sz="2000" b="1" i="1" u="none" strike="noStrike" cap="none" normalizeH="0" baseline="0" err="1">
                          <a:ln>
                            <a:noFill/>
                          </a:ln>
                          <a:solidFill>
                            <a:srgbClr val="333333"/>
                          </a:solidFill>
                          <a:effectLst/>
                          <a:latin typeface="+mn-lt"/>
                          <a:ea typeface="+mn-ea"/>
                          <a:cs typeface="+mn-cs"/>
                        </a:rPr>
                        <a:t>değersizim</a:t>
                      </a:r>
                      <a:r>
                        <a:rPr kumimoji="0" lang="en-US" sz="2000" b="1" i="1" u="none" strike="noStrike" cap="none" normalizeH="0" baseline="0">
                          <a:ln>
                            <a:noFill/>
                          </a:ln>
                          <a:solidFill>
                            <a:srgbClr val="333333"/>
                          </a:solidFill>
                          <a:effectLst/>
                          <a:latin typeface="+mn-lt"/>
                          <a:ea typeface="+mn-ea"/>
                          <a:cs typeface="+mn-cs"/>
                        </a:rPr>
                        <a:t>...”</a:t>
                      </a:r>
                      <a:endParaRPr kumimoji="0" lang="en-US" sz="20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300572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a:solidFill>
                  <a:srgbClr val="004992"/>
                </a:solidFill>
                <a:latin typeface="+mn-lt"/>
                <a:ea typeface="+mn-ea"/>
                <a:cs typeface="+mn-cs"/>
              </a:rPr>
              <a:t>4. Olumlu geribildirimi reddetmek; fakat olumsuzu eleştirmeden kabullenmek!</a:t>
            </a:r>
            <a:br>
              <a:rPr lang="en-US" sz="3600">
                <a:solidFill>
                  <a:srgbClr val="004992"/>
                </a:solidFill>
                <a:latin typeface="+mn-lt"/>
                <a:ea typeface="+mn-ea"/>
                <a:cs typeface="+mn-cs"/>
              </a:rPr>
            </a:br>
            <a:r>
              <a:rPr lang="en-US">
                <a:solidFill>
                  <a:srgbClr val="004992"/>
                </a:solidFill>
                <a:latin typeface="+mn-lt"/>
                <a:ea typeface="+mn-ea"/>
                <a:cs typeface="+mn-cs"/>
              </a:rPr>
              <a:t>Daha gerçekçi ve yardımcı bir değerlendirme ne olabilir?</a:t>
            </a:r>
          </a:p>
        </p:txBody>
      </p:sp>
      <p:sp>
        <p:nvSpPr>
          <p:cNvPr id="2" name="Footer Placeholder 1"/>
          <p:cNvSpPr>
            <a:spLocks noGrp="1"/>
          </p:cNvSpPr>
          <p:nvPr>
            <p:ph type="ftr" sz="quarter" idx="11"/>
          </p:nvPr>
        </p:nvSpPr>
        <p:spPr/>
        <p:txBody>
          <a:bodyPr/>
          <a:lstStyle/>
          <a:p>
            <a:r>
              <a:rPr lang="de-DE">
                <a:latin typeface="+mn-lt"/>
                <a:ea typeface="+mn-ea"/>
              </a:rPr>
              <a:t>Eğitim Modülü 8 – Ruh hali &amp; Öz-Saygı</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24</a:t>
            </a:fld>
            <a:endParaRPr lang="de-DE" dirty="0">
              <a:latin typeface="+mn-lt"/>
              <a:ea typeface="+mn-ea"/>
            </a:endParaRPr>
          </a:p>
        </p:txBody>
      </p:sp>
      <p:pic>
        <p:nvPicPr>
          <p:cNvPr id="14" name="Picture 6" descr="Big Thumbs Up - Oldmaison - flickr - ccc">
            <a:extLst>
              <a:ext uri="{FF2B5EF4-FFF2-40B4-BE49-F238E27FC236}">
                <a16:creationId xmlns:a16="http://schemas.microsoft.com/office/drawing/2014/main" id="{B530AC12-76F8-4598-88EB-21985911CC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3573016"/>
            <a:ext cx="1657781"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7" descr="Complaints thumbs down-784494 - Oldmaison - flickr - cc">
            <a:extLst>
              <a:ext uri="{FF2B5EF4-FFF2-40B4-BE49-F238E27FC236}">
                <a16:creationId xmlns:a16="http://schemas.microsoft.com/office/drawing/2014/main" id="{03FAD2BA-5E41-45A5-AD47-8AA8003CBF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6455" y="4977730"/>
            <a:ext cx="2017709"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3"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689544972"/>
              </p:ext>
            </p:extLst>
          </p:nvPr>
        </p:nvGraphicFramePr>
        <p:xfrm>
          <a:off x="1812737" y="2834640"/>
          <a:ext cx="9972219" cy="3505178"/>
        </p:xfrm>
        <a:graphic>
          <a:graphicData uri="http://schemas.openxmlformats.org/drawingml/2006/table">
            <a:tbl>
              <a:tblPr>
                <a:tableStyleId>{21E4AEA4-8DFA-4A89-87EB-49C32662AFE0}</a:tableStyleId>
              </a:tblPr>
              <a:tblGrid>
                <a:gridCol w="3278538">
                  <a:extLst>
                    <a:ext uri="{9D8B030D-6E8A-4147-A177-3AD203B41FA5}">
                      <a16:colId xmlns:a16="http://schemas.microsoft.com/office/drawing/2014/main" val="20000"/>
                    </a:ext>
                  </a:extLst>
                </a:gridCol>
                <a:gridCol w="6693681">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mn-lt"/>
                          <a:ea typeface="+mn-ea"/>
                          <a:cs typeface="+mn-cs"/>
                        </a:rPr>
                        <a:t>Olay</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err="1">
                          <a:ln>
                            <a:noFill/>
                          </a:ln>
                          <a:solidFill>
                            <a:srgbClr val="000000"/>
                          </a:solidFill>
                          <a:effectLst/>
                          <a:latin typeface="+mn-lt"/>
                          <a:ea typeface="+mn-ea"/>
                          <a:cs typeface="+mn-cs"/>
                        </a:rPr>
                        <a:t>Depresif</a:t>
                      </a:r>
                      <a:r>
                        <a:rPr kumimoji="0" lang="es-ES" sz="2000" b="1" i="1" u="none" strike="noStrike" cap="none" normalizeH="0" baseline="0" dirty="0">
                          <a:ln>
                            <a:noFill/>
                          </a:ln>
                          <a:solidFill>
                            <a:srgbClr val="000000"/>
                          </a:solidFill>
                          <a:effectLst/>
                          <a:latin typeface="+mn-lt"/>
                          <a:ea typeface="+mn-ea"/>
                          <a:cs typeface="+mn-cs"/>
                        </a:rPr>
                        <a:t> </a:t>
                      </a:r>
                      <a:r>
                        <a:rPr kumimoji="0" lang="es-ES" sz="2000" b="1" i="1" u="none" strike="noStrike" cap="none" normalizeH="0" baseline="0" dirty="0" err="1">
                          <a:ln>
                            <a:noFill/>
                          </a:ln>
                          <a:solidFill>
                            <a:srgbClr val="000000"/>
                          </a:solidFill>
                          <a:effectLst/>
                          <a:latin typeface="+mn-lt"/>
                          <a:ea typeface="+mn-ea"/>
                          <a:cs typeface="+mn-cs"/>
                        </a:rPr>
                        <a:t>değerlendirme</a:t>
                      </a:r>
                      <a:endParaRPr kumimoji="0" lang="es-ES" sz="2000" b="1" i="1" u="none" strike="noStrike" cap="none" normalizeH="0" baseline="0" dirty="0">
                        <a:ln>
                          <a:noFill/>
                        </a:ln>
                        <a:solidFill>
                          <a:srgbClr val="000000"/>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err="1">
                          <a:ln>
                            <a:noFill/>
                          </a:ln>
                          <a:solidFill>
                            <a:srgbClr val="000000"/>
                          </a:solidFill>
                          <a:effectLst/>
                          <a:latin typeface="+mn-lt"/>
                          <a:ea typeface="+mn-ea"/>
                          <a:cs typeface="+mn-cs"/>
                        </a:rPr>
                        <a:t>Olumlu</a:t>
                      </a:r>
                      <a:r>
                        <a:rPr kumimoji="0" lang="es-ES" sz="2000" b="0" i="0" u="none" strike="noStrike" cap="none" normalizeH="0" baseline="0" dirty="0">
                          <a:ln>
                            <a:noFill/>
                          </a:ln>
                          <a:solidFill>
                            <a:srgbClr val="000000"/>
                          </a:solidFill>
                          <a:effectLst/>
                          <a:latin typeface="+mn-lt"/>
                          <a:ea typeface="+mn-ea"/>
                          <a:cs typeface="+mn-cs"/>
                        </a:rPr>
                        <a:t>/</a:t>
                      </a:r>
                      <a:r>
                        <a:rPr kumimoji="0" lang="es-ES" sz="2000" b="0" i="0" u="none" strike="noStrike" cap="none" normalizeH="0" baseline="0" dirty="0" err="1">
                          <a:ln>
                            <a:noFill/>
                          </a:ln>
                          <a:solidFill>
                            <a:srgbClr val="000000"/>
                          </a:solidFill>
                          <a:effectLst/>
                          <a:latin typeface="+mn-lt"/>
                          <a:ea typeface="+mn-ea"/>
                          <a:cs typeface="+mn-cs"/>
                        </a:rPr>
                        <a:t>yapıcı</a:t>
                      </a:r>
                      <a:r>
                        <a:rPr kumimoji="0" lang="es-ES" sz="2000" b="0" i="0" u="none" strike="noStrike" cap="none" normalizeH="0" baseline="0" dirty="0">
                          <a:ln>
                            <a:noFill/>
                          </a:ln>
                          <a:solidFill>
                            <a:srgbClr val="000000"/>
                          </a:solidFill>
                          <a:effectLst/>
                          <a:latin typeface="+mn-lt"/>
                          <a:ea typeface="+mn-ea"/>
                          <a:cs typeface="+mn-cs"/>
                        </a:rPr>
                        <a:t> </a:t>
                      </a:r>
                      <a:r>
                        <a:rPr kumimoji="0" lang="es-ES" sz="2000" b="0" i="0" u="none" strike="noStrike" cap="none" normalizeH="0" baseline="0" dirty="0" err="1">
                          <a:ln>
                            <a:noFill/>
                          </a:ln>
                          <a:solidFill>
                            <a:srgbClr val="000000"/>
                          </a:solidFill>
                          <a:effectLst/>
                          <a:latin typeface="+mn-lt"/>
                          <a:ea typeface="+mn-ea"/>
                          <a:cs typeface="+mn-cs"/>
                        </a:rPr>
                        <a:t>değerlendirme</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mn-lt"/>
                          <a:ea typeface="+mn-ea"/>
                          <a:cs typeface="+mn-cs"/>
                        </a:rPr>
                        <a:t>Performansınızı övdüler.</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mn-lt"/>
                          <a:ea typeface="+mn-ea"/>
                          <a:cs typeface="+mn-cs"/>
                        </a:rPr>
                        <a:t>“O </a:t>
                      </a:r>
                      <a:r>
                        <a:rPr kumimoji="0" lang="en-US" sz="2000" b="1" i="1" u="none" strike="noStrike" cap="none" normalizeH="0" baseline="0" dirty="0" err="1">
                          <a:ln>
                            <a:noFill/>
                          </a:ln>
                          <a:solidFill>
                            <a:srgbClr val="333333"/>
                          </a:solidFill>
                          <a:effectLst/>
                          <a:latin typeface="+mn-lt"/>
                          <a:ea typeface="+mn-ea"/>
                          <a:cs typeface="+mn-cs"/>
                        </a:rPr>
                        <a:t>sadece</a:t>
                      </a:r>
                      <a:r>
                        <a:rPr kumimoji="0" lang="en-US" sz="2000" b="1" i="1" u="none" strike="noStrike" cap="none" normalizeH="0" baseline="0" dirty="0">
                          <a:ln>
                            <a:noFill/>
                          </a:ln>
                          <a:solidFill>
                            <a:srgbClr val="333333"/>
                          </a:solidFill>
                          <a:effectLst/>
                          <a:latin typeface="+mn-lt"/>
                          <a:ea typeface="+mn-ea"/>
                          <a:cs typeface="+mn-cs"/>
                        </a:rPr>
                        <a:t> </a:t>
                      </a:r>
                      <a:r>
                        <a:rPr kumimoji="0" lang="en-US" sz="2000" b="1" i="1" u="none" strike="noStrike" cap="none" normalizeH="0" baseline="0" dirty="0" err="1">
                          <a:ln>
                            <a:noFill/>
                          </a:ln>
                          <a:solidFill>
                            <a:srgbClr val="333333"/>
                          </a:solidFill>
                          <a:effectLst/>
                          <a:latin typeface="+mn-lt"/>
                          <a:ea typeface="+mn-ea"/>
                          <a:cs typeface="+mn-cs"/>
                        </a:rPr>
                        <a:t>beni</a:t>
                      </a:r>
                      <a:r>
                        <a:rPr kumimoji="0" lang="en-US" sz="2000" b="1" i="1" u="none" strike="noStrike" cap="none" normalizeH="0" baseline="0" dirty="0">
                          <a:ln>
                            <a:noFill/>
                          </a:ln>
                          <a:solidFill>
                            <a:srgbClr val="333333"/>
                          </a:solidFill>
                          <a:effectLst/>
                          <a:latin typeface="+mn-lt"/>
                          <a:ea typeface="+mn-ea"/>
                          <a:cs typeface="+mn-cs"/>
                        </a:rPr>
                        <a:t> </a:t>
                      </a:r>
                      <a:r>
                        <a:rPr kumimoji="0" lang="en-US" sz="2000" b="1" i="1" u="none" strike="noStrike" cap="none" normalizeH="0" baseline="0" dirty="0" err="1">
                          <a:ln>
                            <a:noFill/>
                          </a:ln>
                          <a:solidFill>
                            <a:srgbClr val="333333"/>
                          </a:solidFill>
                          <a:effectLst/>
                          <a:latin typeface="+mn-lt"/>
                          <a:ea typeface="+mn-ea"/>
                          <a:cs typeface="+mn-cs"/>
                        </a:rPr>
                        <a:t>methetmeye</a:t>
                      </a:r>
                      <a:r>
                        <a:rPr kumimoji="0" lang="en-US" sz="2000" b="1" i="1" u="none" strike="noStrike" cap="none" normalizeH="0" baseline="0" dirty="0">
                          <a:ln>
                            <a:noFill/>
                          </a:ln>
                          <a:solidFill>
                            <a:srgbClr val="333333"/>
                          </a:solidFill>
                          <a:effectLst/>
                          <a:latin typeface="+mn-lt"/>
                          <a:ea typeface="+mn-ea"/>
                          <a:cs typeface="+mn-cs"/>
                        </a:rPr>
                        <a:t> </a:t>
                      </a:r>
                      <a:r>
                        <a:rPr kumimoji="0" lang="en-US" sz="2000" b="1" i="1" u="none" strike="noStrike" cap="none" normalizeH="0" baseline="0" err="1">
                          <a:ln>
                            <a:noFill/>
                          </a:ln>
                          <a:solidFill>
                            <a:srgbClr val="333333"/>
                          </a:solidFill>
                          <a:effectLst/>
                          <a:latin typeface="+mn-lt"/>
                          <a:ea typeface="+mn-ea"/>
                          <a:cs typeface="+mn-cs"/>
                        </a:rPr>
                        <a:t>çalışıyor</a:t>
                      </a:r>
                      <a:r>
                        <a:rPr kumimoji="0" lang="en-US" sz="2000" b="1" i="1" u="none" strike="noStrike" cap="none" normalizeH="0" baseline="0">
                          <a:ln>
                            <a:noFill/>
                          </a:ln>
                          <a:solidFill>
                            <a:srgbClr val="333333"/>
                          </a:solidFill>
                          <a:effectLst/>
                          <a:latin typeface="+mn-lt"/>
                          <a:ea typeface="+mn-ea"/>
                          <a:cs typeface="+mn-cs"/>
                        </a:rPr>
                        <a:t>—</a:t>
                      </a:r>
                      <a:r>
                        <a:rPr kumimoji="0" lang="en-US" sz="2000" b="1" i="1" u="none" strike="noStrike" cap="none" normalizeH="0" baseline="0" err="1">
                          <a:ln>
                            <a:noFill/>
                          </a:ln>
                          <a:solidFill>
                            <a:srgbClr val="333333"/>
                          </a:solidFill>
                          <a:effectLst/>
                          <a:latin typeface="+mn-lt"/>
                          <a:ea typeface="+mn-ea"/>
                          <a:cs typeface="+mn-cs"/>
                        </a:rPr>
                        <a:t>dürüst</a:t>
                      </a:r>
                      <a:r>
                        <a:rPr kumimoji="0" lang="en-US" sz="2000" b="1" i="1" u="none" strike="noStrike" cap="none" normalizeH="0" baseline="0">
                          <a:ln>
                            <a:noFill/>
                          </a:ln>
                          <a:solidFill>
                            <a:srgbClr val="333333"/>
                          </a:solidFill>
                          <a:effectLst/>
                          <a:latin typeface="+mn-lt"/>
                          <a:ea typeface="+mn-ea"/>
                          <a:cs typeface="+mn-cs"/>
                        </a:rPr>
                        <a:t> davranmıyor”; “Sadece </a:t>
                      </a:r>
                      <a:r>
                        <a:rPr kumimoji="0" lang="en-US" sz="2000" b="1" i="1" u="none" strike="noStrike" cap="none" normalizeH="0" baseline="0" dirty="0">
                          <a:ln>
                            <a:noFill/>
                          </a:ln>
                          <a:solidFill>
                            <a:srgbClr val="333333"/>
                          </a:solidFill>
                          <a:effectLst/>
                          <a:latin typeface="+mn-lt"/>
                          <a:ea typeface="+mn-ea"/>
                          <a:cs typeface="+mn-cs"/>
                        </a:rPr>
                        <a:t>o </a:t>
                      </a:r>
                      <a:r>
                        <a:rPr kumimoji="0" lang="en-US" sz="2000" b="1" i="1" u="none" strike="noStrike" cap="none" normalizeH="0" baseline="0" dirty="0" err="1">
                          <a:ln>
                            <a:noFill/>
                          </a:ln>
                          <a:solidFill>
                            <a:srgbClr val="333333"/>
                          </a:solidFill>
                          <a:effectLst/>
                          <a:latin typeface="+mn-lt"/>
                          <a:ea typeface="+mn-ea"/>
                          <a:cs typeface="+mn-cs"/>
                        </a:rPr>
                        <a:t>böyle</a:t>
                      </a:r>
                      <a:r>
                        <a:rPr kumimoji="0" lang="en-US" sz="2000" b="1" i="1" u="none" strike="noStrike" cap="none" normalizeH="0" baseline="0" dirty="0">
                          <a:ln>
                            <a:noFill/>
                          </a:ln>
                          <a:solidFill>
                            <a:srgbClr val="333333"/>
                          </a:solidFill>
                          <a:effectLst/>
                          <a:latin typeface="+mn-lt"/>
                          <a:ea typeface="+mn-ea"/>
                          <a:cs typeface="+mn-cs"/>
                        </a:rPr>
                        <a:t> </a:t>
                      </a:r>
                      <a:r>
                        <a:rPr kumimoji="0" lang="en-US" sz="2000" b="1" i="1" u="none" strike="noStrike" cap="none" normalizeH="0" baseline="0" err="1">
                          <a:ln>
                            <a:noFill/>
                          </a:ln>
                          <a:solidFill>
                            <a:srgbClr val="333333"/>
                          </a:solidFill>
                          <a:effectLst/>
                          <a:latin typeface="+mn-lt"/>
                          <a:ea typeface="+mn-ea"/>
                          <a:cs typeface="+mn-cs"/>
                        </a:rPr>
                        <a:t>düşünüyor</a:t>
                      </a:r>
                      <a:r>
                        <a:rPr kumimoji="0" lang="en-US" sz="2000" b="1" i="1" u="none" strike="noStrike" cap="none" normalizeH="0" baseline="0">
                          <a:ln>
                            <a:noFill/>
                          </a:ln>
                          <a:solidFill>
                            <a:srgbClr val="333333"/>
                          </a:solidFill>
                          <a:effectLst/>
                          <a:latin typeface="+mn-lt"/>
                          <a:ea typeface="+mn-ea"/>
                          <a:cs typeface="+mn-cs"/>
                        </a:rPr>
                        <a:t>...”</a:t>
                      </a:r>
                      <a:endParaRPr kumimoji="0" lang="en-US" sz="20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mn-lt"/>
                          <a:ea typeface="+mn-ea"/>
                          <a:cs typeface="+mn-cs"/>
                        </a:rPr>
                        <a:t>“Birinin </a:t>
                      </a:r>
                      <a:r>
                        <a:rPr kumimoji="0" lang="en-US" sz="2000" b="0" i="0" u="none" strike="noStrike" cap="none" normalizeH="0" baseline="0" dirty="0" err="1">
                          <a:ln>
                            <a:noFill/>
                          </a:ln>
                          <a:solidFill>
                            <a:srgbClr val="333333"/>
                          </a:solidFill>
                          <a:effectLst/>
                          <a:latin typeface="+mn-lt"/>
                          <a:ea typeface="+mn-ea"/>
                          <a:cs typeface="+mn-cs"/>
                        </a:rPr>
                        <a:t>başarımı</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onaylaması</a:t>
                      </a:r>
                      <a:r>
                        <a:rPr kumimoji="0" lang="en-US" sz="2000" b="0" i="0" u="none" strike="noStrike" cap="none" normalizeH="0" baseline="0" dirty="0">
                          <a:ln>
                            <a:noFill/>
                          </a:ln>
                          <a:solidFill>
                            <a:srgbClr val="333333"/>
                          </a:solidFill>
                          <a:effectLst/>
                          <a:latin typeface="+mn-lt"/>
                          <a:ea typeface="+mn-ea"/>
                          <a:cs typeface="+mn-cs"/>
                        </a:rPr>
                        <a:t> ne </a:t>
                      </a:r>
                      <a:r>
                        <a:rPr kumimoji="0" lang="en-US" sz="2000" b="0" i="0" u="none" strike="noStrike" cap="none" normalizeH="0" baseline="0" dirty="0" err="1">
                          <a:ln>
                            <a:noFill/>
                          </a:ln>
                          <a:solidFill>
                            <a:srgbClr val="333333"/>
                          </a:solidFill>
                          <a:effectLst/>
                          <a:latin typeface="+mn-lt"/>
                          <a:ea typeface="+mn-ea"/>
                          <a:cs typeface="+mn-cs"/>
                        </a:rPr>
                        <a:t>kadar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err="1">
                          <a:ln>
                            <a:noFill/>
                          </a:ln>
                          <a:solidFill>
                            <a:srgbClr val="333333"/>
                          </a:solidFill>
                          <a:effectLst/>
                          <a:latin typeface="+mn-lt"/>
                          <a:ea typeface="+mn-ea"/>
                          <a:cs typeface="+mn-cs"/>
                        </a:rPr>
                        <a:t>harika</a:t>
                      </a:r>
                      <a:r>
                        <a:rPr kumimoji="0" lang="en-US" sz="2000" b="0" i="0" u="none" strike="noStrike" cap="none" normalizeH="0" baseline="0">
                          <a:ln>
                            <a:noFill/>
                          </a:ln>
                          <a:solidFill>
                            <a:srgbClr val="333333"/>
                          </a:solidFill>
                          <a:effectLst/>
                          <a:latin typeface="+mn-lt"/>
                          <a:ea typeface="+mn-ea"/>
                          <a:cs typeface="+mn-cs"/>
                        </a:rPr>
                        <a:t>!”</a:t>
                      </a:r>
                      <a:endParaRPr kumimoji="0" lang="de-DE" sz="2000" b="0" i="0" u="none" strike="noStrike" cap="none" normalizeH="0" baseline="0" dirty="0">
                        <a:ln>
                          <a:noFill/>
                        </a:ln>
                        <a:solidFill>
                          <a:srgbClr val="FFFFFF"/>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mn-lt"/>
                          <a:ea typeface="+mn-ea"/>
                          <a:cs typeface="+mn-cs"/>
                        </a:rPr>
                        <a:t>Eleştiri aldınız!</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mn-lt"/>
                          <a:ea typeface="+mn-ea"/>
                          <a:cs typeface="+mn-cs"/>
                        </a:rPr>
                        <a:t>“Maruz </a:t>
                      </a:r>
                      <a:r>
                        <a:rPr kumimoji="0" lang="en-US" sz="2000" b="1" i="1" u="none" strike="noStrike" cap="none" normalizeH="0" baseline="0" dirty="0" err="1">
                          <a:ln>
                            <a:noFill/>
                          </a:ln>
                          <a:solidFill>
                            <a:srgbClr val="333333"/>
                          </a:solidFill>
                          <a:effectLst/>
                          <a:latin typeface="+mn-lt"/>
                          <a:ea typeface="+mn-ea"/>
                          <a:cs typeface="+mn-cs"/>
                        </a:rPr>
                        <a:t>kaldım</a:t>
                      </a:r>
                      <a:r>
                        <a:rPr kumimoji="0" lang="en-US" sz="2000" b="1" i="1" u="none" strike="noStrike" cap="none" normalizeH="0" baseline="0" dirty="0">
                          <a:ln>
                            <a:noFill/>
                          </a:ln>
                          <a:solidFill>
                            <a:srgbClr val="333333"/>
                          </a:solidFill>
                          <a:effectLst/>
                          <a:latin typeface="+mn-lt"/>
                          <a:ea typeface="+mn-ea"/>
                          <a:cs typeface="+mn-cs"/>
                        </a:rPr>
                        <a:t>,</a:t>
                      </a:r>
                      <a:br>
                        <a:rPr kumimoji="0" lang="en-US" sz="2000" b="1" i="1" u="none" strike="noStrike" cap="none" normalizeH="0" baseline="0" dirty="0">
                          <a:ln>
                            <a:noFill/>
                          </a:ln>
                          <a:solidFill>
                            <a:srgbClr val="333333"/>
                          </a:solidFill>
                          <a:effectLst/>
                          <a:latin typeface="+mn-lt"/>
                          <a:ea typeface="+mn-ea"/>
                          <a:cs typeface="+mn-cs"/>
                        </a:rPr>
                      </a:br>
                      <a:r>
                        <a:rPr kumimoji="0" lang="en-US" sz="2000" b="1" i="1" u="none" strike="noStrike" cap="none" normalizeH="0" baseline="0" dirty="0">
                          <a:ln>
                            <a:noFill/>
                          </a:ln>
                          <a:solidFill>
                            <a:srgbClr val="333333"/>
                          </a:solidFill>
                          <a:effectLst/>
                          <a:latin typeface="+mn-lt"/>
                          <a:ea typeface="+mn-ea"/>
                          <a:cs typeface="+mn-cs"/>
                        </a:rPr>
                        <a:t> Ben </a:t>
                      </a:r>
                      <a:r>
                        <a:rPr kumimoji="0" lang="en-US" sz="2000" b="1" i="1" u="none" strike="noStrike" cap="none" normalizeH="0" baseline="0" err="1">
                          <a:ln>
                            <a:noFill/>
                          </a:ln>
                          <a:solidFill>
                            <a:srgbClr val="333333"/>
                          </a:solidFill>
                          <a:effectLst/>
                          <a:latin typeface="+mn-lt"/>
                          <a:ea typeface="+mn-ea"/>
                          <a:cs typeface="+mn-cs"/>
                        </a:rPr>
                        <a:t>değersizim</a:t>
                      </a:r>
                      <a:r>
                        <a:rPr kumimoji="0" lang="en-US" sz="2000" b="1" i="1" u="none" strike="noStrike" cap="none" normalizeH="0" baseline="0">
                          <a:ln>
                            <a:noFill/>
                          </a:ln>
                          <a:solidFill>
                            <a:srgbClr val="333333"/>
                          </a:solidFill>
                          <a:effectLst/>
                          <a:latin typeface="+mn-lt"/>
                          <a:ea typeface="+mn-ea"/>
                          <a:cs typeface="+mn-cs"/>
                        </a:rPr>
                        <a:t>...”</a:t>
                      </a:r>
                      <a:endParaRPr kumimoji="0" lang="en-US" sz="20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mn-lt"/>
                          <a:ea typeface="+mn-ea"/>
                          <a:cs typeface="+mn-cs"/>
                        </a:rPr>
                        <a:t>“O </a:t>
                      </a:r>
                      <a:r>
                        <a:rPr kumimoji="0" lang="en-US" sz="2000" b="0" i="0" u="none" strike="noStrike" cap="none" normalizeH="0" baseline="0" dirty="0" err="1">
                          <a:ln>
                            <a:noFill/>
                          </a:ln>
                          <a:solidFill>
                            <a:srgbClr val="333333"/>
                          </a:solidFill>
                          <a:effectLst/>
                          <a:latin typeface="+mn-lt"/>
                          <a:ea typeface="+mn-ea"/>
                          <a:cs typeface="+mn-cs"/>
                        </a:rPr>
                        <a:t>kişi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kötü</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bir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gün</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geçirmiş</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err="1">
                          <a:ln>
                            <a:noFill/>
                          </a:ln>
                          <a:solidFill>
                            <a:srgbClr val="333333"/>
                          </a:solidFill>
                          <a:effectLst/>
                          <a:latin typeface="+mn-lt"/>
                          <a:ea typeface="+mn-ea"/>
                          <a:cs typeface="+mn-cs"/>
                        </a:rPr>
                        <a:t>olabilir</a:t>
                      </a:r>
                      <a:r>
                        <a:rPr kumimoji="0" lang="en-US" sz="2000" b="0" i="0" u="none" strike="noStrike" cap="none" normalizeH="0" baseline="0">
                          <a:ln>
                            <a:noFill/>
                          </a:ln>
                          <a:solidFill>
                            <a:srgbClr val="333333"/>
                          </a:solidFill>
                          <a:effectLst/>
                          <a:latin typeface="+mn-lt"/>
                          <a:ea typeface="+mn-ea"/>
                          <a:cs typeface="+mn-cs"/>
                        </a:rPr>
                        <a:t>.”; “Bu </a:t>
                      </a:r>
                      <a:r>
                        <a:rPr kumimoji="0" lang="en-US" sz="2000" b="0" i="0" u="none" strike="noStrike" cap="none" normalizeH="0" baseline="0" dirty="0" err="1">
                          <a:ln>
                            <a:noFill/>
                          </a:ln>
                          <a:solidFill>
                            <a:srgbClr val="333333"/>
                          </a:solidFill>
                          <a:effectLst/>
                          <a:latin typeface="+mn-lt"/>
                          <a:ea typeface="+mn-ea"/>
                          <a:cs typeface="+mn-cs"/>
                        </a:rPr>
                        <a:t>geribildirimden</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yararlanabilir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err="1">
                          <a:ln>
                            <a:noFill/>
                          </a:ln>
                          <a:solidFill>
                            <a:srgbClr val="333333"/>
                          </a:solidFill>
                          <a:effectLst/>
                          <a:latin typeface="+mn-lt"/>
                          <a:ea typeface="+mn-ea"/>
                          <a:cs typeface="+mn-cs"/>
                        </a:rPr>
                        <a:t>miyim</a:t>
                      </a:r>
                      <a:r>
                        <a:rPr kumimoji="0" lang="en-US" sz="2000" b="0" i="0" u="none" strike="noStrike" cap="none" normalizeH="0" baseline="0">
                          <a:ln>
                            <a:noFill/>
                          </a:ln>
                          <a:solidFill>
                            <a:srgbClr val="333333"/>
                          </a:solidFill>
                          <a:effectLst/>
                          <a:latin typeface="+mn-lt"/>
                          <a:ea typeface="+mn-ea"/>
                          <a:cs typeface="+mn-cs"/>
                        </a:rPr>
                        <a:t>?” </a:t>
                      </a:r>
                      <a:endParaRPr kumimoji="0" lang="de-DE" sz="2000" b="0" i="0" u="none" strike="noStrike" cap="none" normalizeH="0" baseline="0" dirty="0">
                        <a:ln>
                          <a:noFill/>
                        </a:ln>
                        <a:solidFill>
                          <a:srgbClr val="E3EFF8"/>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2766226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dirty="0">
                <a:solidFill>
                  <a:srgbClr val="004992"/>
                </a:solidFill>
                <a:latin typeface="+mn-lt"/>
                <a:ea typeface="+mn-ea"/>
                <a:cs typeface="+mn-cs"/>
              </a:rPr>
              <a:t>5</a:t>
            </a:r>
            <a:r>
              <a:rPr lang="en-US" sz="3600">
                <a:solidFill>
                  <a:srgbClr val="004992"/>
                </a:solidFill>
                <a:latin typeface="+mn-lt"/>
                <a:ea typeface="+mn-ea"/>
                <a:cs typeface="+mn-cs"/>
              </a:rPr>
              <a:t>. “Ya </a:t>
            </a:r>
            <a:r>
              <a:rPr lang="en-US" sz="3600" dirty="0" err="1">
                <a:solidFill>
                  <a:srgbClr val="004992"/>
                </a:solidFill>
                <a:latin typeface="+mn-lt"/>
                <a:ea typeface="+mn-ea"/>
                <a:cs typeface="+mn-cs"/>
              </a:rPr>
              <a:t>Hep-Ya</a:t>
            </a:r>
            <a:r>
              <a:rPr lang="en-US" sz="3600" dirty="0">
                <a:solidFill>
                  <a:srgbClr val="004992"/>
                </a:solidFill>
                <a:latin typeface="+mn-lt"/>
                <a:ea typeface="+mn-ea"/>
                <a:cs typeface="+mn-cs"/>
              </a:rPr>
              <a:t> </a:t>
            </a:r>
            <a:r>
              <a:rPr lang="en-US" sz="3600" err="1">
                <a:solidFill>
                  <a:srgbClr val="004992"/>
                </a:solidFill>
                <a:latin typeface="+mn-lt"/>
                <a:ea typeface="+mn-ea"/>
                <a:cs typeface="+mn-cs"/>
              </a:rPr>
              <a:t>Hiç-Düşünme</a:t>
            </a:r>
            <a:r>
              <a:rPr lang="en-US" sz="3600">
                <a:solidFill>
                  <a:srgbClr val="004992"/>
                </a:solidFill>
                <a:latin typeface="+mn-lt"/>
                <a:ea typeface="+mn-ea"/>
                <a:cs typeface="+mn-cs"/>
              </a:rPr>
              <a:t> Şekli”/ </a:t>
            </a:r>
            <a:r>
              <a:rPr lang="en-US" sz="3600" dirty="0" err="1">
                <a:solidFill>
                  <a:srgbClr val="004992"/>
                </a:solidFill>
                <a:latin typeface="+mn-lt"/>
                <a:ea typeface="+mn-ea"/>
                <a:cs typeface="+mn-cs"/>
              </a:rPr>
              <a:t>Felaket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tellalı</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gibi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düşünme</a:t>
            </a:r>
            <a:br>
              <a:rPr lang="en-US" sz="3600" dirty="0">
                <a:solidFill>
                  <a:srgbClr val="004992"/>
                </a:solidFill>
                <a:latin typeface="+mn-lt"/>
                <a:ea typeface="+mn-ea"/>
                <a:cs typeface="+mn-cs"/>
              </a:rPr>
            </a:br>
            <a:r>
              <a:rPr lang="en-US" dirty="0" err="1">
                <a:solidFill>
                  <a:srgbClr val="004992"/>
                </a:solidFill>
                <a:latin typeface="+mn-lt"/>
                <a:ea typeface="+mn-ea"/>
                <a:cs typeface="+mn-cs"/>
              </a:rPr>
              <a:t>Daha</a:t>
            </a:r>
            <a:r>
              <a:rPr lang="en-US" dirty="0">
                <a:solidFill>
                  <a:srgbClr val="004992"/>
                </a:solidFill>
                <a:latin typeface="+mn-lt"/>
                <a:ea typeface="+mn-ea"/>
                <a:cs typeface="+mn-cs"/>
              </a:rPr>
              <a:t> </a:t>
            </a:r>
            <a:r>
              <a:rPr lang="en-US" dirty="0" err="1">
                <a:solidFill>
                  <a:srgbClr val="004992"/>
                </a:solidFill>
                <a:latin typeface="+mn-lt"/>
                <a:ea typeface="+mn-ea"/>
                <a:cs typeface="+mn-cs"/>
              </a:rPr>
              <a:t>gerçekçi</a:t>
            </a:r>
            <a:r>
              <a:rPr lang="en-US" dirty="0">
                <a:solidFill>
                  <a:srgbClr val="004992"/>
                </a:solidFill>
                <a:latin typeface="+mn-lt"/>
                <a:ea typeface="+mn-ea"/>
                <a:cs typeface="+mn-cs"/>
              </a:rPr>
              <a:t> </a:t>
            </a:r>
            <a:r>
              <a:rPr lang="en-US" dirty="0" err="1">
                <a:solidFill>
                  <a:srgbClr val="004992"/>
                </a:solidFill>
                <a:latin typeface="+mn-lt"/>
                <a:ea typeface="+mn-ea"/>
                <a:cs typeface="+mn-cs"/>
              </a:rPr>
              <a:t>ve</a:t>
            </a:r>
            <a:r>
              <a:rPr lang="en-US" dirty="0">
                <a:solidFill>
                  <a:srgbClr val="004992"/>
                </a:solidFill>
                <a:latin typeface="+mn-lt"/>
                <a:ea typeface="+mn-ea"/>
                <a:cs typeface="+mn-cs"/>
              </a:rPr>
              <a:t> </a:t>
            </a:r>
            <a:r>
              <a:rPr lang="en-US" dirty="0" err="1">
                <a:solidFill>
                  <a:srgbClr val="004992"/>
                </a:solidFill>
                <a:latin typeface="+mn-lt"/>
                <a:ea typeface="+mn-ea"/>
                <a:cs typeface="+mn-cs"/>
              </a:rPr>
              <a:t>yardımcı</a:t>
            </a:r>
            <a:r>
              <a:rPr lang="en-US" dirty="0">
                <a:solidFill>
                  <a:srgbClr val="004992"/>
                </a:solidFill>
                <a:latin typeface="+mn-lt"/>
                <a:ea typeface="+mn-ea"/>
                <a:cs typeface="+mn-cs"/>
              </a:rPr>
              <a:t> </a:t>
            </a:r>
            <a:r>
              <a:rPr lang="en-US" dirty="0" err="1">
                <a:solidFill>
                  <a:srgbClr val="004992"/>
                </a:solidFill>
                <a:latin typeface="+mn-lt"/>
                <a:ea typeface="+mn-ea"/>
                <a:cs typeface="+mn-cs"/>
              </a:rPr>
              <a:t>bir</a:t>
            </a:r>
            <a:r>
              <a:rPr lang="en-US" dirty="0">
                <a:solidFill>
                  <a:srgbClr val="004992"/>
                </a:solidFill>
                <a:latin typeface="+mn-lt"/>
                <a:ea typeface="+mn-ea"/>
                <a:cs typeface="+mn-cs"/>
              </a:rPr>
              <a:t> </a:t>
            </a:r>
            <a:r>
              <a:rPr lang="en-US" dirty="0" err="1">
                <a:solidFill>
                  <a:srgbClr val="004992"/>
                </a:solidFill>
                <a:latin typeface="+mn-lt"/>
                <a:ea typeface="+mn-ea"/>
                <a:cs typeface="+mn-cs"/>
              </a:rPr>
              <a:t>değerlendirme</a:t>
            </a:r>
            <a:r>
              <a:rPr lang="en-US" dirty="0">
                <a:solidFill>
                  <a:srgbClr val="004992"/>
                </a:solidFill>
                <a:latin typeface="+mn-lt"/>
                <a:ea typeface="+mn-ea"/>
                <a:cs typeface="+mn-cs"/>
              </a:rPr>
              <a:t> ne </a:t>
            </a:r>
            <a:r>
              <a:rPr lang="en-US" dirty="0" err="1">
                <a:solidFill>
                  <a:srgbClr val="004992"/>
                </a:solidFill>
                <a:latin typeface="+mn-lt"/>
                <a:ea typeface="+mn-ea"/>
                <a:cs typeface="+mn-cs"/>
              </a:rPr>
              <a:t>olabilir</a:t>
            </a:r>
            <a:r>
              <a:rPr lang="en-US" dirty="0">
                <a:solidFill>
                  <a:srgbClr val="004992"/>
                </a:solidFill>
                <a:latin typeface="+mn-lt"/>
                <a:ea typeface="+mn-ea"/>
                <a:cs typeface="+mn-cs"/>
              </a:rPr>
              <a:t>?</a:t>
            </a:r>
          </a:p>
        </p:txBody>
      </p:sp>
      <p:sp>
        <p:nvSpPr>
          <p:cNvPr id="2" name="Footer Placeholder 1"/>
          <p:cNvSpPr>
            <a:spLocks noGrp="1"/>
          </p:cNvSpPr>
          <p:nvPr>
            <p:ph type="ftr" sz="quarter" idx="11"/>
          </p:nvPr>
        </p:nvSpPr>
        <p:spPr/>
        <p:txBody>
          <a:bodyPr/>
          <a:lstStyle/>
          <a:p>
            <a:r>
              <a:rPr lang="de-DE">
                <a:latin typeface="+mn-lt"/>
                <a:ea typeface="+mn-ea"/>
              </a:rPr>
              <a:t>Eğitim Modülü 8 – Ruh hali &amp; Öz-Saygı</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25</a:t>
            </a:fld>
            <a:endParaRPr lang="de-DE" dirty="0">
              <a:latin typeface="+mn-lt"/>
              <a:ea typeface="+mn-ea"/>
            </a:endParaRPr>
          </a:p>
        </p:txBody>
      </p:sp>
      <p:graphicFrame>
        <p:nvGraphicFramePr>
          <p:cNvPr id="10" name="Group 48">
            <a:extLst>
              <a:ext uri="{FF2B5EF4-FFF2-40B4-BE49-F238E27FC236}">
                <a16:creationId xmlns:a16="http://schemas.microsoft.com/office/drawing/2014/main" id="{87DB5DFE-1848-49EF-996E-C8C8B7878045}"/>
              </a:ext>
            </a:extLst>
          </p:cNvPr>
          <p:cNvGraphicFramePr>
            <a:graphicFrameLocks noGrp="1"/>
          </p:cNvGraphicFramePr>
          <p:nvPr>
            <p:extLst>
              <p:ext uri="{D42A27DB-BD31-4B8C-83A1-F6EECF244321}">
                <p14:modId xmlns:p14="http://schemas.microsoft.com/office/powerpoint/2010/main" val="1356438253"/>
              </p:ext>
            </p:extLst>
          </p:nvPr>
        </p:nvGraphicFramePr>
        <p:xfrm>
          <a:off x="408955" y="2633472"/>
          <a:ext cx="11376000" cy="185928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mn-lt"/>
                          <a:ea typeface="+mn-ea"/>
                          <a:cs typeface="+mn-cs"/>
                        </a:rPr>
                        <a:t>Olay</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err="1">
                          <a:ln>
                            <a:noFill/>
                          </a:ln>
                          <a:solidFill>
                            <a:srgbClr val="000000"/>
                          </a:solidFill>
                          <a:effectLst/>
                          <a:latin typeface="+mn-lt"/>
                          <a:ea typeface="+mn-ea"/>
                          <a:cs typeface="+mn-cs"/>
                        </a:rPr>
                        <a:t>Depresif</a:t>
                      </a:r>
                      <a:r>
                        <a:rPr kumimoji="0" lang="es-ES" sz="2000" b="1" i="1" u="none" strike="noStrike" cap="none" normalizeH="0" baseline="0" dirty="0">
                          <a:ln>
                            <a:noFill/>
                          </a:ln>
                          <a:solidFill>
                            <a:srgbClr val="000000"/>
                          </a:solidFill>
                          <a:effectLst/>
                          <a:latin typeface="+mn-lt"/>
                          <a:ea typeface="+mn-ea"/>
                          <a:cs typeface="+mn-cs"/>
                        </a:rPr>
                        <a:t> </a:t>
                      </a:r>
                      <a:r>
                        <a:rPr kumimoji="0" lang="es-ES" sz="2000" b="1" i="1" u="none" strike="noStrike" cap="none" normalizeH="0" baseline="0" dirty="0" err="1">
                          <a:ln>
                            <a:noFill/>
                          </a:ln>
                          <a:solidFill>
                            <a:srgbClr val="000000"/>
                          </a:solidFill>
                          <a:effectLst/>
                          <a:latin typeface="+mn-lt"/>
                          <a:ea typeface="+mn-ea"/>
                          <a:cs typeface="+mn-cs"/>
                        </a:rPr>
                        <a:t>ön</a:t>
                      </a:r>
                      <a:r>
                        <a:rPr kumimoji="0" lang="es-ES" sz="2000" b="1" i="1" u="none" strike="noStrike" cap="none" normalizeH="0" baseline="0" dirty="0">
                          <a:ln>
                            <a:noFill/>
                          </a:ln>
                          <a:solidFill>
                            <a:srgbClr val="000000"/>
                          </a:solidFill>
                          <a:effectLst/>
                          <a:latin typeface="+mn-lt"/>
                          <a:ea typeface="+mn-ea"/>
                          <a:cs typeface="+mn-cs"/>
                        </a:rPr>
                        <a:t> </a:t>
                      </a:r>
                      <a:r>
                        <a:rPr kumimoji="0" lang="es-ES" sz="2000" b="1" i="1" u="none" strike="noStrike" cap="none" normalizeH="0" baseline="0" dirty="0" err="1">
                          <a:ln>
                            <a:noFill/>
                          </a:ln>
                          <a:solidFill>
                            <a:srgbClr val="000000"/>
                          </a:solidFill>
                          <a:effectLst/>
                          <a:latin typeface="+mn-lt"/>
                          <a:ea typeface="+mn-ea"/>
                          <a:cs typeface="+mn-cs"/>
                        </a:rPr>
                        <a:t>değerlendirme</a:t>
                      </a:r>
                      <a:endParaRPr kumimoji="0" lang="es-ES" sz="2000" b="1" i="1" u="none" strike="noStrike" cap="none" normalizeH="0" baseline="0" dirty="0">
                        <a:ln>
                          <a:noFill/>
                        </a:ln>
                        <a:solidFill>
                          <a:srgbClr val="000000"/>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err="1">
                          <a:ln>
                            <a:noFill/>
                          </a:ln>
                          <a:solidFill>
                            <a:srgbClr val="000000"/>
                          </a:solidFill>
                          <a:effectLst/>
                          <a:latin typeface="+mn-lt"/>
                          <a:ea typeface="+mn-ea"/>
                          <a:cs typeface="+mn-cs"/>
                        </a:rPr>
                        <a:t>Olumlu</a:t>
                      </a:r>
                      <a:r>
                        <a:rPr kumimoji="0" lang="es-ES" sz="2000" b="0" i="0" u="none" strike="noStrike" cap="none" normalizeH="0" baseline="0" dirty="0">
                          <a:ln>
                            <a:noFill/>
                          </a:ln>
                          <a:solidFill>
                            <a:srgbClr val="000000"/>
                          </a:solidFill>
                          <a:effectLst/>
                          <a:latin typeface="+mn-lt"/>
                          <a:ea typeface="+mn-ea"/>
                          <a:cs typeface="+mn-cs"/>
                        </a:rPr>
                        <a:t>/</a:t>
                      </a:r>
                      <a:r>
                        <a:rPr kumimoji="0" lang="es-ES" sz="2000" b="0" i="0" u="none" strike="noStrike" cap="none" normalizeH="0" baseline="0" dirty="0" err="1">
                          <a:ln>
                            <a:noFill/>
                          </a:ln>
                          <a:solidFill>
                            <a:srgbClr val="000000"/>
                          </a:solidFill>
                          <a:effectLst/>
                          <a:latin typeface="+mn-lt"/>
                          <a:ea typeface="+mn-ea"/>
                          <a:cs typeface="+mn-cs"/>
                        </a:rPr>
                        <a:t>yapıcı</a:t>
                      </a:r>
                      <a:r>
                        <a:rPr kumimoji="0" lang="es-ES" sz="2000" b="0" i="0" u="none" strike="noStrike" cap="none" normalizeH="0" baseline="0" dirty="0">
                          <a:ln>
                            <a:noFill/>
                          </a:ln>
                          <a:solidFill>
                            <a:srgbClr val="000000"/>
                          </a:solidFill>
                          <a:effectLst/>
                          <a:latin typeface="+mn-lt"/>
                          <a:ea typeface="+mn-ea"/>
                          <a:cs typeface="+mn-cs"/>
                        </a:rPr>
                        <a:t> </a:t>
                      </a:r>
                      <a:r>
                        <a:rPr kumimoji="0" lang="es-ES" sz="2000" b="0" i="0" u="none" strike="noStrike" cap="none" normalizeH="0" baseline="0" dirty="0" err="1">
                          <a:ln>
                            <a:noFill/>
                          </a:ln>
                          <a:solidFill>
                            <a:srgbClr val="000000"/>
                          </a:solidFill>
                          <a:effectLst/>
                          <a:latin typeface="+mn-lt"/>
                          <a:ea typeface="+mn-ea"/>
                          <a:cs typeface="+mn-cs"/>
                        </a:rPr>
                        <a:t>değerlendirme</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mn-lt"/>
                          <a:ea typeface="+mn-ea"/>
                          <a:cs typeface="+mn-cs"/>
                        </a:rPr>
                        <a:t>Derinizde koyu renkli bir ben görüyorsunuz.</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mn-lt"/>
                          <a:ea typeface="+mn-ea"/>
                          <a:cs typeface="+mn-cs"/>
                        </a:rPr>
                        <a:t>“Kanser </a:t>
                      </a:r>
                      <a:r>
                        <a:rPr kumimoji="0" lang="en-US" sz="2000" b="1" i="1" u="none" strike="noStrike" cap="none" normalizeH="0" baseline="0" dirty="0" err="1">
                          <a:ln>
                            <a:noFill/>
                          </a:ln>
                          <a:solidFill>
                            <a:srgbClr val="333333"/>
                          </a:solidFill>
                          <a:effectLst/>
                          <a:latin typeface="+mn-lt"/>
                          <a:ea typeface="+mn-ea"/>
                          <a:cs typeface="+mn-cs"/>
                        </a:rPr>
                        <a:t>oluyorum</a:t>
                      </a:r>
                      <a:r>
                        <a:rPr kumimoji="0" lang="en-US" sz="2000" b="1" i="1" u="none" strike="noStrike" cap="none" normalizeH="0" baseline="0">
                          <a:ln>
                            <a:noFill/>
                          </a:ln>
                          <a:solidFill>
                            <a:srgbClr val="333333"/>
                          </a:solidFill>
                          <a:effectLst/>
                          <a:latin typeface="+mn-lt"/>
                          <a:ea typeface="+mn-ea"/>
                          <a:cs typeface="+mn-cs"/>
                        </a:rPr>
                        <a:t>, öleceğim”</a:t>
                      </a:r>
                      <a:endParaRPr kumimoji="0" lang="en-US" sz="20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21623" y="4664281"/>
            <a:ext cx="3273552" cy="2193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dirty="0">
                <a:solidFill>
                  <a:srgbClr val="004992"/>
                </a:solidFill>
                <a:latin typeface="+mn-lt"/>
                <a:ea typeface="+mn-ea"/>
                <a:cs typeface="+mn-cs"/>
              </a:rPr>
              <a:t>5</a:t>
            </a:r>
            <a:r>
              <a:rPr lang="en-US" sz="3600">
                <a:solidFill>
                  <a:srgbClr val="004992"/>
                </a:solidFill>
                <a:latin typeface="+mn-lt"/>
                <a:ea typeface="+mn-ea"/>
                <a:cs typeface="+mn-cs"/>
              </a:rPr>
              <a:t>. “Ya </a:t>
            </a:r>
            <a:r>
              <a:rPr lang="en-US" sz="3600" dirty="0" err="1">
                <a:solidFill>
                  <a:srgbClr val="004992"/>
                </a:solidFill>
                <a:latin typeface="+mn-lt"/>
                <a:ea typeface="+mn-ea"/>
                <a:cs typeface="+mn-cs"/>
              </a:rPr>
              <a:t>Hep-Ya</a:t>
            </a:r>
            <a:r>
              <a:rPr lang="en-US" sz="3600" dirty="0">
                <a:solidFill>
                  <a:srgbClr val="004992"/>
                </a:solidFill>
                <a:latin typeface="+mn-lt"/>
                <a:ea typeface="+mn-ea"/>
                <a:cs typeface="+mn-cs"/>
              </a:rPr>
              <a:t> </a:t>
            </a:r>
            <a:r>
              <a:rPr lang="en-US" sz="3600" err="1">
                <a:solidFill>
                  <a:srgbClr val="004992"/>
                </a:solidFill>
                <a:latin typeface="+mn-lt"/>
                <a:ea typeface="+mn-ea"/>
                <a:cs typeface="+mn-cs"/>
              </a:rPr>
              <a:t>Hiç-Düşünme</a:t>
            </a:r>
            <a:r>
              <a:rPr lang="en-US" sz="3600">
                <a:solidFill>
                  <a:srgbClr val="004992"/>
                </a:solidFill>
                <a:latin typeface="+mn-lt"/>
                <a:ea typeface="+mn-ea"/>
                <a:cs typeface="+mn-cs"/>
              </a:rPr>
              <a:t> Şekli”/ </a:t>
            </a:r>
            <a:r>
              <a:rPr lang="en-US" sz="3600" dirty="0" err="1">
                <a:solidFill>
                  <a:srgbClr val="004992"/>
                </a:solidFill>
                <a:latin typeface="+mn-lt"/>
                <a:ea typeface="+mn-ea"/>
                <a:cs typeface="+mn-cs"/>
              </a:rPr>
              <a:t>Felaket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tellalı</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gibi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düşünme</a:t>
            </a:r>
            <a:br>
              <a:rPr lang="en-US" sz="3600" dirty="0">
                <a:solidFill>
                  <a:srgbClr val="004992"/>
                </a:solidFill>
                <a:latin typeface="+mn-lt"/>
                <a:ea typeface="+mn-ea"/>
                <a:cs typeface="+mn-cs"/>
              </a:rPr>
            </a:br>
            <a:r>
              <a:rPr lang="en-US" dirty="0" err="1">
                <a:solidFill>
                  <a:srgbClr val="004992"/>
                </a:solidFill>
                <a:latin typeface="+mn-lt"/>
                <a:ea typeface="+mn-ea"/>
                <a:cs typeface="+mn-cs"/>
              </a:rPr>
              <a:t>Daha</a:t>
            </a:r>
            <a:r>
              <a:rPr lang="en-US" dirty="0">
                <a:solidFill>
                  <a:srgbClr val="004992"/>
                </a:solidFill>
                <a:latin typeface="+mn-lt"/>
                <a:ea typeface="+mn-ea"/>
                <a:cs typeface="+mn-cs"/>
              </a:rPr>
              <a:t> </a:t>
            </a:r>
            <a:r>
              <a:rPr lang="en-US" dirty="0" err="1">
                <a:solidFill>
                  <a:srgbClr val="004992"/>
                </a:solidFill>
                <a:latin typeface="+mn-lt"/>
                <a:ea typeface="+mn-ea"/>
                <a:cs typeface="+mn-cs"/>
              </a:rPr>
              <a:t>gerçekçi</a:t>
            </a:r>
            <a:r>
              <a:rPr lang="en-US" dirty="0">
                <a:solidFill>
                  <a:srgbClr val="004992"/>
                </a:solidFill>
                <a:latin typeface="+mn-lt"/>
                <a:ea typeface="+mn-ea"/>
                <a:cs typeface="+mn-cs"/>
              </a:rPr>
              <a:t> </a:t>
            </a:r>
            <a:r>
              <a:rPr lang="en-US" dirty="0" err="1">
                <a:solidFill>
                  <a:srgbClr val="004992"/>
                </a:solidFill>
                <a:latin typeface="+mn-lt"/>
                <a:ea typeface="+mn-ea"/>
                <a:cs typeface="+mn-cs"/>
              </a:rPr>
              <a:t>ve</a:t>
            </a:r>
            <a:r>
              <a:rPr lang="en-US" dirty="0">
                <a:solidFill>
                  <a:srgbClr val="004992"/>
                </a:solidFill>
                <a:latin typeface="+mn-lt"/>
                <a:ea typeface="+mn-ea"/>
                <a:cs typeface="+mn-cs"/>
              </a:rPr>
              <a:t> </a:t>
            </a:r>
            <a:r>
              <a:rPr lang="en-US" dirty="0" err="1">
                <a:solidFill>
                  <a:srgbClr val="004992"/>
                </a:solidFill>
                <a:latin typeface="+mn-lt"/>
                <a:ea typeface="+mn-ea"/>
                <a:cs typeface="+mn-cs"/>
              </a:rPr>
              <a:t>yardımcı</a:t>
            </a:r>
            <a:r>
              <a:rPr lang="en-US" dirty="0">
                <a:solidFill>
                  <a:srgbClr val="004992"/>
                </a:solidFill>
                <a:latin typeface="+mn-lt"/>
                <a:ea typeface="+mn-ea"/>
                <a:cs typeface="+mn-cs"/>
              </a:rPr>
              <a:t> </a:t>
            </a:r>
            <a:r>
              <a:rPr lang="en-US" dirty="0" err="1">
                <a:solidFill>
                  <a:srgbClr val="004992"/>
                </a:solidFill>
                <a:latin typeface="+mn-lt"/>
                <a:ea typeface="+mn-ea"/>
                <a:cs typeface="+mn-cs"/>
              </a:rPr>
              <a:t>bir</a:t>
            </a:r>
            <a:r>
              <a:rPr lang="en-US" dirty="0">
                <a:solidFill>
                  <a:srgbClr val="004992"/>
                </a:solidFill>
                <a:latin typeface="+mn-lt"/>
                <a:ea typeface="+mn-ea"/>
                <a:cs typeface="+mn-cs"/>
              </a:rPr>
              <a:t> </a:t>
            </a:r>
            <a:r>
              <a:rPr lang="en-US" dirty="0" err="1">
                <a:solidFill>
                  <a:srgbClr val="004992"/>
                </a:solidFill>
                <a:latin typeface="+mn-lt"/>
                <a:ea typeface="+mn-ea"/>
                <a:cs typeface="+mn-cs"/>
              </a:rPr>
              <a:t>değerlendirme</a:t>
            </a:r>
            <a:r>
              <a:rPr lang="en-US" dirty="0">
                <a:solidFill>
                  <a:srgbClr val="004992"/>
                </a:solidFill>
                <a:latin typeface="+mn-lt"/>
                <a:ea typeface="+mn-ea"/>
                <a:cs typeface="+mn-cs"/>
              </a:rPr>
              <a:t> ne </a:t>
            </a:r>
            <a:r>
              <a:rPr lang="en-US" dirty="0" err="1">
                <a:solidFill>
                  <a:srgbClr val="004992"/>
                </a:solidFill>
                <a:latin typeface="+mn-lt"/>
                <a:ea typeface="+mn-ea"/>
                <a:cs typeface="+mn-cs"/>
              </a:rPr>
              <a:t>olabilir</a:t>
            </a:r>
            <a:r>
              <a:rPr lang="en-US" dirty="0">
                <a:solidFill>
                  <a:srgbClr val="004992"/>
                </a:solidFill>
                <a:latin typeface="+mn-lt"/>
                <a:ea typeface="+mn-ea"/>
                <a:cs typeface="+mn-cs"/>
              </a:rPr>
              <a:t>?</a:t>
            </a:r>
          </a:p>
        </p:txBody>
      </p:sp>
      <p:sp>
        <p:nvSpPr>
          <p:cNvPr id="2" name="Footer Placeholder 1"/>
          <p:cNvSpPr>
            <a:spLocks noGrp="1"/>
          </p:cNvSpPr>
          <p:nvPr>
            <p:ph type="ftr" sz="quarter" idx="11"/>
          </p:nvPr>
        </p:nvSpPr>
        <p:spPr/>
        <p:txBody>
          <a:bodyPr/>
          <a:lstStyle/>
          <a:p>
            <a:r>
              <a:rPr lang="de-DE">
                <a:latin typeface="+mn-lt"/>
                <a:ea typeface="+mn-ea"/>
              </a:rPr>
              <a:t>Eğitim Modülü 8 – Ruh hali &amp; Öz-Saygı</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26</a:t>
            </a:fld>
            <a:endParaRPr lang="de-DE" dirty="0">
              <a:latin typeface="+mn-lt"/>
              <a:ea typeface="+mn-ea"/>
            </a:endParaRPr>
          </a:p>
        </p:txBody>
      </p:sp>
      <p:graphicFrame>
        <p:nvGraphicFramePr>
          <p:cNvPr id="10" name="Group 48">
            <a:extLst>
              <a:ext uri="{FF2B5EF4-FFF2-40B4-BE49-F238E27FC236}">
                <a16:creationId xmlns:a16="http://schemas.microsoft.com/office/drawing/2014/main" id="{87DB5DFE-1848-49EF-996E-C8C8B7878045}"/>
              </a:ext>
            </a:extLst>
          </p:cNvPr>
          <p:cNvGraphicFramePr>
            <a:graphicFrameLocks noGrp="1"/>
          </p:cNvGraphicFramePr>
          <p:nvPr>
            <p:extLst>
              <p:ext uri="{D42A27DB-BD31-4B8C-83A1-F6EECF244321}">
                <p14:modId xmlns:p14="http://schemas.microsoft.com/office/powerpoint/2010/main" val="1375169927"/>
              </p:ext>
            </p:extLst>
          </p:nvPr>
        </p:nvGraphicFramePr>
        <p:xfrm>
          <a:off x="408955" y="2633472"/>
          <a:ext cx="11376000" cy="185928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mn-lt"/>
                          <a:ea typeface="+mn-ea"/>
                          <a:cs typeface="+mn-cs"/>
                        </a:rPr>
                        <a:t>Olay</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err="1">
                          <a:ln>
                            <a:noFill/>
                          </a:ln>
                          <a:solidFill>
                            <a:srgbClr val="000000"/>
                          </a:solidFill>
                          <a:effectLst/>
                          <a:latin typeface="+mn-lt"/>
                          <a:ea typeface="+mn-ea"/>
                          <a:cs typeface="+mn-cs"/>
                        </a:rPr>
                        <a:t>Depresif</a:t>
                      </a:r>
                      <a:r>
                        <a:rPr kumimoji="0" lang="es-ES" sz="2000" b="1" i="1" u="none" strike="noStrike" cap="none" normalizeH="0" baseline="0" dirty="0">
                          <a:ln>
                            <a:noFill/>
                          </a:ln>
                          <a:solidFill>
                            <a:srgbClr val="000000"/>
                          </a:solidFill>
                          <a:effectLst/>
                          <a:latin typeface="+mn-lt"/>
                          <a:ea typeface="+mn-ea"/>
                          <a:cs typeface="+mn-cs"/>
                        </a:rPr>
                        <a:t> </a:t>
                      </a:r>
                      <a:r>
                        <a:rPr kumimoji="0" lang="es-ES" sz="2000" b="1" i="1" u="none" strike="noStrike" cap="none" normalizeH="0" baseline="0" dirty="0" err="1">
                          <a:ln>
                            <a:noFill/>
                          </a:ln>
                          <a:solidFill>
                            <a:srgbClr val="000000"/>
                          </a:solidFill>
                          <a:effectLst/>
                          <a:latin typeface="+mn-lt"/>
                          <a:ea typeface="+mn-ea"/>
                          <a:cs typeface="+mn-cs"/>
                        </a:rPr>
                        <a:t>ön</a:t>
                      </a:r>
                      <a:r>
                        <a:rPr kumimoji="0" lang="es-ES" sz="2000" b="1" i="1" u="none" strike="noStrike" cap="none" normalizeH="0" baseline="0" dirty="0">
                          <a:ln>
                            <a:noFill/>
                          </a:ln>
                          <a:solidFill>
                            <a:srgbClr val="000000"/>
                          </a:solidFill>
                          <a:effectLst/>
                          <a:latin typeface="+mn-lt"/>
                          <a:ea typeface="+mn-ea"/>
                          <a:cs typeface="+mn-cs"/>
                        </a:rPr>
                        <a:t> </a:t>
                      </a:r>
                      <a:r>
                        <a:rPr kumimoji="0" lang="es-ES" sz="2000" b="1" i="1" u="none" strike="noStrike" cap="none" normalizeH="0" baseline="0" dirty="0" err="1">
                          <a:ln>
                            <a:noFill/>
                          </a:ln>
                          <a:solidFill>
                            <a:srgbClr val="000000"/>
                          </a:solidFill>
                          <a:effectLst/>
                          <a:latin typeface="+mn-lt"/>
                          <a:ea typeface="+mn-ea"/>
                          <a:cs typeface="+mn-cs"/>
                        </a:rPr>
                        <a:t>değerlendirme</a:t>
                      </a:r>
                      <a:endParaRPr kumimoji="0" lang="es-ES" sz="2000" b="1" i="1" u="none" strike="noStrike" cap="none" normalizeH="0" baseline="0" dirty="0">
                        <a:ln>
                          <a:noFill/>
                        </a:ln>
                        <a:solidFill>
                          <a:srgbClr val="000000"/>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err="1">
                          <a:ln>
                            <a:noFill/>
                          </a:ln>
                          <a:solidFill>
                            <a:srgbClr val="000000"/>
                          </a:solidFill>
                          <a:effectLst/>
                          <a:latin typeface="+mn-lt"/>
                          <a:ea typeface="+mn-ea"/>
                          <a:cs typeface="+mn-cs"/>
                        </a:rPr>
                        <a:t>Olumlu</a:t>
                      </a:r>
                      <a:r>
                        <a:rPr kumimoji="0" lang="es-ES" sz="2000" b="0" i="0" u="none" strike="noStrike" cap="none" normalizeH="0" baseline="0" dirty="0">
                          <a:ln>
                            <a:noFill/>
                          </a:ln>
                          <a:solidFill>
                            <a:srgbClr val="000000"/>
                          </a:solidFill>
                          <a:effectLst/>
                          <a:latin typeface="+mn-lt"/>
                          <a:ea typeface="+mn-ea"/>
                          <a:cs typeface="+mn-cs"/>
                        </a:rPr>
                        <a:t>/</a:t>
                      </a:r>
                      <a:r>
                        <a:rPr kumimoji="0" lang="es-ES" sz="2000" b="0" i="0" u="none" strike="noStrike" cap="none" normalizeH="0" baseline="0" dirty="0" err="1">
                          <a:ln>
                            <a:noFill/>
                          </a:ln>
                          <a:solidFill>
                            <a:srgbClr val="000000"/>
                          </a:solidFill>
                          <a:effectLst/>
                          <a:latin typeface="+mn-lt"/>
                          <a:ea typeface="+mn-ea"/>
                          <a:cs typeface="+mn-cs"/>
                        </a:rPr>
                        <a:t>yapıcı</a:t>
                      </a:r>
                      <a:r>
                        <a:rPr kumimoji="0" lang="es-ES" sz="2000" b="0" i="0" u="none" strike="noStrike" cap="none" normalizeH="0" baseline="0" dirty="0">
                          <a:ln>
                            <a:noFill/>
                          </a:ln>
                          <a:solidFill>
                            <a:srgbClr val="000000"/>
                          </a:solidFill>
                          <a:effectLst/>
                          <a:latin typeface="+mn-lt"/>
                          <a:ea typeface="+mn-ea"/>
                          <a:cs typeface="+mn-cs"/>
                        </a:rPr>
                        <a:t> </a:t>
                      </a:r>
                      <a:r>
                        <a:rPr kumimoji="0" lang="es-ES" sz="2000" b="0" i="0" u="none" strike="noStrike" cap="none" normalizeH="0" baseline="0" dirty="0" err="1">
                          <a:ln>
                            <a:noFill/>
                          </a:ln>
                          <a:solidFill>
                            <a:srgbClr val="000000"/>
                          </a:solidFill>
                          <a:effectLst/>
                          <a:latin typeface="+mn-lt"/>
                          <a:ea typeface="+mn-ea"/>
                          <a:cs typeface="+mn-cs"/>
                        </a:rPr>
                        <a:t>değerlendirme</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mn-lt"/>
                          <a:ea typeface="+mn-ea"/>
                          <a:cs typeface="+mn-cs"/>
                        </a:rPr>
                        <a:t>Derinizde koyu renkli bir ben görüyorsunuz.</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mn-lt"/>
                          <a:ea typeface="+mn-ea"/>
                          <a:cs typeface="+mn-cs"/>
                        </a:rPr>
                        <a:t>“Kanser </a:t>
                      </a:r>
                      <a:r>
                        <a:rPr kumimoji="0" lang="en-US" sz="2000" b="1" i="1" u="none" strike="noStrike" cap="none" normalizeH="0" baseline="0" dirty="0" err="1">
                          <a:ln>
                            <a:noFill/>
                          </a:ln>
                          <a:solidFill>
                            <a:srgbClr val="333333"/>
                          </a:solidFill>
                          <a:effectLst/>
                          <a:latin typeface="+mn-lt"/>
                          <a:ea typeface="+mn-ea"/>
                          <a:cs typeface="+mn-cs"/>
                        </a:rPr>
                        <a:t>oluyorum</a:t>
                      </a:r>
                      <a:r>
                        <a:rPr kumimoji="0" lang="en-US" sz="2000" b="1" i="1" u="none" strike="noStrike" cap="none" normalizeH="0" baseline="0">
                          <a:ln>
                            <a:noFill/>
                          </a:ln>
                          <a:solidFill>
                            <a:srgbClr val="333333"/>
                          </a:solidFill>
                          <a:effectLst/>
                          <a:latin typeface="+mn-lt"/>
                          <a:ea typeface="+mn-ea"/>
                          <a:cs typeface="+mn-cs"/>
                        </a:rPr>
                        <a:t>, öleceğim”</a:t>
                      </a:r>
                      <a:endParaRPr kumimoji="0" lang="en-US" sz="20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mn-lt"/>
                          <a:ea typeface="+mn-ea"/>
                          <a:cs typeface="+mn-cs"/>
                        </a:rPr>
                        <a:t>Başkalarına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sorunuz</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ya</a:t>
                      </a:r>
                      <a:r>
                        <a:rPr kumimoji="0" lang="en-US" sz="2000" b="0" i="0" u="none" strike="noStrike" cap="none" normalizeH="0" baseline="0" dirty="0">
                          <a:ln>
                            <a:noFill/>
                          </a:ln>
                          <a:solidFill>
                            <a:srgbClr val="333333"/>
                          </a:solidFill>
                          <a:effectLst/>
                          <a:latin typeface="+mn-lt"/>
                          <a:ea typeface="+mn-ea"/>
                          <a:cs typeface="+mn-cs"/>
                        </a:rPr>
                        <a:t> da </a:t>
                      </a:r>
                      <a:r>
                        <a:rPr kumimoji="0" lang="en-US" sz="2000" b="0" i="0" u="none" strike="noStrike" cap="none" normalizeH="0" baseline="0" dirty="0" err="1">
                          <a:ln>
                            <a:noFill/>
                          </a:ln>
                          <a:solidFill>
                            <a:srgbClr val="333333"/>
                          </a:solidFill>
                          <a:effectLst/>
                          <a:latin typeface="+mn-lt"/>
                          <a:ea typeface="+mn-ea"/>
                          <a:cs typeface="+mn-cs"/>
                        </a:rPr>
                        <a:t>bir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doktora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danışınız</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21623" y="4664281"/>
            <a:ext cx="3273552" cy="2193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609833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6. Olumsuz düşüncelerin bastırılması</a:t>
            </a:r>
            <a:br>
              <a:rPr lang="de-DE" altLang="de-DE" sz="3600">
                <a:solidFill>
                  <a:srgbClr val="004992"/>
                </a:solidFill>
                <a:latin typeface="+mn-lt"/>
                <a:ea typeface="+mn-ea"/>
                <a:cs typeface="+mn-cs"/>
              </a:rPr>
            </a:br>
            <a:r>
              <a:rPr lang="de-DE" altLang="de-DE">
                <a:solidFill>
                  <a:srgbClr val="004992"/>
                </a:solidFill>
                <a:latin typeface="+mn-lt"/>
                <a:ea typeface="+mn-ea"/>
                <a:cs typeface="+mn-cs"/>
              </a:rPr>
              <a:t>Daha gerçekçi ve yardımcı bir değerlendirme ne olabilir?</a:t>
            </a:r>
          </a:p>
        </p:txBody>
      </p:sp>
      <p:sp>
        <p:nvSpPr>
          <p:cNvPr id="2" name="Footer Placeholder 1"/>
          <p:cNvSpPr>
            <a:spLocks noGrp="1"/>
          </p:cNvSpPr>
          <p:nvPr>
            <p:ph type="ftr" sz="quarter" idx="11"/>
          </p:nvPr>
        </p:nvSpPr>
        <p:spPr/>
        <p:txBody>
          <a:bodyPr/>
          <a:lstStyle/>
          <a:p>
            <a:r>
              <a:rPr lang="de-DE">
                <a:latin typeface="+mn-lt"/>
                <a:ea typeface="+mn-ea"/>
              </a:rPr>
              <a:t>Eğitim Modülü 8 – Ruh hali &amp; Öz-Saygı</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27</a:t>
            </a:fld>
            <a:endParaRPr lang="de-DE" dirty="0">
              <a:latin typeface="+mn-lt"/>
              <a:ea typeface="+mn-ea"/>
            </a:endParaRPr>
          </a:p>
        </p:txBody>
      </p:sp>
      <p:graphicFrame>
        <p:nvGraphicFramePr>
          <p:cNvPr id="9" name="Group 33">
            <a:extLst>
              <a:ext uri="{FF2B5EF4-FFF2-40B4-BE49-F238E27FC236}">
                <a16:creationId xmlns:a16="http://schemas.microsoft.com/office/drawing/2014/main" id="{24E9BA93-ED9F-4E13-9B47-5F21DD81E0A9}"/>
              </a:ext>
            </a:extLst>
          </p:cNvPr>
          <p:cNvGraphicFramePr>
            <a:graphicFrameLocks noGrp="1"/>
          </p:cNvGraphicFramePr>
          <p:nvPr>
            <p:extLst>
              <p:ext uri="{D42A27DB-BD31-4B8C-83A1-F6EECF244321}">
                <p14:modId xmlns:p14="http://schemas.microsoft.com/office/powerpoint/2010/main" val="3099970025"/>
              </p:ext>
            </p:extLst>
          </p:nvPr>
        </p:nvGraphicFramePr>
        <p:xfrm>
          <a:off x="408955" y="2636912"/>
          <a:ext cx="11376000" cy="185928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mn-lt"/>
                          <a:ea typeface="+mn-ea"/>
                          <a:cs typeface="+mn-cs"/>
                        </a:rPr>
                        <a:t>Olay</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000000"/>
                          </a:solidFill>
                          <a:effectLst/>
                          <a:latin typeface="+mn-lt"/>
                          <a:ea typeface="+mn-ea"/>
                          <a:cs typeface="+mn-cs"/>
                        </a:rPr>
                        <a:t>Sorunlu değerlendirme</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mn-lt"/>
                          <a:ea typeface="+mn-ea"/>
                          <a:cs typeface="+mn-cs"/>
                        </a:rPr>
                        <a:t>Olumlu/yapıcı değerlendirme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mn-lt"/>
                          <a:ea typeface="+mn-ea"/>
                          <a:cs typeface="+mn-cs"/>
                        </a:rPr>
                        <a:t>Tekrarlayan olumsuz düşünceleriniz var (örn: “sen değersizsin”, “başarısız”, “İşte, salaksın sen”).</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mn-lt"/>
                          <a:ea typeface="+mn-ea"/>
                          <a:cs typeface="+mn-cs"/>
                        </a:rPr>
                        <a:t>“Bu </a:t>
                      </a:r>
                      <a:r>
                        <a:rPr kumimoji="0" lang="en-US" sz="2000" b="1" i="1" u="none" strike="noStrike" cap="none" normalizeH="0" baseline="0" dirty="0" err="1">
                          <a:ln>
                            <a:noFill/>
                          </a:ln>
                          <a:solidFill>
                            <a:srgbClr val="333333"/>
                          </a:solidFill>
                          <a:effectLst/>
                          <a:latin typeface="+mn-lt"/>
                          <a:ea typeface="+mn-ea"/>
                          <a:cs typeface="+mn-cs"/>
                        </a:rPr>
                        <a:t>olumsuz</a:t>
                      </a:r>
                      <a:r>
                        <a:rPr kumimoji="0" lang="en-US" sz="2000" b="1" i="1" u="none" strike="noStrike" cap="none" normalizeH="0" baseline="0" dirty="0">
                          <a:ln>
                            <a:noFill/>
                          </a:ln>
                          <a:solidFill>
                            <a:srgbClr val="333333"/>
                          </a:solidFill>
                          <a:effectLst/>
                          <a:latin typeface="+mn-lt"/>
                          <a:ea typeface="+mn-ea"/>
                          <a:cs typeface="+mn-cs"/>
                        </a:rPr>
                        <a:t> </a:t>
                      </a:r>
                      <a:r>
                        <a:rPr kumimoji="0" lang="en-US" sz="2000" b="1" i="1" u="none" strike="noStrike" cap="none" normalizeH="0" baseline="0" err="1">
                          <a:ln>
                            <a:noFill/>
                          </a:ln>
                          <a:solidFill>
                            <a:srgbClr val="333333"/>
                          </a:solidFill>
                          <a:effectLst/>
                          <a:latin typeface="+mn-lt"/>
                          <a:ea typeface="+mn-ea"/>
                          <a:cs typeface="+mn-cs"/>
                        </a:rPr>
                        <a:t>düşünceleri</a:t>
                      </a:r>
                      <a:r>
                        <a:rPr kumimoji="0" lang="en-US" sz="2000" b="1" i="1" u="none" strike="noStrike" cap="none" normalizeH="0" baseline="0">
                          <a:ln>
                            <a:noFill/>
                          </a:ln>
                          <a:solidFill>
                            <a:srgbClr val="333333"/>
                          </a:solidFill>
                          <a:effectLst/>
                          <a:latin typeface="+mn-lt"/>
                          <a:ea typeface="+mn-ea"/>
                          <a:cs typeface="+mn-cs"/>
                        </a:rPr>
                        <a:t> düşünmemeliyim” </a:t>
                      </a:r>
                      <a:r>
                        <a:rPr kumimoji="0" lang="en-US" sz="2000" b="1" i="1" u="none" strike="noStrike" cap="none" normalizeH="0" baseline="0" dirty="0">
                          <a:ln>
                            <a:noFill/>
                          </a:ln>
                          <a:solidFill>
                            <a:srgbClr val="333333"/>
                          </a:solidFill>
                          <a:effectLst/>
                          <a:latin typeface="+mn-lt"/>
                          <a:ea typeface="+mn-ea"/>
                          <a:cs typeface="+mn-cs"/>
                        </a:rPr>
                        <a:t>…</a:t>
                      </a:r>
                      <a:r>
                        <a:rPr kumimoji="0" lang="en-US" sz="2000" b="1" i="1" u="none" strike="noStrike" cap="none" normalizeH="0" baseline="0" dirty="0" err="1">
                          <a:ln>
                            <a:noFill/>
                          </a:ln>
                          <a:solidFill>
                            <a:srgbClr val="333333"/>
                          </a:solidFill>
                          <a:effectLst/>
                          <a:latin typeface="+mn-lt"/>
                          <a:ea typeface="+mn-ea"/>
                          <a:cs typeface="+mn-cs"/>
                        </a:rPr>
                        <a:t>fakat</a:t>
                      </a:r>
                      <a:r>
                        <a:rPr kumimoji="0" lang="en-US" sz="2000" b="1" i="1" u="none" strike="noStrike" cap="none" normalizeH="0" baseline="0" dirty="0">
                          <a:ln>
                            <a:noFill/>
                          </a:ln>
                          <a:solidFill>
                            <a:srgbClr val="333333"/>
                          </a:solidFill>
                          <a:effectLst/>
                          <a:latin typeface="+mn-lt"/>
                          <a:ea typeface="+mn-ea"/>
                          <a:cs typeface="+mn-cs"/>
                        </a:rPr>
                        <a:t> </a:t>
                      </a:r>
                      <a:r>
                        <a:rPr kumimoji="0" lang="en-US" sz="2000" b="1" i="1" u="none" strike="noStrike" cap="none" normalizeH="0" baseline="0" dirty="0" err="1">
                          <a:ln>
                            <a:noFill/>
                          </a:ln>
                          <a:solidFill>
                            <a:srgbClr val="333333"/>
                          </a:solidFill>
                          <a:effectLst/>
                          <a:latin typeface="+mn-lt"/>
                          <a:ea typeface="+mn-ea"/>
                          <a:cs typeface="+mn-cs"/>
                        </a:rPr>
                        <a:t>bu</a:t>
                      </a:r>
                      <a:r>
                        <a:rPr kumimoji="0" lang="en-US" sz="2000" b="1" i="1" u="none" strike="noStrike" cap="none" normalizeH="0" baseline="0" dirty="0">
                          <a:ln>
                            <a:noFill/>
                          </a:ln>
                          <a:solidFill>
                            <a:srgbClr val="333333"/>
                          </a:solidFill>
                          <a:effectLst/>
                          <a:latin typeface="+mn-lt"/>
                          <a:ea typeface="+mn-ea"/>
                          <a:cs typeface="+mn-cs"/>
                        </a:rPr>
                        <a:t> </a:t>
                      </a:r>
                      <a:r>
                        <a:rPr kumimoji="0" lang="en-US" sz="2000" b="1" i="1" u="none" strike="noStrike" cap="none" normalizeH="0" baseline="0" dirty="0" err="1">
                          <a:ln>
                            <a:noFill/>
                          </a:ln>
                          <a:solidFill>
                            <a:srgbClr val="333333"/>
                          </a:solidFill>
                          <a:effectLst/>
                          <a:latin typeface="+mn-lt"/>
                          <a:ea typeface="+mn-ea"/>
                          <a:cs typeface="+mn-cs"/>
                        </a:rPr>
                        <a:t>işe</a:t>
                      </a:r>
                      <a:r>
                        <a:rPr kumimoji="0" lang="en-US" sz="2000" b="1" i="1" u="none" strike="noStrike" cap="none" normalizeH="0" baseline="0" dirty="0">
                          <a:ln>
                            <a:noFill/>
                          </a:ln>
                          <a:solidFill>
                            <a:srgbClr val="333333"/>
                          </a:solidFill>
                          <a:effectLst/>
                          <a:latin typeface="+mn-lt"/>
                          <a:ea typeface="+mn-ea"/>
                          <a:cs typeface="+mn-cs"/>
                        </a:rPr>
                        <a:t> </a:t>
                      </a:r>
                      <a:r>
                        <a:rPr kumimoji="0" lang="en-US" sz="2000" b="1" i="1" u="none" strike="noStrike" cap="none" normalizeH="0" baseline="0" err="1">
                          <a:ln>
                            <a:noFill/>
                          </a:ln>
                          <a:solidFill>
                            <a:srgbClr val="333333"/>
                          </a:solidFill>
                          <a:effectLst/>
                          <a:latin typeface="+mn-lt"/>
                          <a:ea typeface="+mn-ea"/>
                          <a:cs typeface="+mn-cs"/>
                        </a:rPr>
                        <a:t>yaramıyor</a:t>
                      </a:r>
                      <a:r>
                        <a:rPr kumimoji="0" lang="en-US" sz="2000" b="1" i="1" u="none" strike="noStrike" cap="none" normalizeH="0" baseline="0">
                          <a:ln>
                            <a:noFill/>
                          </a:ln>
                          <a:solidFill>
                            <a:srgbClr val="333333"/>
                          </a:solidFill>
                          <a:effectLst/>
                          <a:latin typeface="+mn-lt"/>
                          <a:ea typeface="+mn-ea"/>
                          <a:cs typeface="+mn-cs"/>
                        </a:rPr>
                        <a:t> (</a:t>
                      </a:r>
                      <a:r>
                        <a:rPr kumimoji="0" lang="en-US" sz="2000" b="1" i="1" u="none" strike="noStrike" cap="none" normalizeH="0" baseline="0">
                          <a:ln>
                            <a:noFill/>
                          </a:ln>
                          <a:solidFill>
                            <a:srgbClr val="333333"/>
                          </a:solidFill>
                          <a:effectLst/>
                          <a:latin typeface="Times New Roman"/>
                          <a:ea typeface="+mn-ea"/>
                          <a:cs typeface="+mn-cs"/>
                          <a:sym typeface="Wingdings" panose="05000000000000000000" pitchFamily="2" charset="2"/>
                        </a:rPr>
                        <a:t>→</a:t>
                      </a:r>
                      <a:r>
                        <a:rPr kumimoji="0" lang="en-US" sz="2000" b="1" i="1" u="none" strike="noStrike" cap="none" normalizeH="0" baseline="0">
                          <a:ln>
                            <a:noFill/>
                          </a:ln>
                          <a:solidFill>
                            <a:srgbClr val="333333"/>
                          </a:solidFill>
                          <a:effectLst/>
                          <a:latin typeface="+mn-lt"/>
                          <a:ea typeface="+mn-ea"/>
                          <a:cs typeface="+mn-cs"/>
                        </a:rPr>
                        <a:t> </a:t>
                      </a:r>
                      <a:r>
                        <a:rPr kumimoji="0" lang="en-US" sz="2000" b="1" i="1" u="none" strike="noStrike" cap="none" normalizeH="0" baseline="0" dirty="0" err="1">
                          <a:ln>
                            <a:noFill/>
                          </a:ln>
                          <a:solidFill>
                            <a:srgbClr val="333333"/>
                          </a:solidFill>
                          <a:effectLst/>
                          <a:latin typeface="+mn-lt"/>
                          <a:ea typeface="+mn-ea"/>
                          <a:cs typeface="+mn-cs"/>
                        </a:rPr>
                        <a:t>sonraki</a:t>
                      </a:r>
                      <a:r>
                        <a:rPr kumimoji="0" lang="en-US" sz="2000" b="1" i="1" u="none" strike="noStrike" cap="none" normalizeH="0" baseline="0" dirty="0">
                          <a:ln>
                            <a:noFill/>
                          </a:ln>
                          <a:solidFill>
                            <a:srgbClr val="333333"/>
                          </a:solidFill>
                          <a:effectLst/>
                          <a:latin typeface="+mn-lt"/>
                          <a:ea typeface="+mn-ea"/>
                          <a:cs typeface="+mn-cs"/>
                        </a:rPr>
                        <a:t> </a:t>
                      </a:r>
                      <a:r>
                        <a:rPr kumimoji="0" lang="en-US" sz="2000" b="1" i="1" u="none" strike="noStrike" cap="none" normalizeH="0" baseline="0" dirty="0" err="1">
                          <a:ln>
                            <a:noFill/>
                          </a:ln>
                          <a:solidFill>
                            <a:srgbClr val="333333"/>
                          </a:solidFill>
                          <a:effectLst/>
                          <a:latin typeface="+mn-lt"/>
                          <a:ea typeface="+mn-ea"/>
                          <a:cs typeface="+mn-cs"/>
                        </a:rPr>
                        <a:t>alıştırmaya</a:t>
                      </a:r>
                      <a:r>
                        <a:rPr kumimoji="0" lang="en-US" sz="2000" b="1" i="1" u="none" strike="noStrike" cap="none" normalizeH="0" baseline="0" dirty="0">
                          <a:ln>
                            <a:noFill/>
                          </a:ln>
                          <a:solidFill>
                            <a:srgbClr val="333333"/>
                          </a:solidFill>
                          <a:effectLst/>
                          <a:latin typeface="+mn-lt"/>
                          <a:ea typeface="+mn-ea"/>
                          <a:cs typeface="+mn-cs"/>
                        </a:rPr>
                        <a:t> </a:t>
                      </a:r>
                      <a:r>
                        <a:rPr kumimoji="0" lang="en-US" sz="2000" b="1" i="1" u="none" strike="noStrike" cap="none" normalizeH="0" baseline="0" dirty="0" err="1">
                          <a:ln>
                            <a:noFill/>
                          </a:ln>
                          <a:solidFill>
                            <a:srgbClr val="333333"/>
                          </a:solidFill>
                          <a:effectLst/>
                          <a:latin typeface="+mn-lt"/>
                          <a:ea typeface="+mn-ea"/>
                          <a:cs typeface="+mn-cs"/>
                        </a:rPr>
                        <a:t>bakınız</a:t>
                      </a:r>
                      <a:r>
                        <a:rPr kumimoji="0" lang="en-US" sz="2000" b="1" i="1" u="none" strike="noStrike" cap="none" normalizeH="0" baseline="0" dirty="0">
                          <a:ln>
                            <a:noFill/>
                          </a:ln>
                          <a:solidFill>
                            <a:srgbClr val="333333"/>
                          </a:solidFill>
                          <a:effectLst/>
                          <a:latin typeface="+mn-lt"/>
                          <a:ea typeface="+mn-ea"/>
                          <a:cs typeface="+mn-cs"/>
                        </a:rPr>
                        <a:t>).</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0" name="Picture 42" descr="Coulrophobia - Tarnishedrose - flickr - cc_noncommercial">
            <a:extLst>
              <a:ext uri="{FF2B5EF4-FFF2-40B4-BE49-F238E27FC236}">
                <a16:creationId xmlns:a16="http://schemas.microsoft.com/office/drawing/2014/main" id="{FD87A611-EAA5-477D-A7DE-8E57DCC78E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11652" y="4663440"/>
            <a:ext cx="1483523" cy="219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6. Olumsuz düşüncelerin bastırılması</a:t>
            </a:r>
            <a:br>
              <a:rPr lang="de-DE" altLang="de-DE" sz="3600">
                <a:solidFill>
                  <a:srgbClr val="004992"/>
                </a:solidFill>
                <a:latin typeface="+mn-lt"/>
                <a:ea typeface="+mn-ea"/>
                <a:cs typeface="+mn-cs"/>
              </a:rPr>
            </a:br>
            <a:r>
              <a:rPr lang="de-DE" altLang="de-DE">
                <a:solidFill>
                  <a:srgbClr val="004992"/>
                </a:solidFill>
                <a:latin typeface="+mn-lt"/>
                <a:ea typeface="+mn-ea"/>
                <a:cs typeface="+mn-cs"/>
              </a:rPr>
              <a:t>Daha gerçekçi ve yardımcı bir değerlendirme ne olabilir?</a:t>
            </a:r>
          </a:p>
        </p:txBody>
      </p:sp>
      <p:sp>
        <p:nvSpPr>
          <p:cNvPr id="2" name="Footer Placeholder 1"/>
          <p:cNvSpPr>
            <a:spLocks noGrp="1"/>
          </p:cNvSpPr>
          <p:nvPr>
            <p:ph type="ftr" sz="quarter" idx="11"/>
          </p:nvPr>
        </p:nvSpPr>
        <p:spPr/>
        <p:txBody>
          <a:bodyPr/>
          <a:lstStyle/>
          <a:p>
            <a:r>
              <a:rPr lang="de-DE">
                <a:latin typeface="+mn-lt"/>
                <a:ea typeface="+mn-ea"/>
              </a:rPr>
              <a:t>Eğitim Modülü 8 – Ruh hali &amp; Öz-Saygı</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28</a:t>
            </a:fld>
            <a:endParaRPr lang="de-DE" dirty="0">
              <a:latin typeface="+mn-lt"/>
              <a:ea typeface="+mn-ea"/>
            </a:endParaRPr>
          </a:p>
        </p:txBody>
      </p:sp>
      <p:graphicFrame>
        <p:nvGraphicFramePr>
          <p:cNvPr id="6" name="Group 33">
            <a:extLst>
              <a:ext uri="{FF2B5EF4-FFF2-40B4-BE49-F238E27FC236}">
                <a16:creationId xmlns:a16="http://schemas.microsoft.com/office/drawing/2014/main" id="{24E9BA93-ED9F-4E13-9B47-5F21DD81E0A9}"/>
              </a:ext>
            </a:extLst>
          </p:cNvPr>
          <p:cNvGraphicFramePr>
            <a:graphicFrameLocks noGrp="1"/>
          </p:cNvGraphicFramePr>
          <p:nvPr>
            <p:extLst>
              <p:ext uri="{D42A27DB-BD31-4B8C-83A1-F6EECF244321}">
                <p14:modId xmlns:p14="http://schemas.microsoft.com/office/powerpoint/2010/main" val="2551605715"/>
              </p:ext>
            </p:extLst>
          </p:nvPr>
        </p:nvGraphicFramePr>
        <p:xfrm>
          <a:off x="408955" y="2636912"/>
          <a:ext cx="11376000" cy="259080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mn-lt"/>
                          <a:ea typeface="+mn-ea"/>
                          <a:cs typeface="+mn-cs"/>
                        </a:rPr>
                        <a:t>Olay</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000000"/>
                          </a:solidFill>
                          <a:effectLst/>
                          <a:latin typeface="+mn-lt"/>
                          <a:ea typeface="+mn-ea"/>
                          <a:cs typeface="+mn-cs"/>
                        </a:rPr>
                        <a:t>Sorunlu değerlendirme</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mn-lt"/>
                          <a:ea typeface="+mn-ea"/>
                          <a:cs typeface="+mn-cs"/>
                        </a:rPr>
                        <a:t>Olumlu/yapıcı değerlendirme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mn-lt"/>
                          <a:ea typeface="+mn-ea"/>
                          <a:cs typeface="+mn-cs"/>
                        </a:rPr>
                        <a:t>Tekrarlayan olumsuz düşünceleriniz var (örn: “sen değersizsin”, “başarısız”, “İşte, salaksın sen”).</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mn-lt"/>
                          <a:ea typeface="+mn-ea"/>
                          <a:cs typeface="+mn-cs"/>
                        </a:rPr>
                        <a:t>“Bu </a:t>
                      </a:r>
                      <a:r>
                        <a:rPr kumimoji="0" lang="en-US" sz="2000" b="1" i="1" u="none" strike="noStrike" cap="none" normalizeH="0" baseline="0" dirty="0" err="1">
                          <a:ln>
                            <a:noFill/>
                          </a:ln>
                          <a:solidFill>
                            <a:srgbClr val="333333"/>
                          </a:solidFill>
                          <a:effectLst/>
                          <a:latin typeface="+mn-lt"/>
                          <a:ea typeface="+mn-ea"/>
                          <a:cs typeface="+mn-cs"/>
                        </a:rPr>
                        <a:t>olumsuz</a:t>
                      </a:r>
                      <a:r>
                        <a:rPr kumimoji="0" lang="en-US" sz="2000" b="1" i="1" u="none" strike="noStrike" cap="none" normalizeH="0" baseline="0" dirty="0">
                          <a:ln>
                            <a:noFill/>
                          </a:ln>
                          <a:solidFill>
                            <a:srgbClr val="333333"/>
                          </a:solidFill>
                          <a:effectLst/>
                          <a:latin typeface="+mn-lt"/>
                          <a:ea typeface="+mn-ea"/>
                          <a:cs typeface="+mn-cs"/>
                        </a:rPr>
                        <a:t> </a:t>
                      </a:r>
                      <a:r>
                        <a:rPr kumimoji="0" lang="en-US" sz="2000" b="1" i="1" u="none" strike="noStrike" cap="none" normalizeH="0" baseline="0" err="1">
                          <a:ln>
                            <a:noFill/>
                          </a:ln>
                          <a:solidFill>
                            <a:srgbClr val="333333"/>
                          </a:solidFill>
                          <a:effectLst/>
                          <a:latin typeface="+mn-lt"/>
                          <a:ea typeface="+mn-ea"/>
                          <a:cs typeface="+mn-cs"/>
                        </a:rPr>
                        <a:t>düşünceleri</a:t>
                      </a:r>
                      <a:r>
                        <a:rPr kumimoji="0" lang="en-US" sz="2000" b="1" i="1" u="none" strike="noStrike" cap="none" normalizeH="0" baseline="0">
                          <a:ln>
                            <a:noFill/>
                          </a:ln>
                          <a:solidFill>
                            <a:srgbClr val="333333"/>
                          </a:solidFill>
                          <a:effectLst/>
                          <a:latin typeface="+mn-lt"/>
                          <a:ea typeface="+mn-ea"/>
                          <a:cs typeface="+mn-cs"/>
                        </a:rPr>
                        <a:t> düşünmemeliyim” </a:t>
                      </a:r>
                      <a:r>
                        <a:rPr kumimoji="0" lang="en-US" sz="2000" b="1" i="1" u="none" strike="noStrike" cap="none" normalizeH="0" baseline="0" dirty="0">
                          <a:ln>
                            <a:noFill/>
                          </a:ln>
                          <a:solidFill>
                            <a:srgbClr val="333333"/>
                          </a:solidFill>
                          <a:effectLst/>
                          <a:latin typeface="+mn-lt"/>
                          <a:ea typeface="+mn-ea"/>
                          <a:cs typeface="+mn-cs"/>
                        </a:rPr>
                        <a:t>…</a:t>
                      </a:r>
                      <a:r>
                        <a:rPr kumimoji="0" lang="en-US" sz="2000" b="1" i="1" u="none" strike="noStrike" cap="none" normalizeH="0" baseline="0" dirty="0" err="1">
                          <a:ln>
                            <a:noFill/>
                          </a:ln>
                          <a:solidFill>
                            <a:srgbClr val="333333"/>
                          </a:solidFill>
                          <a:effectLst/>
                          <a:latin typeface="+mn-lt"/>
                          <a:ea typeface="+mn-ea"/>
                          <a:cs typeface="+mn-cs"/>
                        </a:rPr>
                        <a:t>fakat</a:t>
                      </a:r>
                      <a:r>
                        <a:rPr kumimoji="0" lang="en-US" sz="2000" b="1" i="1" u="none" strike="noStrike" cap="none" normalizeH="0" baseline="0" dirty="0">
                          <a:ln>
                            <a:noFill/>
                          </a:ln>
                          <a:solidFill>
                            <a:srgbClr val="333333"/>
                          </a:solidFill>
                          <a:effectLst/>
                          <a:latin typeface="+mn-lt"/>
                          <a:ea typeface="+mn-ea"/>
                          <a:cs typeface="+mn-cs"/>
                        </a:rPr>
                        <a:t> </a:t>
                      </a:r>
                      <a:r>
                        <a:rPr kumimoji="0" lang="en-US" sz="2000" b="1" i="1" u="none" strike="noStrike" cap="none" normalizeH="0" baseline="0" dirty="0" err="1">
                          <a:ln>
                            <a:noFill/>
                          </a:ln>
                          <a:solidFill>
                            <a:srgbClr val="333333"/>
                          </a:solidFill>
                          <a:effectLst/>
                          <a:latin typeface="+mn-lt"/>
                          <a:ea typeface="+mn-ea"/>
                          <a:cs typeface="+mn-cs"/>
                        </a:rPr>
                        <a:t>bu</a:t>
                      </a:r>
                      <a:r>
                        <a:rPr kumimoji="0" lang="en-US" sz="2000" b="1" i="1" u="none" strike="noStrike" cap="none" normalizeH="0" baseline="0" dirty="0">
                          <a:ln>
                            <a:noFill/>
                          </a:ln>
                          <a:solidFill>
                            <a:srgbClr val="333333"/>
                          </a:solidFill>
                          <a:effectLst/>
                          <a:latin typeface="+mn-lt"/>
                          <a:ea typeface="+mn-ea"/>
                          <a:cs typeface="+mn-cs"/>
                        </a:rPr>
                        <a:t> </a:t>
                      </a:r>
                      <a:r>
                        <a:rPr kumimoji="0" lang="en-US" sz="2000" b="1" i="1" u="none" strike="noStrike" cap="none" normalizeH="0" baseline="0" dirty="0" err="1">
                          <a:ln>
                            <a:noFill/>
                          </a:ln>
                          <a:solidFill>
                            <a:srgbClr val="333333"/>
                          </a:solidFill>
                          <a:effectLst/>
                          <a:latin typeface="+mn-lt"/>
                          <a:ea typeface="+mn-ea"/>
                          <a:cs typeface="+mn-cs"/>
                        </a:rPr>
                        <a:t>işe</a:t>
                      </a:r>
                      <a:r>
                        <a:rPr kumimoji="0" lang="en-US" sz="2000" b="1" i="1" u="none" strike="noStrike" cap="none" normalizeH="0" baseline="0" dirty="0">
                          <a:ln>
                            <a:noFill/>
                          </a:ln>
                          <a:solidFill>
                            <a:srgbClr val="333333"/>
                          </a:solidFill>
                          <a:effectLst/>
                          <a:latin typeface="+mn-lt"/>
                          <a:ea typeface="+mn-ea"/>
                          <a:cs typeface="+mn-cs"/>
                        </a:rPr>
                        <a:t> </a:t>
                      </a:r>
                      <a:r>
                        <a:rPr kumimoji="0" lang="en-US" sz="2000" b="1" i="1" u="none" strike="noStrike" cap="none" normalizeH="0" baseline="0" err="1">
                          <a:ln>
                            <a:noFill/>
                          </a:ln>
                          <a:solidFill>
                            <a:srgbClr val="333333"/>
                          </a:solidFill>
                          <a:effectLst/>
                          <a:latin typeface="+mn-lt"/>
                          <a:ea typeface="+mn-ea"/>
                          <a:cs typeface="+mn-cs"/>
                        </a:rPr>
                        <a:t>yaramıyor</a:t>
                      </a:r>
                      <a:r>
                        <a:rPr kumimoji="0" lang="en-US" sz="2000" b="1" i="1" u="none" strike="noStrike" cap="none" normalizeH="0" baseline="0">
                          <a:ln>
                            <a:noFill/>
                          </a:ln>
                          <a:solidFill>
                            <a:srgbClr val="333333"/>
                          </a:solidFill>
                          <a:effectLst/>
                          <a:latin typeface="+mn-lt"/>
                          <a:ea typeface="+mn-ea"/>
                          <a:cs typeface="+mn-cs"/>
                        </a:rPr>
                        <a:t> (</a:t>
                      </a:r>
                      <a:r>
                        <a:rPr kumimoji="0" lang="en-US" sz="2000" b="1" i="1" u="none" strike="noStrike" cap="none" normalizeH="0" baseline="0">
                          <a:ln>
                            <a:noFill/>
                          </a:ln>
                          <a:solidFill>
                            <a:srgbClr val="333333"/>
                          </a:solidFill>
                          <a:effectLst/>
                          <a:latin typeface="Times New Roman"/>
                          <a:ea typeface="+mn-ea"/>
                          <a:cs typeface="+mn-cs"/>
                          <a:sym typeface="Wingdings" panose="05000000000000000000" pitchFamily="2" charset="2"/>
                        </a:rPr>
                        <a:t>→</a:t>
                      </a:r>
                      <a:r>
                        <a:rPr kumimoji="0" lang="en-US" sz="2000" b="1" i="1" u="none" strike="noStrike" cap="none" normalizeH="0" baseline="0">
                          <a:ln>
                            <a:noFill/>
                          </a:ln>
                          <a:solidFill>
                            <a:srgbClr val="333333"/>
                          </a:solidFill>
                          <a:effectLst/>
                          <a:latin typeface="+mn-lt"/>
                          <a:ea typeface="+mn-ea"/>
                          <a:cs typeface="+mn-cs"/>
                        </a:rPr>
                        <a:t> </a:t>
                      </a:r>
                      <a:r>
                        <a:rPr kumimoji="0" lang="en-US" sz="2000" b="1" i="1" u="none" strike="noStrike" cap="none" normalizeH="0" baseline="0" dirty="0" err="1">
                          <a:ln>
                            <a:noFill/>
                          </a:ln>
                          <a:solidFill>
                            <a:srgbClr val="333333"/>
                          </a:solidFill>
                          <a:effectLst/>
                          <a:latin typeface="+mn-lt"/>
                          <a:ea typeface="+mn-ea"/>
                          <a:cs typeface="+mn-cs"/>
                        </a:rPr>
                        <a:t>sonraki</a:t>
                      </a:r>
                      <a:r>
                        <a:rPr kumimoji="0" lang="en-US" sz="2000" b="1" i="1" u="none" strike="noStrike" cap="none" normalizeH="0" baseline="0" dirty="0">
                          <a:ln>
                            <a:noFill/>
                          </a:ln>
                          <a:solidFill>
                            <a:srgbClr val="333333"/>
                          </a:solidFill>
                          <a:effectLst/>
                          <a:latin typeface="+mn-lt"/>
                          <a:ea typeface="+mn-ea"/>
                          <a:cs typeface="+mn-cs"/>
                        </a:rPr>
                        <a:t> </a:t>
                      </a:r>
                      <a:r>
                        <a:rPr kumimoji="0" lang="en-US" sz="2000" b="1" i="1" u="none" strike="noStrike" cap="none" normalizeH="0" baseline="0" dirty="0" err="1">
                          <a:ln>
                            <a:noFill/>
                          </a:ln>
                          <a:solidFill>
                            <a:srgbClr val="333333"/>
                          </a:solidFill>
                          <a:effectLst/>
                          <a:latin typeface="+mn-lt"/>
                          <a:ea typeface="+mn-ea"/>
                          <a:cs typeface="+mn-cs"/>
                        </a:rPr>
                        <a:t>alıştırmaya</a:t>
                      </a:r>
                      <a:r>
                        <a:rPr kumimoji="0" lang="en-US" sz="2000" b="1" i="1" u="none" strike="noStrike" cap="none" normalizeH="0" baseline="0" dirty="0">
                          <a:ln>
                            <a:noFill/>
                          </a:ln>
                          <a:solidFill>
                            <a:srgbClr val="333333"/>
                          </a:solidFill>
                          <a:effectLst/>
                          <a:latin typeface="+mn-lt"/>
                          <a:ea typeface="+mn-ea"/>
                          <a:cs typeface="+mn-cs"/>
                        </a:rPr>
                        <a:t> </a:t>
                      </a:r>
                      <a:r>
                        <a:rPr kumimoji="0" lang="en-US" sz="2000" b="1" i="1" u="none" strike="noStrike" cap="none" normalizeH="0" baseline="0" dirty="0" err="1">
                          <a:ln>
                            <a:noFill/>
                          </a:ln>
                          <a:solidFill>
                            <a:srgbClr val="333333"/>
                          </a:solidFill>
                          <a:effectLst/>
                          <a:latin typeface="+mn-lt"/>
                          <a:ea typeface="+mn-ea"/>
                          <a:cs typeface="+mn-cs"/>
                        </a:rPr>
                        <a:t>bakınız</a:t>
                      </a:r>
                      <a:r>
                        <a:rPr kumimoji="0" lang="en-US" sz="2000" b="1" i="1" u="none" strike="noStrike" cap="none" normalizeH="0" baseline="0" dirty="0">
                          <a:ln>
                            <a:noFill/>
                          </a:ln>
                          <a:solidFill>
                            <a:srgbClr val="333333"/>
                          </a:solidFill>
                          <a:effectLst/>
                          <a:latin typeface="+mn-lt"/>
                          <a:ea typeface="+mn-ea"/>
                          <a:cs typeface="+mn-cs"/>
                        </a:rPr>
                        <a:t>).</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mn-lt"/>
                          <a:ea typeface="+mn-ea"/>
                          <a:cs typeface="+mn-cs"/>
                        </a:rPr>
                        <a:t>Bu </a:t>
                      </a:r>
                      <a:r>
                        <a:rPr kumimoji="0" lang="en-US" sz="2000" b="0" i="0" u="none" strike="noStrike" cap="none" normalizeH="0" baseline="0" dirty="0" err="1">
                          <a:ln>
                            <a:noFill/>
                          </a:ln>
                          <a:solidFill>
                            <a:srgbClr val="333333"/>
                          </a:solidFill>
                          <a:effectLst/>
                          <a:latin typeface="+mn-lt"/>
                          <a:ea typeface="+mn-ea"/>
                          <a:cs typeface="+mn-cs"/>
                        </a:rPr>
                        <a:t>düşüncelerin</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doğrulanıp</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doğrulanmadığını</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kendinize</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sorunuz</a:t>
                      </a:r>
                      <a:r>
                        <a:rPr kumimoji="0" lang="en-US" sz="2000" b="0" i="0" u="none" strike="noStrike" cap="none" normalizeH="0" baseline="0" dirty="0">
                          <a:ln>
                            <a:noFill/>
                          </a:ln>
                          <a:solidFill>
                            <a:srgbClr val="333333"/>
                          </a:solidFill>
                          <a:effectLst/>
                          <a:latin typeface="+mn-lt"/>
                          <a:ea typeface="+mn-ea"/>
                          <a:cs typeface="+mn-cs"/>
                        </a:rPr>
                        <a:t>. Bu </a:t>
                      </a:r>
                      <a:r>
                        <a:rPr kumimoji="0" lang="en-US" sz="2000" b="0" i="0" u="none" strike="noStrike" cap="none" normalizeH="0" baseline="0" dirty="0" err="1">
                          <a:ln>
                            <a:noFill/>
                          </a:ln>
                          <a:solidFill>
                            <a:srgbClr val="333333"/>
                          </a:solidFill>
                          <a:effectLst/>
                          <a:latin typeface="+mn-lt"/>
                          <a:ea typeface="+mn-ea"/>
                          <a:cs typeface="+mn-cs"/>
                        </a:rPr>
                        <a:t>düşünceler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ile</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çelişen</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nedir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Dikkatinizi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daha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hoş</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aktivitelere</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yönlendiriniz</a:t>
                      </a:r>
                      <a:r>
                        <a:rPr kumimoji="0" lang="en-US" sz="2000" b="0" i="0" u="none" strike="noStrike" cap="none" normalizeH="0" baseline="0" dirty="0">
                          <a:ln>
                            <a:noFill/>
                          </a:ln>
                          <a:solidFill>
                            <a:srgbClr val="333333"/>
                          </a:solidFill>
                          <a:effectLst/>
                          <a:latin typeface="+mn-lt"/>
                          <a:ea typeface="+mn-ea"/>
                          <a:cs typeface="+mn-cs"/>
                        </a:rPr>
                        <a:t>.</a:t>
                      </a:r>
                      <a:endParaRPr kumimoji="0" lang="es-E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tr-TR" altLang="de-DE" sz="3600" dirty="0">
                <a:solidFill>
                  <a:srgbClr val="004992"/>
                </a:solidFill>
                <a:latin typeface="+mn-lt"/>
                <a:ea typeface="+mn-ea"/>
                <a:cs typeface="+mn-cs"/>
              </a:rPr>
              <a:t>6. Olumsuz düşüncelerin bastırılması</a:t>
            </a:r>
            <a:br>
              <a:rPr lang="tr-TR" altLang="de-DE" sz="3600" dirty="0">
                <a:solidFill>
                  <a:srgbClr val="004992"/>
                </a:solidFill>
                <a:latin typeface="+mn-lt"/>
                <a:ea typeface="+mn-ea"/>
                <a:cs typeface="+mn-cs"/>
              </a:rPr>
            </a:br>
            <a:r>
              <a:rPr lang="tr-TR" altLang="de-DE" dirty="0">
                <a:solidFill>
                  <a:srgbClr val="004992"/>
                </a:solidFill>
                <a:latin typeface="+mn-lt"/>
                <a:ea typeface="+mn-ea"/>
                <a:cs typeface="+mn-cs"/>
              </a:rPr>
              <a:t>Alıştırma</a:t>
            </a:r>
            <a:endParaRPr lang="de-DE" altLang="de-DE" dirty="0">
              <a:solidFill>
                <a:srgbClr val="004992"/>
              </a:solidFill>
              <a:latin typeface="+mn-lt"/>
              <a:ea typeface="+mn-ea"/>
              <a:cs typeface="+mn-cs"/>
            </a:endParaRPr>
          </a:p>
        </p:txBody>
      </p:sp>
      <p:sp>
        <p:nvSpPr>
          <p:cNvPr id="4" name="Content Placeholder 3"/>
          <p:cNvSpPr>
            <a:spLocks noGrp="1"/>
          </p:cNvSpPr>
          <p:nvPr>
            <p:ph idx="1"/>
          </p:nvPr>
        </p:nvSpPr>
        <p:spPr/>
        <p:txBody>
          <a:bodyPr/>
          <a:lstStyle/>
          <a:p>
            <a:r>
              <a:rPr lang="en-US" sz="2400" dirty="0" err="1">
                <a:solidFill>
                  <a:srgbClr val="333333"/>
                </a:solidFill>
              </a:rPr>
              <a:t>Bizi</a:t>
            </a:r>
            <a:r>
              <a:rPr lang="en-US" sz="2400" dirty="0">
                <a:solidFill>
                  <a:srgbClr val="333333"/>
                </a:solidFill>
              </a:rPr>
              <a:t> </a:t>
            </a:r>
            <a:r>
              <a:rPr lang="en-US" sz="2400" dirty="0" err="1">
                <a:solidFill>
                  <a:srgbClr val="333333"/>
                </a:solidFill>
              </a:rPr>
              <a:t>üzen</a:t>
            </a:r>
            <a:r>
              <a:rPr lang="en-US" sz="2400" dirty="0">
                <a:solidFill>
                  <a:srgbClr val="333333"/>
                </a:solidFill>
              </a:rPr>
              <a:t> </a:t>
            </a:r>
            <a:r>
              <a:rPr lang="en-US" sz="2400" dirty="0" err="1">
                <a:solidFill>
                  <a:srgbClr val="333333"/>
                </a:solidFill>
              </a:rPr>
              <a:t>düşünceleri</a:t>
            </a:r>
            <a:r>
              <a:rPr lang="en-US" sz="2400" dirty="0">
                <a:solidFill>
                  <a:srgbClr val="333333"/>
                </a:solidFill>
              </a:rPr>
              <a:t> </a:t>
            </a:r>
            <a:r>
              <a:rPr lang="en-US" sz="2400" dirty="0" err="1">
                <a:solidFill>
                  <a:srgbClr val="333333"/>
                </a:solidFill>
              </a:rPr>
              <a:t>bilerek</a:t>
            </a:r>
            <a:r>
              <a:rPr lang="en-US" sz="2400" dirty="0">
                <a:solidFill>
                  <a:srgbClr val="333333"/>
                </a:solidFill>
              </a:rPr>
              <a:t> </a:t>
            </a:r>
            <a:r>
              <a:rPr lang="en-US" sz="2400" dirty="0" err="1">
                <a:solidFill>
                  <a:srgbClr val="333333"/>
                </a:solidFill>
              </a:rPr>
              <a:t>bastırmak</a:t>
            </a:r>
            <a:r>
              <a:rPr lang="en-US" sz="2400" dirty="0">
                <a:solidFill>
                  <a:srgbClr val="333333"/>
                </a:solidFill>
              </a:rPr>
              <a:t> </a:t>
            </a:r>
            <a:r>
              <a:rPr lang="en-US" sz="2400" dirty="0" err="1">
                <a:solidFill>
                  <a:srgbClr val="333333"/>
                </a:solidFill>
              </a:rPr>
              <a:t>mümkün</a:t>
            </a:r>
            <a:r>
              <a:rPr lang="en-US" sz="2400" dirty="0">
                <a:solidFill>
                  <a:srgbClr val="333333"/>
                </a:solidFill>
              </a:rPr>
              <a:t> </a:t>
            </a:r>
            <a:r>
              <a:rPr lang="en-US" sz="2400" dirty="0" err="1">
                <a:solidFill>
                  <a:srgbClr val="333333"/>
                </a:solidFill>
              </a:rPr>
              <a:t>değildir</a:t>
            </a:r>
            <a:r>
              <a:rPr lang="en-US" sz="2400" dirty="0">
                <a:solidFill>
                  <a:srgbClr val="333333"/>
                </a:solidFill>
              </a:rPr>
              <a:t>. </a:t>
            </a:r>
            <a:r>
              <a:rPr lang="en-US" sz="2400" dirty="0" err="1">
                <a:solidFill>
                  <a:srgbClr val="333333"/>
                </a:solidFill>
              </a:rPr>
              <a:t>Bir</a:t>
            </a:r>
            <a:r>
              <a:rPr lang="en-US" sz="2400" dirty="0">
                <a:solidFill>
                  <a:srgbClr val="333333"/>
                </a:solidFill>
              </a:rPr>
              <a:t> </a:t>
            </a:r>
            <a:r>
              <a:rPr lang="en-US" sz="2400" dirty="0" err="1">
                <a:solidFill>
                  <a:srgbClr val="333333"/>
                </a:solidFill>
              </a:rPr>
              <a:t>şey</a:t>
            </a:r>
            <a:r>
              <a:rPr lang="en-US" sz="2400" dirty="0">
                <a:solidFill>
                  <a:srgbClr val="333333"/>
                </a:solidFill>
              </a:rPr>
              <a:t> </a:t>
            </a:r>
            <a:r>
              <a:rPr lang="en-US" sz="2400" dirty="0" err="1">
                <a:solidFill>
                  <a:srgbClr val="333333"/>
                </a:solidFill>
              </a:rPr>
              <a:t>hakkında</a:t>
            </a:r>
            <a:r>
              <a:rPr lang="en-US" sz="2400" dirty="0">
                <a:solidFill>
                  <a:srgbClr val="333333"/>
                </a:solidFill>
              </a:rPr>
              <a:t> </a:t>
            </a:r>
            <a:r>
              <a:rPr lang="en-US" sz="2400" dirty="0" err="1">
                <a:solidFill>
                  <a:srgbClr val="333333"/>
                </a:solidFill>
              </a:rPr>
              <a:t>düşünmemeye</a:t>
            </a:r>
            <a:r>
              <a:rPr lang="en-US" sz="2400" dirty="0">
                <a:solidFill>
                  <a:srgbClr val="333333"/>
                </a:solidFill>
              </a:rPr>
              <a:t> </a:t>
            </a:r>
            <a:r>
              <a:rPr lang="en-US" sz="2400" dirty="0" err="1">
                <a:solidFill>
                  <a:srgbClr val="333333"/>
                </a:solidFill>
              </a:rPr>
              <a:t>çalışmak</a:t>
            </a:r>
            <a:r>
              <a:rPr lang="en-US" sz="2400" dirty="0">
                <a:solidFill>
                  <a:srgbClr val="333333"/>
                </a:solidFill>
              </a:rPr>
              <a:t> o </a:t>
            </a:r>
            <a:r>
              <a:rPr lang="en-US" sz="2400" dirty="0" err="1">
                <a:solidFill>
                  <a:srgbClr val="333333"/>
                </a:solidFill>
              </a:rPr>
              <a:t>düşüncelerin</a:t>
            </a:r>
            <a:r>
              <a:rPr lang="en-US" sz="2400" dirty="0">
                <a:solidFill>
                  <a:srgbClr val="333333"/>
                </a:solidFill>
              </a:rPr>
              <a:t> </a:t>
            </a:r>
            <a:r>
              <a:rPr lang="en-US" sz="2400" dirty="0" err="1">
                <a:solidFill>
                  <a:srgbClr val="333333"/>
                </a:solidFill>
              </a:rPr>
              <a:t>artmasına</a:t>
            </a:r>
            <a:r>
              <a:rPr lang="en-US" sz="2400" dirty="0">
                <a:solidFill>
                  <a:srgbClr val="333333"/>
                </a:solidFill>
              </a:rPr>
              <a:t> </a:t>
            </a:r>
            <a:r>
              <a:rPr lang="en-US" sz="2400" dirty="0" err="1">
                <a:solidFill>
                  <a:srgbClr val="333333"/>
                </a:solidFill>
              </a:rPr>
              <a:t>yol</a:t>
            </a:r>
            <a:r>
              <a:rPr lang="en-US" sz="2400" dirty="0">
                <a:solidFill>
                  <a:srgbClr val="333333"/>
                </a:solidFill>
              </a:rPr>
              <a:t> </a:t>
            </a:r>
            <a:r>
              <a:rPr lang="en-US" sz="2400" dirty="0" err="1">
                <a:solidFill>
                  <a:srgbClr val="333333"/>
                </a:solidFill>
              </a:rPr>
              <a:t>açar</a:t>
            </a:r>
            <a:r>
              <a:rPr lang="en-US" sz="2400" dirty="0">
                <a:solidFill>
                  <a:srgbClr val="333333"/>
                </a:solidFill>
              </a:rPr>
              <a:t>.</a:t>
            </a:r>
            <a:br>
              <a:rPr lang="en-US" sz="2400" dirty="0">
                <a:solidFill>
                  <a:srgbClr val="333333"/>
                </a:solidFill>
              </a:rPr>
            </a:br>
            <a:br>
              <a:rPr lang="en-US" sz="2400" dirty="0">
                <a:solidFill>
                  <a:srgbClr val="333333"/>
                </a:solidFill>
              </a:rPr>
            </a:br>
            <a:r>
              <a:rPr lang="en-US" sz="2400" dirty="0" err="1">
                <a:solidFill>
                  <a:srgbClr val="333333"/>
                </a:solidFill>
              </a:rPr>
              <a:t>Deneyiniz</a:t>
            </a:r>
            <a:r>
              <a:rPr lang="en-US" sz="2400" dirty="0">
                <a:solidFill>
                  <a:srgbClr val="333333"/>
                </a:solidFill>
              </a:rPr>
              <a:t>! </a:t>
            </a:r>
            <a:br>
              <a:rPr lang="en-US" sz="2400" dirty="0">
                <a:solidFill>
                  <a:srgbClr val="333333"/>
                </a:solidFill>
              </a:rPr>
            </a:br>
            <a:r>
              <a:rPr lang="en-US" sz="2400" dirty="0" err="1">
                <a:solidFill>
                  <a:srgbClr val="004992"/>
                </a:solidFill>
              </a:rPr>
              <a:t>Önümüzdeki</a:t>
            </a:r>
            <a:r>
              <a:rPr lang="en-US" sz="2400" dirty="0">
                <a:solidFill>
                  <a:srgbClr val="004992"/>
                </a:solidFill>
              </a:rPr>
              <a:t> </a:t>
            </a:r>
            <a:r>
              <a:rPr lang="en-US" sz="2400" dirty="0" err="1">
                <a:solidFill>
                  <a:srgbClr val="004992"/>
                </a:solidFill>
              </a:rPr>
              <a:t>bir</a:t>
            </a:r>
            <a:r>
              <a:rPr lang="en-US" sz="2400" dirty="0">
                <a:solidFill>
                  <a:srgbClr val="004992"/>
                </a:solidFill>
              </a:rPr>
              <a:t> </a:t>
            </a:r>
            <a:r>
              <a:rPr lang="en-US" sz="2400" dirty="0" err="1">
                <a:solidFill>
                  <a:srgbClr val="004992"/>
                </a:solidFill>
              </a:rPr>
              <a:t>dakika</a:t>
            </a:r>
            <a:r>
              <a:rPr lang="en-US" sz="2400" dirty="0">
                <a:solidFill>
                  <a:srgbClr val="004992"/>
                </a:solidFill>
              </a:rPr>
              <a:t> </a:t>
            </a:r>
            <a:r>
              <a:rPr lang="en-US" sz="2400" dirty="0" err="1">
                <a:solidFill>
                  <a:srgbClr val="004992"/>
                </a:solidFill>
              </a:rPr>
              <a:t>boyunca</a:t>
            </a:r>
            <a:r>
              <a:rPr lang="en-US" sz="2400" dirty="0">
                <a:solidFill>
                  <a:srgbClr val="004992"/>
                </a:solidFill>
              </a:rPr>
              <a:t> fil </a:t>
            </a:r>
            <a:r>
              <a:rPr lang="en-US" sz="2400" dirty="0" err="1">
                <a:solidFill>
                  <a:srgbClr val="004992"/>
                </a:solidFill>
              </a:rPr>
              <a:t>hakkında</a:t>
            </a:r>
            <a:r>
              <a:rPr lang="en-US" sz="2400" dirty="0">
                <a:solidFill>
                  <a:srgbClr val="004992"/>
                </a:solidFill>
              </a:rPr>
              <a:t> </a:t>
            </a:r>
            <a:r>
              <a:rPr lang="en-US" sz="2400" dirty="0" err="1">
                <a:solidFill>
                  <a:srgbClr val="004992"/>
                </a:solidFill>
              </a:rPr>
              <a:t>düşünmeyin</a:t>
            </a:r>
            <a:r>
              <a:rPr lang="en-US" sz="2400" dirty="0">
                <a:solidFill>
                  <a:srgbClr val="004992"/>
                </a:solidFill>
              </a:rPr>
              <a:t>!</a:t>
            </a:r>
          </a:p>
        </p:txBody>
      </p:sp>
      <p:sp>
        <p:nvSpPr>
          <p:cNvPr id="2" name="Footer Placeholder 1"/>
          <p:cNvSpPr>
            <a:spLocks noGrp="1"/>
          </p:cNvSpPr>
          <p:nvPr>
            <p:ph type="ftr" sz="quarter" idx="11"/>
          </p:nvPr>
        </p:nvSpPr>
        <p:spPr/>
        <p:txBody>
          <a:bodyPr/>
          <a:lstStyle/>
          <a:p>
            <a:r>
              <a:rPr lang="de-DE">
                <a:latin typeface="+mn-lt"/>
                <a:ea typeface="+mn-ea"/>
              </a:rPr>
              <a:t>Eğitim Modülü 8 – Ruh hali &amp; Öz-Saygı</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29</a:t>
            </a:fld>
            <a:endParaRPr lang="de-DE" dirty="0">
              <a:latin typeface="+mn-lt"/>
              <a:ea typeface="+mn-ea"/>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dirty="0">
                <a:solidFill>
                  <a:srgbClr val="004992"/>
                </a:solidFill>
                <a:latin typeface="+mn-lt"/>
                <a:ea typeface="+mn-ea"/>
                <a:cs typeface="+mn-cs"/>
              </a:rPr>
              <a:t>6. Olumsuz düşüncelerin bastırılması</a:t>
            </a:r>
            <a:br>
              <a:rPr lang="de-DE" altLang="de-DE" sz="3600" dirty="0">
                <a:solidFill>
                  <a:srgbClr val="004992"/>
                </a:solidFill>
                <a:latin typeface="+mn-lt"/>
                <a:ea typeface="+mn-ea"/>
                <a:cs typeface="+mn-cs"/>
              </a:rPr>
            </a:br>
            <a:r>
              <a:rPr lang="de-DE" altLang="de-DE" dirty="0">
                <a:solidFill>
                  <a:srgbClr val="004992"/>
                </a:solidFill>
                <a:latin typeface="+mn-lt"/>
                <a:ea typeface="+mn-ea"/>
                <a:cs typeface="+mn-cs"/>
              </a:rPr>
              <a:t>İşe yarıyor mu? Hayır!</a:t>
            </a:r>
          </a:p>
        </p:txBody>
      </p:sp>
      <p:sp>
        <p:nvSpPr>
          <p:cNvPr id="4" name="Content Placeholder 3"/>
          <p:cNvSpPr>
            <a:spLocks noGrp="1"/>
          </p:cNvSpPr>
          <p:nvPr>
            <p:ph idx="1"/>
          </p:nvPr>
        </p:nvSpPr>
        <p:spPr/>
        <p:txBody>
          <a:bodyPr/>
          <a:lstStyle/>
          <a:p>
            <a:r>
              <a:rPr lang="en-US" sz="2400" dirty="0" err="1">
                <a:solidFill>
                  <a:srgbClr val="333333"/>
                </a:solidFill>
              </a:rPr>
              <a:t>Büyük</a:t>
            </a:r>
            <a:r>
              <a:rPr lang="en-US" sz="2400" dirty="0">
                <a:solidFill>
                  <a:srgbClr val="333333"/>
                </a:solidFill>
              </a:rPr>
              <a:t> </a:t>
            </a:r>
            <a:r>
              <a:rPr lang="en-US" sz="2400" dirty="0" err="1">
                <a:solidFill>
                  <a:srgbClr val="333333"/>
                </a:solidFill>
              </a:rPr>
              <a:t>ihtimalle</a:t>
            </a:r>
            <a:r>
              <a:rPr lang="en-US" sz="2400" dirty="0">
                <a:solidFill>
                  <a:srgbClr val="333333"/>
                </a:solidFill>
              </a:rPr>
              <a:t> </a:t>
            </a:r>
            <a:r>
              <a:rPr lang="en-US" sz="2400" dirty="0" err="1">
                <a:solidFill>
                  <a:srgbClr val="333333"/>
                </a:solidFill>
              </a:rPr>
              <a:t>çoğunuzun</a:t>
            </a:r>
            <a:r>
              <a:rPr lang="en-US" sz="2400" dirty="0">
                <a:solidFill>
                  <a:srgbClr val="333333"/>
                </a:solidFill>
              </a:rPr>
              <a:t> </a:t>
            </a:r>
            <a:r>
              <a:rPr lang="en-US" sz="2400" dirty="0" err="1">
                <a:solidFill>
                  <a:srgbClr val="333333"/>
                </a:solidFill>
              </a:rPr>
              <a:t>aklına</a:t>
            </a:r>
            <a:r>
              <a:rPr lang="en-US" sz="2400" dirty="0">
                <a:solidFill>
                  <a:srgbClr val="333333"/>
                </a:solidFill>
              </a:rPr>
              <a:t> </a:t>
            </a:r>
            <a:r>
              <a:rPr lang="en-US" sz="2400" dirty="0" err="1">
                <a:solidFill>
                  <a:srgbClr val="333333"/>
                </a:solidFill>
              </a:rPr>
              <a:t>bir</a:t>
            </a:r>
            <a:r>
              <a:rPr lang="en-US" sz="2400" dirty="0">
                <a:solidFill>
                  <a:srgbClr val="333333"/>
                </a:solidFill>
              </a:rPr>
              <a:t> fil </a:t>
            </a:r>
            <a:r>
              <a:rPr lang="en-US" sz="2400" dirty="0" err="1">
                <a:solidFill>
                  <a:srgbClr val="333333"/>
                </a:solidFill>
              </a:rPr>
              <a:t>ve</a:t>
            </a:r>
            <a:r>
              <a:rPr lang="en-US" sz="2400" dirty="0">
                <a:solidFill>
                  <a:srgbClr val="333333"/>
                </a:solidFill>
              </a:rPr>
              <a:t>/</a:t>
            </a:r>
            <a:r>
              <a:rPr lang="en-US" sz="2400" dirty="0" err="1">
                <a:solidFill>
                  <a:srgbClr val="333333"/>
                </a:solidFill>
              </a:rPr>
              <a:t>veya</a:t>
            </a:r>
            <a:r>
              <a:rPr lang="en-US" sz="2400" dirty="0">
                <a:solidFill>
                  <a:srgbClr val="333333"/>
                </a:solidFill>
              </a:rPr>
              <a:t> </a:t>
            </a:r>
            <a:r>
              <a:rPr lang="en-US" sz="2400" dirty="0" err="1">
                <a:solidFill>
                  <a:srgbClr val="333333"/>
                </a:solidFill>
              </a:rPr>
              <a:t>fille</a:t>
            </a:r>
            <a:r>
              <a:rPr lang="en-US" sz="2400" dirty="0">
                <a:solidFill>
                  <a:srgbClr val="333333"/>
                </a:solidFill>
              </a:rPr>
              <a:t> </a:t>
            </a:r>
            <a:r>
              <a:rPr lang="en-US" sz="2400" dirty="0" err="1">
                <a:solidFill>
                  <a:srgbClr val="333333"/>
                </a:solidFill>
              </a:rPr>
              <a:t>ilgili</a:t>
            </a:r>
            <a:r>
              <a:rPr lang="en-US" sz="2400" dirty="0">
                <a:solidFill>
                  <a:srgbClr val="333333"/>
                </a:solidFill>
              </a:rPr>
              <a:t> </a:t>
            </a:r>
            <a:r>
              <a:rPr lang="en-US" sz="2400" dirty="0" err="1">
                <a:solidFill>
                  <a:srgbClr val="333333"/>
                </a:solidFill>
              </a:rPr>
              <a:t>bir</a:t>
            </a:r>
            <a:r>
              <a:rPr lang="en-US" sz="2400" dirty="0">
                <a:solidFill>
                  <a:srgbClr val="333333"/>
                </a:solidFill>
              </a:rPr>
              <a:t> </a:t>
            </a:r>
            <a:r>
              <a:rPr lang="en-US" sz="2400" dirty="0" err="1">
                <a:solidFill>
                  <a:srgbClr val="333333"/>
                </a:solidFill>
              </a:rPr>
              <a:t>şey</a:t>
            </a:r>
            <a:r>
              <a:rPr lang="en-US" sz="2400" dirty="0">
                <a:solidFill>
                  <a:srgbClr val="333333"/>
                </a:solidFill>
              </a:rPr>
              <a:t> </a:t>
            </a:r>
            <a:r>
              <a:rPr lang="en-US" sz="2400" dirty="0" err="1">
                <a:solidFill>
                  <a:srgbClr val="333333"/>
                </a:solidFill>
              </a:rPr>
              <a:t>geldi</a:t>
            </a:r>
            <a:r>
              <a:rPr lang="en-US" sz="2400" dirty="0">
                <a:solidFill>
                  <a:srgbClr val="333333"/>
                </a:solidFill>
              </a:rPr>
              <a:t> (</a:t>
            </a:r>
            <a:r>
              <a:rPr lang="en-US" sz="2400" dirty="0" err="1">
                <a:solidFill>
                  <a:srgbClr val="333333"/>
                </a:solidFill>
              </a:rPr>
              <a:t>örn</a:t>
            </a:r>
            <a:r>
              <a:rPr lang="en-US" sz="2400" dirty="0">
                <a:solidFill>
                  <a:srgbClr val="333333"/>
                </a:solidFill>
              </a:rPr>
              <a:t>: </a:t>
            </a:r>
            <a:r>
              <a:rPr lang="en-US" sz="2400" dirty="0" err="1">
                <a:solidFill>
                  <a:srgbClr val="333333"/>
                </a:solidFill>
              </a:rPr>
              <a:t>hayvanat</a:t>
            </a:r>
            <a:r>
              <a:rPr lang="en-US" sz="2400" dirty="0">
                <a:solidFill>
                  <a:srgbClr val="333333"/>
                </a:solidFill>
              </a:rPr>
              <a:t> </a:t>
            </a:r>
            <a:r>
              <a:rPr lang="en-US" sz="2400" dirty="0" err="1">
                <a:solidFill>
                  <a:srgbClr val="333333"/>
                </a:solidFill>
              </a:rPr>
              <a:t>bahçesi</a:t>
            </a:r>
            <a:r>
              <a:rPr lang="en-US" sz="2400" dirty="0">
                <a:solidFill>
                  <a:srgbClr val="333333"/>
                </a:solidFill>
              </a:rPr>
              <a:t>, safari, </a:t>
            </a:r>
            <a:r>
              <a:rPr lang="en-US" sz="2400" dirty="0" err="1">
                <a:solidFill>
                  <a:srgbClr val="333333"/>
                </a:solidFill>
              </a:rPr>
              <a:t>Afrika</a:t>
            </a:r>
            <a:r>
              <a:rPr lang="en-US" sz="2400" dirty="0">
                <a:solidFill>
                  <a:srgbClr val="333333"/>
                </a:solidFill>
              </a:rPr>
              <a:t> vb</a:t>
            </a:r>
            <a:r>
              <a:rPr lang="en-US" sz="2400">
                <a:solidFill>
                  <a:srgbClr val="333333"/>
                </a:solidFill>
              </a:rPr>
              <a:t>.) </a:t>
            </a:r>
          </a:p>
          <a:p>
            <a:r>
              <a:rPr lang="en-US" sz="2400">
                <a:solidFill>
                  <a:srgbClr val="333333"/>
                </a:solidFill>
              </a:rPr>
              <a:t>Eğer </a:t>
            </a:r>
            <a:r>
              <a:rPr lang="en-US" sz="2400" dirty="0" err="1">
                <a:solidFill>
                  <a:srgbClr val="333333"/>
                </a:solidFill>
              </a:rPr>
              <a:t>biri</a:t>
            </a:r>
            <a:r>
              <a:rPr lang="en-US" sz="2400" dirty="0">
                <a:solidFill>
                  <a:srgbClr val="333333"/>
                </a:solidFill>
              </a:rPr>
              <a:t> </a:t>
            </a:r>
            <a:r>
              <a:rPr lang="en-US" sz="2400" dirty="0" err="1">
                <a:solidFill>
                  <a:srgbClr val="333333"/>
                </a:solidFill>
              </a:rPr>
              <a:t>bu</a:t>
            </a:r>
            <a:r>
              <a:rPr lang="en-US" sz="2400" dirty="0">
                <a:solidFill>
                  <a:srgbClr val="333333"/>
                </a:solidFill>
              </a:rPr>
              <a:t> </a:t>
            </a:r>
            <a:r>
              <a:rPr lang="en-US" sz="2400" dirty="0" err="1">
                <a:solidFill>
                  <a:srgbClr val="333333"/>
                </a:solidFill>
              </a:rPr>
              <a:t>üzücü</a:t>
            </a:r>
            <a:r>
              <a:rPr lang="en-US" sz="2400" dirty="0">
                <a:solidFill>
                  <a:srgbClr val="333333"/>
                </a:solidFill>
              </a:rPr>
              <a:t> </a:t>
            </a:r>
            <a:r>
              <a:rPr lang="en-US" sz="2400" err="1">
                <a:solidFill>
                  <a:srgbClr val="333333"/>
                </a:solidFill>
              </a:rPr>
              <a:t>düşünceleri</a:t>
            </a:r>
            <a:r>
              <a:rPr lang="en-US" sz="2400">
                <a:solidFill>
                  <a:srgbClr val="333333"/>
                </a:solidFill>
              </a:rPr>
              <a:t> (“Ben başarısızım” </a:t>
            </a:r>
            <a:r>
              <a:rPr lang="en-US" sz="2400" dirty="0">
                <a:solidFill>
                  <a:srgbClr val="333333"/>
                </a:solidFill>
              </a:rPr>
              <a:t>vb.) </a:t>
            </a:r>
            <a:r>
              <a:rPr lang="en-US" sz="2400" dirty="0" err="1">
                <a:solidFill>
                  <a:srgbClr val="333333"/>
                </a:solidFill>
              </a:rPr>
              <a:t>etkin</a:t>
            </a:r>
            <a:r>
              <a:rPr lang="en-US" sz="2400" dirty="0">
                <a:solidFill>
                  <a:srgbClr val="333333"/>
                </a:solidFill>
              </a:rPr>
              <a:t> </a:t>
            </a:r>
            <a:r>
              <a:rPr lang="en-US" sz="2400" dirty="0" err="1">
                <a:solidFill>
                  <a:srgbClr val="333333"/>
                </a:solidFill>
              </a:rPr>
              <a:t>bir</a:t>
            </a:r>
            <a:r>
              <a:rPr lang="en-US" sz="2400" dirty="0">
                <a:solidFill>
                  <a:srgbClr val="333333"/>
                </a:solidFill>
              </a:rPr>
              <a:t> </a:t>
            </a:r>
            <a:r>
              <a:rPr lang="en-US" sz="2400" dirty="0" err="1">
                <a:solidFill>
                  <a:srgbClr val="333333"/>
                </a:solidFill>
              </a:rPr>
              <a:t>şekilde</a:t>
            </a:r>
            <a:r>
              <a:rPr lang="en-US" sz="2400" dirty="0">
                <a:solidFill>
                  <a:srgbClr val="333333"/>
                </a:solidFill>
              </a:rPr>
              <a:t> </a:t>
            </a:r>
            <a:r>
              <a:rPr lang="en-US" sz="2400" dirty="0" err="1">
                <a:solidFill>
                  <a:srgbClr val="333333"/>
                </a:solidFill>
              </a:rPr>
              <a:t>bastırmaya</a:t>
            </a:r>
            <a:r>
              <a:rPr lang="en-US" sz="2400" dirty="0">
                <a:solidFill>
                  <a:srgbClr val="333333"/>
                </a:solidFill>
              </a:rPr>
              <a:t> </a:t>
            </a:r>
            <a:r>
              <a:rPr lang="en-US" sz="2400" dirty="0" err="1">
                <a:solidFill>
                  <a:srgbClr val="333333"/>
                </a:solidFill>
              </a:rPr>
              <a:t>çalışırsa</a:t>
            </a:r>
            <a:r>
              <a:rPr lang="en-US" sz="2400" dirty="0">
                <a:solidFill>
                  <a:srgbClr val="333333"/>
                </a:solidFill>
              </a:rPr>
              <a:t>, </a:t>
            </a:r>
            <a:r>
              <a:rPr lang="en-US" sz="2400" dirty="0" err="1">
                <a:solidFill>
                  <a:srgbClr val="333333"/>
                </a:solidFill>
              </a:rPr>
              <a:t>bu</a:t>
            </a:r>
            <a:r>
              <a:rPr lang="en-US" sz="2400" dirty="0">
                <a:solidFill>
                  <a:srgbClr val="333333"/>
                </a:solidFill>
              </a:rPr>
              <a:t> </a:t>
            </a:r>
            <a:r>
              <a:rPr lang="en-US" sz="2400" dirty="0" err="1">
                <a:solidFill>
                  <a:srgbClr val="333333"/>
                </a:solidFill>
              </a:rPr>
              <a:t>etki</a:t>
            </a:r>
            <a:r>
              <a:rPr lang="en-US" sz="2400" dirty="0">
                <a:solidFill>
                  <a:srgbClr val="333333"/>
                </a:solidFill>
              </a:rPr>
              <a:t> </a:t>
            </a:r>
            <a:r>
              <a:rPr lang="en-US" sz="2400" dirty="0" err="1">
                <a:solidFill>
                  <a:srgbClr val="333333"/>
                </a:solidFill>
              </a:rPr>
              <a:t>aksine</a:t>
            </a:r>
            <a:r>
              <a:rPr lang="en-US" sz="2400" dirty="0">
                <a:solidFill>
                  <a:srgbClr val="333333"/>
                </a:solidFill>
              </a:rPr>
              <a:t> </a:t>
            </a:r>
            <a:r>
              <a:rPr lang="en-US" sz="2400" dirty="0" err="1">
                <a:solidFill>
                  <a:srgbClr val="333333"/>
                </a:solidFill>
              </a:rPr>
              <a:t>artıyor</a:t>
            </a:r>
            <a:r>
              <a:rPr lang="en-US" sz="2400" dirty="0">
                <a:solidFill>
                  <a:srgbClr val="333333"/>
                </a:solidFill>
              </a:rPr>
              <a:t>. </a:t>
            </a:r>
            <a:r>
              <a:rPr lang="en-US" sz="2400" dirty="0" err="1">
                <a:solidFill>
                  <a:srgbClr val="333333"/>
                </a:solidFill>
              </a:rPr>
              <a:t>Sonrasında</a:t>
            </a:r>
            <a:r>
              <a:rPr lang="en-US" sz="2400" dirty="0">
                <a:solidFill>
                  <a:srgbClr val="333333"/>
                </a:solidFill>
              </a:rPr>
              <a:t> </a:t>
            </a:r>
            <a:r>
              <a:rPr lang="en-US" sz="2400" dirty="0" err="1">
                <a:solidFill>
                  <a:srgbClr val="333333"/>
                </a:solidFill>
              </a:rPr>
              <a:t>bu</a:t>
            </a:r>
            <a:r>
              <a:rPr lang="en-US" sz="2400" dirty="0">
                <a:solidFill>
                  <a:srgbClr val="333333"/>
                </a:solidFill>
              </a:rPr>
              <a:t> </a:t>
            </a:r>
            <a:r>
              <a:rPr lang="en-US" sz="2400" dirty="0" err="1">
                <a:solidFill>
                  <a:srgbClr val="333333"/>
                </a:solidFill>
              </a:rPr>
              <a:t>düşünceler</a:t>
            </a:r>
            <a:r>
              <a:rPr lang="en-US" sz="2400" dirty="0">
                <a:solidFill>
                  <a:srgbClr val="333333"/>
                </a:solidFill>
              </a:rPr>
              <a:t> </a:t>
            </a:r>
            <a:r>
              <a:rPr lang="en-US" sz="2400" dirty="0" err="1">
                <a:solidFill>
                  <a:srgbClr val="333333"/>
                </a:solidFill>
              </a:rPr>
              <a:t>öyle</a:t>
            </a:r>
            <a:r>
              <a:rPr lang="en-US" sz="2400" dirty="0">
                <a:solidFill>
                  <a:srgbClr val="333333"/>
                </a:solidFill>
              </a:rPr>
              <a:t> </a:t>
            </a:r>
            <a:r>
              <a:rPr lang="en-US" sz="2400" dirty="0" err="1">
                <a:solidFill>
                  <a:srgbClr val="333333"/>
                </a:solidFill>
              </a:rPr>
              <a:t>güçlenebilir</a:t>
            </a:r>
            <a:r>
              <a:rPr lang="en-US" sz="2400" dirty="0">
                <a:solidFill>
                  <a:srgbClr val="333333"/>
                </a:solidFill>
              </a:rPr>
              <a:t> </a:t>
            </a:r>
            <a:r>
              <a:rPr lang="en-US" sz="2400" dirty="0" err="1">
                <a:solidFill>
                  <a:srgbClr val="333333"/>
                </a:solidFill>
              </a:rPr>
              <a:t>ki</a:t>
            </a:r>
            <a:r>
              <a:rPr lang="en-US" sz="2400" dirty="0">
                <a:solidFill>
                  <a:srgbClr val="333333"/>
                </a:solidFill>
              </a:rPr>
              <a:t> </a:t>
            </a:r>
            <a:r>
              <a:rPr lang="en-US" sz="2400" dirty="0" err="1">
                <a:solidFill>
                  <a:srgbClr val="333333"/>
                </a:solidFill>
              </a:rPr>
              <a:t>yabancı</a:t>
            </a:r>
            <a:r>
              <a:rPr lang="en-US" sz="2400" dirty="0">
                <a:solidFill>
                  <a:srgbClr val="333333"/>
                </a:solidFill>
              </a:rPr>
              <a:t> </a:t>
            </a:r>
            <a:r>
              <a:rPr lang="en-US" sz="2400" dirty="0" err="1">
                <a:solidFill>
                  <a:srgbClr val="333333"/>
                </a:solidFill>
              </a:rPr>
              <a:t>ya</a:t>
            </a:r>
            <a:r>
              <a:rPr lang="en-US" sz="2400" dirty="0">
                <a:solidFill>
                  <a:srgbClr val="333333"/>
                </a:solidFill>
              </a:rPr>
              <a:t> da </a:t>
            </a:r>
            <a:r>
              <a:rPr lang="en-US" sz="2400" dirty="0" err="1">
                <a:solidFill>
                  <a:srgbClr val="333333"/>
                </a:solidFill>
              </a:rPr>
              <a:t>kontrol</a:t>
            </a:r>
            <a:r>
              <a:rPr lang="en-US" sz="2400" dirty="0">
                <a:solidFill>
                  <a:srgbClr val="333333"/>
                </a:solidFill>
              </a:rPr>
              <a:t> </a:t>
            </a:r>
            <a:r>
              <a:rPr lang="en-US" sz="2400" dirty="0" err="1">
                <a:solidFill>
                  <a:srgbClr val="333333"/>
                </a:solidFill>
              </a:rPr>
              <a:t>dışı</a:t>
            </a:r>
            <a:r>
              <a:rPr lang="en-US" sz="2400" dirty="0">
                <a:solidFill>
                  <a:srgbClr val="333333"/>
                </a:solidFill>
              </a:rPr>
              <a:t> </a:t>
            </a:r>
            <a:r>
              <a:rPr lang="en-US" sz="2400" dirty="0" err="1">
                <a:solidFill>
                  <a:srgbClr val="333333"/>
                </a:solidFill>
              </a:rPr>
              <a:t>görünebilir</a:t>
            </a:r>
            <a:r>
              <a:rPr lang="en-US" sz="2400" dirty="0">
                <a:solidFill>
                  <a:srgbClr val="333333"/>
                </a:solidFill>
              </a:rPr>
              <a:t>!</a:t>
            </a:r>
          </a:p>
        </p:txBody>
      </p:sp>
      <p:sp>
        <p:nvSpPr>
          <p:cNvPr id="2" name="Footer Placeholder 1"/>
          <p:cNvSpPr>
            <a:spLocks noGrp="1"/>
          </p:cNvSpPr>
          <p:nvPr>
            <p:ph type="ftr" sz="quarter" idx="11"/>
          </p:nvPr>
        </p:nvSpPr>
        <p:spPr/>
        <p:txBody>
          <a:bodyPr/>
          <a:lstStyle/>
          <a:p>
            <a:r>
              <a:rPr lang="de-DE">
                <a:latin typeface="+mn-lt"/>
                <a:ea typeface="+mn-ea"/>
              </a:rPr>
              <a:t>Eğitim Modülü 8 – Ruh hali &amp; Öz-Saygı</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30</a:t>
            </a:fld>
            <a:endParaRPr lang="de-DE" dirty="0">
              <a:latin typeface="+mn-lt"/>
              <a:ea typeface="+mn-ea"/>
            </a:endParaRPr>
          </a:p>
        </p:txBody>
      </p:sp>
      <p:pic>
        <p:nvPicPr>
          <p:cNvPr id="8" name="Picture 7">
            <a:extLst>
              <a:ext uri="{FF2B5EF4-FFF2-40B4-BE49-F238E27FC236}">
                <a16:creationId xmlns:a16="http://schemas.microsoft.com/office/drawing/2014/main" id="{BF3607A4-8041-422C-9E0F-2F545CE7E7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51975" y="4751222"/>
            <a:ext cx="2743200" cy="2106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altLang="de-DE" sz="3600">
                <a:latin typeface="+mn-lt"/>
                <a:ea typeface="+mn-ea"/>
                <a:cs typeface="+mn-cs"/>
              </a:rPr>
              <a:t>Bunun yerine:</a:t>
            </a:r>
            <a:endParaRPr lang="de-DE" altLang="de-DE" sz="3600">
              <a:latin typeface="+mn-lt"/>
              <a:ea typeface="+mn-ea"/>
              <a:cs typeface="+mn-cs"/>
            </a:endParaRPr>
          </a:p>
        </p:txBody>
      </p:sp>
      <p:sp>
        <p:nvSpPr>
          <p:cNvPr id="33795" name="Rectangle 3"/>
          <p:cNvSpPr>
            <a:spLocks noGrp="1" noChangeArrowheads="1"/>
          </p:cNvSpPr>
          <p:nvPr>
            <p:ph idx="1"/>
          </p:nvPr>
        </p:nvSpPr>
        <p:spPr/>
        <p:txBody>
          <a:bodyPr>
            <a:noAutofit/>
          </a:bodyPr>
          <a:lstStyle/>
          <a:p>
            <a:pPr eaLnBrk="1" hangingPunct="1"/>
            <a:r>
              <a:rPr lang="tr-TR" altLang="de-DE" sz="2400" dirty="0">
                <a:solidFill>
                  <a:srgbClr val="333333"/>
                </a:solidFill>
              </a:rPr>
              <a:t>Eğer güçlü olumsuz düşünceler sizi rahatsız ediyorsa</a:t>
            </a:r>
            <a:r>
              <a:rPr lang="de-DE" altLang="de-DE" sz="2400" dirty="0">
                <a:solidFill>
                  <a:srgbClr val="333333"/>
                </a:solidFill>
              </a:rPr>
              <a:t>, </a:t>
            </a:r>
            <a:r>
              <a:rPr lang="tr-TR" altLang="de-DE" sz="2400" dirty="0">
                <a:solidFill>
                  <a:srgbClr val="333333"/>
                </a:solidFill>
              </a:rPr>
              <a:t>bunları bile bile bastırmaya çalışmayınız</a:t>
            </a:r>
            <a:r>
              <a:rPr lang="de-DE" altLang="de-DE" sz="2400" dirty="0">
                <a:solidFill>
                  <a:srgbClr val="333333"/>
                </a:solidFill>
              </a:rPr>
              <a:t> (</a:t>
            </a:r>
            <a:r>
              <a:rPr lang="tr-TR" altLang="de-DE" sz="2400" dirty="0">
                <a:solidFill>
                  <a:srgbClr val="333333"/>
                </a:solidFill>
              </a:rPr>
              <a:t>bu sadece onları arttırır</a:t>
            </a:r>
            <a:r>
              <a:rPr lang="de-DE" altLang="de-DE" sz="2400" dirty="0">
                <a:solidFill>
                  <a:srgbClr val="333333"/>
                </a:solidFill>
              </a:rPr>
              <a:t>), </a:t>
            </a:r>
            <a:r>
              <a:rPr lang="tr-TR" altLang="de-DE" sz="2400" dirty="0">
                <a:solidFill>
                  <a:srgbClr val="333333"/>
                </a:solidFill>
              </a:rPr>
              <a:t>ancak</a:t>
            </a:r>
            <a:r>
              <a:rPr lang="de-DE" altLang="de-DE" sz="2400" dirty="0">
                <a:solidFill>
                  <a:srgbClr val="333333"/>
                </a:solidFill>
              </a:rPr>
              <a:t> </a:t>
            </a:r>
            <a:r>
              <a:rPr lang="tr-TR" altLang="de-DE" sz="2400" dirty="0">
                <a:solidFill>
                  <a:srgbClr val="333333"/>
                </a:solidFill>
              </a:rPr>
              <a:t>müdahele etmeden iç durumunuzu gözlemleyiniz- hayvanat bahçesindeki bir ziyaretçinin güvenli bir mesafeden tehlikeli bir hayvanı gözlemlemesi gibi</a:t>
            </a:r>
            <a:r>
              <a:rPr lang="de-DE" altLang="de-DE" sz="2400" dirty="0">
                <a:solidFill>
                  <a:srgbClr val="333333"/>
                </a:solidFill>
              </a:rPr>
              <a:t>.</a:t>
            </a:r>
          </a:p>
          <a:p>
            <a:pPr eaLnBrk="1" hangingPunct="1"/>
            <a:r>
              <a:rPr lang="tr-TR" altLang="de-DE" sz="2400" dirty="0">
                <a:solidFill>
                  <a:srgbClr val="004992"/>
                </a:solidFill>
              </a:rPr>
              <a:t>Bu düşünceler, hemen hemen kendiliğinden yatışacaktır.</a:t>
            </a:r>
            <a:endParaRPr lang="de-DE" altLang="de-DE" sz="2400" dirty="0">
              <a:solidFill>
                <a:srgbClr val="004992"/>
              </a:solidFill>
            </a:endParaRPr>
          </a:p>
        </p:txBody>
      </p:sp>
      <p:sp>
        <p:nvSpPr>
          <p:cNvPr id="2" name="Footer Placeholder 1"/>
          <p:cNvSpPr>
            <a:spLocks noGrp="1"/>
          </p:cNvSpPr>
          <p:nvPr>
            <p:ph type="ftr" sz="quarter" idx="11"/>
          </p:nvPr>
        </p:nvSpPr>
        <p:spPr/>
        <p:txBody>
          <a:bodyPr/>
          <a:lstStyle/>
          <a:p>
            <a:r>
              <a:rPr lang="de-DE">
                <a:latin typeface="+mn-lt"/>
                <a:ea typeface="+mn-ea"/>
              </a:rPr>
              <a:t>Eğitim Modülü 8 – Ruh hali &amp; Öz-Saygı</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31</a:t>
            </a:fld>
            <a:endParaRPr lang="de-DE" dirty="0">
              <a:latin typeface="+mn-lt"/>
              <a:ea typeface="+mn-ea"/>
            </a:endParaRPr>
          </a:p>
        </p:txBody>
      </p:sp>
      <p:pic>
        <p:nvPicPr>
          <p:cNvPr id="9" name="Picture 4">
            <a:extLst>
              <a:ext uri="{FF2B5EF4-FFF2-40B4-BE49-F238E27FC236}">
                <a16:creationId xmlns:a16="http://schemas.microsoft.com/office/drawing/2014/main" id="{A49E8917-0F7C-4A22-97C7-E5E33578AF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81061" y="4114799"/>
            <a:ext cx="2214114" cy="2743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7. Öteki düşünce bozunumları</a:t>
            </a:r>
          </a:p>
        </p:txBody>
      </p:sp>
      <p:sp>
        <p:nvSpPr>
          <p:cNvPr id="5" name="Content Placeholder 4"/>
          <p:cNvSpPr>
            <a:spLocks noGrp="1"/>
          </p:cNvSpPr>
          <p:nvPr>
            <p:ph idx="1"/>
          </p:nvPr>
        </p:nvSpPr>
        <p:spPr/>
        <p:txBody>
          <a:bodyPr/>
          <a:lstStyle/>
          <a:p>
            <a:pPr lvl="0" defTabSz="914400">
              <a:lnSpc>
                <a:spcPct val="100000"/>
              </a:lnSpc>
              <a:spcBef>
                <a:spcPts val="1200"/>
              </a:spcBef>
            </a:pPr>
            <a:r>
              <a:rPr lang="tr-TR" altLang="de-DE" sz="2000" b="1" dirty="0">
                <a:solidFill>
                  <a:srgbClr val="004992"/>
                </a:solidFill>
              </a:rPr>
              <a:t>Başka kişiler ile kıyaslama</a:t>
            </a:r>
            <a:r>
              <a:rPr lang="en-US" altLang="de-DE" sz="2000" b="1" dirty="0">
                <a:solidFill>
                  <a:srgbClr val="004992"/>
                </a:solidFill>
              </a:rPr>
              <a:t>:</a:t>
            </a:r>
            <a:endParaRPr lang="de-DE" altLang="de-DE" sz="2000" b="1" dirty="0">
              <a:solidFill>
                <a:srgbClr val="333333"/>
              </a:solidFill>
            </a:endParaRPr>
          </a:p>
          <a:p>
            <a:pPr marL="342900" lvl="1" indent="-342900" defTabSz="914400">
              <a:lnSpc>
                <a:spcPct val="100000"/>
              </a:lnSpc>
              <a:spcBef>
                <a:spcPts val="1200"/>
              </a:spcBef>
              <a:spcAft>
                <a:spcPts val="0"/>
              </a:spcAft>
              <a:buClr>
                <a:srgbClr val="333333"/>
              </a:buClr>
              <a:buFont typeface="WingDings"/>
              <a:buChar char=""/>
            </a:pPr>
            <a:r>
              <a:rPr lang="tr-TR" altLang="de-DE" sz="2000" dirty="0">
                <a:solidFill>
                  <a:srgbClr val="333333"/>
                </a:solidFill>
                <a:latin typeface="+mn-lt"/>
              </a:rPr>
              <a:t>Kendinizi başkaları ile çok fazla kıyaslamayınız</a:t>
            </a:r>
            <a:r>
              <a:rPr lang="en-US" altLang="de-DE" sz="2000" dirty="0">
                <a:solidFill>
                  <a:srgbClr val="333333"/>
                </a:solidFill>
                <a:latin typeface="+mn-lt"/>
              </a:rPr>
              <a:t>!</a:t>
            </a:r>
          </a:p>
          <a:p>
            <a:pPr marL="342900" lvl="1" indent="-342900" defTabSz="914400">
              <a:lnSpc>
                <a:spcPct val="100000"/>
              </a:lnSpc>
              <a:spcBef>
                <a:spcPts val="1200"/>
              </a:spcBef>
              <a:spcAft>
                <a:spcPts val="0"/>
              </a:spcAft>
              <a:buClr>
                <a:srgbClr val="333333"/>
              </a:buClr>
              <a:buFont typeface="WingDings"/>
              <a:buChar char=""/>
            </a:pPr>
            <a:r>
              <a:rPr lang="tr-TR" altLang="de-DE" sz="2000" dirty="0">
                <a:solidFill>
                  <a:srgbClr val="333333"/>
                </a:solidFill>
                <a:latin typeface="+mn-lt"/>
              </a:rPr>
              <a:t>Her zaman sizden daha çekici, daha başarılı ve daha popüler insanlar olacaktır</a:t>
            </a:r>
            <a:r>
              <a:rPr lang="en-US" altLang="de-DE" sz="2000" dirty="0">
                <a:solidFill>
                  <a:srgbClr val="333333"/>
                </a:solidFill>
                <a:latin typeface="+mn-lt"/>
              </a:rPr>
              <a:t>. </a:t>
            </a:r>
            <a:r>
              <a:rPr lang="tr-TR" altLang="de-DE" sz="2000" dirty="0">
                <a:solidFill>
                  <a:srgbClr val="333333"/>
                </a:solidFill>
                <a:latin typeface="+mn-lt"/>
              </a:rPr>
              <a:t>Ancak</a:t>
            </a:r>
            <a:r>
              <a:rPr lang="en-US" altLang="de-DE" sz="2000" dirty="0">
                <a:solidFill>
                  <a:srgbClr val="333333"/>
                </a:solidFill>
                <a:latin typeface="+mn-lt"/>
              </a:rPr>
              <a:t>, </a:t>
            </a:r>
            <a:r>
              <a:rPr lang="tr-TR" altLang="de-DE" sz="2000" dirty="0">
                <a:solidFill>
                  <a:srgbClr val="333333"/>
                </a:solidFill>
                <a:latin typeface="+mn-lt"/>
              </a:rPr>
              <a:t>eğer </a:t>
            </a:r>
            <a:r>
              <a:rPr lang="tr-TR" altLang="de-DE" sz="2000">
                <a:solidFill>
                  <a:srgbClr val="333333"/>
                </a:solidFill>
                <a:latin typeface="+mn-lt"/>
              </a:rPr>
              <a:t>bu </a:t>
            </a:r>
            <a:r>
              <a:rPr lang="en-US" altLang="de-DE" sz="2000">
                <a:solidFill>
                  <a:srgbClr val="333333"/>
                </a:solidFill>
                <a:latin typeface="+mn-lt"/>
              </a:rPr>
              <a:t>“</a:t>
            </a:r>
            <a:r>
              <a:rPr lang="tr-TR" altLang="ja-JP" sz="2000">
                <a:solidFill>
                  <a:srgbClr val="333333"/>
                </a:solidFill>
                <a:latin typeface="+mn-lt"/>
              </a:rPr>
              <a:t>şeytan tüyü sahiplerine</a:t>
            </a:r>
            <a:r>
              <a:rPr lang="en-US" altLang="de-DE" sz="2000">
                <a:solidFill>
                  <a:srgbClr val="333333"/>
                </a:solidFill>
                <a:latin typeface="+mn-lt"/>
              </a:rPr>
              <a:t>”</a:t>
            </a:r>
            <a:r>
              <a:rPr lang="en-US" altLang="ja-JP" sz="2000">
                <a:solidFill>
                  <a:srgbClr val="333333"/>
                </a:solidFill>
                <a:latin typeface="+mn-lt"/>
              </a:rPr>
              <a:t> </a:t>
            </a:r>
            <a:r>
              <a:rPr lang="tr-TR" altLang="ja-JP" sz="2000" dirty="0">
                <a:solidFill>
                  <a:srgbClr val="333333"/>
                </a:solidFill>
                <a:latin typeface="+mn-lt"/>
              </a:rPr>
              <a:t>daha yakından bakarsınız</a:t>
            </a:r>
            <a:r>
              <a:rPr lang="en-US" altLang="ja-JP" sz="2000" dirty="0">
                <a:solidFill>
                  <a:srgbClr val="333333"/>
                </a:solidFill>
                <a:latin typeface="+mn-lt"/>
              </a:rPr>
              <a:t>, </a:t>
            </a:r>
            <a:r>
              <a:rPr lang="tr-TR" altLang="ja-JP" sz="2000" dirty="0">
                <a:solidFill>
                  <a:srgbClr val="333333"/>
                </a:solidFill>
                <a:latin typeface="+mn-lt"/>
              </a:rPr>
              <a:t>bu kişilerin bile zayıflıklarının ve sıkıntılarının olduğunu fark edeceksiniz</a:t>
            </a:r>
            <a:r>
              <a:rPr lang="en-US" altLang="ja-JP" sz="2000" dirty="0">
                <a:solidFill>
                  <a:srgbClr val="333333"/>
                </a:solidFill>
                <a:latin typeface="+mn-lt"/>
              </a:rPr>
              <a:t>.</a:t>
            </a:r>
          </a:p>
        </p:txBody>
      </p:sp>
      <p:sp>
        <p:nvSpPr>
          <p:cNvPr id="3" name="Footer Placeholder 2"/>
          <p:cNvSpPr>
            <a:spLocks noGrp="1"/>
          </p:cNvSpPr>
          <p:nvPr>
            <p:ph type="ftr" sz="quarter" idx="11"/>
          </p:nvPr>
        </p:nvSpPr>
        <p:spPr/>
        <p:txBody>
          <a:bodyPr/>
          <a:lstStyle/>
          <a:p>
            <a:r>
              <a:rPr lang="de-DE">
                <a:latin typeface="+mn-lt"/>
                <a:ea typeface="+mn-ea"/>
              </a:rPr>
              <a:t>Eğitim Modülü 8 – Ruh hali &amp; Öz-Saygı</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32</a:t>
            </a:fld>
            <a:endParaRPr lang="de-DE" dirty="0">
              <a:latin typeface="+mn-lt"/>
              <a:ea typeface="+mn-ea"/>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7. Öteki düşünce bozunumları</a:t>
            </a:r>
          </a:p>
        </p:txBody>
      </p:sp>
      <p:sp>
        <p:nvSpPr>
          <p:cNvPr id="5" name="Content Placeholder 4"/>
          <p:cNvSpPr>
            <a:spLocks noGrp="1"/>
          </p:cNvSpPr>
          <p:nvPr>
            <p:ph idx="1"/>
          </p:nvPr>
        </p:nvSpPr>
        <p:spPr/>
        <p:txBody>
          <a:bodyPr/>
          <a:lstStyle/>
          <a:p>
            <a:pPr lvl="0" defTabSz="914400">
              <a:lnSpc>
                <a:spcPct val="100000"/>
              </a:lnSpc>
              <a:spcBef>
                <a:spcPts val="1200"/>
              </a:spcBef>
            </a:pPr>
            <a:r>
              <a:rPr lang="tr-TR" altLang="de-DE" sz="2000" b="1" dirty="0">
                <a:solidFill>
                  <a:srgbClr val="004992"/>
                </a:solidFill>
              </a:rPr>
              <a:t>Başka kişiler ile kıyaslama</a:t>
            </a:r>
            <a:r>
              <a:rPr lang="en-US" altLang="de-DE" sz="2000" b="1" dirty="0">
                <a:solidFill>
                  <a:srgbClr val="004992"/>
                </a:solidFill>
              </a:rPr>
              <a:t>:</a:t>
            </a:r>
            <a:endParaRPr lang="de-DE" altLang="de-DE" sz="2000" b="1" dirty="0">
              <a:solidFill>
                <a:srgbClr val="333333"/>
              </a:solidFill>
            </a:endParaRPr>
          </a:p>
          <a:p>
            <a:pPr marL="342900" lvl="1" indent="-342900" defTabSz="914400">
              <a:lnSpc>
                <a:spcPct val="100000"/>
              </a:lnSpc>
              <a:spcBef>
                <a:spcPts val="1200"/>
              </a:spcBef>
              <a:spcAft>
                <a:spcPts val="0"/>
              </a:spcAft>
              <a:buClr>
                <a:srgbClr val="333333"/>
              </a:buClr>
              <a:buFont typeface="WingDings"/>
              <a:buChar char=""/>
            </a:pPr>
            <a:r>
              <a:rPr lang="tr-TR" altLang="de-DE" sz="2000" dirty="0">
                <a:solidFill>
                  <a:srgbClr val="333333"/>
                </a:solidFill>
                <a:latin typeface="+mn-lt"/>
              </a:rPr>
              <a:t>Kendinizi başkaları ile çok fazla kıyaslamayınız</a:t>
            </a:r>
            <a:r>
              <a:rPr lang="en-US" altLang="de-DE" sz="2000" dirty="0">
                <a:solidFill>
                  <a:srgbClr val="333333"/>
                </a:solidFill>
                <a:latin typeface="+mn-lt"/>
              </a:rPr>
              <a:t>!</a:t>
            </a:r>
          </a:p>
          <a:p>
            <a:pPr marL="342900" lvl="1" indent="-342900" defTabSz="914400">
              <a:lnSpc>
                <a:spcPct val="100000"/>
              </a:lnSpc>
              <a:spcBef>
                <a:spcPts val="1200"/>
              </a:spcBef>
              <a:spcAft>
                <a:spcPts val="0"/>
              </a:spcAft>
              <a:buClr>
                <a:srgbClr val="333333"/>
              </a:buClr>
              <a:buFont typeface="WingDings"/>
              <a:buChar char=""/>
            </a:pPr>
            <a:r>
              <a:rPr lang="tr-TR" altLang="de-DE" sz="2000" dirty="0">
                <a:solidFill>
                  <a:srgbClr val="333333"/>
                </a:solidFill>
                <a:latin typeface="+mn-lt"/>
              </a:rPr>
              <a:t>Her zaman sizden daha çekici, daha başarılı ve daha popüler insanlar olacaktır</a:t>
            </a:r>
            <a:r>
              <a:rPr lang="en-US" altLang="de-DE" sz="2000" dirty="0">
                <a:solidFill>
                  <a:srgbClr val="333333"/>
                </a:solidFill>
                <a:latin typeface="+mn-lt"/>
              </a:rPr>
              <a:t>. </a:t>
            </a:r>
            <a:r>
              <a:rPr lang="tr-TR" altLang="de-DE" sz="2000" dirty="0">
                <a:solidFill>
                  <a:srgbClr val="333333"/>
                </a:solidFill>
                <a:latin typeface="+mn-lt"/>
              </a:rPr>
              <a:t>Ancak</a:t>
            </a:r>
            <a:r>
              <a:rPr lang="en-US" altLang="de-DE" sz="2000" dirty="0">
                <a:solidFill>
                  <a:srgbClr val="333333"/>
                </a:solidFill>
                <a:latin typeface="+mn-lt"/>
              </a:rPr>
              <a:t>, </a:t>
            </a:r>
            <a:r>
              <a:rPr lang="tr-TR" altLang="de-DE" sz="2000" dirty="0">
                <a:solidFill>
                  <a:srgbClr val="333333"/>
                </a:solidFill>
                <a:latin typeface="+mn-lt"/>
              </a:rPr>
              <a:t>eğer </a:t>
            </a:r>
            <a:r>
              <a:rPr lang="tr-TR" altLang="de-DE" sz="2000">
                <a:solidFill>
                  <a:srgbClr val="333333"/>
                </a:solidFill>
                <a:latin typeface="+mn-lt"/>
              </a:rPr>
              <a:t>bu </a:t>
            </a:r>
            <a:r>
              <a:rPr lang="en-US" altLang="de-DE" sz="2000">
                <a:solidFill>
                  <a:srgbClr val="333333"/>
                </a:solidFill>
                <a:latin typeface="+mn-lt"/>
              </a:rPr>
              <a:t>“</a:t>
            </a:r>
            <a:r>
              <a:rPr lang="tr-TR" altLang="ja-JP" sz="2000">
                <a:solidFill>
                  <a:srgbClr val="333333"/>
                </a:solidFill>
                <a:latin typeface="+mn-lt"/>
              </a:rPr>
              <a:t>şeytan tüyü sahiplerine</a:t>
            </a:r>
            <a:r>
              <a:rPr lang="en-US" altLang="de-DE" sz="2000">
                <a:solidFill>
                  <a:srgbClr val="333333"/>
                </a:solidFill>
                <a:latin typeface="+mn-lt"/>
              </a:rPr>
              <a:t>”</a:t>
            </a:r>
            <a:r>
              <a:rPr lang="en-US" altLang="ja-JP" sz="2000">
                <a:solidFill>
                  <a:srgbClr val="333333"/>
                </a:solidFill>
                <a:latin typeface="+mn-lt"/>
              </a:rPr>
              <a:t> </a:t>
            </a:r>
            <a:r>
              <a:rPr lang="tr-TR" altLang="ja-JP" sz="2000" dirty="0">
                <a:solidFill>
                  <a:srgbClr val="333333"/>
                </a:solidFill>
                <a:latin typeface="+mn-lt"/>
              </a:rPr>
              <a:t>daha yakından bakarsınız</a:t>
            </a:r>
            <a:r>
              <a:rPr lang="en-US" altLang="ja-JP" sz="2000" dirty="0">
                <a:solidFill>
                  <a:srgbClr val="333333"/>
                </a:solidFill>
                <a:latin typeface="+mn-lt"/>
              </a:rPr>
              <a:t>, </a:t>
            </a:r>
            <a:r>
              <a:rPr lang="tr-TR" altLang="ja-JP" sz="2000" dirty="0">
                <a:solidFill>
                  <a:srgbClr val="333333"/>
                </a:solidFill>
                <a:latin typeface="+mn-lt"/>
              </a:rPr>
              <a:t>bu kişilerin bile zayıflıklarının ve sıkıntılarının olduğunu fark edeceksiniz</a:t>
            </a:r>
            <a:r>
              <a:rPr lang="en-US" altLang="ja-JP" sz="2000" dirty="0">
                <a:solidFill>
                  <a:srgbClr val="333333"/>
                </a:solidFill>
                <a:latin typeface="+mn-lt"/>
              </a:rPr>
              <a:t>.</a:t>
            </a:r>
          </a:p>
          <a:p>
            <a:pPr lvl="0" defTabSz="914400"/>
            <a:r>
              <a:rPr lang="tr-TR" altLang="de-DE" sz="2000" b="1" dirty="0">
                <a:solidFill>
                  <a:srgbClr val="004992"/>
                </a:solidFill>
              </a:rPr>
              <a:t>Mutlak talepler</a:t>
            </a:r>
            <a:r>
              <a:rPr lang="en-US" altLang="de-DE" sz="2000" b="1" dirty="0">
                <a:solidFill>
                  <a:srgbClr val="004992"/>
                </a:solidFill>
              </a:rPr>
              <a:t>:</a:t>
            </a:r>
          </a:p>
          <a:p>
            <a:pPr marL="342900" lvl="1" indent="-342900" defTabSz="914400">
              <a:lnSpc>
                <a:spcPct val="100000"/>
              </a:lnSpc>
              <a:spcBef>
                <a:spcPts val="1200"/>
              </a:spcBef>
              <a:spcAft>
                <a:spcPts val="0"/>
              </a:spcAft>
              <a:buClr>
                <a:srgbClr val="333333"/>
              </a:buClr>
              <a:buFont typeface="WingDings"/>
              <a:buChar char=""/>
            </a:pPr>
            <a:r>
              <a:rPr lang="tr-TR" altLang="de-DE" sz="2000" dirty="0">
                <a:solidFill>
                  <a:srgbClr val="333333"/>
                </a:solidFill>
                <a:latin typeface="+mn-lt"/>
              </a:rPr>
              <a:t>Kendinizden aşağıdakiler gibi çok yüksek talepleriniz </a:t>
            </a:r>
            <a:r>
              <a:rPr lang="en-US" altLang="de-DE" sz="2000" b="1" dirty="0">
                <a:solidFill>
                  <a:srgbClr val="333333"/>
                </a:solidFill>
                <a:latin typeface="+mn-lt"/>
              </a:rPr>
              <a:t>o</a:t>
            </a:r>
            <a:r>
              <a:rPr lang="tr-TR" altLang="de-DE" sz="2000" b="1" dirty="0">
                <a:solidFill>
                  <a:srgbClr val="333333"/>
                </a:solidFill>
                <a:latin typeface="+mn-lt"/>
              </a:rPr>
              <a:t>lmasın</a:t>
            </a:r>
            <a:r>
              <a:rPr lang="en-US" altLang="de-DE" sz="2000" dirty="0">
                <a:solidFill>
                  <a:srgbClr val="333333"/>
                </a:solidFill>
                <a:latin typeface="+mn-lt"/>
              </a:rPr>
              <a:t>:</a:t>
            </a:r>
          </a:p>
          <a:p>
            <a:pPr lvl="2" defTabSz="914400">
              <a:lnSpc>
                <a:spcPct val="100000"/>
              </a:lnSpc>
              <a:spcBef>
                <a:spcPts val="1200"/>
              </a:spcBef>
              <a:spcAft>
                <a:spcPts val="0"/>
              </a:spcAft>
              <a:buClr>
                <a:srgbClr val="FFFFFF"/>
              </a:buClr>
              <a:buFont typeface="WingDings"/>
              <a:buChar char=""/>
            </a:pPr>
            <a:r>
              <a:rPr lang="en-US" altLang="de-DE" sz="2000">
                <a:solidFill>
                  <a:srgbClr val="333333"/>
                </a:solidFill>
                <a:latin typeface="+mn-lt"/>
              </a:rPr>
              <a:t>“</a:t>
            </a:r>
            <a:r>
              <a:rPr lang="tr-TR" altLang="ja-JP" sz="2000">
                <a:solidFill>
                  <a:srgbClr val="333333"/>
                </a:solidFill>
                <a:latin typeface="+mn-lt"/>
              </a:rPr>
              <a:t>Her </a:t>
            </a:r>
            <a:r>
              <a:rPr lang="tr-TR" altLang="ja-JP" sz="2000" dirty="0">
                <a:solidFill>
                  <a:srgbClr val="333333"/>
                </a:solidFill>
                <a:latin typeface="+mn-lt"/>
              </a:rPr>
              <a:t>zaman </a:t>
            </a:r>
            <a:r>
              <a:rPr lang="tr-TR" altLang="ja-JP" sz="2000">
                <a:solidFill>
                  <a:srgbClr val="333333"/>
                </a:solidFill>
                <a:latin typeface="+mn-lt"/>
              </a:rPr>
              <a:t>iyi gözükmeliyim</a:t>
            </a:r>
            <a:r>
              <a:rPr lang="en-US" altLang="de-DE" sz="2000">
                <a:solidFill>
                  <a:srgbClr val="333333"/>
                </a:solidFill>
                <a:latin typeface="+mn-lt"/>
              </a:rPr>
              <a:t>”</a:t>
            </a:r>
            <a:endParaRPr lang="en-US" altLang="ja-JP" sz="2000" dirty="0">
              <a:solidFill>
                <a:srgbClr val="333333"/>
              </a:solidFill>
              <a:latin typeface="+mn-lt"/>
            </a:endParaRPr>
          </a:p>
          <a:p>
            <a:pPr lvl="2" defTabSz="914400">
              <a:lnSpc>
                <a:spcPct val="100000"/>
              </a:lnSpc>
              <a:spcBef>
                <a:spcPts val="1200"/>
              </a:spcBef>
              <a:spcAft>
                <a:spcPts val="0"/>
              </a:spcAft>
              <a:buClr>
                <a:srgbClr val="FFFFFF"/>
              </a:buClr>
              <a:buFont typeface="WingDings"/>
              <a:buChar char=""/>
            </a:pPr>
            <a:r>
              <a:rPr lang="en-US" altLang="de-DE" sz="2000">
                <a:solidFill>
                  <a:srgbClr val="333333"/>
                </a:solidFill>
                <a:latin typeface="+mn-lt"/>
              </a:rPr>
              <a:t>“</a:t>
            </a:r>
            <a:r>
              <a:rPr lang="tr-TR" altLang="ja-JP" sz="2000">
                <a:solidFill>
                  <a:srgbClr val="333333"/>
                </a:solidFill>
                <a:latin typeface="+mn-lt"/>
              </a:rPr>
              <a:t>Her </a:t>
            </a:r>
            <a:r>
              <a:rPr lang="tr-TR" altLang="ja-JP" sz="2000" dirty="0">
                <a:solidFill>
                  <a:srgbClr val="333333"/>
                </a:solidFill>
                <a:latin typeface="+mn-lt"/>
              </a:rPr>
              <a:t>zaman </a:t>
            </a:r>
            <a:r>
              <a:rPr lang="tr-TR" altLang="ja-JP" sz="2000">
                <a:solidFill>
                  <a:srgbClr val="333333"/>
                </a:solidFill>
                <a:latin typeface="+mn-lt"/>
              </a:rPr>
              <a:t>akıllı görünmeliyim</a:t>
            </a:r>
            <a:r>
              <a:rPr lang="en-US" altLang="de-DE" sz="2000">
                <a:solidFill>
                  <a:srgbClr val="333333"/>
                </a:solidFill>
                <a:latin typeface="+mn-lt"/>
              </a:rPr>
              <a:t>”</a:t>
            </a:r>
            <a:endParaRPr lang="de-DE" altLang="ja-JP" sz="2000" dirty="0">
              <a:solidFill>
                <a:srgbClr val="333333"/>
              </a:solidFill>
              <a:latin typeface="+mn-lt"/>
            </a:endParaRPr>
          </a:p>
          <a:p>
            <a:pPr lvl="2" defTabSz="914400">
              <a:lnSpc>
                <a:spcPct val="100000"/>
              </a:lnSpc>
              <a:spcBef>
                <a:spcPts val="1200"/>
              </a:spcBef>
              <a:spcAft>
                <a:spcPts val="0"/>
              </a:spcAft>
              <a:buClr>
                <a:srgbClr val="FFFFFF"/>
              </a:buClr>
              <a:buFont typeface="WingDings"/>
              <a:buChar char=""/>
            </a:pPr>
            <a:r>
              <a:rPr lang="en-US" altLang="de-DE" sz="2000">
                <a:solidFill>
                  <a:srgbClr val="333333"/>
                </a:solidFill>
                <a:latin typeface="+mn-lt"/>
              </a:rPr>
              <a:t>“</a:t>
            </a:r>
            <a:r>
              <a:rPr lang="tr-TR" altLang="ja-JP" sz="2000">
                <a:solidFill>
                  <a:srgbClr val="333333"/>
                </a:solidFill>
                <a:latin typeface="+mn-lt"/>
              </a:rPr>
              <a:t>Her </a:t>
            </a:r>
            <a:r>
              <a:rPr lang="tr-TR" altLang="ja-JP" sz="2000" dirty="0">
                <a:solidFill>
                  <a:srgbClr val="333333"/>
                </a:solidFill>
                <a:latin typeface="+mn-lt"/>
              </a:rPr>
              <a:t>zaman en eğlenceli </a:t>
            </a:r>
            <a:r>
              <a:rPr lang="tr-TR" altLang="ja-JP" sz="2000">
                <a:solidFill>
                  <a:srgbClr val="333333"/>
                </a:solidFill>
                <a:latin typeface="+mn-lt"/>
              </a:rPr>
              <a:t>ben olmalıyım</a:t>
            </a:r>
            <a:r>
              <a:rPr lang="en-US" altLang="de-DE" sz="2000">
                <a:solidFill>
                  <a:srgbClr val="333333"/>
                </a:solidFill>
                <a:latin typeface="+mn-lt"/>
              </a:rPr>
              <a:t>”</a:t>
            </a:r>
            <a:endParaRPr lang="en-US" sz="2000" dirty="0">
              <a:latin typeface="+mn-lt"/>
            </a:endParaRPr>
          </a:p>
        </p:txBody>
      </p:sp>
      <p:sp>
        <p:nvSpPr>
          <p:cNvPr id="3" name="Footer Placeholder 2"/>
          <p:cNvSpPr>
            <a:spLocks noGrp="1"/>
          </p:cNvSpPr>
          <p:nvPr>
            <p:ph type="ftr" sz="quarter" idx="11"/>
          </p:nvPr>
        </p:nvSpPr>
        <p:spPr/>
        <p:txBody>
          <a:bodyPr/>
          <a:lstStyle/>
          <a:p>
            <a:r>
              <a:rPr lang="de-DE">
                <a:latin typeface="+mn-lt"/>
                <a:ea typeface="+mn-ea"/>
              </a:rPr>
              <a:t>Eğitim Modülü 8 – Ruh hali &amp; Öz-Saygı</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33</a:t>
            </a:fld>
            <a:endParaRPr lang="de-DE" dirty="0">
              <a:latin typeface="+mn-lt"/>
              <a:ea typeface="+mn-ea"/>
            </a:endParaRPr>
          </a:p>
        </p:txBody>
      </p:sp>
      <p:pic>
        <p:nvPicPr>
          <p:cNvPr id="9" name="Picture 18" descr="Barbie@2_bearbeitet_4 - treesee flickr">
            <a:extLst>
              <a:ext uri="{FF2B5EF4-FFF2-40B4-BE49-F238E27FC236}">
                <a16:creationId xmlns:a16="http://schemas.microsoft.com/office/drawing/2014/main" id="{499E280B-0996-47C0-9C96-1FDAA69609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92509" y="4114799"/>
            <a:ext cx="2402666" cy="2743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436811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a:latin typeface="+mn-lt"/>
                <a:ea typeface="+mn-ea"/>
                <a:cs typeface="+mn-cs"/>
              </a:rPr>
              <a:t>Video </a:t>
            </a:r>
            <a:r>
              <a:rPr lang="en-US" altLang="ko-KR" sz="3600" spc="-5" dirty="0" err="1">
                <a:latin typeface="+mn-lt"/>
                <a:ea typeface="+mn-ea"/>
                <a:cs typeface="+mn-cs"/>
              </a:rPr>
              <a:t>klip</a:t>
            </a:r>
            <a:r>
              <a:rPr lang="en-US" altLang="ko-KR" sz="3600" spc="-5" dirty="0">
                <a:latin typeface="+mn-lt"/>
                <a:ea typeface="+mn-ea"/>
                <a:cs typeface="+mn-cs"/>
              </a:rPr>
              <a:t>: </a:t>
            </a:r>
            <a:r>
              <a:rPr lang="en-US" altLang="ko-KR" sz="3600" spc="-5" dirty="0" err="1">
                <a:latin typeface="+mn-lt"/>
                <a:ea typeface="+mn-ea"/>
                <a:cs typeface="+mn-cs"/>
              </a:rPr>
              <a:t>isteğe</a:t>
            </a:r>
            <a:r>
              <a:rPr lang="en-US" altLang="ko-KR" sz="3600" spc="-5" dirty="0">
                <a:latin typeface="+mn-lt"/>
                <a:ea typeface="+mn-ea"/>
                <a:cs typeface="+mn-cs"/>
              </a:rPr>
              <a:t> </a:t>
            </a:r>
            <a:r>
              <a:rPr lang="en-US" altLang="ko-KR" sz="3600" spc="-5" dirty="0" err="1">
                <a:latin typeface="+mn-lt"/>
                <a:ea typeface="+mn-ea"/>
                <a:cs typeface="+mn-cs"/>
              </a:rPr>
              <a:t>bağlı</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altLang="ko-KR" sz="2400" dirty="0" err="1">
                <a:solidFill>
                  <a:srgbClr val="004992"/>
                </a:solidFill>
              </a:rPr>
              <a:t>İsteğe</a:t>
            </a:r>
            <a:r>
              <a:rPr lang="en-US" altLang="ko-KR" sz="2400" dirty="0">
                <a:solidFill>
                  <a:srgbClr val="004992"/>
                </a:solidFill>
              </a:rPr>
              <a:t> </a:t>
            </a:r>
            <a:r>
              <a:rPr lang="en-US" altLang="ko-KR" sz="2400" dirty="0" err="1">
                <a:solidFill>
                  <a:srgbClr val="004992"/>
                </a:solidFill>
              </a:rPr>
              <a:t>bağlı</a:t>
            </a:r>
            <a:r>
              <a:rPr lang="en-US" altLang="ko-KR" sz="2400" dirty="0">
                <a:solidFill>
                  <a:srgbClr val="004992"/>
                </a:solidFill>
              </a:rPr>
              <a:t>: </a:t>
            </a:r>
            <a:r>
              <a:rPr lang="en-US" altLang="ko-KR" sz="2400" dirty="0" err="1">
                <a:solidFill>
                  <a:srgbClr val="004992"/>
                </a:solidFill>
              </a:rPr>
              <a:t>Bugünün</a:t>
            </a:r>
            <a:r>
              <a:rPr lang="en-US" altLang="ko-KR" sz="2400" dirty="0">
                <a:solidFill>
                  <a:srgbClr val="004992"/>
                </a:solidFill>
              </a:rPr>
              <a:t> </a:t>
            </a:r>
            <a:r>
              <a:rPr lang="en-US" altLang="ko-KR" sz="2400" dirty="0" err="1">
                <a:solidFill>
                  <a:srgbClr val="004992"/>
                </a:solidFill>
              </a:rPr>
              <a:t>konusu</a:t>
            </a:r>
            <a:r>
              <a:rPr lang="en-US" altLang="ko-KR" sz="2400" dirty="0">
                <a:solidFill>
                  <a:srgbClr val="004992"/>
                </a:solidFill>
              </a:rPr>
              <a:t> </a:t>
            </a:r>
            <a:r>
              <a:rPr lang="en-US" altLang="ko-KR" sz="2400" dirty="0" err="1">
                <a:solidFill>
                  <a:srgbClr val="004992"/>
                </a:solidFill>
              </a:rPr>
              <a:t>ile</a:t>
            </a:r>
            <a:r>
              <a:rPr lang="en-US" altLang="ko-KR" sz="2400" dirty="0">
                <a:solidFill>
                  <a:srgbClr val="004992"/>
                </a:solidFill>
              </a:rPr>
              <a:t> </a:t>
            </a:r>
            <a:r>
              <a:rPr lang="en-US" altLang="ko-KR" sz="2400" dirty="0" err="1">
                <a:solidFill>
                  <a:srgbClr val="004992"/>
                </a:solidFill>
              </a:rPr>
              <a:t>ilgili</a:t>
            </a:r>
            <a:r>
              <a:rPr lang="en-US" altLang="ko-KR" sz="2400" dirty="0">
                <a:solidFill>
                  <a:srgbClr val="004992"/>
                </a:solidFill>
              </a:rPr>
              <a:t> video </a:t>
            </a:r>
            <a:r>
              <a:rPr lang="en-US" altLang="ko-KR" sz="2400" dirty="0" err="1">
                <a:solidFill>
                  <a:srgbClr val="004992"/>
                </a:solidFill>
              </a:rPr>
              <a:t>klibe</a:t>
            </a:r>
            <a:r>
              <a:rPr lang="en-US" altLang="ko-KR" sz="2400" dirty="0">
                <a:solidFill>
                  <a:srgbClr val="004992"/>
                </a:solidFill>
              </a:rPr>
              <a:t> </a:t>
            </a:r>
            <a:r>
              <a:rPr lang="en-US" altLang="ko-KR" sz="2400" dirty="0" err="1">
                <a:solidFill>
                  <a:srgbClr val="004992"/>
                </a:solidFill>
              </a:rPr>
              <a:t>aşağıda</a:t>
            </a:r>
            <a:r>
              <a:rPr lang="en-US" altLang="ko-KR" sz="2400" dirty="0">
                <a:solidFill>
                  <a:srgbClr val="004992"/>
                </a:solidFill>
              </a:rPr>
              <a:t> </a:t>
            </a:r>
            <a:r>
              <a:rPr lang="en-US" altLang="ko-KR" sz="2400" dirty="0" err="1">
                <a:solidFill>
                  <a:srgbClr val="004992"/>
                </a:solidFill>
              </a:rPr>
              <a:t>belirtilen</a:t>
            </a:r>
            <a:r>
              <a:rPr lang="en-US" altLang="ko-KR" sz="2400" dirty="0">
                <a:solidFill>
                  <a:srgbClr val="004992"/>
                </a:solidFill>
              </a:rPr>
              <a:t> web </a:t>
            </a:r>
            <a:r>
              <a:rPr lang="en-US" altLang="ko-KR" sz="2400" dirty="0" err="1">
                <a:solidFill>
                  <a:srgbClr val="004992"/>
                </a:solidFill>
              </a:rPr>
              <a:t>sitesinden</a:t>
            </a:r>
            <a:r>
              <a:rPr lang="en-US" altLang="ko-KR" sz="2400" dirty="0">
                <a:solidFill>
                  <a:srgbClr val="004992"/>
                </a:solidFill>
              </a:rPr>
              <a:t> </a:t>
            </a:r>
            <a:r>
              <a:rPr lang="en-US" altLang="ko-KR" sz="2400" dirty="0" err="1">
                <a:solidFill>
                  <a:srgbClr val="004992"/>
                </a:solidFill>
              </a:rPr>
              <a:t>ulaşılabilir</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err="1">
                <a:solidFill>
                  <a:srgbClr val="333333"/>
                </a:solidFill>
              </a:rPr>
              <a:t>Videodan</a:t>
            </a:r>
            <a:r>
              <a:rPr lang="en-US" altLang="ko-KR" sz="2400" dirty="0">
                <a:solidFill>
                  <a:srgbClr val="333333"/>
                </a:solidFill>
              </a:rPr>
              <a:t> </a:t>
            </a:r>
            <a:r>
              <a:rPr lang="en-US" altLang="ko-KR" sz="2400" dirty="0" err="1">
                <a:solidFill>
                  <a:srgbClr val="333333"/>
                </a:solidFill>
              </a:rPr>
              <a:t>sonra</a:t>
            </a:r>
            <a:r>
              <a:rPr lang="en-US" altLang="ko-KR" sz="2400" dirty="0">
                <a:solidFill>
                  <a:srgbClr val="333333"/>
                </a:solidFill>
              </a:rPr>
              <a:t> </a:t>
            </a:r>
            <a:r>
              <a:rPr lang="en-US" altLang="ko-KR" sz="2400" dirty="0" err="1">
                <a:solidFill>
                  <a:srgbClr val="333333"/>
                </a:solidFill>
              </a:rPr>
              <a:t>bugünün</a:t>
            </a:r>
            <a:r>
              <a:rPr lang="en-US" altLang="ko-KR" sz="2400" dirty="0">
                <a:solidFill>
                  <a:srgbClr val="333333"/>
                </a:solidFill>
              </a:rPr>
              <a:t> </a:t>
            </a:r>
            <a:r>
              <a:rPr lang="en-US" altLang="ko-KR" sz="2400" dirty="0" err="1">
                <a:solidFill>
                  <a:srgbClr val="333333"/>
                </a:solidFill>
              </a:rPr>
              <a:t>konusu</a:t>
            </a:r>
            <a:r>
              <a:rPr lang="en-US" altLang="ko-KR" sz="2400" dirty="0">
                <a:solidFill>
                  <a:srgbClr val="333333"/>
                </a:solidFill>
              </a:rPr>
              <a:t> </a:t>
            </a:r>
            <a:r>
              <a:rPr lang="en-US" altLang="ko-KR" sz="2400" dirty="0" err="1">
                <a:solidFill>
                  <a:srgbClr val="333333"/>
                </a:solidFill>
              </a:rPr>
              <a:t>ile</a:t>
            </a:r>
            <a:r>
              <a:rPr lang="en-US" altLang="ko-KR" sz="2400" dirty="0">
                <a:solidFill>
                  <a:srgbClr val="333333"/>
                </a:solidFill>
              </a:rPr>
              <a:t> </a:t>
            </a:r>
            <a:r>
              <a:rPr lang="en-US" altLang="ko-KR" sz="2400" dirty="0" err="1">
                <a:solidFill>
                  <a:srgbClr val="333333"/>
                </a:solidFill>
              </a:rPr>
              <a:t>ilişkisini</a:t>
            </a:r>
            <a:r>
              <a:rPr lang="en-US" altLang="ko-KR" sz="2400" dirty="0">
                <a:solidFill>
                  <a:srgbClr val="333333"/>
                </a:solidFill>
              </a:rPr>
              <a:t> </a:t>
            </a:r>
            <a:r>
              <a:rPr lang="en-US" altLang="ko-KR" sz="2400" dirty="0" err="1">
                <a:solidFill>
                  <a:srgbClr val="333333"/>
                </a:solidFill>
              </a:rPr>
              <a:t>tartışabilirsiniz</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r>
              <a:rPr lang="de-DE">
                <a:latin typeface="+mn-lt"/>
                <a:ea typeface="+mn-ea"/>
              </a:rPr>
              <a:t>Eğitim Modülü 8 – Ruh hali &amp; Öz-Saygı</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34</a:t>
            </a:fld>
            <a:endParaRPr lang="de-DE" dirty="0">
              <a:latin typeface="+mn-lt"/>
              <a:ea typeface="+mn-ea"/>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b="0" spc="-5" dirty="0">
                <a:solidFill>
                  <a:srgbClr val="333333"/>
                </a:solidFill>
                <a:latin typeface="+mn-lt"/>
                <a:ea typeface="+mn-ea"/>
              </a:rPr>
              <a:t>[</a:t>
            </a:r>
            <a:r>
              <a:rPr lang="en-US" altLang="ko-KR" b="0" i="1" spc="-5" dirty="0" err="1">
                <a:solidFill>
                  <a:srgbClr val="333333"/>
                </a:solidFill>
                <a:latin typeface="+mn-lt"/>
                <a:ea typeface="+mn-ea"/>
              </a:rPr>
              <a:t>Eğiticiler</a:t>
            </a:r>
            <a:r>
              <a:rPr lang="en-US" altLang="ko-KR" b="0" i="1" spc="-5" dirty="0">
                <a:solidFill>
                  <a:srgbClr val="333333"/>
                </a:solidFill>
                <a:latin typeface="+mn-lt"/>
                <a:ea typeface="+mn-ea"/>
              </a:rPr>
              <a:t> </a:t>
            </a:r>
            <a:r>
              <a:rPr lang="en-US" altLang="ko-KR" b="0" i="1" spc="-5" dirty="0" err="1">
                <a:solidFill>
                  <a:srgbClr val="333333"/>
                </a:solidFill>
                <a:latin typeface="+mn-lt"/>
                <a:ea typeface="+mn-ea"/>
              </a:rPr>
              <a:t>için</a:t>
            </a:r>
            <a:r>
              <a:rPr lang="en-US" altLang="ko-KR" b="0" i="1" spc="-5" dirty="0">
                <a:solidFill>
                  <a:srgbClr val="333333"/>
                </a:solidFill>
                <a:latin typeface="+mn-lt"/>
                <a:ea typeface="+mn-ea"/>
              </a:rPr>
              <a:t>:</a:t>
            </a:r>
            <a:endParaRPr b="0" dirty="0">
              <a:solidFill>
                <a:srgbClr val="333333"/>
              </a:solidFill>
              <a:latin typeface="+mn-lt"/>
              <a:ea typeface="+mn-ea"/>
            </a:endParaRPr>
          </a:p>
          <a:p>
            <a:pPr marL="12700" marR="5080" defTabSz="914400" eaLnBrk="0" fontAlgn="base" hangingPunct="0">
              <a:spcBef>
                <a:spcPts val="800"/>
              </a:spcBef>
              <a:spcAft>
                <a:spcPct val="0"/>
              </a:spcAft>
            </a:pPr>
            <a:r>
              <a:rPr lang="en-US" altLang="ko-KR" b="0" dirty="0" err="1">
                <a:solidFill>
                  <a:srgbClr val="333333"/>
                </a:solidFill>
                <a:latin typeface="+mn-lt"/>
                <a:ea typeface="+mn-ea"/>
              </a:rPr>
              <a:t>Bazı</a:t>
            </a:r>
            <a:r>
              <a:rPr lang="en-US" altLang="ko-KR" b="0" dirty="0">
                <a:solidFill>
                  <a:srgbClr val="333333"/>
                </a:solidFill>
                <a:latin typeface="+mn-lt"/>
                <a:ea typeface="+mn-ea"/>
              </a:rPr>
              <a:t> video </a:t>
            </a:r>
            <a:r>
              <a:rPr lang="en-US" altLang="ko-KR" b="0" dirty="0" err="1">
                <a:solidFill>
                  <a:srgbClr val="333333"/>
                </a:solidFill>
                <a:latin typeface="+mn-lt"/>
                <a:ea typeface="+mn-ea"/>
              </a:rPr>
              <a:t>klipler</a:t>
            </a:r>
            <a:r>
              <a:rPr lang="en-US" altLang="ko-KR" b="0" dirty="0">
                <a:solidFill>
                  <a:srgbClr val="333333"/>
                </a:solidFill>
                <a:latin typeface="+mn-lt"/>
                <a:ea typeface="+mn-ea"/>
              </a:rPr>
              <a:t> </a:t>
            </a:r>
            <a:r>
              <a:rPr lang="en-US" altLang="ko-KR" b="0" dirty="0" err="1">
                <a:solidFill>
                  <a:srgbClr val="333333"/>
                </a:solidFill>
                <a:latin typeface="+mn-lt"/>
                <a:ea typeface="+mn-ea"/>
              </a:rPr>
              <a:t>tüm</a:t>
            </a:r>
            <a:r>
              <a:rPr lang="en-US" altLang="ko-KR" b="0" dirty="0">
                <a:solidFill>
                  <a:srgbClr val="333333"/>
                </a:solidFill>
                <a:latin typeface="+mn-lt"/>
                <a:ea typeface="+mn-ea"/>
              </a:rPr>
              <a:t> </a:t>
            </a:r>
            <a:r>
              <a:rPr lang="en-US" altLang="ko-KR" b="0" dirty="0" err="1">
                <a:solidFill>
                  <a:srgbClr val="333333"/>
                </a:solidFill>
                <a:latin typeface="+mn-lt"/>
                <a:ea typeface="+mn-ea"/>
              </a:rPr>
              <a:t>kültürler</a:t>
            </a:r>
            <a:r>
              <a:rPr lang="en-US" altLang="ko-KR" b="0" dirty="0">
                <a:solidFill>
                  <a:srgbClr val="333333"/>
                </a:solidFill>
                <a:latin typeface="+mn-lt"/>
                <a:ea typeface="+mn-ea"/>
              </a:rPr>
              <a:t> </a:t>
            </a:r>
            <a:r>
              <a:rPr lang="en-US" altLang="ko-KR" b="0" dirty="0" err="1">
                <a:solidFill>
                  <a:srgbClr val="333333"/>
                </a:solidFill>
                <a:latin typeface="+mn-lt"/>
                <a:ea typeface="+mn-ea"/>
              </a:rPr>
              <a:t>ve</a:t>
            </a:r>
            <a:r>
              <a:rPr lang="en-US" altLang="ko-KR" b="0" dirty="0">
                <a:solidFill>
                  <a:srgbClr val="333333"/>
                </a:solidFill>
                <a:latin typeface="+mn-lt"/>
                <a:ea typeface="+mn-ea"/>
              </a:rPr>
              <a:t> </a:t>
            </a:r>
            <a:r>
              <a:rPr lang="en-US" altLang="ko-KR" b="0" dirty="0" err="1">
                <a:solidFill>
                  <a:srgbClr val="333333"/>
                </a:solidFill>
                <a:latin typeface="+mn-lt"/>
                <a:ea typeface="+mn-ea"/>
              </a:rPr>
              <a:t>tüm</a:t>
            </a:r>
            <a:r>
              <a:rPr lang="en-US" altLang="ko-KR" b="0" dirty="0">
                <a:solidFill>
                  <a:srgbClr val="333333"/>
                </a:solidFill>
                <a:latin typeface="+mn-lt"/>
                <a:ea typeface="+mn-ea"/>
              </a:rPr>
              <a:t> </a:t>
            </a:r>
            <a:r>
              <a:rPr lang="en-US" altLang="ko-KR" b="0" dirty="0" err="1">
                <a:solidFill>
                  <a:srgbClr val="333333"/>
                </a:solidFill>
                <a:latin typeface="+mn-lt"/>
                <a:ea typeface="+mn-ea"/>
              </a:rPr>
              <a:t>izleyiciler</a:t>
            </a:r>
            <a:r>
              <a:rPr lang="en-US" altLang="ko-KR" b="0" dirty="0">
                <a:solidFill>
                  <a:srgbClr val="333333"/>
                </a:solidFill>
                <a:latin typeface="+mn-lt"/>
                <a:ea typeface="+mn-ea"/>
              </a:rPr>
              <a:t> </a:t>
            </a:r>
            <a:r>
              <a:rPr lang="en-US" altLang="ko-KR" b="0" dirty="0" err="1">
                <a:solidFill>
                  <a:srgbClr val="333333"/>
                </a:solidFill>
                <a:latin typeface="+mn-lt"/>
                <a:ea typeface="+mn-ea"/>
              </a:rPr>
              <a:t>için</a:t>
            </a:r>
            <a:r>
              <a:rPr lang="en-US" altLang="ko-KR" b="0" dirty="0">
                <a:solidFill>
                  <a:srgbClr val="333333"/>
                </a:solidFill>
                <a:latin typeface="+mn-lt"/>
                <a:ea typeface="+mn-ea"/>
              </a:rPr>
              <a:t> </a:t>
            </a:r>
            <a:r>
              <a:rPr lang="en-US" altLang="ko-KR" b="0" dirty="0" err="1">
                <a:solidFill>
                  <a:srgbClr val="333333"/>
                </a:solidFill>
                <a:latin typeface="+mn-lt"/>
                <a:ea typeface="+mn-ea"/>
              </a:rPr>
              <a:t>uygun</a:t>
            </a:r>
            <a:r>
              <a:rPr lang="en-US" altLang="ko-KR" b="0" dirty="0">
                <a:solidFill>
                  <a:srgbClr val="333333"/>
                </a:solidFill>
                <a:latin typeface="+mn-lt"/>
                <a:ea typeface="+mn-ea"/>
              </a:rPr>
              <a:t> </a:t>
            </a:r>
            <a:r>
              <a:rPr lang="en-US" altLang="ko-KR" b="0" dirty="0" err="1">
                <a:solidFill>
                  <a:srgbClr val="333333"/>
                </a:solidFill>
                <a:latin typeface="+mn-lt"/>
                <a:ea typeface="+mn-ea"/>
              </a:rPr>
              <a:t>olmayan</a:t>
            </a:r>
            <a:r>
              <a:rPr lang="en-US" altLang="ko-KR" b="0" dirty="0">
                <a:solidFill>
                  <a:srgbClr val="333333"/>
                </a:solidFill>
                <a:latin typeface="+mn-lt"/>
                <a:ea typeface="+mn-ea"/>
              </a:rPr>
              <a:t> </a:t>
            </a:r>
            <a:r>
              <a:rPr lang="en-US" altLang="ko-KR" b="0" dirty="0" err="1">
                <a:solidFill>
                  <a:srgbClr val="333333"/>
                </a:solidFill>
                <a:latin typeface="+mn-lt"/>
                <a:ea typeface="+mn-ea"/>
              </a:rPr>
              <a:t>dil</a:t>
            </a:r>
            <a:r>
              <a:rPr lang="en-US" altLang="ko-KR" b="0" dirty="0">
                <a:solidFill>
                  <a:srgbClr val="333333"/>
                </a:solidFill>
                <a:latin typeface="+mn-lt"/>
                <a:ea typeface="+mn-ea"/>
              </a:rPr>
              <a:t> </a:t>
            </a:r>
            <a:r>
              <a:rPr lang="en-US" altLang="ko-KR" b="0" dirty="0" err="1">
                <a:solidFill>
                  <a:srgbClr val="333333"/>
                </a:solidFill>
                <a:latin typeface="+mn-lt"/>
                <a:ea typeface="+mn-ea"/>
              </a:rPr>
              <a:t>içerebilir</a:t>
            </a:r>
            <a:r>
              <a:rPr lang="en-US" altLang="ko-KR" b="0" dirty="0">
                <a:solidFill>
                  <a:srgbClr val="333333"/>
                </a:solidFill>
                <a:latin typeface="+mn-lt"/>
                <a:ea typeface="+mn-ea"/>
              </a:rPr>
              <a:t>. </a:t>
            </a:r>
            <a:r>
              <a:rPr lang="en-US" altLang="ko-KR" b="0" dirty="0" err="1">
                <a:solidFill>
                  <a:srgbClr val="333333"/>
                </a:solidFill>
                <a:latin typeface="+mn-lt"/>
                <a:ea typeface="+mn-ea"/>
              </a:rPr>
              <a:t>Lütfen</a:t>
            </a:r>
            <a:r>
              <a:rPr lang="en-US" altLang="ko-KR" b="0" dirty="0">
                <a:solidFill>
                  <a:srgbClr val="333333"/>
                </a:solidFill>
                <a:latin typeface="+mn-lt"/>
                <a:ea typeface="+mn-ea"/>
              </a:rPr>
              <a:t> </a:t>
            </a:r>
            <a:r>
              <a:rPr lang="en-US" altLang="ko-KR" b="0" dirty="0" err="1">
                <a:solidFill>
                  <a:srgbClr val="333333"/>
                </a:solidFill>
                <a:latin typeface="+mn-lt"/>
                <a:ea typeface="+mn-ea"/>
              </a:rPr>
              <a:t>videoları</a:t>
            </a:r>
            <a:r>
              <a:rPr lang="en-US" altLang="ko-KR" b="0" dirty="0">
                <a:solidFill>
                  <a:srgbClr val="333333"/>
                </a:solidFill>
                <a:latin typeface="+mn-lt"/>
                <a:ea typeface="+mn-ea"/>
              </a:rPr>
              <a:t> </a:t>
            </a:r>
            <a:r>
              <a:rPr lang="en-US" altLang="ko-KR" b="0" dirty="0" err="1">
                <a:solidFill>
                  <a:srgbClr val="333333"/>
                </a:solidFill>
                <a:latin typeface="+mn-lt"/>
                <a:ea typeface="+mn-ea"/>
              </a:rPr>
              <a:t>göstermeden</a:t>
            </a:r>
            <a:r>
              <a:rPr lang="en-US" altLang="ko-KR" b="0" dirty="0">
                <a:solidFill>
                  <a:srgbClr val="333333"/>
                </a:solidFill>
                <a:latin typeface="+mn-lt"/>
                <a:ea typeface="+mn-ea"/>
              </a:rPr>
              <a:t> </a:t>
            </a:r>
            <a:r>
              <a:rPr lang="en-US" altLang="ko-KR" b="0" dirty="0" err="1">
                <a:solidFill>
                  <a:srgbClr val="333333"/>
                </a:solidFill>
                <a:latin typeface="+mn-lt"/>
                <a:ea typeface="+mn-ea"/>
              </a:rPr>
              <a:t>önce</a:t>
            </a:r>
            <a:r>
              <a:rPr lang="en-US" altLang="ko-KR" b="0" dirty="0">
                <a:solidFill>
                  <a:srgbClr val="333333"/>
                </a:solidFill>
                <a:latin typeface="+mn-lt"/>
                <a:ea typeface="+mn-ea"/>
              </a:rPr>
              <a:t> </a:t>
            </a:r>
            <a:r>
              <a:rPr lang="en-US" altLang="ko-KR" b="0" dirty="0" err="1">
                <a:solidFill>
                  <a:srgbClr val="333333"/>
                </a:solidFill>
                <a:latin typeface="+mn-lt"/>
                <a:ea typeface="+mn-ea"/>
              </a:rPr>
              <a:t>dikkatlice</a:t>
            </a:r>
            <a:r>
              <a:rPr lang="en-US" altLang="ko-KR" b="0" dirty="0">
                <a:solidFill>
                  <a:srgbClr val="333333"/>
                </a:solidFill>
                <a:latin typeface="+mn-lt"/>
                <a:ea typeface="+mn-ea"/>
              </a:rPr>
              <a:t> </a:t>
            </a:r>
            <a:r>
              <a:rPr lang="en-US" altLang="ko-KR" b="0" dirty="0" err="1">
                <a:solidFill>
                  <a:srgbClr val="333333"/>
                </a:solidFill>
                <a:latin typeface="+mn-lt"/>
                <a:ea typeface="+mn-ea"/>
              </a:rPr>
              <a:t>gözden</a:t>
            </a:r>
            <a:r>
              <a:rPr lang="en-US" altLang="ko-KR" b="0" dirty="0">
                <a:solidFill>
                  <a:srgbClr val="333333"/>
                </a:solidFill>
                <a:latin typeface="+mn-lt"/>
                <a:ea typeface="+mn-ea"/>
              </a:rPr>
              <a:t> </a:t>
            </a:r>
            <a:r>
              <a:rPr lang="en-US" altLang="ko-KR" b="0" dirty="0" err="1">
                <a:solidFill>
                  <a:srgbClr val="333333"/>
                </a:solidFill>
                <a:latin typeface="+mn-lt"/>
                <a:ea typeface="+mn-ea"/>
              </a:rPr>
              <a:t>geçiriniz</a:t>
            </a:r>
            <a:r>
              <a:rPr lang="en-US" altLang="ko-KR" b="0" dirty="0">
                <a:solidFill>
                  <a:srgbClr val="333333"/>
                </a:solidFill>
                <a:latin typeface="+mn-lt"/>
                <a:ea typeface="+mn-ea"/>
              </a:rPr>
              <a:t>.</a:t>
            </a:r>
            <a:r>
              <a:rPr lang="de-DE" b="0" dirty="0">
                <a:solidFill>
                  <a:srgbClr val="333333"/>
                </a:solidFill>
                <a:latin typeface="+mn-lt"/>
                <a:ea typeface="+mn-ea"/>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Tree>
    <p:extLst>
      <p:ext uri="{BB962C8B-B14F-4D97-AF65-F5344CB8AC3E}">
        <p14:creationId xmlns:p14="http://schemas.microsoft.com/office/powerpoint/2010/main" val="60796003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1033"/>
          <p:cNvSpPr>
            <a:spLocks noGrp="1" noChangeArrowheads="1"/>
          </p:cNvSpPr>
          <p:nvPr>
            <p:ph type="title"/>
          </p:nvPr>
        </p:nvSpPr>
        <p:spPr/>
        <p:txBody>
          <a:bodyPr vert="horz" lIns="0" tIns="0" rIns="0" bIns="0" rtlCol="0" anchor="t">
            <a:spAutoFit/>
          </a:bodyPr>
          <a:lstStyle/>
          <a:p>
            <a:pPr defTabSz="914377">
              <a:spcBef>
                <a:spcPts val="0"/>
              </a:spcBef>
            </a:pPr>
            <a:r>
              <a:rPr lang="tr-TR" altLang="de-DE" sz="3600">
                <a:latin typeface="+mn-lt"/>
                <a:ea typeface="+mn-ea"/>
                <a:cs typeface="+mn-cs"/>
              </a:rPr>
              <a:t>Güçlerinizin farkında olun</a:t>
            </a:r>
            <a:endParaRPr lang="en-US" altLang="de-DE" sz="3600">
              <a:latin typeface="+mn-lt"/>
              <a:ea typeface="+mn-ea"/>
              <a:cs typeface="+mn-cs"/>
            </a:endParaRPr>
          </a:p>
        </p:txBody>
      </p:sp>
      <p:sp>
        <p:nvSpPr>
          <p:cNvPr id="37890" name="Rectangle 1027"/>
          <p:cNvSpPr>
            <a:spLocks noGrp="1" noChangeArrowheads="1"/>
          </p:cNvSpPr>
          <p:nvPr>
            <p:ph idx="1"/>
          </p:nvPr>
        </p:nvSpPr>
        <p:spPr/>
        <p:txBody>
          <a:bodyPr>
            <a:noAutofit/>
          </a:bodyPr>
          <a:lstStyle/>
          <a:p>
            <a:pPr marL="342900" indent="-342900" eaLnBrk="1" hangingPunct="1">
              <a:buClr>
                <a:srgbClr val="333333"/>
              </a:buClr>
              <a:buFont typeface="WingDings"/>
              <a:buChar char=""/>
            </a:pPr>
            <a:r>
              <a:rPr lang="tr-TR" altLang="de-DE" sz="2400" dirty="0">
                <a:solidFill>
                  <a:srgbClr val="333333"/>
                </a:solidFill>
              </a:rPr>
              <a:t>Zayıf yanlarınıza odaklanmak yerine güçlerinizin üzerinde durunuz</a:t>
            </a:r>
            <a:r>
              <a:rPr lang="en-US" altLang="de-DE" sz="2400" dirty="0">
                <a:solidFill>
                  <a:srgbClr val="333333"/>
                </a:solidFill>
              </a:rPr>
              <a:t>.</a:t>
            </a:r>
          </a:p>
          <a:p>
            <a:pPr marL="342900" indent="-342900" eaLnBrk="1" hangingPunct="1">
              <a:buClr>
                <a:srgbClr val="000000"/>
              </a:buClr>
              <a:buFont typeface="WingDings"/>
              <a:buChar char=""/>
            </a:pPr>
            <a:r>
              <a:rPr lang="tr-TR" altLang="de-DE" sz="2400" dirty="0">
                <a:solidFill>
                  <a:srgbClr val="333333"/>
                </a:solidFill>
              </a:rPr>
              <a:t>Her insanın diğer kişilerin sahip olmadığı ve gurur duyabileceği güçlü</a:t>
            </a:r>
            <a:br>
              <a:rPr lang="en-US" altLang="de-DE" sz="2400" dirty="0">
                <a:solidFill>
                  <a:srgbClr val="333333"/>
                </a:solidFill>
              </a:rPr>
            </a:br>
            <a:r>
              <a:rPr lang="tr-TR" altLang="de-DE" sz="2400" dirty="0">
                <a:solidFill>
                  <a:srgbClr val="333333"/>
                </a:solidFill>
              </a:rPr>
              <a:t>yanları vardır.</a:t>
            </a:r>
            <a:r>
              <a:rPr lang="en-US" altLang="de-DE" sz="2400" dirty="0">
                <a:solidFill>
                  <a:srgbClr val="333333"/>
                </a:solidFill>
              </a:rPr>
              <a:t> </a:t>
            </a:r>
            <a:br>
              <a:rPr lang="en-US" altLang="de-DE" sz="2400" dirty="0">
                <a:solidFill>
                  <a:srgbClr val="333333"/>
                </a:solidFill>
              </a:rPr>
            </a:br>
            <a:r>
              <a:rPr lang="en-US" altLang="de-DE" sz="2400" i="1" dirty="0">
                <a:solidFill>
                  <a:srgbClr val="333333"/>
                </a:solidFill>
              </a:rPr>
              <a:t>…</a:t>
            </a:r>
            <a:r>
              <a:rPr lang="tr-TR" altLang="de-DE" sz="2400" i="1" dirty="0">
                <a:solidFill>
                  <a:srgbClr val="004992"/>
                </a:solidFill>
              </a:rPr>
              <a:t>bunların dünya rekoru ya da ünlü keşifler olmasına gerek yoktur</a:t>
            </a:r>
            <a:endParaRPr lang="en-US" altLang="de-DE" sz="2400" dirty="0">
              <a:solidFill>
                <a:srgbClr val="004992"/>
              </a:solidFill>
            </a:endParaRPr>
          </a:p>
        </p:txBody>
      </p:sp>
      <p:sp>
        <p:nvSpPr>
          <p:cNvPr id="2" name="Footer Placeholder 1"/>
          <p:cNvSpPr>
            <a:spLocks noGrp="1"/>
          </p:cNvSpPr>
          <p:nvPr>
            <p:ph type="ftr" sz="quarter" idx="11"/>
          </p:nvPr>
        </p:nvSpPr>
        <p:spPr/>
        <p:txBody>
          <a:bodyPr/>
          <a:lstStyle/>
          <a:p>
            <a:r>
              <a:rPr lang="de-DE">
                <a:latin typeface="+mn-lt"/>
                <a:ea typeface="+mn-ea"/>
              </a:rPr>
              <a:t>Eğitim Modülü 8 – Ruh hali &amp; Öz-Saygı</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35</a:t>
            </a:fld>
            <a:endParaRPr lang="de-DE" dirty="0">
              <a:latin typeface="+mn-lt"/>
              <a:ea typeface="+mn-ea"/>
            </a:endParaRPr>
          </a:p>
        </p:txBody>
      </p:sp>
      <p:pic>
        <p:nvPicPr>
          <p:cNvPr id="9" name="Picture 10" descr="JUMPING - c a muller - flickr - cc_noncommercial">
            <a:extLst>
              <a:ext uri="{FF2B5EF4-FFF2-40B4-BE49-F238E27FC236}">
                <a16:creationId xmlns:a16="http://schemas.microsoft.com/office/drawing/2014/main" id="{49805A46-E6B6-47DA-AEB9-B97179F06E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Güçlerinizin farkında olun</a:t>
            </a:r>
          </a:p>
        </p:txBody>
      </p:sp>
      <p:sp>
        <p:nvSpPr>
          <p:cNvPr id="40962" name="Rectangle 2"/>
          <p:cNvSpPr>
            <a:spLocks noGrp="1" noChangeArrowheads="1"/>
          </p:cNvSpPr>
          <p:nvPr>
            <p:ph idx="1"/>
          </p:nvPr>
        </p:nvSpPr>
        <p:spPr/>
        <p:txBody>
          <a:bodyPr>
            <a:noAutofit/>
          </a:bodyPr>
          <a:lstStyle/>
          <a:p>
            <a:pPr marL="609600" indent="-609600" eaLnBrk="1" hangingPunct="1">
              <a:lnSpc>
                <a:spcPct val="90000"/>
              </a:lnSpc>
              <a:buFont typeface="Wingdings" panose="05000000000000000000" pitchFamily="2" charset="2"/>
              <a:buAutoNum type="arabicPeriod"/>
            </a:pPr>
            <a:r>
              <a:rPr lang="tr-TR" altLang="de-DE" sz="2400" dirty="0">
                <a:solidFill>
                  <a:srgbClr val="004992"/>
                </a:solidFill>
              </a:rPr>
              <a:t>Kendi güçlerinizle ilgili düşününüz</a:t>
            </a:r>
            <a:r>
              <a:rPr lang="en-US" altLang="de-DE" sz="2400" dirty="0">
                <a:solidFill>
                  <a:srgbClr val="004992"/>
                </a:solidFill>
              </a:rPr>
              <a:t>. </a:t>
            </a:r>
            <a:br>
              <a:rPr lang="en-US" altLang="de-DE" sz="2400" dirty="0">
                <a:solidFill>
                  <a:srgbClr val="004992"/>
                </a:solidFill>
              </a:rPr>
            </a:br>
            <a:r>
              <a:rPr lang="tr-TR" altLang="de-DE" sz="2400" i="1" dirty="0">
                <a:solidFill>
                  <a:srgbClr val="333333"/>
                </a:solidFill>
              </a:rPr>
              <a:t>Ben hangi becerilere sahibim</a:t>
            </a:r>
            <a:r>
              <a:rPr lang="en-US" altLang="de-DE" sz="2400" i="1" dirty="0">
                <a:solidFill>
                  <a:srgbClr val="333333"/>
                </a:solidFill>
              </a:rPr>
              <a:t>? </a:t>
            </a:r>
            <a:r>
              <a:rPr lang="tr-TR" altLang="de-DE" sz="2400" i="1" dirty="0">
                <a:solidFill>
                  <a:srgbClr val="333333"/>
                </a:solidFill>
              </a:rPr>
              <a:t>Geçmişte neyle ilgili iltifat almıştım</a:t>
            </a:r>
            <a:r>
              <a:rPr lang="en-US" altLang="de-DE" sz="2400" i="1" dirty="0">
                <a:solidFill>
                  <a:srgbClr val="333333"/>
                </a:solidFill>
              </a:rPr>
              <a:t>?</a:t>
            </a:r>
            <a:br>
              <a:rPr lang="en-US" altLang="de-DE" sz="2400" i="1" dirty="0">
                <a:solidFill>
                  <a:srgbClr val="333333"/>
                </a:solidFill>
              </a:rPr>
            </a:br>
            <a:r>
              <a:rPr lang="tr-TR" altLang="de-DE" sz="1600" i="1" dirty="0">
                <a:solidFill>
                  <a:srgbClr val="333333"/>
                </a:solidFill>
              </a:rPr>
              <a:t>örn:</a:t>
            </a:r>
            <a:r>
              <a:rPr lang="de-DE" altLang="de-DE" sz="1600" i="1" dirty="0">
                <a:solidFill>
                  <a:srgbClr val="333333"/>
                </a:solidFill>
              </a:rPr>
              <a:t> </a:t>
            </a:r>
            <a:r>
              <a:rPr lang="tr-TR" altLang="de-DE" sz="1600" i="1" dirty="0">
                <a:solidFill>
                  <a:srgbClr val="333333"/>
                </a:solidFill>
              </a:rPr>
              <a:t>Teknik açıdan becerikliyimdir</a:t>
            </a:r>
            <a:r>
              <a:rPr lang="de-DE" altLang="de-DE" sz="1600" i="1" dirty="0">
                <a:solidFill>
                  <a:srgbClr val="333333"/>
                </a:solidFill>
              </a:rPr>
              <a:t>...</a:t>
            </a:r>
            <a:endParaRPr lang="de-DE" altLang="de-DE" sz="2400" i="1" dirty="0">
              <a:solidFill>
                <a:srgbClr val="333333"/>
              </a:solidFill>
            </a:endParaRPr>
          </a:p>
        </p:txBody>
      </p:sp>
      <p:sp>
        <p:nvSpPr>
          <p:cNvPr id="3" name="Footer Placeholder 2"/>
          <p:cNvSpPr>
            <a:spLocks noGrp="1"/>
          </p:cNvSpPr>
          <p:nvPr>
            <p:ph type="ftr" sz="quarter" idx="11"/>
          </p:nvPr>
        </p:nvSpPr>
        <p:spPr/>
        <p:txBody>
          <a:bodyPr/>
          <a:lstStyle/>
          <a:p>
            <a:r>
              <a:rPr lang="de-DE">
                <a:latin typeface="+mn-lt"/>
                <a:ea typeface="+mn-ea"/>
              </a:rPr>
              <a:t>Eğitim Modülü 8 – Ruh hali &amp; Öz-Saygı</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36</a:t>
            </a:fld>
            <a:endParaRPr lang="de-DE" dirty="0">
              <a:latin typeface="+mn-lt"/>
              <a:ea typeface="+mn-ea"/>
            </a:endParaRPr>
          </a:p>
        </p:txBody>
      </p:sp>
      <p:pic>
        <p:nvPicPr>
          <p:cNvPr id="9"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0396775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Güçlerinizin farkında olun</a:t>
            </a:r>
          </a:p>
        </p:txBody>
      </p:sp>
      <p:sp>
        <p:nvSpPr>
          <p:cNvPr id="40962" name="Rectangle 2"/>
          <p:cNvSpPr>
            <a:spLocks noGrp="1" noChangeArrowheads="1"/>
          </p:cNvSpPr>
          <p:nvPr>
            <p:ph idx="1"/>
          </p:nvPr>
        </p:nvSpPr>
        <p:spPr/>
        <p:txBody>
          <a:bodyPr>
            <a:noAutofit/>
          </a:bodyPr>
          <a:lstStyle/>
          <a:p>
            <a:pPr marL="609600" indent="-609600" eaLnBrk="1" hangingPunct="1">
              <a:lnSpc>
                <a:spcPct val="90000"/>
              </a:lnSpc>
              <a:buFont typeface="Wingdings" panose="05000000000000000000" pitchFamily="2" charset="2"/>
              <a:buAutoNum type="arabicPeriod"/>
            </a:pPr>
            <a:r>
              <a:rPr lang="tr-TR" altLang="de-DE" sz="2400" dirty="0">
                <a:solidFill>
                  <a:srgbClr val="004992"/>
                </a:solidFill>
              </a:rPr>
              <a:t>Kendi güçlerinizle ilgili düşününüz</a:t>
            </a:r>
            <a:r>
              <a:rPr lang="en-US" altLang="de-DE" sz="2400" dirty="0">
                <a:solidFill>
                  <a:srgbClr val="004992"/>
                </a:solidFill>
              </a:rPr>
              <a:t>. </a:t>
            </a:r>
            <a:br>
              <a:rPr lang="en-US" altLang="de-DE" sz="2400" dirty="0">
                <a:solidFill>
                  <a:srgbClr val="004992"/>
                </a:solidFill>
              </a:rPr>
            </a:br>
            <a:r>
              <a:rPr lang="tr-TR" altLang="de-DE" sz="2400" i="1" dirty="0">
                <a:solidFill>
                  <a:srgbClr val="333333"/>
                </a:solidFill>
              </a:rPr>
              <a:t>Ben hangi becerilere sahibim</a:t>
            </a:r>
            <a:r>
              <a:rPr lang="en-US" altLang="de-DE" sz="2400" i="1" dirty="0">
                <a:solidFill>
                  <a:srgbClr val="333333"/>
                </a:solidFill>
              </a:rPr>
              <a:t>? </a:t>
            </a:r>
            <a:r>
              <a:rPr lang="tr-TR" altLang="de-DE" sz="2400" i="1" dirty="0">
                <a:solidFill>
                  <a:srgbClr val="333333"/>
                </a:solidFill>
              </a:rPr>
              <a:t>Geçmişte neyle ilgili iltifat almıştım</a:t>
            </a:r>
            <a:r>
              <a:rPr lang="en-US" altLang="de-DE" sz="2400" i="1" dirty="0">
                <a:solidFill>
                  <a:srgbClr val="333333"/>
                </a:solidFill>
              </a:rPr>
              <a:t>?</a:t>
            </a:r>
            <a:br>
              <a:rPr lang="en-US" altLang="de-DE" sz="2400" i="1" dirty="0">
                <a:solidFill>
                  <a:srgbClr val="333333"/>
                </a:solidFill>
              </a:rPr>
            </a:br>
            <a:r>
              <a:rPr lang="tr-TR" altLang="de-DE" sz="1600" i="1" dirty="0">
                <a:solidFill>
                  <a:srgbClr val="333333"/>
                </a:solidFill>
              </a:rPr>
              <a:t>örn:</a:t>
            </a:r>
            <a:r>
              <a:rPr lang="de-DE" altLang="de-DE" sz="1600" i="1" dirty="0">
                <a:solidFill>
                  <a:srgbClr val="333333"/>
                </a:solidFill>
              </a:rPr>
              <a:t> </a:t>
            </a:r>
            <a:r>
              <a:rPr lang="tr-TR" altLang="de-DE" sz="1600" i="1" dirty="0">
                <a:solidFill>
                  <a:srgbClr val="333333"/>
                </a:solidFill>
              </a:rPr>
              <a:t>Teknik açıdan becerikliyimdir</a:t>
            </a:r>
            <a:r>
              <a:rPr lang="de-DE" altLang="de-DE" sz="1600" i="1" dirty="0">
                <a:solidFill>
                  <a:srgbClr val="333333"/>
                </a:solidFill>
              </a:rPr>
              <a:t>...</a:t>
            </a:r>
            <a:endParaRPr lang="en-US" altLang="de-DE" sz="2400" i="1" dirty="0">
              <a:solidFill>
                <a:srgbClr val="333333"/>
              </a:solidFill>
            </a:endParaRPr>
          </a:p>
          <a:p>
            <a:pPr marL="609600" indent="-609600" eaLnBrk="1" hangingPunct="1">
              <a:lnSpc>
                <a:spcPct val="90000"/>
              </a:lnSpc>
              <a:buFont typeface="Wingdings" panose="05000000000000000000" pitchFamily="2" charset="2"/>
              <a:buAutoNum type="arabicPeriod" startAt="2"/>
            </a:pPr>
            <a:r>
              <a:rPr lang="tr-TR" altLang="de-DE" sz="2400" dirty="0">
                <a:solidFill>
                  <a:srgbClr val="004992"/>
                </a:solidFill>
              </a:rPr>
              <a:t>Belirli durumları hayal ediniz</a:t>
            </a:r>
            <a:r>
              <a:rPr lang="en-US" altLang="de-DE" sz="2400" dirty="0">
                <a:solidFill>
                  <a:srgbClr val="004992"/>
                </a:solidFill>
              </a:rPr>
              <a:t>.</a:t>
            </a:r>
            <a:r>
              <a:rPr lang="en-US" altLang="de-DE" sz="2400" dirty="0">
                <a:solidFill>
                  <a:srgbClr val="333333"/>
                </a:solidFill>
              </a:rPr>
              <a:t> </a:t>
            </a:r>
            <a:br>
              <a:rPr lang="en-US" altLang="de-DE" sz="2400" dirty="0">
                <a:solidFill>
                  <a:srgbClr val="333333"/>
                </a:solidFill>
              </a:rPr>
            </a:br>
            <a:r>
              <a:rPr lang="tr-TR" altLang="de-DE" sz="2400" i="1" dirty="0">
                <a:solidFill>
                  <a:srgbClr val="333333"/>
                </a:solidFill>
              </a:rPr>
              <a:t>Ne zaman ve nerede</a:t>
            </a:r>
            <a:r>
              <a:rPr lang="en-US" altLang="de-DE" sz="2400" i="1" dirty="0">
                <a:solidFill>
                  <a:srgbClr val="333333"/>
                </a:solidFill>
              </a:rPr>
              <a:t>? </a:t>
            </a:r>
            <a:r>
              <a:rPr lang="tr-TR" altLang="de-DE" sz="2400" i="1" dirty="0">
                <a:solidFill>
                  <a:srgbClr val="333333"/>
                </a:solidFill>
              </a:rPr>
              <a:t>Ne yapmıştım ve kim geribildirimde bulunmuştu</a:t>
            </a:r>
            <a:r>
              <a:rPr lang="en-US" altLang="de-DE" sz="2400" i="1" dirty="0">
                <a:solidFill>
                  <a:srgbClr val="333333"/>
                </a:solidFill>
              </a:rPr>
              <a:t>?</a:t>
            </a:r>
            <a:br>
              <a:rPr lang="de-DE" altLang="de-DE" sz="2400" i="1" dirty="0">
                <a:solidFill>
                  <a:srgbClr val="333333"/>
                </a:solidFill>
              </a:rPr>
            </a:br>
            <a:r>
              <a:rPr lang="tr-TR" altLang="de-DE" sz="1600" i="1" dirty="0">
                <a:solidFill>
                  <a:srgbClr val="333333"/>
                </a:solidFill>
              </a:rPr>
              <a:t>örn:</a:t>
            </a:r>
            <a:r>
              <a:rPr lang="de-DE" altLang="de-DE" sz="1600" i="1" dirty="0">
                <a:solidFill>
                  <a:srgbClr val="333333"/>
                </a:solidFill>
              </a:rPr>
              <a:t> </a:t>
            </a:r>
            <a:r>
              <a:rPr lang="tr-TR" altLang="de-DE" sz="1600" i="1" dirty="0">
                <a:solidFill>
                  <a:srgbClr val="333333"/>
                </a:solidFill>
              </a:rPr>
              <a:t>Geçen hafta</a:t>
            </a:r>
            <a:r>
              <a:rPr lang="de-DE" altLang="de-DE" sz="1600" i="1" dirty="0">
                <a:solidFill>
                  <a:srgbClr val="333333"/>
                </a:solidFill>
              </a:rPr>
              <a:t>, </a:t>
            </a:r>
            <a:r>
              <a:rPr lang="tr-TR" altLang="de-DE" sz="1600" i="1" dirty="0">
                <a:solidFill>
                  <a:srgbClr val="333333"/>
                </a:solidFill>
              </a:rPr>
              <a:t>bir arkadaşa evini dekore etmesine yardım ettim</a:t>
            </a:r>
            <a:r>
              <a:rPr lang="de-DE" altLang="de-DE" sz="1600" i="1" dirty="0">
                <a:solidFill>
                  <a:srgbClr val="333333"/>
                </a:solidFill>
              </a:rPr>
              <a:t>. </a:t>
            </a:r>
            <a:r>
              <a:rPr lang="tr-TR" altLang="de-DE" sz="1600" i="1" dirty="0">
                <a:solidFill>
                  <a:srgbClr val="333333"/>
                </a:solidFill>
              </a:rPr>
              <a:t>Ona çok yardımcı </a:t>
            </a:r>
            <a:r>
              <a:rPr lang="tr-TR" altLang="de-DE" sz="1600" i="1">
                <a:solidFill>
                  <a:srgbClr val="333333"/>
                </a:solidFill>
              </a:rPr>
              <a:t>olmuştum</a:t>
            </a:r>
            <a:r>
              <a:rPr lang="de-DE" altLang="de-DE" sz="1600" i="1">
                <a:solidFill>
                  <a:srgbClr val="333333"/>
                </a:solidFill>
              </a:rPr>
              <a:t>...</a:t>
            </a:r>
            <a:endParaRPr lang="de-DE" altLang="de-DE" sz="2400" i="1" dirty="0">
              <a:solidFill>
                <a:srgbClr val="333333"/>
              </a:solidFill>
            </a:endParaRPr>
          </a:p>
        </p:txBody>
      </p:sp>
      <p:sp>
        <p:nvSpPr>
          <p:cNvPr id="3" name="Footer Placeholder 2"/>
          <p:cNvSpPr>
            <a:spLocks noGrp="1"/>
          </p:cNvSpPr>
          <p:nvPr>
            <p:ph type="ftr" sz="quarter" idx="11"/>
          </p:nvPr>
        </p:nvSpPr>
        <p:spPr/>
        <p:txBody>
          <a:bodyPr/>
          <a:lstStyle/>
          <a:p>
            <a:r>
              <a:rPr lang="de-DE">
                <a:latin typeface="+mn-lt"/>
                <a:ea typeface="+mn-ea"/>
              </a:rPr>
              <a:t>Eğitim Modülü 8 – Ruh hali &amp; Öz-Saygı</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37</a:t>
            </a:fld>
            <a:endParaRPr lang="de-DE" dirty="0">
              <a:latin typeface="+mn-lt"/>
              <a:ea typeface="+mn-ea"/>
            </a:endParaRPr>
          </a:p>
        </p:txBody>
      </p:sp>
      <p:pic>
        <p:nvPicPr>
          <p:cNvPr id="9"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0536695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Güçlerinizin farkında olun</a:t>
            </a:r>
          </a:p>
        </p:txBody>
      </p:sp>
      <p:sp>
        <p:nvSpPr>
          <p:cNvPr id="40962" name="Rectangle 2"/>
          <p:cNvSpPr>
            <a:spLocks noGrp="1" noChangeArrowheads="1"/>
          </p:cNvSpPr>
          <p:nvPr>
            <p:ph idx="1"/>
          </p:nvPr>
        </p:nvSpPr>
        <p:spPr/>
        <p:txBody>
          <a:bodyPr>
            <a:noAutofit/>
          </a:bodyPr>
          <a:lstStyle/>
          <a:p>
            <a:pPr marL="609600" indent="-609600" eaLnBrk="1" hangingPunct="1">
              <a:lnSpc>
                <a:spcPct val="90000"/>
              </a:lnSpc>
              <a:buFont typeface="Wingdings" panose="05000000000000000000" pitchFamily="2" charset="2"/>
              <a:buAutoNum type="arabicPeriod"/>
            </a:pPr>
            <a:r>
              <a:rPr lang="tr-TR" altLang="de-DE" sz="2400" dirty="0">
                <a:solidFill>
                  <a:srgbClr val="004992"/>
                </a:solidFill>
              </a:rPr>
              <a:t>Kendi güçlerinizle ilgili düşününüz</a:t>
            </a:r>
            <a:r>
              <a:rPr lang="en-US" altLang="de-DE" sz="2400" dirty="0">
                <a:solidFill>
                  <a:srgbClr val="004992"/>
                </a:solidFill>
              </a:rPr>
              <a:t>. </a:t>
            </a:r>
            <a:br>
              <a:rPr lang="en-US" altLang="de-DE" sz="2400" dirty="0">
                <a:solidFill>
                  <a:srgbClr val="004992"/>
                </a:solidFill>
              </a:rPr>
            </a:br>
            <a:r>
              <a:rPr lang="tr-TR" altLang="de-DE" sz="2400" i="1" dirty="0">
                <a:solidFill>
                  <a:srgbClr val="333333"/>
                </a:solidFill>
              </a:rPr>
              <a:t>Ben hangi becerilere sahibim</a:t>
            </a:r>
            <a:r>
              <a:rPr lang="en-US" altLang="de-DE" sz="2400" i="1" dirty="0">
                <a:solidFill>
                  <a:srgbClr val="333333"/>
                </a:solidFill>
              </a:rPr>
              <a:t>? </a:t>
            </a:r>
            <a:r>
              <a:rPr lang="tr-TR" altLang="de-DE" sz="2400" i="1" dirty="0">
                <a:solidFill>
                  <a:srgbClr val="333333"/>
                </a:solidFill>
              </a:rPr>
              <a:t>Geçmişte neyle ilgili iltifat almıştım</a:t>
            </a:r>
            <a:r>
              <a:rPr lang="en-US" altLang="de-DE" sz="2400" i="1" dirty="0">
                <a:solidFill>
                  <a:srgbClr val="333333"/>
                </a:solidFill>
              </a:rPr>
              <a:t>?</a:t>
            </a:r>
            <a:br>
              <a:rPr lang="en-US" altLang="de-DE" sz="2400" i="1" dirty="0">
                <a:solidFill>
                  <a:srgbClr val="333333"/>
                </a:solidFill>
              </a:rPr>
            </a:br>
            <a:r>
              <a:rPr lang="tr-TR" altLang="de-DE" sz="1600" i="1" dirty="0">
                <a:solidFill>
                  <a:srgbClr val="333333"/>
                </a:solidFill>
              </a:rPr>
              <a:t>örn:</a:t>
            </a:r>
            <a:r>
              <a:rPr lang="de-DE" altLang="de-DE" sz="1600" i="1" dirty="0">
                <a:solidFill>
                  <a:srgbClr val="333333"/>
                </a:solidFill>
              </a:rPr>
              <a:t> </a:t>
            </a:r>
            <a:r>
              <a:rPr lang="tr-TR" altLang="de-DE" sz="1600" i="1" dirty="0">
                <a:solidFill>
                  <a:srgbClr val="333333"/>
                </a:solidFill>
              </a:rPr>
              <a:t>Teknik açıdan becerikliyimdir</a:t>
            </a:r>
            <a:r>
              <a:rPr lang="de-DE" altLang="de-DE" sz="1600" i="1" dirty="0">
                <a:solidFill>
                  <a:srgbClr val="333333"/>
                </a:solidFill>
              </a:rPr>
              <a:t>...</a:t>
            </a:r>
            <a:endParaRPr lang="en-US" altLang="de-DE" sz="2400" i="1" dirty="0">
              <a:solidFill>
                <a:srgbClr val="333333"/>
              </a:solidFill>
            </a:endParaRPr>
          </a:p>
          <a:p>
            <a:pPr marL="609600" indent="-609600" eaLnBrk="1" hangingPunct="1">
              <a:lnSpc>
                <a:spcPct val="90000"/>
              </a:lnSpc>
              <a:buFont typeface="Wingdings" panose="05000000000000000000" pitchFamily="2" charset="2"/>
              <a:buAutoNum type="arabicPeriod" startAt="2"/>
            </a:pPr>
            <a:r>
              <a:rPr lang="tr-TR" altLang="de-DE" sz="2400" dirty="0">
                <a:solidFill>
                  <a:srgbClr val="004992"/>
                </a:solidFill>
              </a:rPr>
              <a:t>Belirli durumları hayal ediniz</a:t>
            </a:r>
            <a:r>
              <a:rPr lang="en-US" altLang="de-DE" sz="2400" dirty="0">
                <a:solidFill>
                  <a:srgbClr val="004992"/>
                </a:solidFill>
              </a:rPr>
              <a:t>.</a:t>
            </a:r>
            <a:r>
              <a:rPr lang="en-US" altLang="de-DE" sz="2400" dirty="0">
                <a:solidFill>
                  <a:srgbClr val="333333"/>
                </a:solidFill>
              </a:rPr>
              <a:t> </a:t>
            </a:r>
            <a:br>
              <a:rPr lang="en-US" altLang="de-DE" sz="2400" dirty="0">
                <a:solidFill>
                  <a:srgbClr val="333333"/>
                </a:solidFill>
              </a:rPr>
            </a:br>
            <a:r>
              <a:rPr lang="tr-TR" altLang="de-DE" sz="2400" i="1" dirty="0">
                <a:solidFill>
                  <a:srgbClr val="333333"/>
                </a:solidFill>
              </a:rPr>
              <a:t>Ne zaman ve nerede</a:t>
            </a:r>
            <a:r>
              <a:rPr lang="en-US" altLang="de-DE" sz="2400" i="1" dirty="0">
                <a:solidFill>
                  <a:srgbClr val="333333"/>
                </a:solidFill>
              </a:rPr>
              <a:t>? </a:t>
            </a:r>
            <a:r>
              <a:rPr lang="tr-TR" altLang="de-DE" sz="2400" i="1" dirty="0">
                <a:solidFill>
                  <a:srgbClr val="333333"/>
                </a:solidFill>
              </a:rPr>
              <a:t>Ne yapmıştım ve kim geribildirimde bulunmuştu</a:t>
            </a:r>
            <a:r>
              <a:rPr lang="en-US" altLang="de-DE" sz="2400" i="1" dirty="0">
                <a:solidFill>
                  <a:srgbClr val="333333"/>
                </a:solidFill>
              </a:rPr>
              <a:t>?</a:t>
            </a:r>
            <a:br>
              <a:rPr lang="de-DE" altLang="de-DE" sz="2400" i="1" dirty="0">
                <a:solidFill>
                  <a:srgbClr val="333333"/>
                </a:solidFill>
              </a:rPr>
            </a:br>
            <a:r>
              <a:rPr lang="tr-TR" altLang="de-DE" sz="1600" i="1" dirty="0">
                <a:solidFill>
                  <a:srgbClr val="333333"/>
                </a:solidFill>
              </a:rPr>
              <a:t>örn:</a:t>
            </a:r>
            <a:r>
              <a:rPr lang="de-DE" altLang="de-DE" sz="1600" i="1" dirty="0">
                <a:solidFill>
                  <a:srgbClr val="333333"/>
                </a:solidFill>
              </a:rPr>
              <a:t> </a:t>
            </a:r>
            <a:r>
              <a:rPr lang="tr-TR" altLang="de-DE" sz="1600" i="1" dirty="0">
                <a:solidFill>
                  <a:srgbClr val="333333"/>
                </a:solidFill>
              </a:rPr>
              <a:t>Geçen hafta</a:t>
            </a:r>
            <a:r>
              <a:rPr lang="de-DE" altLang="de-DE" sz="1600" i="1" dirty="0">
                <a:solidFill>
                  <a:srgbClr val="333333"/>
                </a:solidFill>
              </a:rPr>
              <a:t>, </a:t>
            </a:r>
            <a:r>
              <a:rPr lang="tr-TR" altLang="de-DE" sz="1600" i="1" dirty="0">
                <a:solidFill>
                  <a:srgbClr val="333333"/>
                </a:solidFill>
              </a:rPr>
              <a:t>bir arkadaşa evini dekore etmesine yardım ettim</a:t>
            </a:r>
            <a:r>
              <a:rPr lang="de-DE" altLang="de-DE" sz="1600" i="1" dirty="0">
                <a:solidFill>
                  <a:srgbClr val="333333"/>
                </a:solidFill>
              </a:rPr>
              <a:t>. </a:t>
            </a:r>
            <a:r>
              <a:rPr lang="tr-TR" altLang="de-DE" sz="1600" i="1" dirty="0">
                <a:solidFill>
                  <a:srgbClr val="333333"/>
                </a:solidFill>
              </a:rPr>
              <a:t>Ona çok yardımcı olmuştum</a:t>
            </a:r>
            <a:r>
              <a:rPr lang="de-DE" altLang="de-DE" sz="1600" i="1" dirty="0">
                <a:solidFill>
                  <a:srgbClr val="333333"/>
                </a:solidFill>
              </a:rPr>
              <a:t>...</a:t>
            </a:r>
            <a:endParaRPr lang="en-US" altLang="de-DE" sz="2400" i="1" dirty="0">
              <a:solidFill>
                <a:srgbClr val="333333"/>
              </a:solidFill>
            </a:endParaRPr>
          </a:p>
          <a:p>
            <a:pPr marL="609600" indent="-609600" eaLnBrk="1" hangingPunct="1">
              <a:lnSpc>
                <a:spcPct val="90000"/>
              </a:lnSpc>
              <a:buFont typeface="Wingdings" panose="05000000000000000000" pitchFamily="2" charset="2"/>
              <a:buAutoNum type="arabicPeriod" startAt="3"/>
            </a:pPr>
            <a:r>
              <a:rPr lang="tr-TR" altLang="de-DE" sz="2400" dirty="0">
                <a:solidFill>
                  <a:srgbClr val="004992"/>
                </a:solidFill>
              </a:rPr>
              <a:t>Not ediniz</a:t>
            </a:r>
            <a:r>
              <a:rPr lang="en-US" altLang="de-DE" sz="2400" dirty="0">
                <a:solidFill>
                  <a:srgbClr val="004992"/>
                </a:solidFill>
              </a:rPr>
              <a:t>!</a:t>
            </a:r>
            <a:br>
              <a:rPr lang="en-US" altLang="de-DE" sz="2400" dirty="0">
                <a:solidFill>
                  <a:srgbClr val="004992"/>
                </a:solidFill>
              </a:rPr>
            </a:br>
            <a:r>
              <a:rPr lang="tr-TR" altLang="de-DE" sz="2400" i="1" dirty="0">
                <a:solidFill>
                  <a:srgbClr val="333333"/>
                </a:solidFill>
              </a:rPr>
              <a:t>Bunu düzenli olarak okuyun ve arttırınız</a:t>
            </a:r>
            <a:r>
              <a:rPr lang="en-US" altLang="de-DE" sz="2400" i="1" dirty="0">
                <a:solidFill>
                  <a:srgbClr val="333333"/>
                </a:solidFill>
              </a:rPr>
              <a:t>. </a:t>
            </a:r>
            <a:r>
              <a:rPr lang="tr-TR" altLang="de-DE" sz="2400" i="1" dirty="0">
                <a:solidFill>
                  <a:srgbClr val="333333"/>
                </a:solidFill>
              </a:rPr>
              <a:t>Bir kriz anında bu anılara geri gidin</a:t>
            </a:r>
            <a:r>
              <a:rPr lang="en-US" altLang="de-DE" sz="2400" i="1" dirty="0">
                <a:solidFill>
                  <a:srgbClr val="333333"/>
                </a:solidFill>
              </a:rPr>
              <a:t> (</a:t>
            </a:r>
            <a:r>
              <a:rPr lang="tr-TR" altLang="de-DE" sz="2400" i="1" dirty="0">
                <a:solidFill>
                  <a:srgbClr val="333333"/>
                </a:solidFill>
              </a:rPr>
              <a:t>örn:</a:t>
            </a:r>
            <a:r>
              <a:rPr lang="en-US" altLang="de-DE" sz="2400" i="1" dirty="0">
                <a:solidFill>
                  <a:srgbClr val="333333"/>
                </a:solidFill>
              </a:rPr>
              <a:t> </a:t>
            </a:r>
            <a:r>
              <a:rPr lang="tr-TR" altLang="de-DE" sz="2400" i="1" dirty="0">
                <a:solidFill>
                  <a:srgbClr val="333333"/>
                </a:solidFill>
              </a:rPr>
              <a:t>kendinizin değersiz olduğunu düşündüğünüzde</a:t>
            </a:r>
            <a:r>
              <a:rPr lang="en-US" altLang="de-DE" sz="2400" i="1" dirty="0">
                <a:solidFill>
                  <a:srgbClr val="333333"/>
                </a:solidFill>
              </a:rPr>
              <a:t>).</a:t>
            </a:r>
            <a:br>
              <a:rPr lang="de-DE" altLang="de-DE" sz="2400" i="1" dirty="0">
                <a:solidFill>
                  <a:srgbClr val="333333"/>
                </a:solidFill>
              </a:rPr>
            </a:br>
            <a:r>
              <a:rPr lang="tr-TR" altLang="de-DE" sz="1600" i="1" dirty="0">
                <a:solidFill>
                  <a:srgbClr val="333333"/>
                </a:solidFill>
              </a:rPr>
              <a:t>örn:</a:t>
            </a:r>
            <a:r>
              <a:rPr lang="de-DE" altLang="de-DE" sz="1600" i="1" dirty="0">
                <a:solidFill>
                  <a:srgbClr val="333333"/>
                </a:solidFill>
              </a:rPr>
              <a:t> </a:t>
            </a:r>
            <a:r>
              <a:rPr lang="tr-TR" altLang="de-DE" sz="1600" i="1" dirty="0">
                <a:solidFill>
                  <a:srgbClr val="333333"/>
                </a:solidFill>
              </a:rPr>
              <a:t>iyi gitmiş olan şeyleri ya da size edilmiş iltifatları yazınız</a:t>
            </a:r>
            <a:r>
              <a:rPr lang="de-DE" altLang="de-DE" sz="1600" i="1" dirty="0">
                <a:solidFill>
                  <a:srgbClr val="333333"/>
                </a:solidFill>
              </a:rPr>
              <a:t>...</a:t>
            </a:r>
            <a:endParaRPr lang="de-DE" altLang="de-DE" sz="2400" i="1" dirty="0">
              <a:solidFill>
                <a:srgbClr val="333333"/>
              </a:solidFill>
            </a:endParaRPr>
          </a:p>
        </p:txBody>
      </p:sp>
      <p:sp>
        <p:nvSpPr>
          <p:cNvPr id="3" name="Footer Placeholder 2"/>
          <p:cNvSpPr>
            <a:spLocks noGrp="1"/>
          </p:cNvSpPr>
          <p:nvPr>
            <p:ph type="ftr" sz="quarter" idx="11"/>
          </p:nvPr>
        </p:nvSpPr>
        <p:spPr/>
        <p:txBody>
          <a:bodyPr/>
          <a:lstStyle/>
          <a:p>
            <a:r>
              <a:rPr lang="de-DE">
                <a:latin typeface="+mn-lt"/>
                <a:ea typeface="+mn-ea"/>
              </a:rPr>
              <a:t>Eğitim Modülü 8 – Ruh hali &amp; Öz-Saygı</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38</a:t>
            </a:fld>
            <a:endParaRPr lang="de-DE" dirty="0">
              <a:latin typeface="+mn-lt"/>
              <a:ea typeface="+mn-ea"/>
            </a:endParaRPr>
          </a:p>
        </p:txBody>
      </p:sp>
      <p:pic>
        <p:nvPicPr>
          <p:cNvPr id="9"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024655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a:latin typeface="+mn-lt"/>
                <a:ea typeface="+mn-ea"/>
                <a:cs typeface="+mn-cs"/>
              </a:rPr>
              <a:t>Çökkün ruh halini/düşük öz-saygıyı iyileştirmek için püf noktaları</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tr-TR" altLang="de-DE" sz="2400">
                <a:solidFill>
                  <a:srgbClr val="333333"/>
                </a:solidFill>
              </a:rPr>
              <a:t>Her gece o güne dair birkaç olumlu şey </a:t>
            </a:r>
            <a:r>
              <a:rPr lang="en-US" altLang="de-DE" sz="2400" dirty="0">
                <a:solidFill>
                  <a:srgbClr val="333333"/>
                </a:solidFill>
              </a:rPr>
              <a:t>(</a:t>
            </a:r>
            <a:r>
              <a:rPr lang="tr-TR" altLang="de-DE" sz="2400" dirty="0">
                <a:solidFill>
                  <a:srgbClr val="333333"/>
                </a:solidFill>
              </a:rPr>
              <a:t>5’e kadar</a:t>
            </a:r>
            <a:r>
              <a:rPr lang="en-US" altLang="de-DE" sz="2400" dirty="0">
                <a:solidFill>
                  <a:srgbClr val="333333"/>
                </a:solidFill>
              </a:rPr>
              <a:t>)</a:t>
            </a:r>
            <a:r>
              <a:rPr lang="tr-TR" altLang="de-DE" sz="2400" dirty="0">
                <a:solidFill>
                  <a:srgbClr val="333333"/>
                </a:solidFill>
              </a:rPr>
              <a:t> yazınız</a:t>
            </a:r>
            <a:r>
              <a:rPr lang="en-US" altLang="de-DE" sz="2400" dirty="0">
                <a:solidFill>
                  <a:srgbClr val="333333"/>
                </a:solidFill>
              </a:rPr>
              <a:t>. </a:t>
            </a:r>
            <a:r>
              <a:rPr lang="tr-TR" altLang="de-DE" sz="2400" dirty="0">
                <a:solidFill>
                  <a:srgbClr val="333333"/>
                </a:solidFill>
              </a:rPr>
              <a:t>Sonra</a:t>
            </a:r>
            <a:r>
              <a:rPr lang="en-US" altLang="de-DE" sz="2400" dirty="0">
                <a:solidFill>
                  <a:srgbClr val="333333"/>
                </a:solidFill>
              </a:rPr>
              <a:t>, </a:t>
            </a:r>
            <a:r>
              <a:rPr lang="tr-TR" altLang="de-DE" sz="2400" dirty="0">
                <a:solidFill>
                  <a:srgbClr val="333333"/>
                </a:solidFill>
              </a:rPr>
              <a:t>aklınızdan bunların üzerinden </a:t>
            </a:r>
            <a:r>
              <a:rPr lang="tr-TR" altLang="de-DE" sz="2400">
                <a:solidFill>
                  <a:srgbClr val="333333"/>
                </a:solidFill>
              </a:rPr>
              <a:t>geçiniz</a:t>
            </a:r>
            <a:r>
              <a:rPr lang="en-US"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de-DE">
                <a:latin typeface="+mn-lt"/>
                <a:ea typeface="+mn-ea"/>
              </a:rPr>
              <a:t>Eğitim Modülü 8 – Ruh hali &amp; Öz-Saygı</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39</a:t>
            </a:fld>
            <a:endParaRPr lang="de-DE" dirty="0">
              <a:latin typeface="+mn-lt"/>
              <a:ea typeface="+mn-ea"/>
            </a:endParaRPr>
          </a:p>
        </p:txBody>
      </p:sp>
      <p:pic>
        <p:nvPicPr>
          <p:cNvPr id="9"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a:latin typeface="+mn-lt"/>
                <a:ea typeface="+mn-ea"/>
                <a:cs typeface="+mn-cs"/>
              </a:rPr>
              <a:t>Çökkün ruh halini/düşük öz-saygıyı iyileştirmek için püf noktaları</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tr-TR" altLang="de-DE" sz="2400">
                <a:solidFill>
                  <a:srgbClr val="333333"/>
                </a:solidFill>
              </a:rPr>
              <a:t>Her gece o güne dair birkaç olumlu şey </a:t>
            </a:r>
            <a:r>
              <a:rPr lang="en-US" altLang="de-DE" sz="2400" dirty="0">
                <a:solidFill>
                  <a:srgbClr val="333333"/>
                </a:solidFill>
              </a:rPr>
              <a:t>(</a:t>
            </a:r>
            <a:r>
              <a:rPr lang="tr-TR" altLang="de-DE" sz="2400" dirty="0">
                <a:solidFill>
                  <a:srgbClr val="333333"/>
                </a:solidFill>
              </a:rPr>
              <a:t>5’e kadar</a:t>
            </a:r>
            <a:r>
              <a:rPr lang="en-US" altLang="de-DE" sz="2400" dirty="0">
                <a:solidFill>
                  <a:srgbClr val="333333"/>
                </a:solidFill>
              </a:rPr>
              <a:t>)</a:t>
            </a:r>
            <a:r>
              <a:rPr lang="tr-TR" altLang="de-DE" sz="2400" dirty="0">
                <a:solidFill>
                  <a:srgbClr val="333333"/>
                </a:solidFill>
              </a:rPr>
              <a:t> yazınız</a:t>
            </a:r>
            <a:r>
              <a:rPr lang="en-US" altLang="de-DE" sz="2400" dirty="0">
                <a:solidFill>
                  <a:srgbClr val="333333"/>
                </a:solidFill>
              </a:rPr>
              <a:t>. </a:t>
            </a:r>
            <a:r>
              <a:rPr lang="tr-TR" altLang="de-DE" sz="2400" dirty="0">
                <a:solidFill>
                  <a:srgbClr val="333333"/>
                </a:solidFill>
              </a:rPr>
              <a:t>Sonra</a:t>
            </a:r>
            <a:r>
              <a:rPr lang="en-US" altLang="de-DE" sz="2400" dirty="0">
                <a:solidFill>
                  <a:srgbClr val="333333"/>
                </a:solidFill>
              </a:rPr>
              <a:t>, </a:t>
            </a:r>
            <a:r>
              <a:rPr lang="tr-TR" altLang="de-DE" sz="2400" dirty="0">
                <a:solidFill>
                  <a:srgbClr val="333333"/>
                </a:solidFill>
              </a:rPr>
              <a:t>aklınızdan bunların üzerinden geçiniz</a:t>
            </a:r>
            <a:r>
              <a:rPr lang="en-US" altLang="de-DE" sz="2400" dirty="0">
                <a:solidFill>
                  <a:srgbClr val="333333"/>
                </a:solidFill>
              </a:rPr>
              <a:t>.</a:t>
            </a:r>
          </a:p>
          <a:p>
            <a:pPr marL="342900" lvl="0" indent="-342900" defTabSz="914400" fontAlgn="base">
              <a:buClr>
                <a:srgbClr val="333333"/>
              </a:buClr>
              <a:buFont typeface="WingDings"/>
              <a:buChar char=""/>
            </a:pPr>
            <a:r>
              <a:rPr lang="tr-TR" altLang="de-DE" sz="2400" dirty="0">
                <a:solidFill>
                  <a:srgbClr val="333333"/>
                </a:solidFill>
              </a:rPr>
              <a:t>Aynanın karşısında kendinize şunu söyleyiniz</a:t>
            </a:r>
            <a:r>
              <a:rPr lang="en-US" altLang="de-DE" sz="2400">
                <a:solidFill>
                  <a:srgbClr val="333333"/>
                </a:solidFill>
              </a:rPr>
              <a:t>: “</a:t>
            </a:r>
            <a:r>
              <a:rPr lang="tr-TR" altLang="ja-JP" sz="2400">
                <a:solidFill>
                  <a:srgbClr val="333333"/>
                </a:solidFill>
              </a:rPr>
              <a:t>Ben kendimi beğeniyorum</a:t>
            </a:r>
            <a:r>
              <a:rPr lang="en-US" altLang="de-DE" sz="2400">
                <a:solidFill>
                  <a:srgbClr val="333333"/>
                </a:solidFill>
              </a:rPr>
              <a:t>”</a:t>
            </a:r>
            <a:r>
              <a:rPr lang="en-US" altLang="ja-JP" sz="2400">
                <a:solidFill>
                  <a:srgbClr val="333333"/>
                </a:solidFill>
              </a:rPr>
              <a:t> </a:t>
            </a:r>
            <a:r>
              <a:rPr lang="tr-TR" altLang="ja-JP" sz="2400" dirty="0">
                <a:solidFill>
                  <a:srgbClr val="333333"/>
                </a:solidFill>
              </a:rPr>
              <a:t>ya </a:t>
            </a:r>
            <a:r>
              <a:rPr lang="tr-TR" altLang="ja-JP" sz="2400">
                <a:solidFill>
                  <a:srgbClr val="333333"/>
                </a:solidFill>
              </a:rPr>
              <a:t>da</a:t>
            </a:r>
            <a:r>
              <a:rPr lang="en-US" altLang="ja-JP" sz="2400">
                <a:solidFill>
                  <a:srgbClr val="333333"/>
                </a:solidFill>
              </a:rPr>
              <a:t> </a:t>
            </a:r>
            <a:r>
              <a:rPr lang="en-US" altLang="de-DE" sz="2400">
                <a:solidFill>
                  <a:srgbClr val="333333"/>
                </a:solidFill>
              </a:rPr>
              <a:t>“</a:t>
            </a:r>
            <a:r>
              <a:rPr lang="tr-TR" altLang="ja-JP" sz="2400">
                <a:solidFill>
                  <a:srgbClr val="333333"/>
                </a:solidFill>
              </a:rPr>
              <a:t>Seni beğeniyorum</a:t>
            </a:r>
            <a:r>
              <a:rPr lang="en-US" altLang="de-DE" sz="2400">
                <a:solidFill>
                  <a:srgbClr val="333333"/>
                </a:solidFill>
              </a:rPr>
              <a:t>”</a:t>
            </a:r>
            <a:r>
              <a:rPr lang="en-US" altLang="ja-JP" sz="2400">
                <a:solidFill>
                  <a:srgbClr val="333333"/>
                </a:solidFill>
              </a:rPr>
              <a:t>! </a:t>
            </a:r>
            <a:r>
              <a:rPr lang="en-US" altLang="ja-JP" sz="2400" dirty="0">
                <a:solidFill>
                  <a:srgbClr val="333333"/>
                </a:solidFill>
              </a:rPr>
              <a:t>(not: </a:t>
            </a:r>
            <a:r>
              <a:rPr lang="tr-TR" altLang="ja-JP" sz="2400" dirty="0">
                <a:solidFill>
                  <a:srgbClr val="333333"/>
                </a:solidFill>
              </a:rPr>
              <a:t>İlk başta bunu yapmak biraz sersemce </a:t>
            </a:r>
            <a:r>
              <a:rPr lang="tr-TR" altLang="ja-JP" sz="2400">
                <a:solidFill>
                  <a:srgbClr val="333333"/>
                </a:solidFill>
              </a:rPr>
              <a:t>gelebilir</a:t>
            </a:r>
            <a:r>
              <a:rPr lang="en-US" altLang="ja-JP" sz="240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de-DE">
                <a:latin typeface="+mn-lt"/>
                <a:ea typeface="+mn-ea"/>
              </a:rPr>
              <a:t>Eğitim Modülü 8 – Ruh hali &amp; Öz-Saygı</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40</a:t>
            </a:fld>
            <a:endParaRPr lang="de-DE" dirty="0">
              <a:latin typeface="+mn-lt"/>
              <a:ea typeface="+mn-ea"/>
            </a:endParaRPr>
          </a:p>
        </p:txBody>
      </p:sp>
      <p:pic>
        <p:nvPicPr>
          <p:cNvPr id="9"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117926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a:latin typeface="+mn-lt"/>
                <a:ea typeface="+mn-ea"/>
                <a:cs typeface="+mn-cs"/>
              </a:rPr>
              <a:t>Çökkün ruh halini/düşük öz-saygıyı iyileştirmek için püf noktaları</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tr-TR" altLang="de-DE" sz="2400">
                <a:solidFill>
                  <a:srgbClr val="333333"/>
                </a:solidFill>
              </a:rPr>
              <a:t>Her gece o güne dair birkaç olumlu şey </a:t>
            </a:r>
            <a:r>
              <a:rPr lang="en-US" altLang="de-DE" sz="2400" dirty="0">
                <a:solidFill>
                  <a:srgbClr val="333333"/>
                </a:solidFill>
              </a:rPr>
              <a:t>(</a:t>
            </a:r>
            <a:r>
              <a:rPr lang="tr-TR" altLang="de-DE" sz="2400" dirty="0">
                <a:solidFill>
                  <a:srgbClr val="333333"/>
                </a:solidFill>
              </a:rPr>
              <a:t>5’e kadar</a:t>
            </a:r>
            <a:r>
              <a:rPr lang="en-US" altLang="de-DE" sz="2400" dirty="0">
                <a:solidFill>
                  <a:srgbClr val="333333"/>
                </a:solidFill>
              </a:rPr>
              <a:t>)</a:t>
            </a:r>
            <a:r>
              <a:rPr lang="tr-TR" altLang="de-DE" sz="2400" dirty="0">
                <a:solidFill>
                  <a:srgbClr val="333333"/>
                </a:solidFill>
              </a:rPr>
              <a:t> yazınız</a:t>
            </a:r>
            <a:r>
              <a:rPr lang="en-US" altLang="de-DE" sz="2400" dirty="0">
                <a:solidFill>
                  <a:srgbClr val="333333"/>
                </a:solidFill>
              </a:rPr>
              <a:t>. </a:t>
            </a:r>
            <a:r>
              <a:rPr lang="tr-TR" altLang="de-DE" sz="2400" dirty="0">
                <a:solidFill>
                  <a:srgbClr val="333333"/>
                </a:solidFill>
              </a:rPr>
              <a:t>Sonra</a:t>
            </a:r>
            <a:r>
              <a:rPr lang="en-US" altLang="de-DE" sz="2400" dirty="0">
                <a:solidFill>
                  <a:srgbClr val="333333"/>
                </a:solidFill>
              </a:rPr>
              <a:t>, </a:t>
            </a:r>
            <a:r>
              <a:rPr lang="tr-TR" altLang="de-DE" sz="2400" dirty="0">
                <a:solidFill>
                  <a:srgbClr val="333333"/>
                </a:solidFill>
              </a:rPr>
              <a:t>aklınızdan bunların üzerinden geçiniz</a:t>
            </a:r>
            <a:r>
              <a:rPr lang="en-US" altLang="de-DE" sz="2400" dirty="0">
                <a:solidFill>
                  <a:srgbClr val="333333"/>
                </a:solidFill>
              </a:rPr>
              <a:t>.</a:t>
            </a:r>
          </a:p>
          <a:p>
            <a:pPr marL="342900" lvl="0" indent="-342900" defTabSz="914400" fontAlgn="base">
              <a:buClr>
                <a:srgbClr val="333333"/>
              </a:buClr>
              <a:buFont typeface="WingDings"/>
              <a:buChar char=""/>
            </a:pPr>
            <a:r>
              <a:rPr lang="tr-TR" altLang="de-DE" sz="2400" dirty="0">
                <a:solidFill>
                  <a:srgbClr val="333333"/>
                </a:solidFill>
              </a:rPr>
              <a:t>Aynanın karşısında kendinize şunu söyleyiniz</a:t>
            </a:r>
            <a:r>
              <a:rPr lang="en-US" altLang="de-DE" sz="2400">
                <a:solidFill>
                  <a:srgbClr val="333333"/>
                </a:solidFill>
              </a:rPr>
              <a:t>: “</a:t>
            </a:r>
            <a:r>
              <a:rPr lang="tr-TR" altLang="ja-JP" sz="2400">
                <a:solidFill>
                  <a:srgbClr val="333333"/>
                </a:solidFill>
              </a:rPr>
              <a:t>Ben kendimi beğeniyorum</a:t>
            </a:r>
            <a:r>
              <a:rPr lang="en-US" altLang="de-DE" sz="2400">
                <a:solidFill>
                  <a:srgbClr val="333333"/>
                </a:solidFill>
              </a:rPr>
              <a:t>”</a:t>
            </a:r>
            <a:r>
              <a:rPr lang="en-US" altLang="ja-JP" sz="2400">
                <a:solidFill>
                  <a:srgbClr val="333333"/>
                </a:solidFill>
              </a:rPr>
              <a:t> </a:t>
            </a:r>
            <a:r>
              <a:rPr lang="tr-TR" altLang="ja-JP" sz="2400" dirty="0">
                <a:solidFill>
                  <a:srgbClr val="333333"/>
                </a:solidFill>
              </a:rPr>
              <a:t>ya </a:t>
            </a:r>
            <a:r>
              <a:rPr lang="tr-TR" altLang="ja-JP" sz="2400">
                <a:solidFill>
                  <a:srgbClr val="333333"/>
                </a:solidFill>
              </a:rPr>
              <a:t>da</a:t>
            </a:r>
            <a:r>
              <a:rPr lang="en-US" altLang="ja-JP" sz="2400">
                <a:solidFill>
                  <a:srgbClr val="333333"/>
                </a:solidFill>
              </a:rPr>
              <a:t> </a:t>
            </a:r>
            <a:r>
              <a:rPr lang="en-US" altLang="de-DE" sz="2400">
                <a:solidFill>
                  <a:srgbClr val="333333"/>
                </a:solidFill>
              </a:rPr>
              <a:t>“</a:t>
            </a:r>
            <a:r>
              <a:rPr lang="tr-TR" altLang="ja-JP" sz="2400">
                <a:solidFill>
                  <a:srgbClr val="333333"/>
                </a:solidFill>
              </a:rPr>
              <a:t>Seni beğeniyorum</a:t>
            </a:r>
            <a:r>
              <a:rPr lang="en-US" altLang="de-DE" sz="2400">
                <a:solidFill>
                  <a:srgbClr val="333333"/>
                </a:solidFill>
              </a:rPr>
              <a:t>”</a:t>
            </a:r>
            <a:r>
              <a:rPr lang="en-US" altLang="ja-JP" sz="2400">
                <a:solidFill>
                  <a:srgbClr val="333333"/>
                </a:solidFill>
              </a:rPr>
              <a:t>! </a:t>
            </a:r>
            <a:r>
              <a:rPr lang="en-US" altLang="ja-JP" sz="2400" dirty="0">
                <a:solidFill>
                  <a:srgbClr val="333333"/>
                </a:solidFill>
              </a:rPr>
              <a:t>(not: </a:t>
            </a:r>
            <a:r>
              <a:rPr lang="tr-TR" altLang="ja-JP" sz="2400" dirty="0">
                <a:solidFill>
                  <a:srgbClr val="333333"/>
                </a:solidFill>
              </a:rPr>
              <a:t>İlk başta bunu yapmak biraz sersemce gelebilir</a:t>
            </a:r>
            <a:r>
              <a:rPr lang="en-US" altLang="ja-JP" sz="2400" dirty="0">
                <a:solidFill>
                  <a:srgbClr val="333333"/>
                </a:solidFill>
              </a:rPr>
              <a:t>!)</a:t>
            </a:r>
          </a:p>
          <a:p>
            <a:pPr marL="342900" lvl="0" indent="-342900" defTabSz="914400" fontAlgn="base">
              <a:buClr>
                <a:srgbClr val="333333"/>
              </a:buClr>
              <a:buFont typeface="WingDings"/>
              <a:buChar char=""/>
            </a:pPr>
            <a:r>
              <a:rPr lang="tr-TR" altLang="de-DE" sz="2400" dirty="0">
                <a:solidFill>
                  <a:srgbClr val="333333"/>
                </a:solidFill>
              </a:rPr>
              <a:t>İltifatları kabul edin ve zor zamanlarda kaynak olarak kullanabilmek için not ediniz</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de-DE">
                <a:latin typeface="+mn-lt"/>
                <a:ea typeface="+mn-ea"/>
              </a:rPr>
              <a:t>Eğitim Modülü 8 – Ruh hali &amp; Öz-Saygı</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41</a:t>
            </a:fld>
            <a:endParaRPr lang="de-DE" dirty="0">
              <a:latin typeface="+mn-lt"/>
              <a:ea typeface="+mn-ea"/>
            </a:endParaRPr>
          </a:p>
        </p:txBody>
      </p:sp>
      <p:pic>
        <p:nvPicPr>
          <p:cNvPr id="9"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6084145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a:latin typeface="+mn-lt"/>
                <a:ea typeface="+mn-ea"/>
                <a:cs typeface="+mn-cs"/>
              </a:rPr>
              <a:t>Çökkün ruh halini/düşük öz-saygıyı iyileştirmek için püf noktaları</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tr-TR" altLang="de-DE" sz="2400">
                <a:solidFill>
                  <a:srgbClr val="333333"/>
                </a:solidFill>
              </a:rPr>
              <a:t>İçindeyken kendinizi gerçekten iyi hissettiğiniz durumları hatırlamaya çalışınız</a:t>
            </a:r>
            <a:r>
              <a:rPr lang="en-US" altLang="de-DE" sz="2400" dirty="0">
                <a:solidFill>
                  <a:srgbClr val="333333"/>
                </a:solidFill>
              </a:rPr>
              <a:t>—</a:t>
            </a:r>
            <a:r>
              <a:rPr lang="tr-TR" altLang="de-DE" sz="2400" dirty="0">
                <a:solidFill>
                  <a:srgbClr val="333333"/>
                </a:solidFill>
              </a:rPr>
              <a:t> bunları tüm duyularınız ile anımsamaya çalışınız</a:t>
            </a:r>
            <a:r>
              <a:rPr lang="en-US" altLang="de-DE" sz="2400" dirty="0">
                <a:solidFill>
                  <a:srgbClr val="333333"/>
                </a:solidFill>
              </a:rPr>
              <a:t> (</a:t>
            </a:r>
            <a:r>
              <a:rPr lang="tr-TR" altLang="de-DE" sz="2400" dirty="0">
                <a:solidFill>
                  <a:srgbClr val="333333"/>
                </a:solidFill>
              </a:rPr>
              <a:t>görsel</a:t>
            </a:r>
            <a:r>
              <a:rPr lang="en-US" altLang="de-DE" sz="2400" dirty="0">
                <a:solidFill>
                  <a:srgbClr val="333333"/>
                </a:solidFill>
              </a:rPr>
              <a:t>, </a:t>
            </a:r>
            <a:r>
              <a:rPr lang="tr-TR" altLang="de-DE" sz="2400" dirty="0">
                <a:solidFill>
                  <a:srgbClr val="333333"/>
                </a:solidFill>
              </a:rPr>
              <a:t>dokunsal</a:t>
            </a:r>
            <a:r>
              <a:rPr lang="en-US" altLang="de-DE" sz="2400" dirty="0">
                <a:solidFill>
                  <a:srgbClr val="333333"/>
                </a:solidFill>
              </a:rPr>
              <a:t>, </a:t>
            </a:r>
            <a:r>
              <a:rPr lang="tr-TR" altLang="de-DE" sz="2400" dirty="0">
                <a:solidFill>
                  <a:srgbClr val="333333"/>
                </a:solidFill>
              </a:rPr>
              <a:t>kokusal</a:t>
            </a:r>
            <a:r>
              <a:rPr lang="en-US" altLang="de-DE" sz="2400" dirty="0">
                <a:solidFill>
                  <a:srgbClr val="333333"/>
                </a:solidFill>
              </a:rPr>
              <a:t>...), </a:t>
            </a:r>
            <a:r>
              <a:rPr lang="tr-TR" altLang="de-DE" sz="2400" dirty="0">
                <a:solidFill>
                  <a:srgbClr val="333333"/>
                </a:solidFill>
              </a:rPr>
              <a:t>hatta belki bir fotoğraf albümünün yardımı </a:t>
            </a:r>
            <a:r>
              <a:rPr lang="tr-TR" altLang="de-DE" sz="2400">
                <a:solidFill>
                  <a:srgbClr val="333333"/>
                </a:solidFill>
              </a:rPr>
              <a:t>ile</a:t>
            </a:r>
            <a:r>
              <a:rPr lang="en-US"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de-DE">
                <a:latin typeface="+mn-lt"/>
                <a:ea typeface="+mn-ea"/>
              </a:rPr>
              <a:t>Eğitim Modülü 8 – Ruh hali &amp; Öz-Saygı</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42</a:t>
            </a:fld>
            <a:endParaRPr lang="de-DE" dirty="0">
              <a:latin typeface="+mn-lt"/>
              <a:ea typeface="+mn-ea"/>
            </a:endParaRPr>
          </a:p>
        </p:txBody>
      </p:sp>
      <p:pic>
        <p:nvPicPr>
          <p:cNvPr id="9"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a:latin typeface="+mn-lt"/>
                <a:ea typeface="+mn-ea"/>
                <a:cs typeface="+mn-cs"/>
              </a:rPr>
              <a:t>Çökkün ruh halini/düşük öz-saygıyı iyileştirmek için püf noktaları</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tr-TR" altLang="de-DE" sz="2400">
                <a:solidFill>
                  <a:srgbClr val="333333"/>
                </a:solidFill>
              </a:rPr>
              <a:t>İçindeyken kendinizi gerçekten iyi hissettiğiniz durumları hatırlamaya çalışınız</a:t>
            </a:r>
            <a:r>
              <a:rPr lang="en-US" altLang="de-DE" sz="2400" dirty="0">
                <a:solidFill>
                  <a:srgbClr val="333333"/>
                </a:solidFill>
              </a:rPr>
              <a:t>—</a:t>
            </a:r>
            <a:r>
              <a:rPr lang="tr-TR" altLang="de-DE" sz="2400" dirty="0">
                <a:solidFill>
                  <a:srgbClr val="333333"/>
                </a:solidFill>
              </a:rPr>
              <a:t> bunları tüm duyularınız ile anımsamaya çalışınız</a:t>
            </a:r>
            <a:r>
              <a:rPr lang="en-US" altLang="de-DE" sz="2400" dirty="0">
                <a:solidFill>
                  <a:srgbClr val="333333"/>
                </a:solidFill>
              </a:rPr>
              <a:t> (</a:t>
            </a:r>
            <a:r>
              <a:rPr lang="tr-TR" altLang="de-DE" sz="2400" dirty="0">
                <a:solidFill>
                  <a:srgbClr val="333333"/>
                </a:solidFill>
              </a:rPr>
              <a:t>görsel</a:t>
            </a:r>
            <a:r>
              <a:rPr lang="en-US" altLang="de-DE" sz="2400" dirty="0">
                <a:solidFill>
                  <a:srgbClr val="333333"/>
                </a:solidFill>
              </a:rPr>
              <a:t>, </a:t>
            </a:r>
            <a:r>
              <a:rPr lang="tr-TR" altLang="de-DE" sz="2400" dirty="0">
                <a:solidFill>
                  <a:srgbClr val="333333"/>
                </a:solidFill>
              </a:rPr>
              <a:t>dokunsal</a:t>
            </a:r>
            <a:r>
              <a:rPr lang="en-US" altLang="de-DE" sz="2400" dirty="0">
                <a:solidFill>
                  <a:srgbClr val="333333"/>
                </a:solidFill>
              </a:rPr>
              <a:t>, </a:t>
            </a:r>
            <a:r>
              <a:rPr lang="tr-TR" altLang="de-DE" sz="2400" dirty="0">
                <a:solidFill>
                  <a:srgbClr val="333333"/>
                </a:solidFill>
              </a:rPr>
              <a:t>kokusal</a:t>
            </a:r>
            <a:r>
              <a:rPr lang="en-US" altLang="de-DE" sz="2400" dirty="0">
                <a:solidFill>
                  <a:srgbClr val="333333"/>
                </a:solidFill>
              </a:rPr>
              <a:t>...), </a:t>
            </a:r>
            <a:r>
              <a:rPr lang="tr-TR" altLang="de-DE" sz="2400" dirty="0">
                <a:solidFill>
                  <a:srgbClr val="333333"/>
                </a:solidFill>
              </a:rPr>
              <a:t>hatta belki bir fotoğraf albümünün yardımı ile</a:t>
            </a:r>
            <a:r>
              <a:rPr lang="en-US" altLang="de-DE" sz="2400" dirty="0">
                <a:solidFill>
                  <a:srgbClr val="333333"/>
                </a:solidFill>
              </a:rPr>
              <a:t>.</a:t>
            </a:r>
          </a:p>
          <a:p>
            <a:pPr marL="342900" lvl="0" indent="-342900" defTabSz="914400" fontAlgn="base">
              <a:buClr>
                <a:srgbClr val="333333"/>
              </a:buClr>
              <a:buFont typeface="WingDings"/>
              <a:buChar char=""/>
            </a:pPr>
            <a:r>
              <a:rPr lang="tr-TR" altLang="de-DE" sz="2400" dirty="0">
                <a:solidFill>
                  <a:srgbClr val="333333"/>
                </a:solidFill>
              </a:rPr>
              <a:t>Gerçekten hoşunuza giden aktiviteler yapınız</a:t>
            </a:r>
            <a:r>
              <a:rPr lang="en-US" altLang="de-DE" sz="2400" dirty="0">
                <a:solidFill>
                  <a:srgbClr val="333333"/>
                </a:solidFill>
              </a:rPr>
              <a:t> – </a:t>
            </a:r>
            <a:r>
              <a:rPr lang="tr-TR" altLang="de-DE" sz="2400" dirty="0">
                <a:solidFill>
                  <a:srgbClr val="333333"/>
                </a:solidFill>
              </a:rPr>
              <a:t>başkalarını da katarsanız daha da iyi</a:t>
            </a:r>
            <a:r>
              <a:rPr lang="en-US" altLang="de-DE" sz="2400" dirty="0">
                <a:solidFill>
                  <a:srgbClr val="333333"/>
                </a:solidFill>
              </a:rPr>
              <a:t> </a:t>
            </a:r>
            <a:r>
              <a:rPr lang="tr-TR" altLang="de-DE" sz="2400" dirty="0">
                <a:solidFill>
                  <a:srgbClr val="333333"/>
                </a:solidFill>
              </a:rPr>
              <a:t>olur </a:t>
            </a:r>
            <a:r>
              <a:rPr lang="en-US" altLang="de-DE" sz="2400" dirty="0">
                <a:solidFill>
                  <a:srgbClr val="333333"/>
                </a:solidFill>
              </a:rPr>
              <a:t>(</a:t>
            </a:r>
            <a:r>
              <a:rPr lang="tr-TR" altLang="de-DE" sz="2400" dirty="0">
                <a:solidFill>
                  <a:srgbClr val="333333"/>
                </a:solidFill>
              </a:rPr>
              <a:t>örn: sinemaya, restorana </a:t>
            </a:r>
            <a:r>
              <a:rPr lang="tr-TR" altLang="de-DE" sz="2400">
                <a:solidFill>
                  <a:srgbClr val="333333"/>
                </a:solidFill>
              </a:rPr>
              <a:t>gitmek</a:t>
            </a:r>
            <a:r>
              <a:rPr lang="en-US"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de-DE">
                <a:latin typeface="+mn-lt"/>
                <a:ea typeface="+mn-ea"/>
              </a:rPr>
              <a:t>Eğitim Modülü 8 – Ruh hali &amp; Öz-Saygı</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43</a:t>
            </a:fld>
            <a:endParaRPr lang="de-DE" dirty="0">
              <a:latin typeface="+mn-lt"/>
              <a:ea typeface="+mn-ea"/>
            </a:endParaRPr>
          </a:p>
        </p:txBody>
      </p:sp>
      <p:pic>
        <p:nvPicPr>
          <p:cNvPr id="9"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9742518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a:latin typeface="+mn-lt"/>
                <a:ea typeface="+mn-ea"/>
                <a:cs typeface="+mn-cs"/>
              </a:rPr>
              <a:t>Çökkün ruh halini/düşük öz-saygıyı iyileştirmek için püf noktaları</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tr-TR" altLang="de-DE" sz="2400">
                <a:solidFill>
                  <a:srgbClr val="333333"/>
                </a:solidFill>
              </a:rPr>
              <a:t>İçindeyken kendinizi gerçekten iyi hissettiğiniz durumları hatırlamaya çalışınız</a:t>
            </a:r>
            <a:r>
              <a:rPr lang="en-US" altLang="de-DE" sz="2400" dirty="0">
                <a:solidFill>
                  <a:srgbClr val="333333"/>
                </a:solidFill>
              </a:rPr>
              <a:t>—</a:t>
            </a:r>
            <a:r>
              <a:rPr lang="tr-TR" altLang="de-DE" sz="2400" dirty="0">
                <a:solidFill>
                  <a:srgbClr val="333333"/>
                </a:solidFill>
              </a:rPr>
              <a:t> bunları tüm duyularınız ile anımsamaya çalışınız</a:t>
            </a:r>
            <a:r>
              <a:rPr lang="en-US" altLang="de-DE" sz="2400" dirty="0">
                <a:solidFill>
                  <a:srgbClr val="333333"/>
                </a:solidFill>
              </a:rPr>
              <a:t> (</a:t>
            </a:r>
            <a:r>
              <a:rPr lang="tr-TR" altLang="de-DE" sz="2400" dirty="0">
                <a:solidFill>
                  <a:srgbClr val="333333"/>
                </a:solidFill>
              </a:rPr>
              <a:t>görsel</a:t>
            </a:r>
            <a:r>
              <a:rPr lang="en-US" altLang="de-DE" sz="2400" dirty="0">
                <a:solidFill>
                  <a:srgbClr val="333333"/>
                </a:solidFill>
              </a:rPr>
              <a:t>, </a:t>
            </a:r>
            <a:r>
              <a:rPr lang="tr-TR" altLang="de-DE" sz="2400" dirty="0">
                <a:solidFill>
                  <a:srgbClr val="333333"/>
                </a:solidFill>
              </a:rPr>
              <a:t>dokunsal</a:t>
            </a:r>
            <a:r>
              <a:rPr lang="en-US" altLang="de-DE" sz="2400" dirty="0">
                <a:solidFill>
                  <a:srgbClr val="333333"/>
                </a:solidFill>
              </a:rPr>
              <a:t>, </a:t>
            </a:r>
            <a:r>
              <a:rPr lang="tr-TR" altLang="de-DE" sz="2400" dirty="0">
                <a:solidFill>
                  <a:srgbClr val="333333"/>
                </a:solidFill>
              </a:rPr>
              <a:t>kokusal</a:t>
            </a:r>
            <a:r>
              <a:rPr lang="en-US" altLang="de-DE" sz="2400" dirty="0">
                <a:solidFill>
                  <a:srgbClr val="333333"/>
                </a:solidFill>
              </a:rPr>
              <a:t>...), </a:t>
            </a:r>
            <a:r>
              <a:rPr lang="tr-TR" altLang="de-DE" sz="2400" dirty="0">
                <a:solidFill>
                  <a:srgbClr val="333333"/>
                </a:solidFill>
              </a:rPr>
              <a:t>hatta belki bir fotoğraf albümünün yardımı ile</a:t>
            </a:r>
            <a:r>
              <a:rPr lang="en-US" altLang="de-DE" sz="2400" dirty="0">
                <a:solidFill>
                  <a:srgbClr val="333333"/>
                </a:solidFill>
              </a:rPr>
              <a:t>.</a:t>
            </a:r>
          </a:p>
          <a:p>
            <a:pPr marL="342900" lvl="0" indent="-342900" defTabSz="914400" fontAlgn="base">
              <a:buClr>
                <a:srgbClr val="333333"/>
              </a:buClr>
              <a:buFont typeface="WingDings"/>
              <a:buChar char=""/>
            </a:pPr>
            <a:r>
              <a:rPr lang="tr-TR" altLang="de-DE" sz="2400" dirty="0">
                <a:solidFill>
                  <a:srgbClr val="333333"/>
                </a:solidFill>
              </a:rPr>
              <a:t>Gerçekten hoşunuza giden aktiviteler yapınız</a:t>
            </a:r>
            <a:r>
              <a:rPr lang="en-US" altLang="de-DE" sz="2400" dirty="0">
                <a:solidFill>
                  <a:srgbClr val="333333"/>
                </a:solidFill>
              </a:rPr>
              <a:t> – </a:t>
            </a:r>
            <a:r>
              <a:rPr lang="tr-TR" altLang="de-DE" sz="2400" dirty="0">
                <a:solidFill>
                  <a:srgbClr val="333333"/>
                </a:solidFill>
              </a:rPr>
              <a:t>başkalarını da katarsanız daha da iyi</a:t>
            </a:r>
            <a:r>
              <a:rPr lang="en-US" altLang="de-DE" sz="2400" dirty="0">
                <a:solidFill>
                  <a:srgbClr val="333333"/>
                </a:solidFill>
              </a:rPr>
              <a:t> </a:t>
            </a:r>
            <a:r>
              <a:rPr lang="tr-TR" altLang="de-DE" sz="2400" dirty="0">
                <a:solidFill>
                  <a:srgbClr val="333333"/>
                </a:solidFill>
              </a:rPr>
              <a:t>olur </a:t>
            </a:r>
            <a:r>
              <a:rPr lang="en-US" altLang="de-DE" sz="2400" dirty="0">
                <a:solidFill>
                  <a:srgbClr val="333333"/>
                </a:solidFill>
              </a:rPr>
              <a:t>(</a:t>
            </a:r>
            <a:r>
              <a:rPr lang="tr-TR" altLang="de-DE" sz="2400" dirty="0">
                <a:solidFill>
                  <a:srgbClr val="333333"/>
                </a:solidFill>
              </a:rPr>
              <a:t>örn: sinemaya, restorana gitmek</a:t>
            </a:r>
            <a:r>
              <a:rPr lang="en-US" altLang="de-DE" sz="2400" dirty="0">
                <a:solidFill>
                  <a:srgbClr val="333333"/>
                </a:solidFill>
              </a:rPr>
              <a:t>).</a:t>
            </a:r>
          </a:p>
          <a:p>
            <a:pPr marL="342900" lvl="0" indent="-342900" defTabSz="914400" fontAlgn="base">
              <a:buClr>
                <a:srgbClr val="333333"/>
              </a:buClr>
              <a:buFont typeface="WingDings"/>
              <a:buChar char=""/>
            </a:pPr>
            <a:r>
              <a:rPr lang="tr-TR" altLang="de-DE" sz="2400" dirty="0">
                <a:solidFill>
                  <a:srgbClr val="333333"/>
                </a:solidFill>
              </a:rPr>
              <a:t>Egzersiz yapınız</a:t>
            </a:r>
            <a:r>
              <a:rPr lang="en-US" altLang="de-DE" sz="2400" dirty="0">
                <a:solidFill>
                  <a:srgbClr val="333333"/>
                </a:solidFill>
              </a:rPr>
              <a:t> (</a:t>
            </a:r>
            <a:r>
              <a:rPr lang="tr-TR" altLang="de-DE" sz="2400" dirty="0">
                <a:solidFill>
                  <a:srgbClr val="333333"/>
                </a:solidFill>
              </a:rPr>
              <a:t>en az</a:t>
            </a:r>
            <a:r>
              <a:rPr lang="en-US" altLang="de-DE" sz="2400" dirty="0">
                <a:solidFill>
                  <a:srgbClr val="333333"/>
                </a:solidFill>
              </a:rPr>
              <a:t> 20 </a:t>
            </a:r>
            <a:r>
              <a:rPr lang="tr-TR" altLang="de-DE" sz="2400" dirty="0">
                <a:solidFill>
                  <a:srgbClr val="333333"/>
                </a:solidFill>
              </a:rPr>
              <a:t>dakika</a:t>
            </a:r>
            <a:r>
              <a:rPr lang="en-US" altLang="de-DE" sz="2400" dirty="0">
                <a:solidFill>
                  <a:srgbClr val="333333"/>
                </a:solidFill>
              </a:rPr>
              <a:t>) – </a:t>
            </a:r>
            <a:r>
              <a:rPr lang="tr-TR" altLang="de-DE" sz="2400" dirty="0">
                <a:solidFill>
                  <a:srgbClr val="333333"/>
                </a:solidFill>
              </a:rPr>
              <a:t>ama çırpınmak yok</a:t>
            </a:r>
            <a:r>
              <a:rPr lang="en-US" altLang="de-DE" sz="2400" dirty="0">
                <a:solidFill>
                  <a:srgbClr val="333333"/>
                </a:solidFill>
              </a:rPr>
              <a:t> – </a:t>
            </a:r>
            <a:r>
              <a:rPr lang="tr-TR" altLang="de-DE" sz="2400" dirty="0">
                <a:solidFill>
                  <a:srgbClr val="333333"/>
                </a:solidFill>
              </a:rPr>
              <a:t>eğer olasıysa dayanıklılık antrenmanı</a:t>
            </a:r>
            <a:r>
              <a:rPr lang="en-US" altLang="de-DE" sz="2400" dirty="0">
                <a:solidFill>
                  <a:srgbClr val="333333"/>
                </a:solidFill>
              </a:rPr>
              <a:t>, </a:t>
            </a:r>
            <a:r>
              <a:rPr lang="tr-TR" altLang="de-DE" sz="2400" dirty="0">
                <a:solidFill>
                  <a:srgbClr val="333333"/>
                </a:solidFill>
              </a:rPr>
              <a:t>mesela</a:t>
            </a:r>
            <a:r>
              <a:rPr lang="en-US" altLang="de-DE" sz="2400" dirty="0">
                <a:solidFill>
                  <a:srgbClr val="333333"/>
                </a:solidFill>
              </a:rPr>
              <a:t>, </a:t>
            </a:r>
            <a:r>
              <a:rPr lang="tr-TR" altLang="de-DE" sz="2400" dirty="0">
                <a:solidFill>
                  <a:srgbClr val="333333"/>
                </a:solidFill>
              </a:rPr>
              <a:t>uzun bir yürüyüş ya da yavaş </a:t>
            </a:r>
            <a:r>
              <a:rPr lang="tr-TR" altLang="de-DE" sz="2400">
                <a:solidFill>
                  <a:srgbClr val="333333"/>
                </a:solidFill>
              </a:rPr>
              <a:t>koşu</a:t>
            </a:r>
            <a:r>
              <a:rPr lang="en-US"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de-DE">
                <a:latin typeface="+mn-lt"/>
                <a:ea typeface="+mn-ea"/>
              </a:rPr>
              <a:t>Eğitim Modülü 8 – Ruh hali &amp; Öz-Saygı</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44</a:t>
            </a:fld>
            <a:endParaRPr lang="de-DE" dirty="0">
              <a:latin typeface="+mn-lt"/>
              <a:ea typeface="+mn-ea"/>
            </a:endParaRPr>
          </a:p>
        </p:txBody>
      </p:sp>
      <p:pic>
        <p:nvPicPr>
          <p:cNvPr id="9"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2244376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a:latin typeface="+mn-lt"/>
                <a:ea typeface="+mn-ea"/>
                <a:cs typeface="+mn-cs"/>
              </a:rPr>
              <a:t>Çökkün ruh halini/düşük öz-saygıyı iyileştirmek için püf noktaları</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tr-TR" altLang="de-DE" sz="2400">
                <a:solidFill>
                  <a:srgbClr val="333333"/>
                </a:solidFill>
              </a:rPr>
              <a:t>İçindeyken kendinizi gerçekten iyi hissettiğiniz durumları hatırlamaya çalışınız</a:t>
            </a:r>
            <a:r>
              <a:rPr lang="en-US" altLang="de-DE" sz="2400" dirty="0">
                <a:solidFill>
                  <a:srgbClr val="333333"/>
                </a:solidFill>
              </a:rPr>
              <a:t>—</a:t>
            </a:r>
            <a:r>
              <a:rPr lang="tr-TR" altLang="de-DE" sz="2400" dirty="0">
                <a:solidFill>
                  <a:srgbClr val="333333"/>
                </a:solidFill>
              </a:rPr>
              <a:t> bunları tüm duyularınız ile anımsamaya çalışınız</a:t>
            </a:r>
            <a:r>
              <a:rPr lang="en-US" altLang="de-DE" sz="2400" dirty="0">
                <a:solidFill>
                  <a:srgbClr val="333333"/>
                </a:solidFill>
              </a:rPr>
              <a:t> (</a:t>
            </a:r>
            <a:r>
              <a:rPr lang="tr-TR" altLang="de-DE" sz="2400" dirty="0">
                <a:solidFill>
                  <a:srgbClr val="333333"/>
                </a:solidFill>
              </a:rPr>
              <a:t>görsel</a:t>
            </a:r>
            <a:r>
              <a:rPr lang="en-US" altLang="de-DE" sz="2400" dirty="0">
                <a:solidFill>
                  <a:srgbClr val="333333"/>
                </a:solidFill>
              </a:rPr>
              <a:t>, </a:t>
            </a:r>
            <a:r>
              <a:rPr lang="tr-TR" altLang="de-DE" sz="2400" dirty="0">
                <a:solidFill>
                  <a:srgbClr val="333333"/>
                </a:solidFill>
              </a:rPr>
              <a:t>dokunsal</a:t>
            </a:r>
            <a:r>
              <a:rPr lang="en-US" altLang="de-DE" sz="2400" dirty="0">
                <a:solidFill>
                  <a:srgbClr val="333333"/>
                </a:solidFill>
              </a:rPr>
              <a:t>, </a:t>
            </a:r>
            <a:r>
              <a:rPr lang="tr-TR" altLang="de-DE" sz="2400" dirty="0">
                <a:solidFill>
                  <a:srgbClr val="333333"/>
                </a:solidFill>
              </a:rPr>
              <a:t>kokusal</a:t>
            </a:r>
            <a:r>
              <a:rPr lang="en-US" altLang="de-DE" sz="2400" dirty="0">
                <a:solidFill>
                  <a:srgbClr val="333333"/>
                </a:solidFill>
              </a:rPr>
              <a:t>...), </a:t>
            </a:r>
            <a:r>
              <a:rPr lang="tr-TR" altLang="de-DE" sz="2400" dirty="0">
                <a:solidFill>
                  <a:srgbClr val="333333"/>
                </a:solidFill>
              </a:rPr>
              <a:t>hatta belki bir fotoğraf albümünün yardımı ile</a:t>
            </a:r>
            <a:r>
              <a:rPr lang="en-US" altLang="de-DE" sz="2400" dirty="0">
                <a:solidFill>
                  <a:srgbClr val="333333"/>
                </a:solidFill>
              </a:rPr>
              <a:t>.</a:t>
            </a:r>
          </a:p>
          <a:p>
            <a:pPr marL="342900" lvl="0" indent="-342900" defTabSz="914400" fontAlgn="base">
              <a:buClr>
                <a:srgbClr val="333333"/>
              </a:buClr>
              <a:buFont typeface="WingDings"/>
              <a:buChar char=""/>
            </a:pPr>
            <a:r>
              <a:rPr lang="tr-TR" altLang="de-DE" sz="2400" dirty="0">
                <a:solidFill>
                  <a:srgbClr val="333333"/>
                </a:solidFill>
              </a:rPr>
              <a:t>Gerçekten hoşunuza giden aktiviteler yapınız</a:t>
            </a:r>
            <a:r>
              <a:rPr lang="en-US" altLang="de-DE" sz="2400" dirty="0">
                <a:solidFill>
                  <a:srgbClr val="333333"/>
                </a:solidFill>
              </a:rPr>
              <a:t> – </a:t>
            </a:r>
            <a:r>
              <a:rPr lang="tr-TR" altLang="de-DE" sz="2400" dirty="0">
                <a:solidFill>
                  <a:srgbClr val="333333"/>
                </a:solidFill>
              </a:rPr>
              <a:t>başkalarını da katarsanız daha da iyi</a:t>
            </a:r>
            <a:r>
              <a:rPr lang="en-US" altLang="de-DE" sz="2400" dirty="0">
                <a:solidFill>
                  <a:srgbClr val="333333"/>
                </a:solidFill>
              </a:rPr>
              <a:t> </a:t>
            </a:r>
            <a:r>
              <a:rPr lang="tr-TR" altLang="de-DE" sz="2400" dirty="0">
                <a:solidFill>
                  <a:srgbClr val="333333"/>
                </a:solidFill>
              </a:rPr>
              <a:t>olur </a:t>
            </a:r>
            <a:r>
              <a:rPr lang="en-US" altLang="de-DE" sz="2400" dirty="0">
                <a:solidFill>
                  <a:srgbClr val="333333"/>
                </a:solidFill>
              </a:rPr>
              <a:t>(</a:t>
            </a:r>
            <a:r>
              <a:rPr lang="tr-TR" altLang="de-DE" sz="2400" dirty="0">
                <a:solidFill>
                  <a:srgbClr val="333333"/>
                </a:solidFill>
              </a:rPr>
              <a:t>örn: sinemaya, restorana gitmek</a:t>
            </a:r>
            <a:r>
              <a:rPr lang="en-US" altLang="de-DE" sz="2400" dirty="0">
                <a:solidFill>
                  <a:srgbClr val="333333"/>
                </a:solidFill>
              </a:rPr>
              <a:t>).</a:t>
            </a:r>
          </a:p>
          <a:p>
            <a:pPr marL="342900" lvl="0" indent="-342900" defTabSz="914400" fontAlgn="base">
              <a:buClr>
                <a:srgbClr val="333333"/>
              </a:buClr>
              <a:buFont typeface="WingDings"/>
              <a:buChar char=""/>
            </a:pPr>
            <a:r>
              <a:rPr lang="tr-TR" altLang="de-DE" sz="2400" dirty="0">
                <a:solidFill>
                  <a:srgbClr val="333333"/>
                </a:solidFill>
              </a:rPr>
              <a:t>Egzersiz yapınız</a:t>
            </a:r>
            <a:r>
              <a:rPr lang="en-US" altLang="de-DE" sz="2400" dirty="0">
                <a:solidFill>
                  <a:srgbClr val="333333"/>
                </a:solidFill>
              </a:rPr>
              <a:t> (</a:t>
            </a:r>
            <a:r>
              <a:rPr lang="tr-TR" altLang="de-DE" sz="2400" dirty="0">
                <a:solidFill>
                  <a:srgbClr val="333333"/>
                </a:solidFill>
              </a:rPr>
              <a:t>en az</a:t>
            </a:r>
            <a:r>
              <a:rPr lang="en-US" altLang="de-DE" sz="2400" dirty="0">
                <a:solidFill>
                  <a:srgbClr val="333333"/>
                </a:solidFill>
              </a:rPr>
              <a:t> 20 </a:t>
            </a:r>
            <a:r>
              <a:rPr lang="tr-TR" altLang="de-DE" sz="2400" dirty="0">
                <a:solidFill>
                  <a:srgbClr val="333333"/>
                </a:solidFill>
              </a:rPr>
              <a:t>dakika</a:t>
            </a:r>
            <a:r>
              <a:rPr lang="en-US" altLang="de-DE" sz="2400" dirty="0">
                <a:solidFill>
                  <a:srgbClr val="333333"/>
                </a:solidFill>
              </a:rPr>
              <a:t>) – </a:t>
            </a:r>
            <a:r>
              <a:rPr lang="tr-TR" altLang="de-DE" sz="2400" dirty="0">
                <a:solidFill>
                  <a:srgbClr val="333333"/>
                </a:solidFill>
              </a:rPr>
              <a:t>ama çırpınmak yok</a:t>
            </a:r>
            <a:r>
              <a:rPr lang="en-US" altLang="de-DE" sz="2400" dirty="0">
                <a:solidFill>
                  <a:srgbClr val="333333"/>
                </a:solidFill>
              </a:rPr>
              <a:t> – </a:t>
            </a:r>
            <a:r>
              <a:rPr lang="tr-TR" altLang="de-DE" sz="2400" dirty="0">
                <a:solidFill>
                  <a:srgbClr val="333333"/>
                </a:solidFill>
              </a:rPr>
              <a:t>eğer olasıysa dayanıklılık antrenmanı</a:t>
            </a:r>
            <a:r>
              <a:rPr lang="en-US" altLang="de-DE" sz="2400" dirty="0">
                <a:solidFill>
                  <a:srgbClr val="333333"/>
                </a:solidFill>
              </a:rPr>
              <a:t>, </a:t>
            </a:r>
            <a:r>
              <a:rPr lang="tr-TR" altLang="de-DE" sz="2400" dirty="0">
                <a:solidFill>
                  <a:srgbClr val="333333"/>
                </a:solidFill>
              </a:rPr>
              <a:t>mesela</a:t>
            </a:r>
            <a:r>
              <a:rPr lang="en-US" altLang="de-DE" sz="2400" dirty="0">
                <a:solidFill>
                  <a:srgbClr val="333333"/>
                </a:solidFill>
              </a:rPr>
              <a:t>, </a:t>
            </a:r>
            <a:r>
              <a:rPr lang="tr-TR" altLang="de-DE" sz="2400" dirty="0">
                <a:solidFill>
                  <a:srgbClr val="333333"/>
                </a:solidFill>
              </a:rPr>
              <a:t>uzun bir yürüyüş ya da yavaş koşu</a:t>
            </a:r>
            <a:r>
              <a:rPr lang="en-US" altLang="de-DE" sz="2400" dirty="0">
                <a:solidFill>
                  <a:srgbClr val="333333"/>
                </a:solidFill>
              </a:rPr>
              <a:t>.</a:t>
            </a:r>
          </a:p>
          <a:p>
            <a:pPr marL="342900" lvl="0" indent="-342900" defTabSz="914400" fontAlgn="base">
              <a:buClr>
                <a:srgbClr val="333333"/>
              </a:buClr>
              <a:buFont typeface="WingDings"/>
              <a:buChar char=""/>
            </a:pPr>
            <a:r>
              <a:rPr lang="tr-TR" altLang="de-DE" sz="2400" dirty="0">
                <a:solidFill>
                  <a:srgbClr val="333333"/>
                </a:solidFill>
              </a:rPr>
              <a:t>Favori müzik parçalarınızı dinleyiniz</a:t>
            </a:r>
            <a:r>
              <a:rPr lang="de-DE"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de-DE">
                <a:latin typeface="+mn-lt"/>
                <a:ea typeface="+mn-ea"/>
              </a:rPr>
              <a:t>Eğitim Modülü 8 – Ruh hali &amp; Öz-Saygı</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45</a:t>
            </a:fld>
            <a:endParaRPr lang="de-DE" dirty="0">
              <a:latin typeface="+mn-lt"/>
              <a:ea typeface="+mn-ea"/>
            </a:endParaRPr>
          </a:p>
        </p:txBody>
      </p:sp>
      <p:pic>
        <p:nvPicPr>
          <p:cNvPr id="9"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083000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Günlük</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hayatımıza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taşıyalım</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r>
              <a:rPr lang="en-US" sz="2400" b="1" dirty="0" err="1">
                <a:solidFill>
                  <a:srgbClr val="333333"/>
                </a:solidFill>
              </a:rPr>
              <a:t>Öğrenme</a:t>
            </a:r>
            <a:r>
              <a:rPr lang="en-US" sz="2400" b="1" dirty="0">
                <a:solidFill>
                  <a:srgbClr val="333333"/>
                </a:solidFill>
              </a:rPr>
              <a:t> </a:t>
            </a:r>
            <a:r>
              <a:rPr lang="en-US" sz="2400" b="1" dirty="0" err="1">
                <a:solidFill>
                  <a:srgbClr val="333333"/>
                </a:solidFill>
              </a:rPr>
              <a:t>hedeflerimiz</a:t>
            </a:r>
            <a:r>
              <a:rPr lang="en-US" sz="2400" b="1" dirty="0">
                <a:solidFill>
                  <a:srgbClr val="333333"/>
                </a:solidFill>
              </a:rPr>
              <a:t>:</a:t>
            </a:r>
          </a:p>
          <a:p>
            <a:pPr marL="342900" lvl="0" indent="-342900" defTabSz="914400" fontAlgn="base">
              <a:buClr>
                <a:srgbClr val="333333"/>
              </a:buClr>
              <a:buFont typeface="WingDings"/>
              <a:buChar char=""/>
            </a:pPr>
            <a:r>
              <a:rPr lang="en-GB" altLang="de-DE" sz="2400" dirty="0" err="1">
                <a:solidFill>
                  <a:srgbClr val="333333"/>
                </a:solidFill>
              </a:rPr>
              <a:t>Depres</a:t>
            </a:r>
            <a:r>
              <a:rPr lang="tr-TR" altLang="de-DE" sz="2400" dirty="0">
                <a:solidFill>
                  <a:srgbClr val="333333"/>
                </a:solidFill>
              </a:rPr>
              <a:t>y</a:t>
            </a:r>
            <a:r>
              <a:rPr lang="en-GB" altLang="de-DE" sz="2400" dirty="0">
                <a:solidFill>
                  <a:srgbClr val="333333"/>
                </a:solidFill>
              </a:rPr>
              <a:t>on </a:t>
            </a:r>
            <a:r>
              <a:rPr lang="tr-TR" altLang="de-DE" sz="2400" dirty="0">
                <a:solidFill>
                  <a:srgbClr val="333333"/>
                </a:solidFill>
              </a:rPr>
              <a:t>kaçınılmaz bir kader değildir</a:t>
            </a:r>
            <a:r>
              <a:rPr lang="en-GB"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de-DE">
                <a:latin typeface="+mn-lt"/>
                <a:ea typeface="+mn-ea"/>
              </a:rPr>
              <a:t>Eğitim Modülü 8 – Ruh hali &amp; Öz-Saygı</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46</a:t>
            </a:fld>
            <a:endParaRPr lang="de-DE" dirty="0">
              <a:latin typeface="+mn-lt"/>
              <a:ea typeface="+mn-ea"/>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Günlük</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hayatımıza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taşıyalım</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r>
              <a:rPr lang="en-US" sz="2400" b="1" dirty="0" err="1">
                <a:solidFill>
                  <a:srgbClr val="333333"/>
                </a:solidFill>
              </a:rPr>
              <a:t>Öğrenme</a:t>
            </a:r>
            <a:r>
              <a:rPr lang="en-US" sz="2400" b="1" dirty="0">
                <a:solidFill>
                  <a:srgbClr val="333333"/>
                </a:solidFill>
              </a:rPr>
              <a:t> </a:t>
            </a:r>
            <a:r>
              <a:rPr lang="en-US" sz="2400" b="1" dirty="0" err="1">
                <a:solidFill>
                  <a:srgbClr val="333333"/>
                </a:solidFill>
              </a:rPr>
              <a:t>hedeflerimiz</a:t>
            </a:r>
            <a:r>
              <a:rPr lang="en-US" sz="2400" b="1" dirty="0">
                <a:solidFill>
                  <a:srgbClr val="333333"/>
                </a:solidFill>
              </a:rPr>
              <a:t>:</a:t>
            </a:r>
          </a:p>
          <a:p>
            <a:pPr marL="342900" lvl="0" indent="-342900" defTabSz="914400" fontAlgn="base">
              <a:buClr>
                <a:srgbClr val="333333"/>
              </a:buClr>
              <a:buFont typeface="WingDings"/>
              <a:buChar char=""/>
            </a:pPr>
            <a:r>
              <a:rPr lang="en-GB" altLang="de-DE" sz="2400" dirty="0" err="1">
                <a:solidFill>
                  <a:srgbClr val="333333"/>
                </a:solidFill>
              </a:rPr>
              <a:t>Depres</a:t>
            </a:r>
            <a:r>
              <a:rPr lang="tr-TR" altLang="de-DE" sz="2400" dirty="0">
                <a:solidFill>
                  <a:srgbClr val="333333"/>
                </a:solidFill>
              </a:rPr>
              <a:t>y</a:t>
            </a:r>
            <a:r>
              <a:rPr lang="en-GB" altLang="de-DE" sz="2400" dirty="0">
                <a:solidFill>
                  <a:srgbClr val="333333"/>
                </a:solidFill>
              </a:rPr>
              <a:t>on </a:t>
            </a:r>
            <a:r>
              <a:rPr lang="tr-TR" altLang="de-DE" sz="2400" dirty="0">
                <a:solidFill>
                  <a:srgbClr val="333333"/>
                </a:solidFill>
              </a:rPr>
              <a:t>kaçınılmaz bir kader değildir</a:t>
            </a:r>
            <a:r>
              <a:rPr lang="en-GB" altLang="de-DE" sz="2400" dirty="0">
                <a:solidFill>
                  <a:srgbClr val="333333"/>
                </a:solidFill>
              </a:rPr>
              <a:t>.</a:t>
            </a:r>
          </a:p>
          <a:p>
            <a:pPr marL="342900" lvl="0" indent="-342900" defTabSz="914400" fontAlgn="base">
              <a:buClr>
                <a:srgbClr val="333333"/>
              </a:buClr>
              <a:buFont typeface="WingDings"/>
              <a:buChar char=""/>
            </a:pPr>
            <a:r>
              <a:rPr lang="tr-TR" altLang="de-DE" sz="2400" dirty="0">
                <a:solidFill>
                  <a:srgbClr val="333333"/>
                </a:solidFill>
              </a:rPr>
              <a:t>Biraz önce tartıştığımız tipik depresif bozunmaların farkında olun ve bunları değiştirmeye çalışınız</a:t>
            </a:r>
            <a:r>
              <a:rPr lang="en-GB" altLang="de-DE" sz="2400" dirty="0">
                <a:solidFill>
                  <a:srgbClr val="333333"/>
                </a:solidFill>
              </a:rPr>
              <a:t> (</a:t>
            </a:r>
            <a:r>
              <a:rPr lang="tr-TR" altLang="de-DE" sz="2400" dirty="0">
                <a:solidFill>
                  <a:srgbClr val="333333"/>
                </a:solidFill>
              </a:rPr>
              <a:t>broşüre </a:t>
            </a:r>
            <a:r>
              <a:rPr lang="tr-TR" altLang="de-DE" sz="2400">
                <a:solidFill>
                  <a:srgbClr val="333333"/>
                </a:solidFill>
              </a:rPr>
              <a:t>bakınız</a:t>
            </a:r>
            <a:r>
              <a:rPr lang="en-GB"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de-DE">
                <a:latin typeface="+mn-lt"/>
                <a:ea typeface="+mn-ea"/>
              </a:rPr>
              <a:t>Eğitim Modülü 8 – Ruh hali &amp; Öz-Saygı</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47</a:t>
            </a:fld>
            <a:endParaRPr lang="de-DE" dirty="0">
              <a:latin typeface="+mn-lt"/>
              <a:ea typeface="+mn-ea"/>
            </a:endParaRPr>
          </a:p>
        </p:txBody>
      </p:sp>
    </p:spTree>
    <p:extLst>
      <p:ext uri="{BB962C8B-B14F-4D97-AF65-F5344CB8AC3E}">
        <p14:creationId xmlns:p14="http://schemas.microsoft.com/office/powerpoint/2010/main" val="168670517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Günlük</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hayatımıza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taşıyalım</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r>
              <a:rPr lang="en-US" sz="2400" b="1" dirty="0" err="1">
                <a:solidFill>
                  <a:srgbClr val="333333"/>
                </a:solidFill>
              </a:rPr>
              <a:t>Öğrenme</a:t>
            </a:r>
            <a:r>
              <a:rPr lang="en-US" sz="2400" b="1" dirty="0">
                <a:solidFill>
                  <a:srgbClr val="333333"/>
                </a:solidFill>
              </a:rPr>
              <a:t> </a:t>
            </a:r>
            <a:r>
              <a:rPr lang="en-US" sz="2400" b="1" dirty="0" err="1">
                <a:solidFill>
                  <a:srgbClr val="333333"/>
                </a:solidFill>
              </a:rPr>
              <a:t>hedeflerimiz</a:t>
            </a:r>
            <a:r>
              <a:rPr lang="en-US" sz="2400" b="1" dirty="0">
                <a:solidFill>
                  <a:srgbClr val="333333"/>
                </a:solidFill>
              </a:rPr>
              <a:t>:</a:t>
            </a:r>
          </a:p>
          <a:p>
            <a:pPr marL="342900" lvl="0" indent="-342900" defTabSz="914400" fontAlgn="base">
              <a:buClr>
                <a:srgbClr val="333333"/>
              </a:buClr>
              <a:buFont typeface="WingDings"/>
              <a:buChar char=""/>
            </a:pPr>
            <a:r>
              <a:rPr lang="en-GB" altLang="de-DE" sz="2400" dirty="0" err="1">
                <a:solidFill>
                  <a:srgbClr val="333333"/>
                </a:solidFill>
              </a:rPr>
              <a:t>Depres</a:t>
            </a:r>
            <a:r>
              <a:rPr lang="tr-TR" altLang="de-DE" sz="2400" dirty="0">
                <a:solidFill>
                  <a:srgbClr val="333333"/>
                </a:solidFill>
              </a:rPr>
              <a:t>y</a:t>
            </a:r>
            <a:r>
              <a:rPr lang="en-GB" altLang="de-DE" sz="2400" dirty="0">
                <a:solidFill>
                  <a:srgbClr val="333333"/>
                </a:solidFill>
              </a:rPr>
              <a:t>on </a:t>
            </a:r>
            <a:r>
              <a:rPr lang="tr-TR" altLang="de-DE" sz="2400" dirty="0">
                <a:solidFill>
                  <a:srgbClr val="333333"/>
                </a:solidFill>
              </a:rPr>
              <a:t>kaçınılmaz bir kader değildir</a:t>
            </a:r>
            <a:r>
              <a:rPr lang="en-GB" altLang="de-DE" sz="2400" dirty="0">
                <a:solidFill>
                  <a:srgbClr val="333333"/>
                </a:solidFill>
              </a:rPr>
              <a:t>.</a:t>
            </a:r>
          </a:p>
          <a:p>
            <a:pPr marL="342900" lvl="0" indent="-342900" defTabSz="914400" fontAlgn="base">
              <a:buClr>
                <a:srgbClr val="333333"/>
              </a:buClr>
              <a:buFont typeface="WingDings"/>
              <a:buChar char=""/>
            </a:pPr>
            <a:r>
              <a:rPr lang="tr-TR" altLang="de-DE" sz="2400" dirty="0">
                <a:solidFill>
                  <a:srgbClr val="333333"/>
                </a:solidFill>
              </a:rPr>
              <a:t>Biraz önce tartıştığımız tipik depresif bozunmaların farkında olun ve bunları değiştirmeye çalışınız</a:t>
            </a:r>
            <a:r>
              <a:rPr lang="en-GB" altLang="de-DE" sz="2400" dirty="0">
                <a:solidFill>
                  <a:srgbClr val="333333"/>
                </a:solidFill>
              </a:rPr>
              <a:t> (</a:t>
            </a:r>
            <a:r>
              <a:rPr lang="tr-TR" altLang="de-DE" sz="2400" dirty="0">
                <a:solidFill>
                  <a:srgbClr val="333333"/>
                </a:solidFill>
              </a:rPr>
              <a:t>broşüre bakınız</a:t>
            </a:r>
            <a:r>
              <a:rPr lang="en-GB" altLang="de-DE" sz="2400" dirty="0">
                <a:solidFill>
                  <a:srgbClr val="333333"/>
                </a:solidFill>
              </a:rPr>
              <a:t>).</a:t>
            </a:r>
            <a:endParaRPr lang="en-US" altLang="de-DE" sz="2400" dirty="0">
              <a:solidFill>
                <a:srgbClr val="333333"/>
              </a:solidFill>
            </a:endParaRPr>
          </a:p>
          <a:p>
            <a:pPr marL="342900" lvl="0" indent="-342900" defTabSz="914400" fontAlgn="base">
              <a:buClr>
                <a:srgbClr val="333333"/>
              </a:buClr>
              <a:buFont typeface="WingDings"/>
              <a:buChar char=""/>
            </a:pPr>
            <a:r>
              <a:rPr lang="tr-TR" altLang="de-DE" sz="2400" dirty="0">
                <a:solidFill>
                  <a:srgbClr val="333333"/>
                </a:solidFill>
              </a:rPr>
              <a:t>Çökkün ruh hali/düşük öz-saygıyı iyileştirmek için en azından sözkonusu püf noktalarının birkaçını sürekli </a:t>
            </a:r>
            <a:r>
              <a:rPr lang="tr-TR" altLang="de-DE" sz="2400">
                <a:solidFill>
                  <a:srgbClr val="333333"/>
                </a:solidFill>
              </a:rPr>
              <a:t>kullanınız</a:t>
            </a:r>
            <a:r>
              <a:rPr lang="en-US"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de-DE">
                <a:latin typeface="+mn-lt"/>
                <a:ea typeface="+mn-ea"/>
              </a:rPr>
              <a:t>Eğitim Modülü 8 – Ruh hali &amp; Öz-Saygı</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48</a:t>
            </a:fld>
            <a:endParaRPr lang="de-DE" dirty="0">
              <a:latin typeface="+mn-lt"/>
              <a:ea typeface="+mn-ea"/>
            </a:endParaRPr>
          </a:p>
        </p:txBody>
      </p:sp>
    </p:spTree>
    <p:extLst>
      <p:ext uri="{BB962C8B-B14F-4D97-AF65-F5344CB8AC3E}">
        <p14:creationId xmlns:p14="http://schemas.microsoft.com/office/powerpoint/2010/main" val="108657040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Günlük</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hayatımıza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taşıyalım</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r>
              <a:rPr lang="en-US" sz="2400" b="1" dirty="0" err="1">
                <a:solidFill>
                  <a:srgbClr val="333333"/>
                </a:solidFill>
              </a:rPr>
              <a:t>Öğrenme</a:t>
            </a:r>
            <a:r>
              <a:rPr lang="en-US" sz="2400" b="1" dirty="0">
                <a:solidFill>
                  <a:srgbClr val="333333"/>
                </a:solidFill>
              </a:rPr>
              <a:t> </a:t>
            </a:r>
            <a:r>
              <a:rPr lang="en-US" sz="2400" b="1" dirty="0" err="1">
                <a:solidFill>
                  <a:srgbClr val="333333"/>
                </a:solidFill>
              </a:rPr>
              <a:t>hedeflerimiz</a:t>
            </a:r>
            <a:r>
              <a:rPr lang="en-US" sz="2400" b="1" dirty="0">
                <a:solidFill>
                  <a:srgbClr val="333333"/>
                </a:solidFill>
              </a:rPr>
              <a:t>:</a:t>
            </a:r>
          </a:p>
          <a:p>
            <a:pPr marL="342900" lvl="0" indent="-342900" defTabSz="914400" fontAlgn="base">
              <a:buClr>
                <a:srgbClr val="333333"/>
              </a:buClr>
              <a:buFont typeface="WingDings"/>
              <a:buChar char=""/>
            </a:pPr>
            <a:r>
              <a:rPr lang="en-GB" altLang="de-DE" sz="2400" dirty="0" err="1">
                <a:solidFill>
                  <a:srgbClr val="333333"/>
                </a:solidFill>
              </a:rPr>
              <a:t>Depres</a:t>
            </a:r>
            <a:r>
              <a:rPr lang="tr-TR" altLang="de-DE" sz="2400" dirty="0">
                <a:solidFill>
                  <a:srgbClr val="333333"/>
                </a:solidFill>
              </a:rPr>
              <a:t>y</a:t>
            </a:r>
            <a:r>
              <a:rPr lang="en-GB" altLang="de-DE" sz="2400" dirty="0">
                <a:solidFill>
                  <a:srgbClr val="333333"/>
                </a:solidFill>
              </a:rPr>
              <a:t>on </a:t>
            </a:r>
            <a:r>
              <a:rPr lang="tr-TR" altLang="de-DE" sz="2400" dirty="0">
                <a:solidFill>
                  <a:srgbClr val="333333"/>
                </a:solidFill>
              </a:rPr>
              <a:t>kaçınılmaz bir kader değildir</a:t>
            </a:r>
            <a:r>
              <a:rPr lang="en-GB" altLang="de-DE" sz="2400" dirty="0">
                <a:solidFill>
                  <a:srgbClr val="333333"/>
                </a:solidFill>
              </a:rPr>
              <a:t>.</a:t>
            </a:r>
          </a:p>
          <a:p>
            <a:pPr marL="342900" lvl="0" indent="-342900" defTabSz="914400" fontAlgn="base">
              <a:buClr>
                <a:srgbClr val="333333"/>
              </a:buClr>
              <a:buFont typeface="WingDings"/>
              <a:buChar char=""/>
            </a:pPr>
            <a:r>
              <a:rPr lang="tr-TR" altLang="de-DE" sz="2400" dirty="0">
                <a:solidFill>
                  <a:srgbClr val="333333"/>
                </a:solidFill>
              </a:rPr>
              <a:t>Biraz önce tartıştığımız tipik depresif bozunmaların farkında olun ve bunları değiştirmeye çalışınız</a:t>
            </a:r>
            <a:r>
              <a:rPr lang="en-GB" altLang="de-DE" sz="2400" dirty="0">
                <a:solidFill>
                  <a:srgbClr val="333333"/>
                </a:solidFill>
              </a:rPr>
              <a:t> (</a:t>
            </a:r>
            <a:r>
              <a:rPr lang="tr-TR" altLang="de-DE" sz="2400" dirty="0">
                <a:solidFill>
                  <a:srgbClr val="333333"/>
                </a:solidFill>
              </a:rPr>
              <a:t>broşüre bakınız</a:t>
            </a:r>
            <a:r>
              <a:rPr lang="en-GB" altLang="de-DE" sz="2400" dirty="0">
                <a:solidFill>
                  <a:srgbClr val="333333"/>
                </a:solidFill>
              </a:rPr>
              <a:t>).</a:t>
            </a:r>
            <a:endParaRPr lang="en-US" altLang="de-DE" sz="2400" dirty="0">
              <a:solidFill>
                <a:srgbClr val="333333"/>
              </a:solidFill>
            </a:endParaRPr>
          </a:p>
          <a:p>
            <a:pPr marL="342900" lvl="0" indent="-342900" defTabSz="914400" fontAlgn="base">
              <a:buClr>
                <a:srgbClr val="333333"/>
              </a:buClr>
              <a:buFont typeface="WingDings"/>
              <a:buChar char=""/>
            </a:pPr>
            <a:r>
              <a:rPr lang="tr-TR" altLang="de-DE" sz="2400" dirty="0">
                <a:solidFill>
                  <a:srgbClr val="333333"/>
                </a:solidFill>
              </a:rPr>
              <a:t>Çökkün ruh hali/düşük öz-saygıyı iyileştirmek için en azından sözkonusu püf noktalarının birkaçını sürekli kullanınız</a:t>
            </a:r>
            <a:r>
              <a:rPr lang="en-US" altLang="de-DE" sz="2400" dirty="0">
                <a:solidFill>
                  <a:srgbClr val="333333"/>
                </a:solidFill>
              </a:rPr>
              <a:t>.</a:t>
            </a:r>
          </a:p>
          <a:p>
            <a:pPr marL="342900" lvl="0" indent="-342900" defTabSz="914400" fontAlgn="base">
              <a:buClr>
                <a:srgbClr val="333333"/>
              </a:buClr>
              <a:buFont typeface="WingDings"/>
              <a:buChar char=""/>
            </a:pPr>
            <a:r>
              <a:rPr lang="tr-TR" altLang="de-DE" sz="2400" dirty="0">
                <a:solidFill>
                  <a:srgbClr val="333333"/>
                </a:solidFill>
              </a:rPr>
              <a:t>Şiddetli depresif belirtiler durumunda, bir aile hekimine, psikoloğa ya da psikiyatriste danışınız.</a:t>
            </a:r>
            <a:endParaRPr lang="en-US" sz="2400" dirty="0"/>
          </a:p>
        </p:txBody>
      </p:sp>
      <p:sp>
        <p:nvSpPr>
          <p:cNvPr id="3" name="Footer Placeholder 2"/>
          <p:cNvSpPr>
            <a:spLocks noGrp="1"/>
          </p:cNvSpPr>
          <p:nvPr>
            <p:ph type="ftr" sz="quarter" idx="11"/>
          </p:nvPr>
        </p:nvSpPr>
        <p:spPr/>
        <p:txBody>
          <a:bodyPr/>
          <a:lstStyle/>
          <a:p>
            <a:r>
              <a:rPr lang="de-DE">
                <a:latin typeface="+mn-lt"/>
                <a:ea typeface="+mn-ea"/>
              </a:rPr>
              <a:t>Eğitim Modülü 8 – Ruh hali &amp; Öz-Saygı</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49</a:t>
            </a:fld>
            <a:endParaRPr lang="de-DE" dirty="0">
              <a:latin typeface="+mn-lt"/>
              <a:ea typeface="+mn-ea"/>
            </a:endParaRPr>
          </a:p>
        </p:txBody>
      </p:sp>
    </p:spTree>
    <p:extLst>
      <p:ext uri="{BB962C8B-B14F-4D97-AF65-F5344CB8AC3E}">
        <p14:creationId xmlns:p14="http://schemas.microsoft.com/office/powerpoint/2010/main" val="354159739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Bunun</a:t>
            </a:r>
            <a:r>
              <a:rPr lang="en-US" sz="3600" dirty="0">
                <a:latin typeface="+mn-lt"/>
                <a:ea typeface="+mn-ea"/>
                <a:cs typeface="+mn-cs"/>
              </a:rPr>
              <a:t> </a:t>
            </a:r>
            <a:r>
              <a:rPr lang="en-US" sz="3600" dirty="0" err="1">
                <a:latin typeface="+mn-lt"/>
                <a:ea typeface="+mn-ea"/>
                <a:cs typeface="+mn-cs"/>
              </a:rPr>
              <a:t>psikoz</a:t>
            </a:r>
            <a:r>
              <a:rPr lang="en-US" sz="3600" dirty="0">
                <a:latin typeface="+mn-lt"/>
                <a:ea typeface="+mn-ea"/>
                <a:cs typeface="+mn-cs"/>
              </a:rPr>
              <a:t> </a:t>
            </a:r>
            <a:r>
              <a:rPr lang="en-US" sz="3600" dirty="0" err="1">
                <a:latin typeface="+mn-lt"/>
                <a:ea typeface="+mn-ea"/>
                <a:cs typeface="+mn-cs"/>
              </a:rPr>
              <a:t>ile</a:t>
            </a:r>
            <a:r>
              <a:rPr lang="en-US" sz="3600" dirty="0">
                <a:latin typeface="+mn-lt"/>
                <a:ea typeface="+mn-ea"/>
                <a:cs typeface="+mn-cs"/>
              </a:rPr>
              <a:t> </a:t>
            </a:r>
            <a:r>
              <a:rPr lang="en-US" sz="3600" dirty="0" err="1">
                <a:latin typeface="+mn-lt"/>
                <a:ea typeface="+mn-ea"/>
                <a:cs typeface="+mn-cs"/>
              </a:rPr>
              <a:t>alakası</a:t>
            </a:r>
            <a:r>
              <a:rPr lang="en-US" sz="3600" dirty="0">
                <a:latin typeface="+mn-lt"/>
                <a:ea typeface="+mn-ea"/>
                <a:cs typeface="+mn-cs"/>
              </a:rPr>
              <a:t> </a:t>
            </a:r>
            <a:r>
              <a:rPr lang="en-US" sz="3600" dirty="0" err="1">
                <a:latin typeface="+mn-lt"/>
                <a:ea typeface="+mn-ea"/>
                <a:cs typeface="+mn-cs"/>
              </a:rPr>
              <a:t>nedir</a:t>
            </a:r>
            <a:r>
              <a:rPr lang="en-US" sz="3600" dirty="0">
                <a:latin typeface="+mn-lt"/>
                <a:ea typeface="+mn-ea"/>
                <a:cs typeface="+mn-cs"/>
              </a:rPr>
              <a:t>?</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tr-TR" altLang="de-DE" sz="2000" dirty="0">
                <a:solidFill>
                  <a:srgbClr val="333333"/>
                </a:solidFill>
              </a:rPr>
              <a:t>Psikozlu birçok insan özellikle psikotik bir epizod geçirdikten sonra düşük öz-saygı sahibi olur </a:t>
            </a:r>
            <a:r>
              <a:rPr lang="en-AU" altLang="de-DE" sz="2000" dirty="0">
                <a:solidFill>
                  <a:srgbClr val="333333"/>
                </a:solidFill>
              </a:rPr>
              <a:t>(</a:t>
            </a:r>
            <a:r>
              <a:rPr lang="tr-TR" altLang="de-DE" sz="2000" dirty="0">
                <a:solidFill>
                  <a:srgbClr val="333333"/>
                </a:solidFill>
              </a:rPr>
              <a:t>utanç hissi</a:t>
            </a:r>
            <a:r>
              <a:rPr lang="en-AU" altLang="de-DE" sz="2000" dirty="0">
                <a:solidFill>
                  <a:srgbClr val="333333"/>
                </a:solidFill>
              </a:rPr>
              <a:t>; </a:t>
            </a:r>
            <a:r>
              <a:rPr lang="tr-TR" altLang="de-DE" sz="2000" dirty="0">
                <a:solidFill>
                  <a:srgbClr val="333333"/>
                </a:solidFill>
              </a:rPr>
              <a:t>arkadaşlarının ona sırtlarını çevireceği korkusu</a:t>
            </a:r>
            <a:r>
              <a:rPr lang="en-AU" altLang="de-DE" sz="2000" dirty="0">
                <a:solidFill>
                  <a:srgbClr val="333333"/>
                </a:solidFill>
              </a:rPr>
              <a:t>).</a:t>
            </a:r>
          </a:p>
        </p:txBody>
      </p:sp>
      <p:sp>
        <p:nvSpPr>
          <p:cNvPr id="3" name="Footer Placeholder 2"/>
          <p:cNvSpPr>
            <a:spLocks noGrp="1"/>
          </p:cNvSpPr>
          <p:nvPr>
            <p:ph type="ftr" sz="quarter" idx="11"/>
          </p:nvPr>
        </p:nvSpPr>
        <p:spPr/>
        <p:txBody>
          <a:bodyPr/>
          <a:lstStyle/>
          <a:p>
            <a:r>
              <a:rPr lang="de-DE">
                <a:latin typeface="+mn-lt"/>
                <a:ea typeface="+mn-ea"/>
              </a:rPr>
              <a:t>Eğitim Modülü 8 – Ruh hali &amp; Öz-Saygı</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50</a:t>
            </a:fld>
            <a:endParaRPr lang="de-DE" dirty="0">
              <a:latin typeface="+mn-lt"/>
              <a:ea typeface="+mn-ea"/>
            </a:endParaRPr>
          </a:p>
        </p:txBody>
      </p:sp>
    </p:spTree>
    <p:extLst>
      <p:ext uri="{BB962C8B-B14F-4D97-AF65-F5344CB8AC3E}">
        <p14:creationId xmlns:p14="http://schemas.microsoft.com/office/powerpoint/2010/main" val="3265747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Bunun</a:t>
            </a:r>
            <a:r>
              <a:rPr lang="en-US" sz="3600" dirty="0">
                <a:latin typeface="+mn-lt"/>
                <a:ea typeface="+mn-ea"/>
                <a:cs typeface="+mn-cs"/>
              </a:rPr>
              <a:t> </a:t>
            </a:r>
            <a:r>
              <a:rPr lang="en-US" sz="3600" dirty="0" err="1">
                <a:latin typeface="+mn-lt"/>
                <a:ea typeface="+mn-ea"/>
                <a:cs typeface="+mn-cs"/>
              </a:rPr>
              <a:t>psikoz</a:t>
            </a:r>
            <a:r>
              <a:rPr lang="en-US" sz="3600" dirty="0">
                <a:latin typeface="+mn-lt"/>
                <a:ea typeface="+mn-ea"/>
                <a:cs typeface="+mn-cs"/>
              </a:rPr>
              <a:t> </a:t>
            </a:r>
            <a:r>
              <a:rPr lang="en-US" sz="3600" dirty="0" err="1">
                <a:latin typeface="+mn-lt"/>
                <a:ea typeface="+mn-ea"/>
                <a:cs typeface="+mn-cs"/>
              </a:rPr>
              <a:t>ile</a:t>
            </a:r>
            <a:r>
              <a:rPr lang="en-US" sz="3600" dirty="0">
                <a:latin typeface="+mn-lt"/>
                <a:ea typeface="+mn-ea"/>
                <a:cs typeface="+mn-cs"/>
              </a:rPr>
              <a:t> </a:t>
            </a:r>
            <a:r>
              <a:rPr lang="en-US" sz="3600" dirty="0" err="1">
                <a:latin typeface="+mn-lt"/>
                <a:ea typeface="+mn-ea"/>
                <a:cs typeface="+mn-cs"/>
              </a:rPr>
              <a:t>alakası</a:t>
            </a:r>
            <a:r>
              <a:rPr lang="en-US" sz="3600" dirty="0">
                <a:latin typeface="+mn-lt"/>
                <a:ea typeface="+mn-ea"/>
                <a:cs typeface="+mn-cs"/>
              </a:rPr>
              <a:t> </a:t>
            </a:r>
            <a:r>
              <a:rPr lang="en-US" sz="3600" dirty="0" err="1">
                <a:latin typeface="+mn-lt"/>
                <a:ea typeface="+mn-ea"/>
                <a:cs typeface="+mn-cs"/>
              </a:rPr>
              <a:t>nedir</a:t>
            </a:r>
            <a:r>
              <a:rPr lang="en-US" sz="3600" dirty="0">
                <a:latin typeface="+mn-lt"/>
                <a:ea typeface="+mn-ea"/>
                <a:cs typeface="+mn-cs"/>
              </a:rPr>
              <a:t>?</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tr-TR" altLang="de-DE" sz="2000" dirty="0">
                <a:solidFill>
                  <a:srgbClr val="333333"/>
                </a:solidFill>
              </a:rPr>
              <a:t>Psikozlu birçok insan özellikle psikotik bir epizod geçirdikten sonra düşük öz-saygı sahibi olur </a:t>
            </a:r>
            <a:r>
              <a:rPr lang="en-AU" altLang="de-DE" sz="2000" dirty="0">
                <a:solidFill>
                  <a:srgbClr val="333333"/>
                </a:solidFill>
              </a:rPr>
              <a:t>(</a:t>
            </a:r>
            <a:r>
              <a:rPr lang="tr-TR" altLang="de-DE" sz="2000" dirty="0">
                <a:solidFill>
                  <a:srgbClr val="333333"/>
                </a:solidFill>
              </a:rPr>
              <a:t>utanç hissi</a:t>
            </a:r>
            <a:r>
              <a:rPr lang="en-AU" altLang="de-DE" sz="2000" dirty="0">
                <a:solidFill>
                  <a:srgbClr val="333333"/>
                </a:solidFill>
              </a:rPr>
              <a:t>; </a:t>
            </a:r>
            <a:r>
              <a:rPr lang="tr-TR" altLang="de-DE" sz="2000" dirty="0">
                <a:solidFill>
                  <a:srgbClr val="333333"/>
                </a:solidFill>
              </a:rPr>
              <a:t>arkadaşlarının ona sırtlarını çevireceği korkusu</a:t>
            </a:r>
            <a:r>
              <a:rPr lang="en-AU" altLang="de-DE" sz="2000" dirty="0">
                <a:solidFill>
                  <a:srgbClr val="333333"/>
                </a:solidFill>
              </a:rPr>
              <a:t>).</a:t>
            </a:r>
          </a:p>
          <a:p>
            <a:pPr lvl="0" defTabSz="914400" fontAlgn="base">
              <a:lnSpc>
                <a:spcPct val="100000"/>
              </a:lnSpc>
              <a:spcBef>
                <a:spcPts val="1200"/>
              </a:spcBef>
            </a:pPr>
            <a:r>
              <a:rPr lang="tr-TR" altLang="de-DE" sz="2000" dirty="0">
                <a:solidFill>
                  <a:srgbClr val="333333"/>
                </a:solidFill>
              </a:rPr>
              <a:t>Akut psikozdaki bazı insanlar korku kadar başka duygular da hissettiklerini bildiriyorlar</a:t>
            </a:r>
            <a:r>
              <a:rPr lang="en-AU" altLang="de-DE" sz="2000" dirty="0">
                <a:solidFill>
                  <a:srgbClr val="333333"/>
                </a:solidFill>
              </a:rPr>
              <a:t>:</a:t>
            </a:r>
            <a:endParaRPr lang="en-AU" altLang="de-DE" sz="2000" dirty="0">
              <a:solidFill>
                <a:srgbClr val="004992"/>
              </a:solidFill>
            </a:endParaRPr>
          </a:p>
          <a:p>
            <a:pPr marL="342900" lvl="0" indent="-342900" defTabSz="914400" fontAlgn="base">
              <a:lnSpc>
                <a:spcPct val="100000"/>
              </a:lnSpc>
              <a:spcBef>
                <a:spcPts val="1200"/>
              </a:spcBef>
              <a:buClr>
                <a:srgbClr val="333333"/>
              </a:buClr>
              <a:buFont typeface="WingDings"/>
              <a:buChar char=""/>
            </a:pPr>
            <a:r>
              <a:rPr lang="tr-TR" altLang="de-DE" sz="2000">
                <a:solidFill>
                  <a:srgbClr val="004992"/>
                </a:solidFill>
              </a:rPr>
              <a:t>Heyecan</a:t>
            </a:r>
            <a:r>
              <a:rPr lang="en-AU" altLang="de-DE" sz="2000">
                <a:solidFill>
                  <a:srgbClr val="004992"/>
                </a:solidFill>
              </a:rPr>
              <a:t> (“</a:t>
            </a:r>
            <a:r>
              <a:rPr lang="tr-TR" altLang="ja-JP" sz="2000">
                <a:solidFill>
                  <a:srgbClr val="004992"/>
                </a:solidFill>
              </a:rPr>
              <a:t>en </a:t>
            </a:r>
            <a:r>
              <a:rPr lang="tr-TR" altLang="ja-JP" sz="2000" dirty="0">
                <a:solidFill>
                  <a:srgbClr val="004992"/>
                </a:solidFill>
              </a:rPr>
              <a:t>sonunda bir </a:t>
            </a:r>
            <a:r>
              <a:rPr lang="tr-TR" altLang="ja-JP" sz="2000">
                <a:solidFill>
                  <a:srgbClr val="004992"/>
                </a:solidFill>
              </a:rPr>
              <a:t>şeyler oluyor</a:t>
            </a:r>
            <a:r>
              <a:rPr lang="en-AU" altLang="de-DE" sz="2000">
                <a:solidFill>
                  <a:srgbClr val="004992"/>
                </a:solidFill>
              </a:rPr>
              <a:t>”</a:t>
            </a:r>
            <a:r>
              <a:rPr lang="en-AU" altLang="ja-JP" sz="2000">
                <a:solidFill>
                  <a:srgbClr val="004992"/>
                </a:solidFill>
              </a:rPr>
              <a:t>)</a:t>
            </a:r>
            <a:endParaRPr lang="en-AU" altLang="ja-JP" sz="2000" dirty="0">
              <a:solidFill>
                <a:srgbClr val="004992"/>
              </a:solidFill>
            </a:endParaRPr>
          </a:p>
          <a:p>
            <a:pPr marL="342900" lvl="0" indent="-342900" defTabSz="914400" fontAlgn="base">
              <a:lnSpc>
                <a:spcPct val="100000"/>
              </a:lnSpc>
              <a:spcBef>
                <a:spcPts val="1200"/>
              </a:spcBef>
              <a:buClr>
                <a:srgbClr val="333333"/>
              </a:buClr>
              <a:buFont typeface="WingDings"/>
              <a:buChar char=""/>
            </a:pPr>
            <a:r>
              <a:rPr lang="tr-TR" altLang="de-DE" sz="2000" dirty="0">
                <a:solidFill>
                  <a:srgbClr val="004992"/>
                </a:solidFill>
              </a:rPr>
              <a:t>Kader hissi</a:t>
            </a:r>
            <a:r>
              <a:rPr lang="en-AU" altLang="de-DE" sz="2000" dirty="0">
                <a:solidFill>
                  <a:srgbClr val="004992"/>
                </a:solidFill>
              </a:rPr>
              <a:t> (</a:t>
            </a:r>
            <a:r>
              <a:rPr lang="tr-TR" altLang="de-DE" sz="2000" dirty="0">
                <a:solidFill>
                  <a:srgbClr val="004992"/>
                </a:solidFill>
              </a:rPr>
              <a:t>bir misyonu yerine getirecek olmak</a:t>
            </a:r>
            <a:r>
              <a:rPr lang="en-AU" altLang="de-DE" sz="2000" dirty="0">
                <a:solidFill>
                  <a:srgbClr val="004992"/>
                </a:solidFill>
              </a:rPr>
              <a:t>, </a:t>
            </a:r>
            <a:r>
              <a:rPr lang="tr-TR" altLang="de-DE" sz="2000" dirty="0">
                <a:solidFill>
                  <a:srgbClr val="004992"/>
                </a:solidFill>
              </a:rPr>
              <a:t>önemli olmak</a:t>
            </a:r>
            <a:r>
              <a:rPr lang="en-AU" altLang="de-DE" sz="2000" dirty="0">
                <a:solidFill>
                  <a:srgbClr val="004992"/>
                </a:solidFill>
              </a:rPr>
              <a:t>)</a:t>
            </a:r>
          </a:p>
        </p:txBody>
      </p:sp>
      <p:sp>
        <p:nvSpPr>
          <p:cNvPr id="3" name="Footer Placeholder 2"/>
          <p:cNvSpPr>
            <a:spLocks noGrp="1"/>
          </p:cNvSpPr>
          <p:nvPr>
            <p:ph type="ftr" sz="quarter" idx="11"/>
          </p:nvPr>
        </p:nvSpPr>
        <p:spPr/>
        <p:txBody>
          <a:bodyPr/>
          <a:lstStyle/>
          <a:p>
            <a:r>
              <a:rPr lang="de-DE">
                <a:latin typeface="+mn-lt"/>
                <a:ea typeface="+mn-ea"/>
              </a:rPr>
              <a:t>Eğitim Modülü 8 – Ruh hali &amp; Öz-Saygı</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51</a:t>
            </a:fld>
            <a:endParaRPr lang="de-DE" dirty="0">
              <a:latin typeface="+mn-lt"/>
              <a:ea typeface="+mn-ea"/>
            </a:endParaRPr>
          </a:p>
        </p:txBody>
      </p:sp>
    </p:spTree>
    <p:extLst>
      <p:ext uri="{BB962C8B-B14F-4D97-AF65-F5344CB8AC3E}">
        <p14:creationId xmlns:p14="http://schemas.microsoft.com/office/powerpoint/2010/main" val="334184878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Bunun</a:t>
            </a:r>
            <a:r>
              <a:rPr lang="en-US" sz="3600" dirty="0">
                <a:latin typeface="+mn-lt"/>
                <a:ea typeface="+mn-ea"/>
                <a:cs typeface="+mn-cs"/>
              </a:rPr>
              <a:t> </a:t>
            </a:r>
            <a:r>
              <a:rPr lang="en-US" sz="3600" dirty="0" err="1">
                <a:latin typeface="+mn-lt"/>
                <a:ea typeface="+mn-ea"/>
                <a:cs typeface="+mn-cs"/>
              </a:rPr>
              <a:t>psikoz</a:t>
            </a:r>
            <a:r>
              <a:rPr lang="en-US" sz="3600" dirty="0">
                <a:latin typeface="+mn-lt"/>
                <a:ea typeface="+mn-ea"/>
                <a:cs typeface="+mn-cs"/>
              </a:rPr>
              <a:t> </a:t>
            </a:r>
            <a:r>
              <a:rPr lang="en-US" sz="3600" dirty="0" err="1">
                <a:latin typeface="+mn-lt"/>
                <a:ea typeface="+mn-ea"/>
                <a:cs typeface="+mn-cs"/>
              </a:rPr>
              <a:t>ile</a:t>
            </a:r>
            <a:r>
              <a:rPr lang="en-US" sz="3600" dirty="0">
                <a:latin typeface="+mn-lt"/>
                <a:ea typeface="+mn-ea"/>
                <a:cs typeface="+mn-cs"/>
              </a:rPr>
              <a:t> </a:t>
            </a:r>
            <a:r>
              <a:rPr lang="en-US" sz="3600" dirty="0" err="1">
                <a:latin typeface="+mn-lt"/>
                <a:ea typeface="+mn-ea"/>
                <a:cs typeface="+mn-cs"/>
              </a:rPr>
              <a:t>alakası</a:t>
            </a:r>
            <a:r>
              <a:rPr lang="en-US" sz="3600" dirty="0">
                <a:latin typeface="+mn-lt"/>
                <a:ea typeface="+mn-ea"/>
                <a:cs typeface="+mn-cs"/>
              </a:rPr>
              <a:t> </a:t>
            </a:r>
            <a:r>
              <a:rPr lang="en-US" sz="3600" dirty="0" err="1">
                <a:latin typeface="+mn-lt"/>
                <a:ea typeface="+mn-ea"/>
                <a:cs typeface="+mn-cs"/>
              </a:rPr>
              <a:t>nedir</a:t>
            </a:r>
            <a:r>
              <a:rPr lang="en-US" sz="3600" dirty="0">
                <a:latin typeface="+mn-lt"/>
                <a:ea typeface="+mn-ea"/>
                <a:cs typeface="+mn-cs"/>
              </a:rPr>
              <a:t>?</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tr-TR" altLang="de-DE" sz="2000" dirty="0">
                <a:solidFill>
                  <a:srgbClr val="333333"/>
                </a:solidFill>
              </a:rPr>
              <a:t>Psikozlu birçok insan özellikle psikotik bir epizod geçirdikten sonra düşük öz-saygı sahibi olur </a:t>
            </a:r>
            <a:r>
              <a:rPr lang="en-AU" altLang="de-DE" sz="2000" dirty="0">
                <a:solidFill>
                  <a:srgbClr val="333333"/>
                </a:solidFill>
              </a:rPr>
              <a:t>(</a:t>
            </a:r>
            <a:r>
              <a:rPr lang="tr-TR" altLang="de-DE" sz="2000" dirty="0">
                <a:solidFill>
                  <a:srgbClr val="333333"/>
                </a:solidFill>
              </a:rPr>
              <a:t>utanç hissi</a:t>
            </a:r>
            <a:r>
              <a:rPr lang="en-AU" altLang="de-DE" sz="2000" dirty="0">
                <a:solidFill>
                  <a:srgbClr val="333333"/>
                </a:solidFill>
              </a:rPr>
              <a:t>; </a:t>
            </a:r>
            <a:r>
              <a:rPr lang="tr-TR" altLang="de-DE" sz="2000" dirty="0">
                <a:solidFill>
                  <a:srgbClr val="333333"/>
                </a:solidFill>
              </a:rPr>
              <a:t>arkadaşlarının ona sırtlarını çevireceği korkusu</a:t>
            </a:r>
            <a:r>
              <a:rPr lang="en-AU" altLang="de-DE" sz="2000" dirty="0">
                <a:solidFill>
                  <a:srgbClr val="333333"/>
                </a:solidFill>
              </a:rPr>
              <a:t>).</a:t>
            </a:r>
          </a:p>
          <a:p>
            <a:pPr lvl="0" defTabSz="914400" fontAlgn="base">
              <a:lnSpc>
                <a:spcPct val="100000"/>
              </a:lnSpc>
              <a:spcBef>
                <a:spcPts val="1200"/>
              </a:spcBef>
            </a:pPr>
            <a:r>
              <a:rPr lang="tr-TR" altLang="de-DE" sz="2000" dirty="0">
                <a:solidFill>
                  <a:srgbClr val="333333"/>
                </a:solidFill>
              </a:rPr>
              <a:t>Akut psikozdaki bazı insanlar korku kadar başka duygular da hissettiklerini bildiriyorlar</a:t>
            </a:r>
            <a:r>
              <a:rPr lang="en-AU" altLang="de-DE" sz="2000" dirty="0">
                <a:solidFill>
                  <a:srgbClr val="333333"/>
                </a:solidFill>
              </a:rPr>
              <a:t>:</a:t>
            </a:r>
            <a:endParaRPr lang="en-AU" altLang="de-DE" sz="2000" dirty="0">
              <a:solidFill>
                <a:srgbClr val="004992"/>
              </a:solidFill>
            </a:endParaRPr>
          </a:p>
          <a:p>
            <a:pPr marL="342900" lvl="0" indent="-342900" defTabSz="914400" fontAlgn="base">
              <a:lnSpc>
                <a:spcPct val="100000"/>
              </a:lnSpc>
              <a:spcBef>
                <a:spcPts val="1200"/>
              </a:spcBef>
              <a:buClr>
                <a:srgbClr val="333333"/>
              </a:buClr>
              <a:buFont typeface="WingDings"/>
              <a:buChar char=""/>
            </a:pPr>
            <a:r>
              <a:rPr lang="tr-TR" altLang="de-DE" sz="2000">
                <a:solidFill>
                  <a:srgbClr val="004992"/>
                </a:solidFill>
              </a:rPr>
              <a:t>Heyecan</a:t>
            </a:r>
            <a:r>
              <a:rPr lang="en-AU" altLang="de-DE" sz="2000">
                <a:solidFill>
                  <a:srgbClr val="004992"/>
                </a:solidFill>
              </a:rPr>
              <a:t> (“</a:t>
            </a:r>
            <a:r>
              <a:rPr lang="tr-TR" altLang="ja-JP" sz="2000">
                <a:solidFill>
                  <a:srgbClr val="004992"/>
                </a:solidFill>
              </a:rPr>
              <a:t>en </a:t>
            </a:r>
            <a:r>
              <a:rPr lang="tr-TR" altLang="ja-JP" sz="2000" dirty="0">
                <a:solidFill>
                  <a:srgbClr val="004992"/>
                </a:solidFill>
              </a:rPr>
              <a:t>sonunda bir </a:t>
            </a:r>
            <a:r>
              <a:rPr lang="tr-TR" altLang="ja-JP" sz="2000">
                <a:solidFill>
                  <a:srgbClr val="004992"/>
                </a:solidFill>
              </a:rPr>
              <a:t>şeyler oluyor</a:t>
            </a:r>
            <a:r>
              <a:rPr lang="en-AU" altLang="de-DE" sz="2000">
                <a:solidFill>
                  <a:srgbClr val="004992"/>
                </a:solidFill>
              </a:rPr>
              <a:t>”</a:t>
            </a:r>
            <a:r>
              <a:rPr lang="en-AU" altLang="ja-JP" sz="2000">
                <a:solidFill>
                  <a:srgbClr val="004992"/>
                </a:solidFill>
              </a:rPr>
              <a:t>)</a:t>
            </a:r>
            <a:endParaRPr lang="en-AU" altLang="ja-JP" sz="2000" dirty="0">
              <a:solidFill>
                <a:srgbClr val="004992"/>
              </a:solidFill>
            </a:endParaRPr>
          </a:p>
          <a:p>
            <a:pPr marL="342900" lvl="0" indent="-342900" defTabSz="914400" fontAlgn="base">
              <a:lnSpc>
                <a:spcPct val="100000"/>
              </a:lnSpc>
              <a:spcBef>
                <a:spcPts val="1200"/>
              </a:spcBef>
              <a:buClr>
                <a:srgbClr val="333333"/>
              </a:buClr>
              <a:buFont typeface="WingDings"/>
              <a:buChar char=""/>
            </a:pPr>
            <a:r>
              <a:rPr lang="tr-TR" altLang="de-DE" sz="2000" dirty="0">
                <a:solidFill>
                  <a:srgbClr val="004992"/>
                </a:solidFill>
              </a:rPr>
              <a:t>Kader hissi</a:t>
            </a:r>
            <a:r>
              <a:rPr lang="en-AU" altLang="de-DE" sz="2000" dirty="0">
                <a:solidFill>
                  <a:srgbClr val="004992"/>
                </a:solidFill>
              </a:rPr>
              <a:t> (</a:t>
            </a:r>
            <a:r>
              <a:rPr lang="tr-TR" altLang="de-DE" sz="2000" dirty="0">
                <a:solidFill>
                  <a:srgbClr val="004992"/>
                </a:solidFill>
              </a:rPr>
              <a:t>bir misyonu yerine getirecek olmak</a:t>
            </a:r>
            <a:r>
              <a:rPr lang="en-AU" altLang="de-DE" sz="2000" dirty="0">
                <a:solidFill>
                  <a:srgbClr val="004992"/>
                </a:solidFill>
              </a:rPr>
              <a:t>, </a:t>
            </a:r>
            <a:r>
              <a:rPr lang="tr-TR" altLang="de-DE" sz="2000" dirty="0">
                <a:solidFill>
                  <a:srgbClr val="004992"/>
                </a:solidFill>
              </a:rPr>
              <a:t>önemli olmak</a:t>
            </a:r>
            <a:r>
              <a:rPr lang="en-AU" altLang="de-DE" sz="2000" dirty="0">
                <a:solidFill>
                  <a:srgbClr val="004992"/>
                </a:solidFill>
              </a:rPr>
              <a:t>)</a:t>
            </a:r>
          </a:p>
          <a:p>
            <a:pPr lvl="0" defTabSz="914400" fontAlgn="base">
              <a:lnSpc>
                <a:spcPct val="100000"/>
              </a:lnSpc>
              <a:spcBef>
                <a:spcPts val="1200"/>
              </a:spcBef>
            </a:pPr>
            <a:r>
              <a:rPr lang="tr-TR" altLang="de-DE" sz="2000" dirty="0">
                <a:solidFill>
                  <a:srgbClr val="004992"/>
                </a:solidFill>
              </a:rPr>
              <a:t>Örnek</a:t>
            </a:r>
            <a:r>
              <a:rPr lang="en-AU" altLang="de-DE" sz="2000" dirty="0">
                <a:solidFill>
                  <a:srgbClr val="004992"/>
                </a:solidFill>
              </a:rPr>
              <a:t>: </a:t>
            </a:r>
            <a:r>
              <a:rPr lang="tr-TR" altLang="de-DE" sz="2000" dirty="0">
                <a:solidFill>
                  <a:srgbClr val="333333"/>
                </a:solidFill>
              </a:rPr>
              <a:t>Hasan gizli haber alma teşkilatının onu rahat bırakmadığını sezinliyor</a:t>
            </a:r>
            <a:r>
              <a:rPr lang="en-AU" altLang="de-DE" sz="2000" dirty="0">
                <a:solidFill>
                  <a:srgbClr val="333333"/>
                </a:solidFill>
              </a:rPr>
              <a:t>. </a:t>
            </a:r>
            <a:r>
              <a:rPr lang="tr-TR" altLang="de-DE" sz="2000" dirty="0">
                <a:solidFill>
                  <a:srgbClr val="333333"/>
                </a:solidFill>
              </a:rPr>
              <a:t>Evden işe giderken son üç gündür trende onun olduğu kompartımana aynı adam giriyor</a:t>
            </a:r>
            <a:r>
              <a:rPr lang="en-AU" altLang="de-DE" sz="2000" dirty="0">
                <a:solidFill>
                  <a:srgbClr val="333333"/>
                </a:solidFill>
              </a:rPr>
              <a:t>.</a:t>
            </a:r>
          </a:p>
          <a:p>
            <a:pPr lvl="0" defTabSz="914400" fontAlgn="base">
              <a:lnSpc>
                <a:spcPct val="100000"/>
              </a:lnSpc>
              <a:spcBef>
                <a:spcPts val="1200"/>
              </a:spcBef>
            </a:pPr>
            <a:r>
              <a:rPr lang="tr-TR" altLang="de-DE" sz="2000" dirty="0">
                <a:solidFill>
                  <a:srgbClr val="004992"/>
                </a:solidFill>
              </a:rPr>
              <a:t>Duygular</a:t>
            </a:r>
            <a:r>
              <a:rPr lang="en-AU" altLang="de-DE" sz="2000" dirty="0">
                <a:solidFill>
                  <a:srgbClr val="004992"/>
                </a:solidFill>
              </a:rPr>
              <a:t>: </a:t>
            </a:r>
            <a:r>
              <a:rPr lang="tr-TR" altLang="de-DE" sz="2000" dirty="0">
                <a:solidFill>
                  <a:srgbClr val="333333"/>
                </a:solidFill>
              </a:rPr>
              <a:t>Korku ve tehdit</a:t>
            </a:r>
            <a:r>
              <a:rPr lang="en-AU" altLang="de-DE" sz="2000" dirty="0">
                <a:solidFill>
                  <a:srgbClr val="333333"/>
                </a:solidFill>
              </a:rPr>
              <a:t>. </a:t>
            </a:r>
            <a:r>
              <a:rPr lang="tr-TR" altLang="de-DE" sz="2000" dirty="0">
                <a:solidFill>
                  <a:srgbClr val="333333"/>
                </a:solidFill>
              </a:rPr>
              <a:t>Ancak aynı zamanda</a:t>
            </a:r>
            <a:r>
              <a:rPr lang="en-AU" altLang="de-DE" sz="2000">
                <a:solidFill>
                  <a:srgbClr val="333333"/>
                </a:solidFill>
              </a:rPr>
              <a:t>: “</a:t>
            </a:r>
            <a:r>
              <a:rPr lang="tr-TR" altLang="ja-JP" sz="2000">
                <a:solidFill>
                  <a:srgbClr val="333333"/>
                </a:solidFill>
              </a:rPr>
              <a:t>Eğer </a:t>
            </a:r>
            <a:r>
              <a:rPr lang="tr-TR" altLang="ja-JP" sz="2000" dirty="0">
                <a:solidFill>
                  <a:srgbClr val="333333"/>
                </a:solidFill>
              </a:rPr>
              <a:t>bunu bu kadar büyük bir olay haline getiriyorlarsa, muhtemelen bir nevi James Bond</a:t>
            </a:r>
            <a:r>
              <a:rPr lang="tr-TR" altLang="de-DE" sz="2000" dirty="0">
                <a:solidFill>
                  <a:srgbClr val="333333"/>
                </a:solidFill>
              </a:rPr>
              <a:t>’</a:t>
            </a:r>
            <a:r>
              <a:rPr lang="tr-TR" altLang="ja-JP" sz="2000" dirty="0">
                <a:solidFill>
                  <a:srgbClr val="333333"/>
                </a:solidFill>
              </a:rPr>
              <a:t>um ve öteki taraf beni işe almak istiyor </a:t>
            </a:r>
            <a:r>
              <a:rPr lang="tr-TR" altLang="ja-JP" sz="2000">
                <a:solidFill>
                  <a:srgbClr val="333333"/>
                </a:solidFill>
              </a:rPr>
              <a:t>olabilir</a:t>
            </a:r>
            <a:r>
              <a:rPr lang="en-AU" altLang="ja-JP" sz="2000">
                <a:solidFill>
                  <a:srgbClr val="333333"/>
                </a:solidFill>
              </a:rPr>
              <a:t>.</a:t>
            </a:r>
            <a:r>
              <a:rPr lang="en-US" altLang="de-DE" sz="2000">
                <a:solidFill>
                  <a:srgbClr val="333333"/>
                </a:solidFill>
              </a:rPr>
              <a:t>”</a:t>
            </a:r>
            <a:endParaRPr lang="en-AU" altLang="ja-JP" sz="2000" dirty="0">
              <a:solidFill>
                <a:srgbClr val="333333"/>
              </a:solidFill>
            </a:endParaRPr>
          </a:p>
          <a:p>
            <a:pPr lvl="0" defTabSz="914400" fontAlgn="base">
              <a:lnSpc>
                <a:spcPct val="100000"/>
              </a:lnSpc>
              <a:spcBef>
                <a:spcPts val="1200"/>
              </a:spcBef>
            </a:pPr>
            <a:r>
              <a:rPr lang="tr-TR" altLang="de-DE" sz="2000" dirty="0">
                <a:solidFill>
                  <a:srgbClr val="004992"/>
                </a:solidFill>
              </a:rPr>
              <a:t>Ancak</a:t>
            </a:r>
            <a:r>
              <a:rPr lang="en-AU" altLang="de-DE" sz="2000" dirty="0">
                <a:solidFill>
                  <a:srgbClr val="004992"/>
                </a:solidFill>
              </a:rPr>
              <a:t>: </a:t>
            </a:r>
            <a:r>
              <a:rPr lang="tr-TR" altLang="de-DE" sz="2000" dirty="0">
                <a:solidFill>
                  <a:srgbClr val="333333"/>
                </a:solidFill>
              </a:rPr>
              <a:t>Sadece rastlantısal</a:t>
            </a:r>
            <a:r>
              <a:rPr lang="en-AU" altLang="de-DE" sz="2000" dirty="0">
                <a:solidFill>
                  <a:srgbClr val="333333"/>
                </a:solidFill>
              </a:rPr>
              <a:t>! </a:t>
            </a:r>
            <a:r>
              <a:rPr lang="tr-TR" altLang="de-DE" sz="2000" dirty="0">
                <a:solidFill>
                  <a:srgbClr val="333333"/>
                </a:solidFill>
              </a:rPr>
              <a:t>Muhtemelen her ikisi de günlük alışkanlıkları gereği aynı tren kompartımana giriyor oluyorlar</a:t>
            </a:r>
            <a:r>
              <a:rPr lang="en-AU" altLang="de-DE" sz="2000" dirty="0">
                <a:solidFill>
                  <a:srgbClr val="333333"/>
                </a:solidFill>
              </a:rPr>
              <a:t>.</a:t>
            </a:r>
          </a:p>
        </p:txBody>
      </p:sp>
      <p:sp>
        <p:nvSpPr>
          <p:cNvPr id="3" name="Footer Placeholder 2"/>
          <p:cNvSpPr>
            <a:spLocks noGrp="1"/>
          </p:cNvSpPr>
          <p:nvPr>
            <p:ph type="ftr" sz="quarter" idx="11"/>
          </p:nvPr>
        </p:nvSpPr>
        <p:spPr/>
        <p:txBody>
          <a:bodyPr/>
          <a:lstStyle/>
          <a:p>
            <a:r>
              <a:rPr lang="de-DE">
                <a:latin typeface="+mn-lt"/>
                <a:ea typeface="+mn-ea"/>
              </a:rPr>
              <a:t>Eğitim Modülü 8 – Ruh hali &amp; Öz-Saygı</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52</a:t>
            </a:fld>
            <a:endParaRPr lang="de-DE" dirty="0">
              <a:latin typeface="+mn-lt"/>
              <a:ea typeface="+mn-ea"/>
            </a:endParaRPr>
          </a:p>
        </p:txBody>
      </p:sp>
    </p:spTree>
    <p:extLst>
      <p:ext uri="{BB962C8B-B14F-4D97-AF65-F5344CB8AC3E}">
        <p14:creationId xmlns:p14="http://schemas.microsoft.com/office/powerpoint/2010/main" val="10282583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İlginiz</a:t>
            </a:r>
            <a:r>
              <a:rPr lang="en-US" altLang="ko-KR" sz="3600" dirty="0">
                <a:latin typeface="+mn-lt"/>
                <a:ea typeface="+mn-ea"/>
                <a:cs typeface="+mn-cs"/>
              </a:rPr>
              <a:t> </a:t>
            </a:r>
            <a:r>
              <a:rPr lang="en-US" altLang="ko-KR" sz="3600" dirty="0" err="1">
                <a:latin typeface="+mn-lt"/>
                <a:ea typeface="+mn-ea"/>
                <a:cs typeface="+mn-cs"/>
              </a:rPr>
              <a:t>için</a:t>
            </a:r>
            <a:r>
              <a:rPr lang="en-US" altLang="ko-KR" sz="3600" dirty="0">
                <a:latin typeface="+mn-lt"/>
                <a:ea typeface="+mn-ea"/>
                <a:cs typeface="+mn-cs"/>
              </a:rPr>
              <a:t> </a:t>
            </a:r>
            <a:r>
              <a:rPr lang="en-US" altLang="ko-KR" sz="3600" dirty="0" err="1">
                <a:latin typeface="+mn-lt"/>
                <a:ea typeface="+mn-ea"/>
                <a:cs typeface="+mn-cs"/>
              </a:rPr>
              <a:t>teşekkür</a:t>
            </a:r>
            <a:r>
              <a:rPr lang="en-US" altLang="ko-KR" sz="3600" dirty="0">
                <a:latin typeface="+mn-lt"/>
                <a:ea typeface="+mn-ea"/>
                <a:cs typeface="+mn-cs"/>
              </a:rPr>
              <a:t> </a:t>
            </a:r>
            <a:r>
              <a:rPr lang="en-US" altLang="ko-KR" sz="3600" dirty="0" err="1">
                <a:latin typeface="+mn-lt"/>
                <a:ea typeface="+mn-ea"/>
                <a:cs typeface="+mn-cs"/>
              </a:rPr>
              <a:t>ederim</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Eğiticiler</a:t>
            </a:r>
            <a:r>
              <a:rPr lang="en-US" altLang="ko-KR" i="1" dirty="0">
                <a:solidFill>
                  <a:srgbClr val="004992"/>
                </a:solidFill>
              </a:rPr>
              <a:t> </a:t>
            </a:r>
            <a:r>
              <a:rPr lang="en-US" altLang="ko-KR" i="1" dirty="0" err="1">
                <a:solidFill>
                  <a:srgbClr val="004992"/>
                </a:solidFill>
              </a:rPr>
              <a:t>için</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n-US" altLang="ko-KR" dirty="0" err="1">
                <a:solidFill>
                  <a:srgbClr val="004992"/>
                </a:solidFill>
              </a:rPr>
              <a:t>Lütfen</a:t>
            </a:r>
            <a:r>
              <a:rPr lang="en-US" altLang="ko-KR" dirty="0">
                <a:solidFill>
                  <a:srgbClr val="004992"/>
                </a:solidFill>
              </a:rPr>
              <a:t> </a:t>
            </a:r>
            <a:r>
              <a:rPr lang="en-US" altLang="ko-KR" dirty="0" err="1">
                <a:solidFill>
                  <a:srgbClr val="004992"/>
                </a:solidFill>
              </a:rPr>
              <a:t>çalışma</a:t>
            </a:r>
            <a:r>
              <a:rPr lang="en-US" altLang="ko-KR" dirty="0">
                <a:solidFill>
                  <a:srgbClr val="004992"/>
                </a:solidFill>
              </a:rPr>
              <a:t> </a:t>
            </a:r>
            <a:r>
              <a:rPr lang="en-US" altLang="ko-KR" dirty="0" err="1">
                <a:solidFill>
                  <a:srgbClr val="004992"/>
                </a:solidFill>
              </a:rPr>
              <a:t>kağıtlarını</a:t>
            </a:r>
            <a:r>
              <a:rPr lang="en-US" altLang="ko-KR" dirty="0">
                <a:solidFill>
                  <a:srgbClr val="004992"/>
                </a:solidFill>
              </a:rPr>
              <a:t> </a:t>
            </a:r>
            <a:r>
              <a:rPr lang="en-US" altLang="ko-KR" dirty="0" err="1">
                <a:solidFill>
                  <a:srgbClr val="004992"/>
                </a:solidFill>
              </a:rPr>
              <a:t>dağıtın</a:t>
            </a:r>
            <a:r>
              <a:rPr lang="en-US" altLang="ko-KR" dirty="0">
                <a:solidFill>
                  <a:srgbClr val="004992"/>
                </a:solidFill>
              </a:rPr>
              <a:t>. COGITO </a:t>
            </a:r>
            <a:r>
              <a:rPr lang="en-US" altLang="ko-KR" dirty="0" err="1">
                <a:solidFill>
                  <a:srgbClr val="004992"/>
                </a:solidFill>
              </a:rPr>
              <a:t>uygulamamızı</a:t>
            </a:r>
            <a:r>
              <a:rPr lang="en-US" altLang="ko-KR" dirty="0">
                <a:solidFill>
                  <a:srgbClr val="004992"/>
                </a:solidFill>
              </a:rPr>
              <a:t> </a:t>
            </a:r>
            <a:r>
              <a:rPr lang="en-US" altLang="ko-KR" dirty="0" err="1">
                <a:solidFill>
                  <a:srgbClr val="004992"/>
                </a:solidFill>
              </a:rPr>
              <a:t>tanıtın</a:t>
            </a:r>
            <a:r>
              <a:rPr lang="en-US" altLang="ko-KR" dirty="0">
                <a:solidFill>
                  <a:srgbClr val="004992"/>
                </a:solidFill>
              </a:rPr>
              <a:t> (</a:t>
            </a:r>
            <a:r>
              <a:rPr lang="en-US" altLang="ko-KR" dirty="0" err="1">
                <a:solidFill>
                  <a:srgbClr val="004992"/>
                </a:solidFill>
              </a:rPr>
              <a:t>ücretsiz</a:t>
            </a:r>
            <a:r>
              <a:rPr lang="en-US" altLang="ko-KR" dirty="0">
                <a:solidFill>
                  <a:srgbClr val="004992"/>
                </a:solidFill>
              </a:rPr>
              <a:t> </a:t>
            </a:r>
            <a:r>
              <a:rPr lang="en-US" altLang="ko-KR" dirty="0" err="1">
                <a:solidFill>
                  <a:srgbClr val="004992"/>
                </a:solidFill>
              </a:rPr>
              <a:t>indirin</a:t>
            </a:r>
            <a:r>
              <a:rPr lang="en-US" altLang="ko-KR" dirty="0">
                <a:solidFill>
                  <a:srgbClr val="004992"/>
                </a:solidFill>
              </a:rPr>
              <a:t>).</a:t>
            </a:r>
          </a:p>
        </p:txBody>
      </p:sp>
      <p:sp>
        <p:nvSpPr>
          <p:cNvPr id="2" name="Footer Placeholder 1"/>
          <p:cNvSpPr>
            <a:spLocks noGrp="1"/>
          </p:cNvSpPr>
          <p:nvPr>
            <p:ph type="ftr" sz="quarter" idx="11"/>
          </p:nvPr>
        </p:nvSpPr>
        <p:spPr/>
        <p:txBody>
          <a:bodyPr/>
          <a:lstStyle/>
          <a:p>
            <a:r>
              <a:rPr lang="de-DE">
                <a:latin typeface="+mn-lt"/>
                <a:ea typeface="+mn-ea"/>
              </a:rPr>
              <a:t>Eğitim Modülü 8 – Ruh hali &amp; Öz-Saygı</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53</a:t>
            </a:fld>
            <a:endParaRPr lang="de-DE" dirty="0">
              <a:latin typeface="+mn-lt"/>
              <a:ea typeface="+mn-ea"/>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b="0" spc="-10" dirty="0">
                <a:solidFill>
                  <a:srgbClr val="333333"/>
                </a:solidFill>
                <a:latin typeface="+mn-lt"/>
                <a:ea typeface="+mn-ea"/>
              </a:rPr>
              <a:t>www.uke.de/mct_app</a:t>
            </a:r>
            <a:endParaRPr lang="de-DE" b="0" dirty="0">
              <a:solidFill>
                <a:srgbClr val="333333"/>
              </a:solidFill>
              <a:latin typeface="+mn-lt"/>
              <a:ea typeface="+mn-ea"/>
            </a:endParaRPr>
          </a:p>
        </p:txBody>
      </p:sp>
      <p:pic>
        <p:nvPicPr>
          <p:cNvPr id="15"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6" name="Picture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334952247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de-DE">
                <a:latin typeface="+mn-lt"/>
                <a:ea typeface="+mn-ea"/>
              </a:rPr>
              <a:t>Eğitim Modülü 8 – Ruh hali &amp; Öz-Saygı</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54</a:t>
            </a:fld>
            <a:endParaRPr lang="de-DE" dirty="0">
              <a:latin typeface="+mn-lt"/>
              <a:ea typeface="+mn-ea"/>
            </a:endParaRPr>
          </a:p>
        </p:txBody>
      </p:sp>
      <p:graphicFrame>
        <p:nvGraphicFramePr>
          <p:cNvPr id="6" name="Group 2"/>
          <p:cNvGraphicFramePr>
            <a:graphicFrameLocks noGrp="1"/>
          </p:cNvGraphicFramePr>
          <p:nvPr>
            <p:extLst>
              <p:ext uri="{D42A27DB-BD31-4B8C-83A1-F6EECF244321}">
                <p14:modId xmlns:p14="http://schemas.microsoft.com/office/powerpoint/2010/main" val="710357535"/>
              </p:ext>
            </p:extLst>
          </p:nvPr>
        </p:nvGraphicFramePr>
        <p:xfrm>
          <a:off x="408954" y="2011680"/>
          <a:ext cx="11375999" cy="445008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Fotograf/Künstler</a:t>
                      </a:r>
                      <a:endParaRPr kumimoji="0" lang="de-DE" sz="1000" b="0" i="0" u="none" strike="noStrike" cap="none" normalizeH="0" baseline="0" dirty="0">
                        <a:ln>
                          <a:noFill/>
                        </a:ln>
                        <a:solidFill>
                          <a:srgbClr val="333333"/>
                        </a:solidFill>
                        <a:effectLst/>
                        <a:latin typeface="+mn-lt"/>
                        <a:ea typeface="+mn-ea"/>
                        <a:cs typeface="+mn-cs"/>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lonesome:cycler</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flickr</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It rained for weeks</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CC</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Dark clouds/dunkle Wolken</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chemeClr val="tx1"/>
                          </a:solidFill>
                          <a:effectLst/>
                          <a:latin typeface="+mn-lt"/>
                          <a:ea typeface="+mn-ea"/>
                          <a:cs typeface="+mn-cs"/>
                        </a:rPr>
                        <a:t>Littledan77</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flickr</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chemeClr val="tx1"/>
                          </a:solidFill>
                          <a:effectLst/>
                          <a:latin typeface="+mn-lt"/>
                          <a:ea typeface="+mn-ea"/>
                          <a:cs typeface="+mn-cs"/>
                        </a:rPr>
                        <a:t>Dispair</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CC</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chemeClr val="tx1"/>
                          </a:solidFill>
                          <a:effectLst/>
                          <a:latin typeface="+mn-lt"/>
                          <a:ea typeface="+mn-ea"/>
                          <a:cs typeface="+mn-cs"/>
                        </a:rPr>
                        <a:t>I was born that way…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chemeClr val="tx1"/>
                          </a:solidFill>
                          <a:effectLst/>
                          <a:latin typeface="+mn-lt"/>
                          <a:ea typeface="+mn-ea"/>
                          <a:cs typeface="+mn-cs"/>
                        </a:rPr>
                        <a:t>/Ich bin halt so geboren....</a:t>
                      </a:r>
                      <a:endParaRPr kumimoji="0" lang="de-DE" altLang="de-DE" sz="1000" b="0" i="0" u="none" strike="noStrike" cap="none" normalizeH="0" baseline="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Viciarg</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http://viciarg.deviantart.com/</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bare</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PP (only for use in MCT/ausschließlich für die Verwendung im MKT)</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Psychosis &amp; Depression/Psychose &amp; Depression</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chemeClr val="tx1"/>
                          </a:solidFill>
                          <a:effectLst/>
                          <a:latin typeface="+mn-lt"/>
                          <a:ea typeface="+mn-ea"/>
                          <a:cs typeface="+mn-cs"/>
                        </a:rPr>
                        <a:t>C♥rm3n </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flickr</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chemeClr val="tx1"/>
                          </a:solidFill>
                          <a:effectLst/>
                          <a:latin typeface="+mn-lt"/>
                          <a:ea typeface="+mn-ea"/>
                          <a:cs typeface="+mn-cs"/>
                        </a:rPr>
                        <a:t>yourewonderingandthinking</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CC</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Brooding/Grübeln</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Lady-bug</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flickr</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Kaleidoscope Mosaic</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CC</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chemeClr val="tx1"/>
                          </a:solidFill>
                          <a:effectLst/>
                          <a:latin typeface="+mn-lt"/>
                          <a:ea typeface="+mn-ea"/>
                          <a:cs typeface="+mn-cs"/>
                        </a:rPr>
                        <a:t>Mosaic/</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chemeClr val="tx1"/>
                          </a:solidFill>
                          <a:effectLst/>
                          <a:latin typeface="+mn-lt"/>
                          <a:ea typeface="+mn-ea"/>
                          <a:cs typeface="+mn-cs"/>
                        </a:rPr>
                        <a:t>Mosaik</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Bold&amp;Blond </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flickr</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Ride on</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CC</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Tunnel/Tunnel</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chemeClr val="tx1"/>
                          </a:solidFill>
                          <a:effectLst/>
                          <a:latin typeface="+mn-lt"/>
                          <a:ea typeface="+mn-ea"/>
                          <a:cs typeface="+mn-cs"/>
                        </a:rPr>
                        <a:t>Felipe Morin</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flickr</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chemeClr val="tx1"/>
                          </a:solidFill>
                          <a:effectLst/>
                          <a:latin typeface="+mn-lt"/>
                          <a:ea typeface="+mn-ea"/>
                          <a:cs typeface="+mn-cs"/>
                        </a:rPr>
                        <a:t>The Prison •.</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CC</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Person in the eye/Person im Auge</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Oldmaison</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flickr</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Big thumbs Up </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CC</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Thumbs up/Daumen hoch</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Oldmaison</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flickr.</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altLang="de-DE" sz="1000" b="0" i="0" u="none" strike="noStrike" cap="none" normalizeH="0" baseline="0">
                          <a:ln>
                            <a:noFill/>
                          </a:ln>
                          <a:solidFill>
                            <a:schemeClr val="tx1"/>
                          </a:solidFill>
                          <a:effectLst/>
                          <a:latin typeface="+mn-lt"/>
                          <a:ea typeface="+mn-ea"/>
                          <a:cs typeface="+mn-cs"/>
                        </a:rPr>
                        <a:t>Complaints thumbs down-784494</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CC</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chemeClr val="tx1"/>
                          </a:solidFill>
                          <a:effectLst/>
                          <a:latin typeface="+mn-lt"/>
                          <a:ea typeface="+mn-ea"/>
                          <a:cs typeface="+mn-cs"/>
                        </a:rPr>
                        <a:t>Thumbs down/Daumen runter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Calibri Light"/>
              </a:rPr>
              <a:t>A full list can be obtained via </a:t>
            </a:r>
            <a:r>
              <a:rPr lang="de-DE" altLang="de-DE" sz="1200" b="0" u="sng" dirty="0">
                <a:solidFill>
                  <a:srgbClr val="333333"/>
                </a:solidFill>
                <a:latin typeface="Calibri Light"/>
              </a:rPr>
              <a:t>www.uke.de/mct</a:t>
            </a:r>
            <a:r>
              <a:rPr lang="de-DE" altLang="de-DE" sz="1200" b="0" dirty="0">
                <a:solidFill>
                  <a:srgbClr val="333333"/>
                </a:solidFill>
                <a:latin typeface="Calibri Light"/>
              </a:rPr>
              <a:t>. </a:t>
            </a:r>
            <a:r>
              <a:rPr lang="en-GB" altLang="de-DE" sz="1200" b="0" dirty="0">
                <a:solidFill>
                  <a:srgbClr val="333333"/>
                </a:solidFill>
                <a:latin typeface="Calibri Light"/>
              </a:rPr>
              <a:t>If we have involuntarily breached copyright, please</a:t>
            </a:r>
            <a:r>
              <a:rPr lang="de-DE" altLang="de-DE" sz="1200" b="0" dirty="0">
                <a:solidFill>
                  <a:srgbClr val="333333"/>
                </a:solidFill>
                <a:latin typeface="Calibri Light"/>
              </a:rPr>
              <a:t> accept our apologies. In this case, we kindly ask creators for their</a:t>
            </a:r>
            <a:r>
              <a:rPr lang="en-GB" altLang="de-DE" sz="1200" b="0" dirty="0">
                <a:solidFill>
                  <a:srgbClr val="333333"/>
                </a:solidFill>
                <a:latin typeface="Calibri Light"/>
              </a:rPr>
              <a:t> permission to use their work under </a:t>
            </a:r>
            <a:r>
              <a:rPr lang="en-GB" altLang="de-DE" sz="1200" b="0">
                <a:solidFill>
                  <a:srgbClr val="333333"/>
                </a:solidFill>
                <a:latin typeface="Calibri Light"/>
              </a:rPr>
              <a:t>the “fair use” </a:t>
            </a:r>
            <a:r>
              <a:rPr lang="en-GB" altLang="de-DE" sz="1200" b="0" dirty="0">
                <a:solidFill>
                  <a:srgbClr val="333333"/>
                </a:solidFill>
                <a:latin typeface="Calibri Light"/>
              </a:rPr>
              <a:t>policy.</a:t>
            </a:r>
            <a:br>
              <a:rPr lang="de-DE" altLang="de-DE" sz="1200" b="0" dirty="0">
                <a:solidFill>
                  <a:srgbClr val="333333"/>
                </a:solidFill>
                <a:latin typeface="Calibri Light"/>
              </a:rPr>
            </a:br>
            <a:r>
              <a:rPr lang="de-DE" altLang="de-DE" sz="1200" b="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Calibri Light"/>
              </a:rPr>
              <a:t>www.uke.de/mkt</a:t>
            </a:r>
            <a:r>
              <a:rPr lang="de-DE" altLang="de-DE" sz="1200" b="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de-DE">
                <a:latin typeface="+mn-lt"/>
                <a:ea typeface="+mn-ea"/>
              </a:rPr>
              <a:t>Eğitim Modülü 8 – Ruh hali &amp; Öz-Saygı</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55</a:t>
            </a:fld>
            <a:endParaRPr lang="de-DE" dirty="0">
              <a:latin typeface="+mn-lt"/>
              <a:ea typeface="+mn-ea"/>
            </a:endParaRPr>
          </a:p>
        </p:txBody>
      </p:sp>
      <p:graphicFrame>
        <p:nvGraphicFramePr>
          <p:cNvPr id="6" name="Group 2"/>
          <p:cNvGraphicFramePr>
            <a:graphicFrameLocks noGrp="1"/>
          </p:cNvGraphicFramePr>
          <p:nvPr>
            <p:extLst>
              <p:ext uri="{D42A27DB-BD31-4B8C-83A1-F6EECF244321}">
                <p14:modId xmlns:p14="http://schemas.microsoft.com/office/powerpoint/2010/main" val="480784335"/>
              </p:ext>
            </p:extLst>
          </p:nvPr>
        </p:nvGraphicFramePr>
        <p:xfrm>
          <a:off x="408954" y="2011680"/>
          <a:ext cx="11375999" cy="350520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Fotograf/Künstler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LunaDiRimmel</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flickr</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Panic room.</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Panic/Panik</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chemeClr val="tx1"/>
                          </a:solidFill>
                          <a:effectLst/>
                          <a:latin typeface="+mn-lt"/>
                          <a:ea typeface="+mn-ea"/>
                          <a:cs typeface="+mn-cs"/>
                        </a:rPr>
                        <a:t>Tarnishedrose</a:t>
                      </a:r>
                      <a:endParaRPr kumimoji="0" lang="en-GB"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flickr</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 Coulrophobia VII ::</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CC</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chemeClr val="tx1"/>
                          </a:solidFill>
                          <a:effectLst/>
                          <a:latin typeface="+mn-lt"/>
                          <a:ea typeface="+mn-ea"/>
                          <a:cs typeface="+mn-cs"/>
                        </a:rPr>
                        <a:t>Fear of clowns/Angst vor Clown</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exfordy</a:t>
                      </a:r>
                      <a:endParaRPr kumimoji="0" 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flickr</a:t>
                      </a:r>
                      <a:endParaRPr kumimoji="0" 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Addo Elephant National</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Park</a:t>
                      </a:r>
                      <a:endParaRPr kumimoji="0" 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CC</a:t>
                      </a:r>
                      <a:endParaRPr kumimoji="0" 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Elephant/Elefant</a:t>
                      </a:r>
                      <a:endParaRPr kumimoji="0" 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furryscaly</a:t>
                      </a:r>
                      <a:endParaRPr kumimoji="0" 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Fierce</a:t>
                      </a:r>
                      <a:endParaRPr kumimoji="0" 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CC</a:t>
                      </a:r>
                      <a:endParaRPr kumimoji="0" 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Leopard behind fence/ Leopard hinter Zaun</a:t>
                      </a:r>
                      <a:endParaRPr kumimoji="0" 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Oldmaison</a:t>
                      </a:r>
                      <a:endParaRPr kumimoji="0" 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Barbie@2</a:t>
                      </a:r>
                      <a:endParaRPr kumimoji="0" 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CC</a:t>
                      </a:r>
                      <a:endParaRPr kumimoji="0" 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Barbie/Barbie</a:t>
                      </a:r>
                      <a:endParaRPr kumimoji="0" 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c.a.muller</a:t>
                      </a:r>
                      <a:endParaRPr kumimoji="0" 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JUMPING</a:t>
                      </a:r>
                      <a:endParaRPr kumimoji="0" 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CC</a:t>
                      </a:r>
                      <a:endParaRPr kumimoji="0" 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Jumping/Springen</a:t>
                      </a:r>
                      <a:endParaRPr kumimoji="0" 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GreyArea</a:t>
                      </a:r>
                      <a:endParaRPr kumimoji="0" 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Smiley Face</a:t>
                      </a:r>
                      <a:endParaRPr kumimoji="0" 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chemeClr val="tx1"/>
                          </a:solidFill>
                          <a:effectLst/>
                          <a:latin typeface="+mn-lt"/>
                          <a:ea typeface="+mn-ea"/>
                          <a:cs typeface="+mn-cs"/>
                        </a:rPr>
                        <a:t>Smiley</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Calibri Light"/>
              </a:rPr>
              <a:t>A full list can be obtained via </a:t>
            </a:r>
            <a:r>
              <a:rPr lang="de-DE" altLang="de-DE" sz="1200" b="0" u="sng" dirty="0">
                <a:solidFill>
                  <a:srgbClr val="333333"/>
                </a:solidFill>
                <a:latin typeface="Calibri Light"/>
              </a:rPr>
              <a:t>www.uke.de/mct</a:t>
            </a:r>
            <a:r>
              <a:rPr lang="de-DE" altLang="de-DE" sz="1200" b="0" dirty="0">
                <a:solidFill>
                  <a:srgbClr val="333333"/>
                </a:solidFill>
                <a:latin typeface="Calibri Light"/>
              </a:rPr>
              <a:t>. </a:t>
            </a:r>
            <a:r>
              <a:rPr lang="en-GB" altLang="de-DE" sz="1200" b="0" dirty="0">
                <a:solidFill>
                  <a:srgbClr val="333333"/>
                </a:solidFill>
                <a:latin typeface="Calibri Light"/>
              </a:rPr>
              <a:t>If we have involuntarily breached copyright, please</a:t>
            </a:r>
            <a:r>
              <a:rPr lang="de-DE" altLang="de-DE" sz="1200" b="0" dirty="0">
                <a:solidFill>
                  <a:srgbClr val="333333"/>
                </a:solidFill>
                <a:latin typeface="Calibri Light"/>
              </a:rPr>
              <a:t> accept our apologies. In this case, we kindly ask creators for their</a:t>
            </a:r>
            <a:r>
              <a:rPr lang="en-GB" altLang="de-DE" sz="1200" b="0" dirty="0">
                <a:solidFill>
                  <a:srgbClr val="333333"/>
                </a:solidFill>
                <a:latin typeface="Calibri Light"/>
              </a:rPr>
              <a:t> permission to use their work under </a:t>
            </a:r>
            <a:r>
              <a:rPr lang="en-GB" altLang="de-DE" sz="1200" b="0">
                <a:solidFill>
                  <a:srgbClr val="333333"/>
                </a:solidFill>
                <a:latin typeface="Calibri Light"/>
              </a:rPr>
              <a:t>the “fair use” </a:t>
            </a:r>
            <a:r>
              <a:rPr lang="en-GB" altLang="de-DE" sz="1200" b="0" dirty="0">
                <a:solidFill>
                  <a:srgbClr val="333333"/>
                </a:solidFill>
                <a:latin typeface="Calibri Light"/>
              </a:rPr>
              <a:t>policy.</a:t>
            </a:r>
            <a:br>
              <a:rPr lang="de-DE" altLang="de-DE" sz="1200" b="0" dirty="0">
                <a:solidFill>
                  <a:srgbClr val="333333"/>
                </a:solidFill>
                <a:latin typeface="Calibri Light"/>
              </a:rPr>
            </a:br>
            <a:r>
              <a:rPr lang="de-DE" altLang="de-DE" sz="1200" b="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Calibri Light"/>
              </a:rPr>
              <a:t>www.uke.de/mkt</a:t>
            </a:r>
            <a:r>
              <a:rPr lang="de-DE" altLang="de-DE" sz="1200" b="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4261</Words>
  <Application>Microsoft Office PowerPoint</Application>
  <PresentationFormat>Benutzerdefiniert</PresentationFormat>
  <Paragraphs>572</Paragraphs>
  <Slides>55</Slides>
  <Notes>55</Notes>
  <HiddenSlides>0</HiddenSlides>
  <MMClips>0</MMClips>
  <ScaleCrop>false</ScaleCrop>
  <HeadingPairs>
    <vt:vector size="6" baseType="variant">
      <vt:variant>
        <vt:lpstr>Verwendete Schriftarten</vt:lpstr>
      </vt:variant>
      <vt:variant>
        <vt:i4>6</vt:i4>
      </vt:variant>
      <vt:variant>
        <vt:lpstr>Design</vt:lpstr>
      </vt:variant>
      <vt:variant>
        <vt:i4>2</vt:i4>
      </vt:variant>
      <vt:variant>
        <vt:lpstr>Folientitel</vt:lpstr>
      </vt:variant>
      <vt:variant>
        <vt:i4>55</vt:i4>
      </vt:variant>
    </vt:vector>
  </HeadingPairs>
  <TitlesOfParts>
    <vt:vector size="63" baseType="lpstr">
      <vt:lpstr>Arial</vt:lpstr>
      <vt:lpstr>Calibri Light</vt:lpstr>
      <vt:lpstr>Symbol</vt:lpstr>
      <vt:lpstr>Times New Roman</vt:lpstr>
      <vt:lpstr>WingDings</vt:lpstr>
      <vt:lpstr>WingDings</vt:lpstr>
      <vt:lpstr>UKE_PPT-Vorlage_16zu9</vt:lpstr>
      <vt:lpstr>1_UKE_PPT-Vorlage_16zu9</vt:lpstr>
      <vt:lpstr>MCT 8 A – Ruh hali &amp; Öz-Saygı</vt:lpstr>
      <vt:lpstr>Bunu neden yapıyoruz?</vt:lpstr>
      <vt:lpstr>Depresyon belirtileri nelerdir?</vt:lpstr>
      <vt:lpstr>Depresyon belirtileri nelerdir?</vt:lpstr>
      <vt:lpstr>Doğuştan mı böyleyim... Yoksa sonradan mı?</vt:lpstr>
      <vt:lpstr>Doğuştan mı böyleyim... Yoksa sonradan mı?</vt:lpstr>
      <vt:lpstr>Doğuştan mı böyleyim... Yoksa sonradan mı?</vt:lpstr>
      <vt:lpstr>Doğuştan mı böyleyim... Yoksa sonradan mı?</vt:lpstr>
      <vt:lpstr>Psikoz &amp; Depresyon Depresyonun öz-saygı üzerindeki etkileri</vt:lpstr>
      <vt:lpstr>Psikoz &amp; Depresyon Depresyonun öz-saygı üzerindeki etkileri</vt:lpstr>
      <vt:lpstr>Psikoz &amp; Depresyon Depresyonun öz-saygı üzerindeki etkileri</vt:lpstr>
      <vt:lpstr>Psikoz &amp; Depresyon Psikozun öz-saygı üzerindeki etkileri</vt:lpstr>
      <vt:lpstr>PowerPoint-Präsentation</vt:lpstr>
      <vt:lpstr>1. Abartılı Genelleme Daha gerçekçi ve yardımcı bir değerlendirme ne olabilir?</vt:lpstr>
      <vt:lpstr>1. Abartılı Genelleme Daha gerçekçi ve yardımcı bir değerlendirme ne olabilir?</vt:lpstr>
      <vt:lpstr>1. Abartılı Genelleme Daha gerçekçi ve yardımcı bir değerlendirme ne olabilir?</vt:lpstr>
      <vt:lpstr>Bunun yerine: bir kusurdan bütüne genelleme yapmayınız!</vt:lpstr>
      <vt:lpstr>2. Seçici algı Daha gerçekçi ve yardımcı bir değerlendirme ne olabilir?</vt:lpstr>
      <vt:lpstr>2. Seçici algı Daha gerçekçi ve yardımcı bir değerlendirme ne olabilir?</vt:lpstr>
      <vt:lpstr>2. Seçici algı Daha gerçekçi ve yardımcı bir değerlendirme ne olabilir?</vt:lpstr>
      <vt:lpstr>3. Kendi ölçütlerinizi nihai ölçüm olarak uygulamak!</vt:lpstr>
      <vt:lpstr>4. Olumlu geribildirimi reddetmek; fakat olumsuzu eleştirmeden kabullenmek! Daha gerçekçi ve yardımcı bir değerlendirme ne olabilir?</vt:lpstr>
      <vt:lpstr>4. Olumlu geribildirimi reddetmek; fakat olumsuzu eleştirmeden kabullenmek! Daha gerçekçi ve yardımcı bir değerlendirme ne olabilir?</vt:lpstr>
      <vt:lpstr>4. Olumlu geribildirimi reddetmek; fakat olumsuzu eleştirmeden kabullenmek! Daha gerçekçi ve yardımcı bir değerlendirme ne olabilir?</vt:lpstr>
      <vt:lpstr>5. “Ya Hep-Ya Hiç-Düşünme Şekli”/ Felaket tellalı gibi düşünme Daha gerçekçi ve yardımcı bir değerlendirme ne olabilir?</vt:lpstr>
      <vt:lpstr>5. “Ya Hep-Ya Hiç-Düşünme Şekli”/ Felaket tellalı gibi düşünme Daha gerçekçi ve yardımcı bir değerlendirme ne olabilir?</vt:lpstr>
      <vt:lpstr>6. Olumsuz düşüncelerin bastırılması Daha gerçekçi ve yardımcı bir değerlendirme ne olabilir?</vt:lpstr>
      <vt:lpstr>6. Olumsuz düşüncelerin bastırılması Daha gerçekçi ve yardımcı bir değerlendirme ne olabilir?</vt:lpstr>
      <vt:lpstr>6. Olumsuz düşüncelerin bastırılması Alıştırma</vt:lpstr>
      <vt:lpstr>6. Olumsuz düşüncelerin bastırılması İşe yarıyor mu? Hayır!</vt:lpstr>
      <vt:lpstr>Bunun yerine:</vt:lpstr>
      <vt:lpstr>7. Öteki düşünce bozunumları</vt:lpstr>
      <vt:lpstr>7. Öteki düşünce bozunumları</vt:lpstr>
      <vt:lpstr>Video klip: isteğe bağlı</vt:lpstr>
      <vt:lpstr>Güçlerinizin farkında olun</vt:lpstr>
      <vt:lpstr>Güçlerinizin farkında olun</vt:lpstr>
      <vt:lpstr>Güçlerinizin farkında olun</vt:lpstr>
      <vt:lpstr>Güçlerinizin farkında olun</vt:lpstr>
      <vt:lpstr>Çökkün ruh halini/düşük öz-saygıyı iyileştirmek için püf noktaları</vt:lpstr>
      <vt:lpstr>Çökkün ruh halini/düşük öz-saygıyı iyileştirmek için püf noktaları</vt:lpstr>
      <vt:lpstr>Çökkün ruh halini/düşük öz-saygıyı iyileştirmek için püf noktaları</vt:lpstr>
      <vt:lpstr>Çökkün ruh halini/düşük öz-saygıyı iyileştirmek için püf noktaları</vt:lpstr>
      <vt:lpstr>Çökkün ruh halini/düşük öz-saygıyı iyileştirmek için püf noktaları</vt:lpstr>
      <vt:lpstr>Çökkün ruh halini/düşük öz-saygıyı iyileştirmek için püf noktaları</vt:lpstr>
      <vt:lpstr>Çökkün ruh halini/düşük öz-saygıyı iyileştirmek için püf noktaları</vt:lpstr>
      <vt:lpstr>Günlük hayatımıza taşıyalım</vt:lpstr>
      <vt:lpstr>Günlük hayatımıza taşıyalım</vt:lpstr>
      <vt:lpstr>Günlük hayatımıza taşıyalım</vt:lpstr>
      <vt:lpstr>Günlük hayatımıza taşıyalım</vt:lpstr>
      <vt:lpstr>Bunun psikoz ile alakası nedir?</vt:lpstr>
      <vt:lpstr>Bunun psikoz ile alakası nedir?</vt:lpstr>
      <vt:lpstr>Bunun psikoz ile alakası nedir?</vt:lpstr>
      <vt:lpstr>İlginiz için teşekkür ederim</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290</cp:revision>
  <dcterms:created xsi:type="dcterms:W3CDTF">2004-06-30T16:15:23Z</dcterms:created>
  <dcterms:modified xsi:type="dcterms:W3CDTF">2021-11-08T09:48:07Z</dcterms:modified>
</cp:coreProperties>
</file>