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 id="2147483712" r:id="rId2"/>
  </p:sldMasterIdLst>
  <p:notesMasterIdLst>
    <p:notesMasterId r:id="rId50"/>
  </p:notesMasterIdLst>
  <p:handoutMasterIdLst>
    <p:handoutMasterId r:id="rId51"/>
  </p:handoutMasterIdLst>
  <p:sldIdLst>
    <p:sldId id="495" r:id="rId3"/>
    <p:sldId id="390" r:id="rId4"/>
    <p:sldId id="391" r:id="rId5"/>
    <p:sldId id="392" r:id="rId6"/>
    <p:sldId id="393" r:id="rId7"/>
    <p:sldId id="388" r:id="rId8"/>
    <p:sldId id="360" r:id="rId9"/>
    <p:sldId id="476" r:id="rId10"/>
    <p:sldId id="475" r:id="rId11"/>
    <p:sldId id="409" r:id="rId12"/>
    <p:sldId id="478" r:id="rId13"/>
    <p:sldId id="477" r:id="rId14"/>
    <p:sldId id="463" r:id="rId15"/>
    <p:sldId id="411" r:id="rId16"/>
    <p:sldId id="480" r:id="rId17"/>
    <p:sldId id="479" r:id="rId18"/>
    <p:sldId id="497" r:id="rId19"/>
    <p:sldId id="332" r:id="rId20"/>
    <p:sldId id="364" r:id="rId21"/>
    <p:sldId id="481" r:id="rId22"/>
    <p:sldId id="386" r:id="rId23"/>
    <p:sldId id="336" r:id="rId24"/>
    <p:sldId id="483" r:id="rId25"/>
    <p:sldId id="482" r:id="rId26"/>
    <p:sldId id="484" r:id="rId27"/>
    <p:sldId id="444" r:id="rId28"/>
    <p:sldId id="340" r:id="rId29"/>
    <p:sldId id="485" r:id="rId30"/>
    <p:sldId id="499" r:id="rId31"/>
    <p:sldId id="487" r:id="rId32"/>
    <p:sldId id="496" r:id="rId33"/>
    <p:sldId id="491" r:id="rId34"/>
    <p:sldId id="498" r:id="rId35"/>
    <p:sldId id="500" r:id="rId36"/>
    <p:sldId id="501" r:id="rId37"/>
    <p:sldId id="503" r:id="rId38"/>
    <p:sldId id="492" r:id="rId39"/>
    <p:sldId id="413" r:id="rId40"/>
    <p:sldId id="376" r:id="rId41"/>
    <p:sldId id="504" r:id="rId42"/>
    <p:sldId id="505" r:id="rId43"/>
    <p:sldId id="432" r:id="rId44"/>
    <p:sldId id="494" r:id="rId45"/>
    <p:sldId id="493" r:id="rId46"/>
    <p:sldId id="369" r:id="rId47"/>
    <p:sldId id="474" r:id="rId48"/>
    <p:sldId id="414" r:id="rId49"/>
  </p:sldIdLst>
  <p:sldSz cx="12195175" cy="6858000"/>
  <p:notesSz cx="7099300" cy="10234613"/>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022">
          <p15:clr>
            <a:srgbClr val="A4A3A4"/>
          </p15:clr>
        </p15:guide>
        <p15:guide id="2" pos="340">
          <p15:clr>
            <a:srgbClr val="A4A3A4"/>
          </p15:clr>
        </p15:guide>
        <p15:guide id="3" pos="4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336699"/>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443" autoAdjust="0"/>
    <p:restoredTop sz="94684" autoAdjust="0"/>
  </p:normalViewPr>
  <p:slideViewPr>
    <p:cSldViewPr>
      <p:cViewPr varScale="1">
        <p:scale>
          <a:sx n="82" d="100"/>
          <a:sy n="82" d="100"/>
        </p:scale>
        <p:origin x="562" y="77"/>
      </p:cViewPr>
      <p:guideLst>
        <p:guide orient="horz" pos="3022"/>
        <p:guide pos="340"/>
        <p:guide pos="4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616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handoutMaster" Target="handoutMasters/handout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C4BBA7AA-65B0-402B-855E-9DDA549C3453}" type="slidenum">
              <a:rPr lang="en-US" altLang="de-DE"/>
              <a:pPr>
                <a:defRPr/>
              </a:pPr>
              <a:t>‹Nr.›</a:t>
            </a:fld>
            <a:endParaRPr lang="en-US" altLang="de-DE"/>
          </a:p>
        </p:txBody>
      </p:sp>
    </p:spTree>
    <p:extLst>
      <p:ext uri="{BB962C8B-B14F-4D97-AF65-F5344CB8AC3E}">
        <p14:creationId xmlns:p14="http://schemas.microsoft.com/office/powerpoint/2010/main" val="2287515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28852034-7464-4544-A09C-632441151E53}" type="slidenum">
              <a:rPr lang="en-US" altLang="de-DE"/>
              <a:pPr>
                <a:defRPr/>
              </a:pPr>
              <a:t>‹Nr.›</a:t>
            </a:fld>
            <a:endParaRPr lang="en-US" altLang="de-DE"/>
          </a:p>
        </p:txBody>
      </p:sp>
    </p:spTree>
    <p:extLst>
      <p:ext uri="{BB962C8B-B14F-4D97-AF65-F5344CB8AC3E}">
        <p14:creationId xmlns:p14="http://schemas.microsoft.com/office/powerpoint/2010/main" val="313116389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628472B-5392-4AAB-A932-D07ACE25BB66}" type="slidenum">
              <a:rPr lang="en-US" altLang="de-DE" sz="1300"/>
              <a:pPr>
                <a:spcBef>
                  <a:spcPct val="0"/>
                </a:spcBef>
              </a:pPr>
              <a:t>2</a:t>
            </a:fld>
            <a:endParaRPr lang="en-US" altLang="de-DE" sz="1300"/>
          </a:p>
        </p:txBody>
      </p:sp>
      <p:sp>
        <p:nvSpPr>
          <p:cNvPr id="8195" name="Rectangle 2"/>
          <p:cNvSpPr>
            <a:spLocks noGrp="1" noRot="1" noChangeAspect="1" noChangeArrowheads="1" noTextEdit="1"/>
          </p:cNvSpPr>
          <p:nvPr>
            <p:ph type="sldImg"/>
          </p:nvPr>
        </p:nvSpPr>
        <p:spPr>
          <a:xfrm>
            <a:off x="138113" y="768350"/>
            <a:ext cx="6823075" cy="3836988"/>
          </a:xfrm>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096155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3F7D73F-214E-4441-8FE5-0B8B88AF640D}" type="slidenum">
              <a:rPr lang="en-US" altLang="de-DE" sz="1300"/>
              <a:pPr>
                <a:spcBef>
                  <a:spcPct val="0"/>
                </a:spcBef>
              </a:pPr>
              <a:t>3</a:t>
            </a:fld>
            <a:endParaRPr lang="en-US" altLang="de-DE" sz="1300"/>
          </a:p>
        </p:txBody>
      </p:sp>
      <p:sp>
        <p:nvSpPr>
          <p:cNvPr id="10243" name="Rectangle 2"/>
          <p:cNvSpPr>
            <a:spLocks noGrp="1" noRot="1" noChangeAspect="1" noChangeArrowheads="1" noTextEdit="1"/>
          </p:cNvSpPr>
          <p:nvPr>
            <p:ph type="sldImg"/>
          </p:nvPr>
        </p:nvSpPr>
        <p:spPr>
          <a:xfrm>
            <a:off x="138113" y="768350"/>
            <a:ext cx="6823075" cy="3836988"/>
          </a:xfrm>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70633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78FCB2-F1E4-4F5C-9C3F-658EEA22ADD4}" type="slidenum">
              <a:rPr lang="en-US" altLang="de-DE" sz="1300"/>
              <a:pPr>
                <a:spcBef>
                  <a:spcPct val="0"/>
                </a:spcBef>
              </a:pPr>
              <a:t>4</a:t>
            </a:fld>
            <a:endParaRPr lang="en-US" altLang="de-DE" sz="1300"/>
          </a:p>
        </p:txBody>
      </p:sp>
      <p:sp>
        <p:nvSpPr>
          <p:cNvPr id="12291" name="Rectangle 2"/>
          <p:cNvSpPr>
            <a:spLocks noGrp="1" noRot="1" noChangeAspect="1" noChangeArrowheads="1" noTextEdit="1"/>
          </p:cNvSpPr>
          <p:nvPr>
            <p:ph type="sldImg"/>
          </p:nvPr>
        </p:nvSpPr>
        <p:spPr>
          <a:xfrm>
            <a:off x="138113" y="768350"/>
            <a:ext cx="6823075" cy="3836988"/>
          </a:xfrm>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608533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534CA5-16F4-4757-B4B1-387CBF4E1D4A}" type="slidenum">
              <a:rPr lang="en-US" altLang="de-DE" sz="1300"/>
              <a:pPr>
                <a:spcBef>
                  <a:spcPct val="0"/>
                </a:spcBef>
              </a:pPr>
              <a:t>5</a:t>
            </a:fld>
            <a:endParaRPr lang="en-US" altLang="de-DE" sz="1300"/>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448347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749EFC-7ADB-44AA-A03F-DCB32D155CF3}" type="slidenum">
              <a:rPr lang="en-US" altLang="de-DE" sz="1300"/>
              <a:pPr>
                <a:spcBef>
                  <a:spcPct val="0"/>
                </a:spcBef>
              </a:pPr>
              <a:t>6</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84853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0081F9C-74B4-4EE3-B28D-EC0A98F458D2}" type="slidenum">
              <a:rPr lang="en-US" altLang="de-DE" sz="1300"/>
              <a:pPr>
                <a:spcBef>
                  <a:spcPct val="0"/>
                </a:spcBef>
              </a:pPr>
              <a:t>7</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98605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0081F9C-74B4-4EE3-B28D-EC0A98F458D2}" type="slidenum">
              <a:rPr lang="en-US" altLang="de-DE" sz="1300"/>
              <a:pPr>
                <a:spcBef>
                  <a:spcPct val="0"/>
                </a:spcBef>
              </a:pPr>
              <a:t>8</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98605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0081F9C-74B4-4EE3-B28D-EC0A98F458D2}" type="slidenum">
              <a:rPr lang="en-US" altLang="de-DE" sz="1300"/>
              <a:pPr>
                <a:spcBef>
                  <a:spcPct val="0"/>
                </a:spcBef>
              </a:pPr>
              <a:t>9</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98605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7F5AF4-1321-4F08-BD19-F9DFC53224A9}" type="slidenum">
              <a:rPr lang="en-US" altLang="de-DE" sz="1300"/>
              <a:pPr>
                <a:spcBef>
                  <a:spcPct val="0"/>
                </a:spcBef>
              </a:pPr>
              <a:t>10</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486263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7F5AF4-1321-4F08-BD19-F9DFC53224A9}" type="slidenum">
              <a:rPr lang="en-US" altLang="de-DE" sz="1300"/>
              <a:pPr>
                <a:spcBef>
                  <a:spcPct val="0"/>
                </a:spcBef>
              </a:pPr>
              <a:t>11</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486263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7F5AF4-1321-4F08-BD19-F9DFC53224A9}" type="slidenum">
              <a:rPr lang="en-US" altLang="de-DE" sz="1300"/>
              <a:pPr>
                <a:spcBef>
                  <a:spcPct val="0"/>
                </a:spcBef>
              </a:pPr>
              <a:t>12</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486263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872B2B-410D-4D8D-B952-EA3F94CF1DA8}" type="slidenum">
              <a:rPr lang="en-US" altLang="de-DE" sz="1300"/>
              <a:pPr>
                <a:spcBef>
                  <a:spcPct val="0"/>
                </a:spcBef>
              </a:pPr>
              <a:t>13</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019025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7E904A-FF6B-4472-8888-46017384B1BE}" type="slidenum">
              <a:rPr lang="en-US" altLang="de-DE" sz="1300"/>
              <a:pPr>
                <a:spcBef>
                  <a:spcPct val="0"/>
                </a:spcBef>
              </a:pPr>
              <a:t>14</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6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472097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7E904A-FF6B-4472-8888-46017384B1BE}" type="slidenum">
              <a:rPr lang="en-US" altLang="de-DE" sz="1300"/>
              <a:pPr>
                <a:spcBef>
                  <a:spcPct val="0"/>
                </a:spcBef>
              </a:pPr>
              <a:t>15</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6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472097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7E904A-FF6B-4472-8888-46017384B1BE}" type="slidenum">
              <a:rPr lang="en-US" altLang="de-DE" sz="1300"/>
              <a:pPr>
                <a:spcBef>
                  <a:spcPct val="0"/>
                </a:spcBef>
              </a:pPr>
              <a:t>16</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6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472097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7E904A-FF6B-4472-8888-46017384B1BE}" type="slidenum">
              <a:rPr lang="en-US" altLang="de-DE" sz="1300"/>
              <a:pPr>
                <a:spcBef>
                  <a:spcPct val="0"/>
                </a:spcBef>
              </a:pPr>
              <a:t>17</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6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77778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9CA3C2E-0883-4CC3-AC0A-612909C4610B}" type="slidenum">
              <a:rPr lang="en-US" altLang="de-DE" sz="1300"/>
              <a:pPr>
                <a:spcBef>
                  <a:spcPct val="0"/>
                </a:spcBef>
              </a:pPr>
              <a:t>18</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365829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603286C-0F2B-4D83-816E-EB6D44EBA8E1}" type="slidenum">
              <a:rPr lang="en-US" altLang="de-DE" sz="1300"/>
              <a:pPr>
                <a:spcBef>
                  <a:spcPct val="0"/>
                </a:spcBef>
              </a:pPr>
              <a:t>19</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717117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603286C-0F2B-4D83-816E-EB6D44EBA8E1}" type="slidenum">
              <a:rPr lang="en-US" altLang="de-DE" sz="1300"/>
              <a:pPr>
                <a:spcBef>
                  <a:spcPct val="0"/>
                </a:spcBef>
              </a:pPr>
              <a:t>20</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717117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B01F540-710F-4C4F-B5EC-C3FBC5A639D5}" type="slidenum">
              <a:rPr lang="en-US" altLang="de-DE" sz="1300"/>
              <a:pPr>
                <a:spcBef>
                  <a:spcPct val="0"/>
                </a:spcBef>
              </a:pPr>
              <a:t>21</a:t>
            </a:fld>
            <a:endParaRPr lang="en-US" altLang="de-DE" sz="1300"/>
          </a:p>
        </p:txBody>
      </p:sp>
      <p:sp>
        <p:nvSpPr>
          <p:cNvPr id="45059" name="Rectangle 2"/>
          <p:cNvSpPr>
            <a:spLocks noGrp="1" noRot="1" noChangeAspect="1" noChangeArrowheads="1" noTextEdit="1"/>
          </p:cNvSpPr>
          <p:nvPr>
            <p:ph type="sldImg"/>
          </p:nvPr>
        </p:nvSpPr>
        <p:spPr>
          <a:xfrm>
            <a:off x="139700" y="768350"/>
            <a:ext cx="6821488"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553186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CCE358-6C18-4840-BA15-59E6A0D9451C}" type="slidenum">
              <a:rPr lang="en-US" altLang="de-DE" sz="1300"/>
              <a:pPr>
                <a:spcBef>
                  <a:spcPct val="0"/>
                </a:spcBef>
              </a:pPr>
              <a:t>22</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00464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CCE358-6C18-4840-BA15-59E6A0D9451C}" type="slidenum">
              <a:rPr lang="en-US" altLang="de-DE" sz="1300"/>
              <a:pPr>
                <a:spcBef>
                  <a:spcPct val="0"/>
                </a:spcBef>
              </a:pPr>
              <a:t>23</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00464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CCE358-6C18-4840-BA15-59E6A0D9451C}" type="slidenum">
              <a:rPr lang="en-US" altLang="de-DE" sz="1300"/>
              <a:pPr>
                <a:spcBef>
                  <a:spcPct val="0"/>
                </a:spcBef>
              </a:pPr>
              <a:t>24</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00464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D13488-A664-4F2D-B1D9-ACC4DEF2DA9C}" type="slidenum">
              <a:rPr lang="en-US" altLang="de-DE" sz="1300"/>
              <a:pPr>
                <a:spcBef>
                  <a:spcPct val="0"/>
                </a:spcBef>
              </a:pPr>
              <a:t>25</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93917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6130D97-4EB4-433A-A9BB-444A80D737AF}" type="slidenum">
              <a:rPr lang="en-US" altLang="de-DE" sz="1300"/>
              <a:pPr>
                <a:spcBef>
                  <a:spcPct val="0"/>
                </a:spcBef>
              </a:pPr>
              <a:t>26</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117461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6E196BD-1460-4094-8254-5F40A5586AFD}" type="slidenum">
              <a:rPr lang="en-US" altLang="de-DE" sz="1300"/>
              <a:pPr>
                <a:spcBef>
                  <a:spcPct val="0"/>
                </a:spcBef>
              </a:pPr>
              <a:t>27</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392451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B1D52D-524B-4890-9F9F-8422F4440A26}" type="slidenum">
              <a:rPr lang="en-US" altLang="de-DE" sz="1300"/>
              <a:pPr>
                <a:spcBef>
                  <a:spcPct val="0"/>
                </a:spcBef>
              </a:pPr>
              <a:t>28</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40762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C507D6-5A7A-498F-A22E-977B56282C4D}" type="slidenum">
              <a:rPr lang="en-US" altLang="de-DE" sz="1300"/>
              <a:pPr>
                <a:spcBef>
                  <a:spcPct val="0"/>
                </a:spcBef>
              </a:pPr>
              <a:t>30</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02673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489A957-44C5-4E6F-8089-CAEE64066CE9}" type="slidenum">
              <a:rPr lang="en-US" altLang="de-DE" sz="1300"/>
              <a:pPr>
                <a:spcBef>
                  <a:spcPct val="0"/>
                </a:spcBef>
              </a:pPr>
              <a:t>31</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702270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CB6F29C-4ED9-4FE0-8BF4-D420A26B6EC9}" type="slidenum">
              <a:rPr lang="en-US" altLang="de-DE" sz="1300"/>
              <a:pPr>
                <a:spcBef>
                  <a:spcPct val="0"/>
                </a:spcBef>
              </a:pPr>
              <a:t>32</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518251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CB6F29C-4ED9-4FE0-8BF4-D420A26B6EC9}" type="slidenum">
              <a:rPr lang="en-US" altLang="de-DE" sz="1300"/>
              <a:pPr>
                <a:spcBef>
                  <a:spcPct val="0"/>
                </a:spcBef>
              </a:pPr>
              <a:t>33</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7520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CB6F29C-4ED9-4FE0-8BF4-D420A26B6EC9}" type="slidenum">
              <a:rPr lang="en-US" altLang="de-DE" sz="1300"/>
              <a:pPr>
                <a:spcBef>
                  <a:spcPct val="0"/>
                </a:spcBef>
              </a:pPr>
              <a:t>36</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7520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000B0E-B762-481D-88B0-5182BB078BBB}" type="slidenum">
              <a:rPr lang="en-US" altLang="de-DE" sz="1300" smtClean="0"/>
              <a:pPr>
                <a:spcBef>
                  <a:spcPct val="0"/>
                </a:spcBef>
              </a:pPr>
              <a:t>38</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55790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D1ACB7D-C1C6-4B34-98E7-5245F12E9E5D}" type="slidenum">
              <a:rPr lang="en-US" altLang="de-DE" sz="1300"/>
              <a:pPr>
                <a:spcBef>
                  <a:spcPct val="0"/>
                </a:spcBef>
              </a:pPr>
              <a:t>39</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6322807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349758-1D21-46DC-93AA-0EC2CA25FABB}" type="slidenum">
              <a:rPr lang="en-US" altLang="de-DE" sz="1300"/>
              <a:pPr>
                <a:spcBef>
                  <a:spcPct val="0"/>
                </a:spcBef>
              </a:pPr>
              <a:t>40</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736370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349758-1D21-46DC-93AA-0EC2CA25FABB}" type="slidenum">
              <a:rPr lang="en-US" altLang="de-DE" sz="1300"/>
              <a:pPr>
                <a:spcBef>
                  <a:spcPct val="0"/>
                </a:spcBef>
              </a:pPr>
              <a:t>41</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0883630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81E626-8F00-4B5C-8D80-4C1006FC8760}" type="slidenum">
              <a:rPr lang="en-US" altLang="de-DE" sz="1300"/>
              <a:pPr>
                <a:spcBef>
                  <a:spcPct val="0"/>
                </a:spcBef>
              </a:pPr>
              <a:t>42</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9730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81E626-8F00-4B5C-8D80-4C1006FC8760}" type="slidenum">
              <a:rPr lang="en-US" altLang="de-DE" sz="1300"/>
              <a:pPr>
                <a:spcBef>
                  <a:spcPct val="0"/>
                </a:spcBef>
              </a:pPr>
              <a:t>43</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9730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81E626-8F00-4B5C-8D80-4C1006FC8760}" type="slidenum">
              <a:rPr lang="en-US" altLang="de-DE" sz="1300"/>
              <a:pPr>
                <a:spcBef>
                  <a:spcPct val="0"/>
                </a:spcBef>
              </a:pPr>
              <a:t>44</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97307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82740C4-028A-4964-AB45-BF0E861A10C3}" type="slidenum">
              <a:rPr lang="en-US" altLang="de-DE" sz="1300"/>
              <a:pPr>
                <a:spcBef>
                  <a:spcPct val="0"/>
                </a:spcBef>
              </a:pPr>
              <a:t>45</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2573471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2B9E58-1F6E-4214-9D97-2797B5D58253}" type="slidenum">
              <a:rPr lang="en-US" altLang="de-DE" sz="1300"/>
              <a:pPr>
                <a:spcBef>
                  <a:spcPct val="0"/>
                </a:spcBef>
              </a:pPr>
              <a:t>47</a:t>
            </a:fld>
            <a:endParaRPr lang="en-US"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983733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Metakognitif</a:t>
            </a:r>
            <a:r>
              <a:rPr lang="en-US" altLang="ko-KR" dirty="0">
                <a:solidFill>
                  <a:srgbClr val="004992"/>
                </a:solidFill>
              </a:rPr>
              <a:t> </a:t>
            </a:r>
            <a:r>
              <a:rPr lang="en-US" altLang="ko-KR" dirty="0" err="1">
                <a:solidFill>
                  <a:srgbClr val="004992"/>
                </a:solidFill>
              </a:rPr>
              <a:t>Eğitim</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Bu </a:t>
            </a:r>
            <a:r>
              <a:rPr lang="en-US" altLang="ko-KR" sz="1000" dirty="0" err="1">
                <a:latin typeface="+mj-lt"/>
              </a:rPr>
              <a:t>modüldeki</a:t>
            </a:r>
            <a:r>
              <a:rPr lang="en-US" altLang="ko-KR" sz="1000" dirty="0">
                <a:latin typeface="+mj-lt"/>
              </a:rPr>
              <a:t> </a:t>
            </a:r>
            <a:r>
              <a:rPr lang="en-US" altLang="ko-KR" sz="1000" dirty="0" err="1">
                <a:latin typeface="+mj-lt"/>
              </a:rPr>
              <a:t>resimlerin</a:t>
            </a:r>
            <a:r>
              <a:rPr lang="en-US" altLang="ko-KR" sz="1000" dirty="0">
                <a:latin typeface="+mj-lt"/>
              </a:rPr>
              <a:t> </a:t>
            </a:r>
            <a:r>
              <a:rPr lang="en-US" altLang="ko-KR" sz="1000" dirty="0" err="1">
                <a:latin typeface="+mj-lt"/>
              </a:rPr>
              <a:t>kullanımı</a:t>
            </a:r>
            <a:r>
              <a:rPr lang="en-US" altLang="ko-KR" sz="1000" dirty="0">
                <a:latin typeface="+mj-lt"/>
              </a:rPr>
              <a:t> </a:t>
            </a:r>
            <a:r>
              <a:rPr lang="en-US" altLang="ko-KR" sz="1000" dirty="0" err="1">
                <a:latin typeface="+mj-lt"/>
              </a:rPr>
              <a:t>için</a:t>
            </a:r>
            <a:r>
              <a:rPr lang="en-US" altLang="ko-KR" sz="1000" dirty="0">
                <a:latin typeface="+mj-lt"/>
              </a:rPr>
              <a:t> </a:t>
            </a:r>
            <a:r>
              <a:rPr lang="en-US" altLang="ko-KR" sz="1000" dirty="0" err="1">
                <a:latin typeface="+mj-lt"/>
              </a:rPr>
              <a:t>gerekli</a:t>
            </a:r>
            <a:r>
              <a:rPr lang="en-US" altLang="ko-KR" sz="1000" dirty="0">
                <a:latin typeface="+mj-lt"/>
              </a:rPr>
              <a:t> </a:t>
            </a:r>
            <a:r>
              <a:rPr lang="en-US" altLang="ko-KR" sz="1000" dirty="0" err="1">
                <a:latin typeface="+mj-lt"/>
              </a:rPr>
              <a:t>izin</a:t>
            </a:r>
            <a:r>
              <a:rPr lang="en-US" altLang="ko-KR" sz="1000" dirty="0">
                <a:latin typeface="+mj-lt"/>
              </a:rPr>
              <a:t> </a:t>
            </a:r>
            <a:r>
              <a:rPr lang="en-US" altLang="ko-KR" sz="1000" dirty="0" err="1">
                <a:latin typeface="+mj-lt"/>
              </a:rPr>
              <a:t>sırasıyla</a:t>
            </a:r>
            <a:r>
              <a:rPr lang="en-US" altLang="ko-KR" sz="1000" dirty="0">
                <a:latin typeface="+mj-lt"/>
              </a:rPr>
              <a:t> </a:t>
            </a:r>
            <a:r>
              <a:rPr lang="en-US" altLang="ko-KR" sz="1000" dirty="0" err="1">
                <a:latin typeface="+mj-lt"/>
              </a:rPr>
              <a:t>sanatçılarından</a:t>
            </a:r>
            <a:r>
              <a:rPr lang="en-US" altLang="ko-KR" sz="1000" dirty="0">
                <a:latin typeface="+mj-lt"/>
              </a:rPr>
              <a:t> </a:t>
            </a:r>
            <a:r>
              <a:rPr lang="en-US" altLang="ko-KR" sz="1000" dirty="0" err="1">
                <a:latin typeface="+mj-lt"/>
              </a:rPr>
              <a:t>ve</a:t>
            </a:r>
            <a:r>
              <a:rPr lang="en-US" altLang="ko-KR" sz="1000" dirty="0">
                <a:latin typeface="+mj-lt"/>
              </a:rPr>
              <a:t> </a:t>
            </a:r>
            <a:r>
              <a:rPr lang="en-US" altLang="ko-KR" sz="1000" dirty="0" err="1">
                <a:latin typeface="+mj-lt"/>
              </a:rPr>
              <a:t>telif</a:t>
            </a:r>
            <a:r>
              <a:rPr lang="en-US" altLang="ko-KR" sz="1000" dirty="0">
                <a:latin typeface="+mj-lt"/>
              </a:rPr>
              <a:t> </a:t>
            </a:r>
            <a:r>
              <a:rPr lang="en-US" altLang="ko-KR" sz="1000" dirty="0" err="1">
                <a:latin typeface="+mj-lt"/>
              </a:rPr>
              <a:t>hakkı</a:t>
            </a:r>
            <a:r>
              <a:rPr lang="en-US" altLang="ko-KR" sz="1000" dirty="0">
                <a:latin typeface="+mj-lt"/>
              </a:rPr>
              <a:t> </a:t>
            </a:r>
            <a:r>
              <a:rPr lang="en-US" altLang="ko-KR" sz="1000" dirty="0" err="1">
                <a:latin typeface="+mj-lt"/>
              </a:rPr>
              <a:t>sahipleri</a:t>
            </a:r>
            <a:r>
              <a:rPr lang="en-US" altLang="ko-KR" sz="1000" dirty="0">
                <a:latin typeface="+mj-lt"/>
              </a:rPr>
              <a:t> </a:t>
            </a:r>
            <a:r>
              <a:rPr lang="en-US" altLang="ko-KR" sz="1000" dirty="0" err="1">
                <a:latin typeface="+mj-lt"/>
              </a:rPr>
              <a:t>nden</a:t>
            </a:r>
            <a:r>
              <a:rPr lang="en-US" altLang="ko-KR" sz="1000" dirty="0">
                <a:latin typeface="+mj-lt"/>
              </a:rPr>
              <a:t> </a:t>
            </a:r>
            <a:r>
              <a:rPr lang="en-US" altLang="ko-KR" sz="1000" dirty="0" err="1">
                <a:latin typeface="+mj-lt"/>
              </a:rPr>
              <a:t>temin</a:t>
            </a:r>
            <a:r>
              <a:rPr lang="en-US" altLang="ko-KR" sz="1000" dirty="0">
                <a:latin typeface="+mj-lt"/>
              </a:rPr>
              <a:t> </a:t>
            </a:r>
            <a:r>
              <a:rPr lang="en-US" altLang="ko-KR" sz="1000" dirty="0" err="1">
                <a:latin typeface="+mj-lt"/>
              </a:rPr>
              <a:t>edilmiştir</a:t>
            </a:r>
            <a:r>
              <a:rPr lang="en-US" altLang="ko-KR" sz="1000" dirty="0">
                <a:latin typeface="+mj-lt"/>
              </a:rPr>
              <a:t>. </a:t>
            </a:r>
            <a:r>
              <a:rPr lang="en-US" altLang="ko-KR" sz="1000" dirty="0" err="1">
                <a:latin typeface="+mj-lt"/>
              </a:rPr>
              <a:t>Detaylar</a:t>
            </a:r>
            <a:r>
              <a:rPr lang="en-US" altLang="ko-KR" sz="1000" dirty="0">
                <a:latin typeface="+mj-lt"/>
              </a:rPr>
              <a:t> </a:t>
            </a:r>
            <a:r>
              <a:rPr lang="en-US" altLang="ko-KR" sz="1000" dirty="0" err="1">
                <a:latin typeface="+mj-lt"/>
              </a:rPr>
              <a:t>için</a:t>
            </a:r>
            <a:r>
              <a:rPr lang="en-US" altLang="ko-KR" sz="1000" dirty="0">
                <a:latin typeface="+mj-lt"/>
              </a:rPr>
              <a:t> (</a:t>
            </a:r>
            <a:r>
              <a:rPr lang="en-US" altLang="ko-KR" sz="1000" dirty="0" err="1">
                <a:latin typeface="+mj-lt"/>
              </a:rPr>
              <a:t>sanatçı</a:t>
            </a:r>
            <a:r>
              <a:rPr lang="en-US" altLang="ko-KR" sz="1000" dirty="0">
                <a:latin typeface="+mj-lt"/>
              </a:rPr>
              <a:t> </a:t>
            </a:r>
            <a:r>
              <a:rPr lang="en-US" altLang="ko-KR" sz="1000" dirty="0" err="1">
                <a:latin typeface="+mj-lt"/>
              </a:rPr>
              <a:t>ismi</a:t>
            </a:r>
            <a:r>
              <a:rPr lang="en-US" altLang="ko-KR" sz="1000" dirty="0">
                <a:latin typeface="+mj-lt"/>
              </a:rPr>
              <a:t>, </a:t>
            </a:r>
            <a:r>
              <a:rPr lang="en-US" altLang="ko-KR" sz="1000" dirty="0" err="1">
                <a:latin typeface="+mj-lt"/>
              </a:rPr>
              <a:t>başlık</a:t>
            </a:r>
            <a:r>
              <a:rPr lang="en-US" altLang="ko-KR" sz="1000" dirty="0">
                <a:latin typeface="+mj-lt"/>
              </a:rPr>
              <a:t>), </a:t>
            </a:r>
            <a:r>
              <a:rPr lang="en-US" altLang="ko-KR" sz="1000" dirty="0" err="1">
                <a:latin typeface="+mj-lt"/>
              </a:rPr>
              <a:t>lütfen</a:t>
            </a:r>
            <a:r>
              <a:rPr lang="en-US" altLang="ko-KR" sz="1000" dirty="0">
                <a:latin typeface="+mj-lt"/>
              </a:rPr>
              <a:t> </a:t>
            </a:r>
            <a:r>
              <a:rPr lang="en-US" altLang="ko-KR" sz="1000" dirty="0" err="1">
                <a:latin typeface="+mj-lt"/>
              </a:rPr>
              <a:t>bu</a:t>
            </a:r>
            <a:r>
              <a:rPr lang="en-US" altLang="ko-KR" sz="1000" dirty="0">
                <a:latin typeface="+mj-lt"/>
              </a:rPr>
              <a:t> </a:t>
            </a:r>
            <a:r>
              <a:rPr lang="en-US" altLang="ko-KR" sz="1000" dirty="0" err="1">
                <a:latin typeface="+mj-lt"/>
              </a:rPr>
              <a:t>sunumun</a:t>
            </a:r>
            <a:r>
              <a:rPr lang="en-US" altLang="ko-KR" sz="1000" dirty="0">
                <a:latin typeface="+mj-lt"/>
              </a:rPr>
              <a:t> </a:t>
            </a:r>
            <a:r>
              <a:rPr lang="en-US" altLang="ko-KR" sz="1000" dirty="0" err="1">
                <a:latin typeface="+mj-lt"/>
              </a:rPr>
              <a:t>sonundaki</a:t>
            </a:r>
            <a:r>
              <a:rPr lang="en-US" altLang="ko-KR" sz="1000" dirty="0">
                <a:latin typeface="+mj-lt"/>
              </a:rPr>
              <a:t> </a:t>
            </a:r>
            <a:r>
              <a:rPr lang="en-US" altLang="ko-KR" sz="1000" dirty="0" err="1">
                <a:latin typeface="+mj-lt"/>
              </a:rPr>
              <a:t>ilgili</a:t>
            </a:r>
            <a:r>
              <a:rPr lang="en-US" altLang="ko-KR" sz="1000" dirty="0">
                <a:latin typeface="+mj-lt"/>
              </a:rPr>
              <a:t> </a:t>
            </a:r>
            <a:r>
              <a:rPr lang="en-US" altLang="ko-KR" sz="1000" dirty="0" err="1">
                <a:latin typeface="+mj-lt"/>
              </a:rPr>
              <a:t>kısma</a:t>
            </a:r>
            <a:r>
              <a:rPr lang="en-US" altLang="ko-KR" sz="1000" dirty="0">
                <a:latin typeface="+mj-lt"/>
              </a:rPr>
              <a:t> </a:t>
            </a:r>
            <a:r>
              <a:rPr lang="en-US" altLang="ko-KR" sz="1000" dirty="0" err="1">
                <a:latin typeface="+mj-lt"/>
              </a:rPr>
              <a:t>bakınız</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Eğitim Modülü 6 – Empati Kurmak… II</a:t>
            </a:r>
          </a:p>
        </p:txBody>
      </p:sp>
      <p:sp>
        <p:nvSpPr>
          <p:cNvPr id="4" name="Slide Number Placeholder 3"/>
          <p:cNvSpPr>
            <a:spLocks noGrp="1"/>
          </p:cNvSpPr>
          <p:nvPr>
            <p:ph type="sldNum" sz="quarter" idx="12"/>
          </p:nvPr>
        </p:nvSpPr>
        <p:spPr bwMode="gray"/>
        <p:txBody>
          <a:bodyPr/>
          <a:lstStyle>
            <a:lvl1pPr>
              <a:defRPr b="0"/>
            </a:lvl1pPr>
          </a:lstStyle>
          <a:p>
            <a:pPr>
              <a:defRPr/>
            </a:pPr>
            <a:fld id="{61843F2A-1CAA-4DFB-B4DC-FB21316DBB83}"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de-DE"/>
              <a:t>Eğitim Modülü 6 – Empati Kurmak… II</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Eğitim Modülü 6 – Empati Kurmak… II</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Eğitim Modülü 6 – Empati Kurmak… II</a:t>
            </a:r>
          </a:p>
        </p:txBody>
      </p:sp>
      <p:sp>
        <p:nvSpPr>
          <p:cNvPr id="7" name="Slide Number Placeholder 6"/>
          <p:cNvSpPr>
            <a:spLocks noGrp="1"/>
          </p:cNvSpPr>
          <p:nvPr>
            <p:ph type="sldNum" sz="quarter" idx="12"/>
          </p:nvPr>
        </p:nvSpPr>
        <p:spPr bwMode="gray"/>
        <p:txBody>
          <a:bodyPr/>
          <a:lstStyle>
            <a:lvl1pPr>
              <a:defRPr b="0"/>
            </a:lvl1pPr>
          </a:lstStyle>
          <a:p>
            <a:pPr>
              <a:defRPr/>
            </a:pPr>
            <a:fld id="{61843F2A-1CAA-4DFB-B4DC-FB21316DBB83}"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Eğitim Modülü 6 – Empati Kurmak… II</a:t>
            </a:r>
          </a:p>
        </p:txBody>
      </p:sp>
      <p:sp>
        <p:nvSpPr>
          <p:cNvPr id="7" name="Slide Number Placeholder 6"/>
          <p:cNvSpPr>
            <a:spLocks noGrp="1"/>
          </p:cNvSpPr>
          <p:nvPr>
            <p:ph type="sldNum" sz="quarter" idx="12"/>
          </p:nvPr>
        </p:nvSpPr>
        <p:spPr bwMode="gray"/>
        <p:txBody>
          <a:bodyPr/>
          <a:lstStyle>
            <a:lvl1pPr>
              <a:defRPr b="0"/>
            </a:lvl1pPr>
          </a:lstStyle>
          <a:p>
            <a:pPr>
              <a:defRPr/>
            </a:pPr>
            <a:fld id="{61843F2A-1CAA-4DFB-B4DC-FB21316DBB83}"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de-DE"/>
              <a:t>Eğitim Modülü 6 – Empati Kurmak… II</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Eğitim Modülü 6 – Empati Kurmak… II</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13263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35461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Metakognitif</a:t>
            </a:r>
            <a:r>
              <a:rPr lang="en-US" altLang="ko-KR" dirty="0">
                <a:solidFill>
                  <a:srgbClr val="004992"/>
                </a:solidFill>
              </a:rPr>
              <a:t> </a:t>
            </a:r>
            <a:r>
              <a:rPr lang="en-US" altLang="ko-KR" dirty="0" err="1">
                <a:solidFill>
                  <a:srgbClr val="004992"/>
                </a:solidFill>
              </a:rPr>
              <a:t>Eğitim</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en-US" altLang="ko-KR" sz="1000" dirty="0">
                <a:solidFill>
                  <a:srgbClr val="333333"/>
                </a:solidFill>
                <a:latin typeface="Calibri Light"/>
              </a:rPr>
              <a:t>Bu </a:t>
            </a:r>
            <a:r>
              <a:rPr lang="en-US" altLang="ko-KR" sz="1000" dirty="0" err="1">
                <a:solidFill>
                  <a:srgbClr val="333333"/>
                </a:solidFill>
                <a:latin typeface="Calibri Light"/>
              </a:rPr>
              <a:t>modüldeki</a:t>
            </a:r>
            <a:r>
              <a:rPr lang="en-US" altLang="ko-KR" sz="1000" dirty="0">
                <a:solidFill>
                  <a:srgbClr val="333333"/>
                </a:solidFill>
                <a:latin typeface="Calibri Light"/>
              </a:rPr>
              <a:t> </a:t>
            </a:r>
            <a:r>
              <a:rPr lang="en-US" altLang="ko-KR" sz="1000" dirty="0" err="1">
                <a:solidFill>
                  <a:srgbClr val="333333"/>
                </a:solidFill>
                <a:latin typeface="Calibri Light"/>
              </a:rPr>
              <a:t>resimlerin</a:t>
            </a:r>
            <a:r>
              <a:rPr lang="en-US" altLang="ko-KR" sz="1000" dirty="0">
                <a:solidFill>
                  <a:srgbClr val="333333"/>
                </a:solidFill>
                <a:latin typeface="Calibri Light"/>
              </a:rPr>
              <a:t> </a:t>
            </a:r>
            <a:r>
              <a:rPr lang="en-US" altLang="ko-KR" sz="1000" dirty="0" err="1">
                <a:solidFill>
                  <a:srgbClr val="333333"/>
                </a:solidFill>
                <a:latin typeface="Calibri Light"/>
              </a:rPr>
              <a:t>kullanımı</a:t>
            </a:r>
            <a:r>
              <a:rPr lang="en-US" altLang="ko-KR" sz="1000" dirty="0">
                <a:solidFill>
                  <a:srgbClr val="333333"/>
                </a:solidFill>
                <a:latin typeface="Calibri Light"/>
              </a:rPr>
              <a:t> </a:t>
            </a:r>
            <a:r>
              <a:rPr lang="en-US" altLang="ko-KR" sz="1000" dirty="0" err="1">
                <a:solidFill>
                  <a:srgbClr val="333333"/>
                </a:solidFill>
                <a:latin typeface="Calibri Light"/>
              </a:rPr>
              <a:t>için</a:t>
            </a:r>
            <a:r>
              <a:rPr lang="en-US" altLang="ko-KR" sz="1000" dirty="0">
                <a:solidFill>
                  <a:srgbClr val="333333"/>
                </a:solidFill>
                <a:latin typeface="Calibri Light"/>
              </a:rPr>
              <a:t> </a:t>
            </a:r>
            <a:r>
              <a:rPr lang="en-US" altLang="ko-KR" sz="1000" dirty="0" err="1">
                <a:solidFill>
                  <a:srgbClr val="333333"/>
                </a:solidFill>
                <a:latin typeface="Calibri Light"/>
              </a:rPr>
              <a:t>gerekli</a:t>
            </a:r>
            <a:r>
              <a:rPr lang="en-US" altLang="ko-KR" sz="1000" dirty="0">
                <a:solidFill>
                  <a:srgbClr val="333333"/>
                </a:solidFill>
                <a:latin typeface="Calibri Light"/>
              </a:rPr>
              <a:t> </a:t>
            </a:r>
            <a:r>
              <a:rPr lang="en-US" altLang="ko-KR" sz="1000" dirty="0" err="1">
                <a:solidFill>
                  <a:srgbClr val="333333"/>
                </a:solidFill>
                <a:latin typeface="Calibri Light"/>
              </a:rPr>
              <a:t>izin</a:t>
            </a:r>
            <a:r>
              <a:rPr lang="en-US" altLang="ko-KR" sz="1000" dirty="0">
                <a:solidFill>
                  <a:srgbClr val="333333"/>
                </a:solidFill>
                <a:latin typeface="Calibri Light"/>
              </a:rPr>
              <a:t> </a:t>
            </a:r>
            <a:r>
              <a:rPr lang="en-US" altLang="ko-KR" sz="1000" dirty="0" err="1">
                <a:solidFill>
                  <a:srgbClr val="333333"/>
                </a:solidFill>
                <a:latin typeface="Calibri Light"/>
              </a:rPr>
              <a:t>sırasıyla</a:t>
            </a:r>
            <a:r>
              <a:rPr lang="en-US" altLang="ko-KR" sz="1000" dirty="0">
                <a:solidFill>
                  <a:srgbClr val="333333"/>
                </a:solidFill>
                <a:latin typeface="Calibri Light"/>
              </a:rPr>
              <a:t> </a:t>
            </a:r>
            <a:r>
              <a:rPr lang="en-US" altLang="ko-KR" sz="1000" dirty="0" err="1">
                <a:solidFill>
                  <a:srgbClr val="333333"/>
                </a:solidFill>
                <a:latin typeface="Calibri Light"/>
              </a:rPr>
              <a:t>sanatçılarından</a:t>
            </a:r>
            <a:r>
              <a:rPr lang="en-US" altLang="ko-KR" sz="1000" dirty="0">
                <a:solidFill>
                  <a:srgbClr val="333333"/>
                </a:solidFill>
                <a:latin typeface="Calibri Light"/>
              </a:rPr>
              <a:t> </a:t>
            </a:r>
            <a:r>
              <a:rPr lang="en-US" altLang="ko-KR" sz="1000" dirty="0" err="1">
                <a:solidFill>
                  <a:srgbClr val="333333"/>
                </a:solidFill>
                <a:latin typeface="Calibri Light"/>
              </a:rPr>
              <a:t>ve</a:t>
            </a:r>
            <a:r>
              <a:rPr lang="en-US" altLang="ko-KR" sz="1000" dirty="0">
                <a:solidFill>
                  <a:srgbClr val="333333"/>
                </a:solidFill>
                <a:latin typeface="Calibri Light"/>
              </a:rPr>
              <a:t> </a:t>
            </a:r>
            <a:r>
              <a:rPr lang="en-US" altLang="ko-KR" sz="1000" dirty="0" err="1">
                <a:solidFill>
                  <a:srgbClr val="333333"/>
                </a:solidFill>
                <a:latin typeface="Calibri Light"/>
              </a:rPr>
              <a:t>telif</a:t>
            </a:r>
            <a:r>
              <a:rPr lang="en-US" altLang="ko-KR" sz="1000" dirty="0">
                <a:solidFill>
                  <a:srgbClr val="333333"/>
                </a:solidFill>
                <a:latin typeface="Calibri Light"/>
              </a:rPr>
              <a:t> </a:t>
            </a:r>
            <a:r>
              <a:rPr lang="en-US" altLang="ko-KR" sz="1000" dirty="0" err="1">
                <a:solidFill>
                  <a:srgbClr val="333333"/>
                </a:solidFill>
                <a:latin typeface="Calibri Light"/>
              </a:rPr>
              <a:t>hakkı</a:t>
            </a:r>
            <a:r>
              <a:rPr lang="en-US" altLang="ko-KR" sz="1000" dirty="0">
                <a:solidFill>
                  <a:srgbClr val="333333"/>
                </a:solidFill>
                <a:latin typeface="Calibri Light"/>
              </a:rPr>
              <a:t> </a:t>
            </a:r>
            <a:r>
              <a:rPr lang="en-US" altLang="ko-KR" sz="1000" dirty="0" err="1">
                <a:solidFill>
                  <a:srgbClr val="333333"/>
                </a:solidFill>
                <a:latin typeface="Calibri Light"/>
              </a:rPr>
              <a:t>sahipleri</a:t>
            </a:r>
            <a:r>
              <a:rPr lang="en-US" altLang="ko-KR" sz="1000" dirty="0">
                <a:solidFill>
                  <a:srgbClr val="333333"/>
                </a:solidFill>
                <a:latin typeface="Calibri Light"/>
              </a:rPr>
              <a:t> </a:t>
            </a:r>
            <a:r>
              <a:rPr lang="en-US" altLang="ko-KR" sz="1000" dirty="0" err="1">
                <a:solidFill>
                  <a:srgbClr val="333333"/>
                </a:solidFill>
                <a:latin typeface="Calibri Light"/>
              </a:rPr>
              <a:t>nden</a:t>
            </a:r>
            <a:r>
              <a:rPr lang="en-US" altLang="ko-KR" sz="1000" dirty="0">
                <a:solidFill>
                  <a:srgbClr val="333333"/>
                </a:solidFill>
                <a:latin typeface="Calibri Light"/>
              </a:rPr>
              <a:t> </a:t>
            </a:r>
            <a:r>
              <a:rPr lang="en-US" altLang="ko-KR" sz="1000" dirty="0" err="1">
                <a:solidFill>
                  <a:srgbClr val="333333"/>
                </a:solidFill>
                <a:latin typeface="Calibri Light"/>
              </a:rPr>
              <a:t>temin</a:t>
            </a:r>
            <a:r>
              <a:rPr lang="en-US" altLang="ko-KR" sz="1000" dirty="0">
                <a:solidFill>
                  <a:srgbClr val="333333"/>
                </a:solidFill>
                <a:latin typeface="Calibri Light"/>
              </a:rPr>
              <a:t> </a:t>
            </a:r>
            <a:r>
              <a:rPr lang="en-US" altLang="ko-KR" sz="1000" dirty="0" err="1">
                <a:solidFill>
                  <a:srgbClr val="333333"/>
                </a:solidFill>
                <a:latin typeface="Calibri Light"/>
              </a:rPr>
              <a:t>edilmiştir</a:t>
            </a:r>
            <a:r>
              <a:rPr lang="en-US" altLang="ko-KR" sz="1000" dirty="0">
                <a:solidFill>
                  <a:srgbClr val="333333"/>
                </a:solidFill>
                <a:latin typeface="Calibri Light"/>
              </a:rPr>
              <a:t>. </a:t>
            </a:r>
            <a:r>
              <a:rPr lang="en-US" altLang="ko-KR" sz="1000" dirty="0" err="1">
                <a:solidFill>
                  <a:srgbClr val="333333"/>
                </a:solidFill>
                <a:latin typeface="Calibri Light"/>
              </a:rPr>
              <a:t>Detaylar</a:t>
            </a:r>
            <a:r>
              <a:rPr lang="en-US" altLang="ko-KR" sz="1000" dirty="0">
                <a:solidFill>
                  <a:srgbClr val="333333"/>
                </a:solidFill>
                <a:latin typeface="Calibri Light"/>
              </a:rPr>
              <a:t> </a:t>
            </a:r>
            <a:r>
              <a:rPr lang="en-US" altLang="ko-KR" sz="1000" dirty="0" err="1">
                <a:solidFill>
                  <a:srgbClr val="333333"/>
                </a:solidFill>
                <a:latin typeface="Calibri Light"/>
              </a:rPr>
              <a:t>için</a:t>
            </a:r>
            <a:r>
              <a:rPr lang="en-US" altLang="ko-KR" sz="1000" dirty="0">
                <a:solidFill>
                  <a:srgbClr val="333333"/>
                </a:solidFill>
                <a:latin typeface="Calibri Light"/>
              </a:rPr>
              <a:t> (</a:t>
            </a:r>
            <a:r>
              <a:rPr lang="en-US" altLang="ko-KR" sz="1000" dirty="0" err="1">
                <a:solidFill>
                  <a:srgbClr val="333333"/>
                </a:solidFill>
                <a:latin typeface="Calibri Light"/>
              </a:rPr>
              <a:t>sanatçı</a:t>
            </a:r>
            <a:r>
              <a:rPr lang="en-US" altLang="ko-KR" sz="1000" dirty="0">
                <a:solidFill>
                  <a:srgbClr val="333333"/>
                </a:solidFill>
                <a:latin typeface="Calibri Light"/>
              </a:rPr>
              <a:t> </a:t>
            </a:r>
            <a:r>
              <a:rPr lang="en-US" altLang="ko-KR" sz="1000" dirty="0" err="1">
                <a:solidFill>
                  <a:srgbClr val="333333"/>
                </a:solidFill>
                <a:latin typeface="Calibri Light"/>
              </a:rPr>
              <a:t>ismi</a:t>
            </a:r>
            <a:r>
              <a:rPr lang="en-US" altLang="ko-KR" sz="1000" dirty="0">
                <a:solidFill>
                  <a:srgbClr val="333333"/>
                </a:solidFill>
                <a:latin typeface="Calibri Light"/>
              </a:rPr>
              <a:t>, </a:t>
            </a:r>
            <a:r>
              <a:rPr lang="en-US" altLang="ko-KR" sz="1000" dirty="0" err="1">
                <a:solidFill>
                  <a:srgbClr val="333333"/>
                </a:solidFill>
                <a:latin typeface="Calibri Light"/>
              </a:rPr>
              <a:t>başlık</a:t>
            </a:r>
            <a:r>
              <a:rPr lang="en-US" altLang="ko-KR" sz="1000" dirty="0">
                <a:solidFill>
                  <a:srgbClr val="333333"/>
                </a:solidFill>
                <a:latin typeface="Calibri Light"/>
              </a:rPr>
              <a:t>), </a:t>
            </a:r>
            <a:r>
              <a:rPr lang="en-US" altLang="ko-KR" sz="1000" dirty="0" err="1">
                <a:solidFill>
                  <a:srgbClr val="333333"/>
                </a:solidFill>
                <a:latin typeface="Calibri Light"/>
              </a:rPr>
              <a:t>lütfen</a:t>
            </a:r>
            <a:r>
              <a:rPr lang="en-US" altLang="ko-KR" sz="1000" dirty="0">
                <a:solidFill>
                  <a:srgbClr val="333333"/>
                </a:solidFill>
                <a:latin typeface="Calibri Light"/>
              </a:rPr>
              <a:t> </a:t>
            </a:r>
            <a:r>
              <a:rPr lang="en-US" altLang="ko-KR" sz="1000" dirty="0" err="1">
                <a:solidFill>
                  <a:srgbClr val="333333"/>
                </a:solidFill>
                <a:latin typeface="Calibri Light"/>
              </a:rPr>
              <a:t>bu</a:t>
            </a:r>
            <a:r>
              <a:rPr lang="en-US" altLang="ko-KR" sz="1000" dirty="0">
                <a:solidFill>
                  <a:srgbClr val="333333"/>
                </a:solidFill>
                <a:latin typeface="Calibri Light"/>
              </a:rPr>
              <a:t> </a:t>
            </a:r>
            <a:r>
              <a:rPr lang="en-US" altLang="ko-KR" sz="1000" dirty="0" err="1">
                <a:solidFill>
                  <a:srgbClr val="333333"/>
                </a:solidFill>
                <a:latin typeface="Calibri Light"/>
              </a:rPr>
              <a:t>sunumun</a:t>
            </a:r>
            <a:r>
              <a:rPr lang="en-US" altLang="ko-KR" sz="1000" dirty="0">
                <a:solidFill>
                  <a:srgbClr val="333333"/>
                </a:solidFill>
                <a:latin typeface="Calibri Light"/>
              </a:rPr>
              <a:t> </a:t>
            </a:r>
            <a:r>
              <a:rPr lang="en-US" altLang="ko-KR" sz="1000" dirty="0" err="1">
                <a:solidFill>
                  <a:srgbClr val="333333"/>
                </a:solidFill>
                <a:latin typeface="Calibri Light"/>
              </a:rPr>
              <a:t>sonundaki</a:t>
            </a:r>
            <a:r>
              <a:rPr lang="en-US" altLang="ko-KR" sz="1000" dirty="0">
                <a:solidFill>
                  <a:srgbClr val="333333"/>
                </a:solidFill>
                <a:latin typeface="Calibri Light"/>
              </a:rPr>
              <a:t> </a:t>
            </a:r>
            <a:r>
              <a:rPr lang="en-US" altLang="ko-KR" sz="1000" dirty="0" err="1">
                <a:solidFill>
                  <a:srgbClr val="333333"/>
                </a:solidFill>
                <a:latin typeface="Calibri Light"/>
              </a:rPr>
              <a:t>ilgili</a:t>
            </a:r>
            <a:r>
              <a:rPr lang="en-US" altLang="ko-KR" sz="1000" dirty="0">
                <a:solidFill>
                  <a:srgbClr val="333333"/>
                </a:solidFill>
                <a:latin typeface="Calibri Light"/>
              </a:rPr>
              <a:t> </a:t>
            </a:r>
            <a:r>
              <a:rPr lang="en-US" altLang="ko-KR" sz="1000" dirty="0" err="1">
                <a:solidFill>
                  <a:srgbClr val="333333"/>
                </a:solidFill>
                <a:latin typeface="Calibri Light"/>
              </a:rPr>
              <a:t>kısma</a:t>
            </a:r>
            <a:r>
              <a:rPr lang="en-US" altLang="ko-KR" sz="1000" dirty="0">
                <a:solidFill>
                  <a:srgbClr val="333333"/>
                </a:solidFill>
                <a:latin typeface="Calibri Light"/>
              </a:rPr>
              <a:t> </a:t>
            </a:r>
            <a:r>
              <a:rPr lang="en-US" altLang="ko-KR" sz="1000" dirty="0" err="1">
                <a:solidFill>
                  <a:srgbClr val="333333"/>
                </a:solidFill>
                <a:latin typeface="Calibri Light"/>
              </a:rPr>
              <a:t>bakınız</a:t>
            </a:r>
            <a:r>
              <a:rPr lang="en-US" altLang="ko-KR" sz="1000" dirty="0">
                <a:solidFill>
                  <a:srgbClr val="333333"/>
                </a:solidFill>
                <a:latin typeface="Calibri Light"/>
              </a:rPr>
              <a:t>.</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5900817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12779671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5037325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13676382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8479346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85144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40709543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8903133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6118976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86785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Eğitim Modülü 6 – Empati Kurmak…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61843F2A-1CAA-4DFB-B4DC-FB21316DBB83}"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677428344"/>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5.jpe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5.jpe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3.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36792"/>
            <a:ext cx="12198096" cy="1548392"/>
          </a:xfrm>
        </p:spPr>
        <p:txBody>
          <a:bodyPr/>
          <a:lstStyle/>
          <a:p>
            <a:r>
              <a:rPr lang="en-US" altLang="ja-JP" dirty="0">
                <a:latin typeface="Calibri Light"/>
              </a:rPr>
              <a:t>MCT 6 B BADE – </a:t>
            </a:r>
            <a:r>
              <a:rPr lang="es-ES" altLang="ko-KR" dirty="0" err="1"/>
              <a:t>Empati</a:t>
            </a:r>
            <a:r>
              <a:rPr lang="es-ES" altLang="ko-KR" dirty="0"/>
              <a:t> </a:t>
            </a:r>
            <a:r>
              <a:rPr lang="es-ES" altLang="ko-KR" dirty="0" err="1"/>
              <a:t>Kurmak</a:t>
            </a:r>
            <a:r>
              <a:rPr lang="es-ES" altLang="ko-KR" dirty="0"/>
              <a:t>… II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tr-TR" sz="1600" dirty="0"/>
              <a:t>Türkçeye çeviren: Selin Tutku Tabur</a:t>
            </a:r>
            <a:br>
              <a:rPr lang="tr-TR" sz="1600" dirty="0"/>
            </a:br>
            <a:r>
              <a:rPr lang="de-DE" sz="1600" dirty="0"/>
              <a:t>© Moritz &amp; Woodward, 12|2</a:t>
            </a:r>
            <a:r>
              <a:rPr lang="tr-TR" sz="1600" dirty="0"/>
              <a:t>1</a:t>
            </a:r>
            <a:br>
              <a:rPr lang="tr-TR" sz="1600" dirty="0"/>
            </a:br>
            <a:r>
              <a:rPr lang="pt-BR" sz="1600" dirty="0">
                <a:solidFill>
                  <a:srgbClr val="004992"/>
                </a:solidFill>
              </a:rPr>
              <a:t>www.uke.de/mct</a:t>
            </a:r>
          </a:p>
          <a:p>
            <a:pPr fontAlgn="auto">
              <a:lnSpc>
                <a:spcPct val="100000"/>
              </a:lnSpc>
              <a:spcBef>
                <a:spcPts val="0"/>
              </a:spcBef>
            </a:pPr>
            <a:endParaRPr lang="pt-BR" sz="1600" dirty="0">
              <a:solidFill>
                <a:srgbClr val="004992"/>
              </a:solidFill>
            </a:endParaRPr>
          </a:p>
        </p:txBody>
      </p:sp>
      <p:sp>
        <p:nvSpPr>
          <p:cNvPr id="3" name="Metin kutusu 2">
            <a:extLst>
              <a:ext uri="{FF2B5EF4-FFF2-40B4-BE49-F238E27FC236}">
                <a16:creationId xmlns:a16="http://schemas.microsoft.com/office/drawing/2014/main" id="{5050E3E5-3BA4-9276-C406-AF1892B6F576}"/>
              </a:ext>
            </a:extLst>
          </p:cNvPr>
          <p:cNvSpPr txBox="1"/>
          <p:nvPr/>
        </p:nvSpPr>
        <p:spPr bwMode="gray">
          <a:xfrm>
            <a:off x="408955" y="5265008"/>
            <a:ext cx="3888432" cy="324232"/>
          </a:xfrm>
          <a:prstGeom prst="rect">
            <a:avLst/>
          </a:prstGeom>
          <a:noFill/>
        </p:spPr>
        <p:txBody>
          <a:bodyPr wrap="square" lIns="0" tIns="0" rIns="0" bIns="0" rtlCol="0">
            <a:noAutofit/>
          </a:bodyPr>
          <a:lstStyle/>
          <a:p>
            <a:pPr marL="216000" indent="-216000">
              <a:lnSpc>
                <a:spcPct val="105000"/>
              </a:lnSpc>
              <a:buFont typeface="Arial" panose="020B0604020202020204" pitchFamily="34" charset="0"/>
              <a:buChar char="•"/>
            </a:pPr>
            <a:endParaRPr lang="tr-TR" dirty="0">
              <a:solidFill>
                <a:srgbClr val="004992"/>
              </a:solidFill>
              <a:latin typeface="+mj-lt"/>
            </a:endParaRPr>
          </a:p>
        </p:txBody>
      </p:sp>
    </p:spTree>
    <p:extLst>
      <p:ext uri="{BB962C8B-B14F-4D97-AF65-F5344CB8AC3E}">
        <p14:creationId xmlns:p14="http://schemas.microsoft.com/office/powerpoint/2010/main" val="1940734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a:t>
            </a:fld>
            <a:endParaRPr lang="de-DE" dirty="0"/>
          </a:p>
        </p:txBody>
      </p:sp>
      <p:pic>
        <p:nvPicPr>
          <p:cNvPr id="3" name="Picture 2">
            <a:extLst>
              <a:ext uri="{FF2B5EF4-FFF2-40B4-BE49-F238E27FC236}">
                <a16:creationId xmlns:a16="http://schemas.microsoft.com/office/drawing/2014/main" id="{CE3B4D98-65F4-DC05-13A8-F4F1083295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7EC3CC8-BA0C-1415-DE74-E965AD1F5E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08208" y="2099990"/>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sz="3600">
                <a:solidFill>
                  <a:srgbClr val="004992"/>
                </a:solidFill>
                <a:latin typeface="+mn-lt"/>
                <a:ea typeface="+mn-ea"/>
                <a:cs typeface="+mn-cs"/>
              </a:rPr>
              <a:t>Biriyle tanışırken, ilk neye bakarsınız?</a:t>
            </a:r>
            <a:br>
              <a:rPr lang="en-US" sz="3600">
                <a:solidFill>
                  <a:srgbClr val="004992"/>
                </a:solidFill>
                <a:latin typeface="+mn-lt"/>
                <a:ea typeface="+mn-ea"/>
                <a:cs typeface="+mn-cs"/>
              </a:rPr>
            </a:br>
            <a:r>
              <a:rPr lang="en-US">
                <a:solidFill>
                  <a:srgbClr val="004992"/>
                </a:solidFill>
                <a:latin typeface="+mn-lt"/>
                <a:ea typeface="+mn-ea"/>
                <a:cs typeface="+mn-cs"/>
              </a:rPr>
              <a:t>İyi bir değerlendirme için bu ipuçları ne kadar güvenilirdir?</a:t>
            </a:r>
          </a:p>
        </p:txBody>
      </p:sp>
      <p:sp>
        <p:nvSpPr>
          <p:cNvPr id="19" name="Caption_18"/>
          <p:cNvSpPr txBox="1">
            <a:spLocks noChangeArrowheads="1"/>
          </p:cNvSpPr>
          <p:nvPr/>
        </p:nvSpPr>
        <p:spPr bwMode="auto">
          <a:xfrm>
            <a:off x="2219943" y="2271498"/>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err="1">
                <a:latin typeface="+mn-lt"/>
              </a:rPr>
              <a:t>gözlerine</a:t>
            </a:r>
            <a:r>
              <a:rPr lang="de-DE" altLang="de-DE" sz="2000" dirty="0">
                <a:latin typeface="+mn-lt"/>
              </a:rPr>
              <a:t>?</a:t>
            </a:r>
          </a:p>
        </p:txBody>
      </p:sp>
      <p:sp>
        <p:nvSpPr>
          <p:cNvPr id="20" name="Caption_21"/>
          <p:cNvSpPr>
            <a:spLocks noChangeShapeType="1"/>
          </p:cNvSpPr>
          <p:nvPr/>
        </p:nvSpPr>
        <p:spPr bwMode="auto">
          <a:xfrm>
            <a:off x="2095504" y="2671608"/>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1" name="Caption_26"/>
          <p:cNvSpPr>
            <a:spLocks noChangeShapeType="1"/>
          </p:cNvSpPr>
          <p:nvPr/>
        </p:nvSpPr>
        <p:spPr bwMode="auto">
          <a:xfrm>
            <a:off x="1417067" y="5637131"/>
            <a:ext cx="4012704" cy="24117"/>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Caption_14"/>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en-US" i="1" spc="-5">
                <a:latin typeface="+mn-lt"/>
              </a:rPr>
              <a:t>başka?...</a:t>
            </a:r>
            <a:endParaRPr dirty="0">
              <a:latin typeface="+mn-lt"/>
            </a:endParaRPr>
          </a:p>
        </p:txBody>
      </p:sp>
      <p:sp>
        <p:nvSpPr>
          <p:cNvPr id="23" name="Caption_17"/>
          <p:cNvSpPr txBox="1">
            <a:spLocks noChangeArrowheads="1"/>
          </p:cNvSpPr>
          <p:nvPr/>
        </p:nvSpPr>
        <p:spPr bwMode="auto">
          <a:xfrm>
            <a:off x="1747360" y="4929245"/>
            <a:ext cx="22608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err="1">
                <a:latin typeface="+mn-lt"/>
              </a:rPr>
              <a:t>Vücut</a:t>
            </a:r>
            <a:r>
              <a:rPr lang="de-DE" altLang="de-DE" sz="2000" dirty="0">
                <a:latin typeface="+mn-lt"/>
              </a:rPr>
              <a:t> </a:t>
            </a:r>
            <a:r>
              <a:rPr lang="de-DE" altLang="de-DE" sz="2000" dirty="0" err="1">
                <a:latin typeface="+mn-lt"/>
              </a:rPr>
              <a:t>dili</a:t>
            </a:r>
            <a:r>
              <a:rPr lang="de-DE" altLang="de-DE" sz="2000" dirty="0">
                <a:latin typeface="+mn-lt"/>
              </a:rPr>
              <a:t>/</a:t>
            </a:r>
            <a:br>
              <a:rPr lang="de-DE" altLang="de-DE" sz="2000" dirty="0">
                <a:latin typeface="+mn-lt"/>
              </a:rPr>
            </a:br>
            <a:r>
              <a:rPr lang="de-DE" altLang="de-DE" sz="2000" dirty="0" err="1">
                <a:latin typeface="+mn-lt"/>
              </a:rPr>
              <a:t>duruşuna</a:t>
            </a:r>
            <a:r>
              <a:rPr lang="de-DE" altLang="de-DE" sz="2000" dirty="0">
                <a:latin typeface="+mn-lt"/>
              </a:rPr>
              <a:t>?</a:t>
            </a:r>
          </a:p>
        </p:txBody>
      </p:sp>
      <p:sp>
        <p:nvSpPr>
          <p:cNvPr id="24" name="Caption_18"/>
          <p:cNvSpPr txBox="1">
            <a:spLocks noChangeArrowheads="1"/>
          </p:cNvSpPr>
          <p:nvPr/>
        </p:nvSpPr>
        <p:spPr bwMode="auto">
          <a:xfrm>
            <a:off x="8268534" y="5083133"/>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err="1">
                <a:latin typeface="+mn-lt"/>
              </a:rPr>
              <a:t>ellerine</a:t>
            </a:r>
            <a:r>
              <a:rPr lang="de-DE" altLang="de-DE" sz="2000" dirty="0">
                <a:latin typeface="+mn-lt"/>
              </a:rPr>
              <a:t>?</a:t>
            </a:r>
          </a:p>
        </p:txBody>
      </p:sp>
      <p:sp>
        <p:nvSpPr>
          <p:cNvPr id="25" name="Caption_19"/>
          <p:cNvSpPr txBox="1">
            <a:spLocks noChangeArrowheads="1"/>
          </p:cNvSpPr>
          <p:nvPr/>
        </p:nvSpPr>
        <p:spPr bwMode="auto">
          <a:xfrm>
            <a:off x="7716409" y="2458092"/>
            <a:ext cx="17316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dirty="0" err="1">
                <a:solidFill>
                  <a:srgbClr val="333333"/>
                </a:solidFill>
                <a:latin typeface="+mn-lt"/>
              </a:rPr>
              <a:t>kullandığı</a:t>
            </a:r>
            <a:r>
              <a:rPr lang="de-DE" altLang="de-DE" sz="2000" dirty="0">
                <a:solidFill>
                  <a:srgbClr val="333333"/>
                </a:solidFill>
                <a:latin typeface="+mn-lt"/>
              </a:rPr>
              <a:t> </a:t>
            </a:r>
            <a:r>
              <a:rPr lang="de-DE" altLang="de-DE" sz="2000" dirty="0" err="1">
                <a:solidFill>
                  <a:srgbClr val="333333"/>
                </a:solidFill>
                <a:latin typeface="+mn-lt"/>
              </a:rPr>
              <a:t>dile</a:t>
            </a:r>
            <a:r>
              <a:rPr lang="de-DE" altLang="de-DE" sz="2000" dirty="0">
                <a:solidFill>
                  <a:srgbClr val="333333"/>
                </a:solidFill>
                <a:latin typeface="+mn-lt"/>
              </a:rPr>
              <a:t>?</a:t>
            </a:r>
          </a:p>
        </p:txBody>
      </p:sp>
      <p:sp>
        <p:nvSpPr>
          <p:cNvPr id="26" name="Caption_20"/>
          <p:cNvSpPr txBox="1">
            <a:spLocks noChangeArrowheads="1"/>
          </p:cNvSpPr>
          <p:nvPr/>
        </p:nvSpPr>
        <p:spPr bwMode="auto">
          <a:xfrm>
            <a:off x="8027152" y="4258541"/>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dirty="0" err="1">
                <a:solidFill>
                  <a:srgbClr val="333333"/>
                </a:solidFill>
                <a:latin typeface="+mn-lt"/>
              </a:rPr>
              <a:t>giysilerine</a:t>
            </a:r>
            <a:r>
              <a:rPr lang="de-DE" altLang="de-DE" sz="2000" dirty="0">
                <a:solidFill>
                  <a:srgbClr val="333333"/>
                </a:solidFill>
                <a:latin typeface="+mn-lt"/>
              </a:rPr>
              <a:t>?</a:t>
            </a:r>
          </a:p>
        </p:txBody>
      </p:sp>
      <p:sp>
        <p:nvSpPr>
          <p:cNvPr id="28" name="Caption_22"/>
          <p:cNvSpPr>
            <a:spLocks noChangeShapeType="1"/>
          </p:cNvSpPr>
          <p:nvPr/>
        </p:nvSpPr>
        <p:spPr bwMode="auto">
          <a:xfrm flipH="1">
            <a:off x="5619594" y="2957419"/>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Caption_23"/>
          <p:cNvSpPr>
            <a:spLocks noChangeShapeType="1"/>
          </p:cNvSpPr>
          <p:nvPr/>
        </p:nvSpPr>
        <p:spPr bwMode="auto">
          <a:xfrm flipH="1">
            <a:off x="6096955" y="4653136"/>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a:t>
            </a:fld>
            <a:endParaRPr lang="de-DE" dirty="0"/>
          </a:p>
        </p:txBody>
      </p:sp>
      <p:sp>
        <p:nvSpPr>
          <p:cNvPr id="4" name="Caption_22">
            <a:extLst>
              <a:ext uri="{FF2B5EF4-FFF2-40B4-BE49-F238E27FC236}">
                <a16:creationId xmlns:a16="http://schemas.microsoft.com/office/drawing/2014/main" id="{2E2EE4B3-AD32-7012-57B8-4E00BFEA146B}"/>
              </a:ext>
            </a:extLst>
          </p:cNvPr>
          <p:cNvSpPr>
            <a:spLocks noChangeShapeType="1"/>
          </p:cNvSpPr>
          <p:nvPr/>
        </p:nvSpPr>
        <p:spPr bwMode="auto">
          <a:xfrm flipH="1">
            <a:off x="6656571" y="5483243"/>
            <a:ext cx="289740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2">
            <a:extLst>
              <a:ext uri="{FF2B5EF4-FFF2-40B4-BE49-F238E27FC236}">
                <a16:creationId xmlns:a16="http://schemas.microsoft.com/office/drawing/2014/main" id="{FAC2A292-A919-0A6D-6001-316FC7A545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08208" y="2099990"/>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sz="3600" dirty="0" err="1">
                <a:solidFill>
                  <a:srgbClr val="004992"/>
                </a:solidFill>
                <a:latin typeface="+mn-lt"/>
                <a:ea typeface="+mn-ea"/>
                <a:cs typeface="+mn-cs"/>
              </a:rPr>
              <a:t>Başka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hangi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bilgi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kaynakları</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düşünülebilir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Bunlar</a:t>
            </a:r>
            <a:r>
              <a:rPr lang="en-US" sz="3600" dirty="0">
                <a:solidFill>
                  <a:srgbClr val="004992"/>
                </a:solidFill>
                <a:latin typeface="+mn-lt"/>
                <a:ea typeface="+mn-ea"/>
                <a:cs typeface="+mn-cs"/>
              </a:rPr>
              <a:t> ne </a:t>
            </a:r>
            <a:r>
              <a:rPr lang="en-US" sz="3600" dirty="0" err="1">
                <a:solidFill>
                  <a:srgbClr val="004992"/>
                </a:solidFill>
                <a:latin typeface="+mn-lt"/>
                <a:ea typeface="+mn-ea"/>
                <a:cs typeface="+mn-cs"/>
              </a:rPr>
              <a:t>kadar</a:t>
            </a:r>
            <a:r>
              <a:rPr lang="en-US" sz="3600" dirty="0">
                <a:solidFill>
                  <a:srgbClr val="004992"/>
                </a:solidFill>
                <a:latin typeface="+mn-lt"/>
                <a:ea typeface="+mn-ea"/>
                <a:cs typeface="+mn-cs"/>
              </a:rPr>
              <a:t/>
            </a:r>
            <a:br>
              <a:rPr lang="en-US" sz="3600" dirty="0">
                <a:solidFill>
                  <a:srgbClr val="004992"/>
                </a:solidFill>
                <a:latin typeface="+mn-lt"/>
                <a:ea typeface="+mn-ea"/>
                <a:cs typeface="+mn-cs"/>
              </a:rPr>
            </a:br>
            <a:r>
              <a:rPr lang="en-US" sz="3600" dirty="0" err="1">
                <a:solidFill>
                  <a:srgbClr val="004992"/>
                </a:solidFill>
                <a:latin typeface="+mn-lt"/>
                <a:ea typeface="+mn-ea"/>
                <a:cs typeface="+mn-cs"/>
              </a:rPr>
              <a:t>güvenilirdir</a:t>
            </a:r>
            <a:r>
              <a:rPr lang="en-US" sz="3600" dirty="0">
                <a:solidFill>
                  <a:srgbClr val="004992"/>
                </a:solidFill>
                <a:latin typeface="+mn-lt"/>
                <a:ea typeface="+mn-ea"/>
                <a:cs typeface="+mn-cs"/>
              </a:rPr>
              <a:t>?</a:t>
            </a: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4</a:t>
            </a:fld>
            <a:endParaRPr lang="de-DE" dirty="0"/>
          </a:p>
        </p:txBody>
      </p:sp>
      <p:sp>
        <p:nvSpPr>
          <p:cNvPr id="3" name="Caption_18">
            <a:extLst>
              <a:ext uri="{FF2B5EF4-FFF2-40B4-BE49-F238E27FC236}">
                <a16:creationId xmlns:a16="http://schemas.microsoft.com/office/drawing/2014/main" id="{3F33E05E-01A5-63EB-9B71-6D8CFDF2D937}"/>
              </a:ext>
            </a:extLst>
          </p:cNvPr>
          <p:cNvSpPr txBox="1">
            <a:spLocks noChangeArrowheads="1"/>
          </p:cNvSpPr>
          <p:nvPr/>
        </p:nvSpPr>
        <p:spPr bwMode="auto">
          <a:xfrm>
            <a:off x="2219943" y="2271498"/>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err="1">
                <a:latin typeface="+mn-lt"/>
              </a:rPr>
              <a:t>gözlerine</a:t>
            </a:r>
            <a:r>
              <a:rPr lang="de-DE" altLang="de-DE" sz="2000" dirty="0">
                <a:latin typeface="+mn-lt"/>
              </a:rPr>
              <a:t>?</a:t>
            </a:r>
          </a:p>
        </p:txBody>
      </p:sp>
      <p:sp>
        <p:nvSpPr>
          <p:cNvPr id="4" name="Caption_21">
            <a:extLst>
              <a:ext uri="{FF2B5EF4-FFF2-40B4-BE49-F238E27FC236}">
                <a16:creationId xmlns:a16="http://schemas.microsoft.com/office/drawing/2014/main" id="{6B5E071E-7DE8-AF1E-2A2E-BF8F09A11F9E}"/>
              </a:ext>
            </a:extLst>
          </p:cNvPr>
          <p:cNvSpPr>
            <a:spLocks noChangeShapeType="1"/>
          </p:cNvSpPr>
          <p:nvPr/>
        </p:nvSpPr>
        <p:spPr bwMode="auto">
          <a:xfrm>
            <a:off x="2095504" y="2671608"/>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7" name="Caption_26">
            <a:extLst>
              <a:ext uri="{FF2B5EF4-FFF2-40B4-BE49-F238E27FC236}">
                <a16:creationId xmlns:a16="http://schemas.microsoft.com/office/drawing/2014/main" id="{992F70A1-8A09-EC1F-ABC7-CCEA52996BD5}"/>
              </a:ext>
            </a:extLst>
          </p:cNvPr>
          <p:cNvSpPr>
            <a:spLocks noChangeShapeType="1"/>
          </p:cNvSpPr>
          <p:nvPr/>
        </p:nvSpPr>
        <p:spPr bwMode="auto">
          <a:xfrm>
            <a:off x="1417067" y="5637131"/>
            <a:ext cx="4012704" cy="24117"/>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9" name="Caption_17">
            <a:extLst>
              <a:ext uri="{FF2B5EF4-FFF2-40B4-BE49-F238E27FC236}">
                <a16:creationId xmlns:a16="http://schemas.microsoft.com/office/drawing/2014/main" id="{AF4BC7B3-DD62-763A-7193-0891B6BF77AE}"/>
              </a:ext>
            </a:extLst>
          </p:cNvPr>
          <p:cNvSpPr txBox="1">
            <a:spLocks noChangeArrowheads="1"/>
          </p:cNvSpPr>
          <p:nvPr/>
        </p:nvSpPr>
        <p:spPr bwMode="auto">
          <a:xfrm>
            <a:off x="1747360" y="4929245"/>
            <a:ext cx="22608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err="1">
                <a:latin typeface="+mn-lt"/>
              </a:rPr>
              <a:t>Vücut</a:t>
            </a:r>
            <a:r>
              <a:rPr lang="de-DE" altLang="de-DE" sz="2000" dirty="0">
                <a:latin typeface="+mn-lt"/>
              </a:rPr>
              <a:t> </a:t>
            </a:r>
            <a:r>
              <a:rPr lang="de-DE" altLang="de-DE" sz="2000" dirty="0" err="1">
                <a:latin typeface="+mn-lt"/>
              </a:rPr>
              <a:t>dili</a:t>
            </a:r>
            <a:r>
              <a:rPr lang="de-DE" altLang="de-DE" sz="2000" dirty="0">
                <a:latin typeface="+mn-lt"/>
              </a:rPr>
              <a:t>/</a:t>
            </a:r>
            <a:br>
              <a:rPr lang="de-DE" altLang="de-DE" sz="2000" dirty="0">
                <a:latin typeface="+mn-lt"/>
              </a:rPr>
            </a:br>
            <a:r>
              <a:rPr lang="de-DE" altLang="de-DE" sz="2000" dirty="0" err="1">
                <a:latin typeface="+mn-lt"/>
              </a:rPr>
              <a:t>duruşuna</a:t>
            </a:r>
            <a:r>
              <a:rPr lang="de-DE" altLang="de-DE" sz="2000" dirty="0">
                <a:latin typeface="+mn-lt"/>
              </a:rPr>
              <a:t>?</a:t>
            </a:r>
          </a:p>
        </p:txBody>
      </p:sp>
      <p:sp>
        <p:nvSpPr>
          <p:cNvPr id="10" name="Caption_18">
            <a:extLst>
              <a:ext uri="{FF2B5EF4-FFF2-40B4-BE49-F238E27FC236}">
                <a16:creationId xmlns:a16="http://schemas.microsoft.com/office/drawing/2014/main" id="{1978C72D-31B5-23F8-1CA0-A9B7F41730B5}"/>
              </a:ext>
            </a:extLst>
          </p:cNvPr>
          <p:cNvSpPr txBox="1">
            <a:spLocks noChangeArrowheads="1"/>
          </p:cNvSpPr>
          <p:nvPr/>
        </p:nvSpPr>
        <p:spPr bwMode="auto">
          <a:xfrm>
            <a:off x="8268534" y="5083133"/>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err="1">
                <a:latin typeface="+mn-lt"/>
              </a:rPr>
              <a:t>ellerine</a:t>
            </a:r>
            <a:r>
              <a:rPr lang="de-DE" altLang="de-DE" sz="2000" dirty="0">
                <a:latin typeface="+mn-lt"/>
              </a:rPr>
              <a:t>?</a:t>
            </a:r>
          </a:p>
        </p:txBody>
      </p:sp>
      <p:sp>
        <p:nvSpPr>
          <p:cNvPr id="11" name="Caption_19">
            <a:extLst>
              <a:ext uri="{FF2B5EF4-FFF2-40B4-BE49-F238E27FC236}">
                <a16:creationId xmlns:a16="http://schemas.microsoft.com/office/drawing/2014/main" id="{2092C308-48E8-AD78-6AA8-900D5CFFA3A2}"/>
              </a:ext>
            </a:extLst>
          </p:cNvPr>
          <p:cNvSpPr txBox="1">
            <a:spLocks noChangeArrowheads="1"/>
          </p:cNvSpPr>
          <p:nvPr/>
        </p:nvSpPr>
        <p:spPr bwMode="auto">
          <a:xfrm>
            <a:off x="7716409" y="2458092"/>
            <a:ext cx="17316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dirty="0" err="1">
                <a:solidFill>
                  <a:srgbClr val="333333"/>
                </a:solidFill>
                <a:latin typeface="+mn-lt"/>
              </a:rPr>
              <a:t>kullandığı</a:t>
            </a:r>
            <a:r>
              <a:rPr lang="de-DE" altLang="de-DE" sz="2000" dirty="0">
                <a:solidFill>
                  <a:srgbClr val="333333"/>
                </a:solidFill>
                <a:latin typeface="+mn-lt"/>
              </a:rPr>
              <a:t> </a:t>
            </a:r>
            <a:r>
              <a:rPr lang="de-DE" altLang="de-DE" sz="2000" dirty="0" err="1">
                <a:solidFill>
                  <a:srgbClr val="333333"/>
                </a:solidFill>
                <a:latin typeface="+mn-lt"/>
              </a:rPr>
              <a:t>dile</a:t>
            </a:r>
            <a:r>
              <a:rPr lang="de-DE" altLang="de-DE" sz="2000" dirty="0">
                <a:solidFill>
                  <a:srgbClr val="333333"/>
                </a:solidFill>
                <a:latin typeface="+mn-lt"/>
              </a:rPr>
              <a:t>?</a:t>
            </a:r>
          </a:p>
        </p:txBody>
      </p:sp>
      <p:sp>
        <p:nvSpPr>
          <p:cNvPr id="12" name="Caption_20">
            <a:extLst>
              <a:ext uri="{FF2B5EF4-FFF2-40B4-BE49-F238E27FC236}">
                <a16:creationId xmlns:a16="http://schemas.microsoft.com/office/drawing/2014/main" id="{A1DB7E45-A9F2-EB55-229F-A374B8FA2CD2}"/>
              </a:ext>
            </a:extLst>
          </p:cNvPr>
          <p:cNvSpPr txBox="1">
            <a:spLocks noChangeArrowheads="1"/>
          </p:cNvSpPr>
          <p:nvPr/>
        </p:nvSpPr>
        <p:spPr bwMode="auto">
          <a:xfrm>
            <a:off x="8027152" y="4258541"/>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dirty="0" err="1">
                <a:solidFill>
                  <a:srgbClr val="333333"/>
                </a:solidFill>
                <a:latin typeface="+mn-lt"/>
              </a:rPr>
              <a:t>giysilerine</a:t>
            </a:r>
            <a:r>
              <a:rPr lang="de-DE" altLang="de-DE" sz="2000" dirty="0">
                <a:solidFill>
                  <a:srgbClr val="333333"/>
                </a:solidFill>
                <a:latin typeface="+mn-lt"/>
              </a:rPr>
              <a:t>?</a:t>
            </a:r>
          </a:p>
        </p:txBody>
      </p:sp>
      <p:sp>
        <p:nvSpPr>
          <p:cNvPr id="13" name="Caption_22">
            <a:extLst>
              <a:ext uri="{FF2B5EF4-FFF2-40B4-BE49-F238E27FC236}">
                <a16:creationId xmlns:a16="http://schemas.microsoft.com/office/drawing/2014/main" id="{32CE9F65-F209-A731-E412-9C4458B1C8DB}"/>
              </a:ext>
            </a:extLst>
          </p:cNvPr>
          <p:cNvSpPr>
            <a:spLocks noChangeShapeType="1"/>
          </p:cNvSpPr>
          <p:nvPr/>
        </p:nvSpPr>
        <p:spPr bwMode="auto">
          <a:xfrm flipH="1">
            <a:off x="5619594" y="2957419"/>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14" name="Caption_23">
            <a:extLst>
              <a:ext uri="{FF2B5EF4-FFF2-40B4-BE49-F238E27FC236}">
                <a16:creationId xmlns:a16="http://schemas.microsoft.com/office/drawing/2014/main" id="{8206D138-B08B-9D81-211C-11DE91FF7334}"/>
              </a:ext>
            </a:extLst>
          </p:cNvPr>
          <p:cNvSpPr>
            <a:spLocks noChangeShapeType="1"/>
          </p:cNvSpPr>
          <p:nvPr/>
        </p:nvSpPr>
        <p:spPr bwMode="auto">
          <a:xfrm flipH="1">
            <a:off x="6096955" y="4653136"/>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15" name="Caption_22">
            <a:extLst>
              <a:ext uri="{FF2B5EF4-FFF2-40B4-BE49-F238E27FC236}">
                <a16:creationId xmlns:a16="http://schemas.microsoft.com/office/drawing/2014/main" id="{C995A081-0138-F6DB-7ED8-968EFEC2228C}"/>
              </a:ext>
            </a:extLst>
          </p:cNvPr>
          <p:cNvSpPr>
            <a:spLocks noChangeShapeType="1"/>
          </p:cNvSpPr>
          <p:nvPr/>
        </p:nvSpPr>
        <p:spPr bwMode="auto">
          <a:xfrm flipH="1">
            <a:off x="6656571" y="5483243"/>
            <a:ext cx="289740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Başka hangi bilgi kaynakları düşünülebilir? Bunlar ne kadar güvenilirdir?</a:t>
            </a:r>
          </a:p>
        </p:txBody>
      </p:sp>
      <p:sp>
        <p:nvSpPr>
          <p:cNvPr id="5" name="Content Placeholder 4"/>
          <p:cNvSpPr>
            <a:spLocks noGrp="1"/>
          </p:cNvSpPr>
          <p:nvPr>
            <p:ph idx="1"/>
          </p:nvPr>
        </p:nvSpPr>
        <p:spPr>
          <a:xfrm>
            <a:off x="408955" y="2204864"/>
            <a:ext cx="6858000" cy="4248000"/>
          </a:xfrm>
        </p:spPr>
        <p:txBody>
          <a:bodyPr/>
          <a:lstStyle/>
          <a:p>
            <a:pPr marL="342900" lvl="0" indent="-342900" defTabSz="914400" fontAlgn="base">
              <a:buClr>
                <a:srgbClr val="333333"/>
              </a:buClr>
              <a:buFont typeface="WingDings"/>
              <a:buChar char=""/>
            </a:pPr>
            <a:r>
              <a:rPr lang="tr-TR" altLang="de-DE" sz="2400" dirty="0">
                <a:solidFill>
                  <a:srgbClr val="333333"/>
                </a:solidFill>
              </a:rPr>
              <a:t>o insan hakkında önceden edinilmiş bilgi</a:t>
            </a:r>
            <a:r>
              <a:rPr lang="en-US" altLang="de-DE" sz="2400" dirty="0">
                <a:solidFill>
                  <a:srgbClr val="333333"/>
                </a:solidFill>
              </a:rPr>
              <a:t> (</a:t>
            </a:r>
            <a:r>
              <a:rPr lang="tr-TR" altLang="de-DE" sz="2400" dirty="0">
                <a:solidFill>
                  <a:srgbClr val="333333"/>
                </a:solidFill>
              </a:rPr>
              <a:t>kulaktan dolma bilgi</a:t>
            </a:r>
            <a:r>
              <a:rPr lang="en-US" altLang="de-DE" sz="2400" dirty="0">
                <a:solidFill>
                  <a:srgbClr val="333333"/>
                </a:solidFill>
              </a:rPr>
              <a:t>): </a:t>
            </a:r>
            <a:r>
              <a:rPr lang="tr-TR" altLang="de-DE" sz="2400" dirty="0">
                <a:solidFill>
                  <a:srgbClr val="333333"/>
                </a:solidFill>
              </a:rPr>
              <a:t>mesela, bir arkadaşın söyledikleri</a:t>
            </a:r>
            <a:endParaRPr lang="en-US" altLang="de-DE" sz="2400" dirty="0">
              <a:solidFill>
                <a:srgbClr val="333333"/>
              </a:solidFill>
            </a:endParaRPr>
          </a:p>
          <a:p>
            <a:pPr marL="342900" lvl="0" indent="-342900" defTabSz="914400" fontAlgn="base">
              <a:buClr>
                <a:srgbClr val="333333"/>
              </a:buClr>
              <a:buFont typeface="WingDings"/>
              <a:buChar char=""/>
            </a:pPr>
            <a:r>
              <a:rPr lang="tr-TR" altLang="de-DE" sz="2400" dirty="0">
                <a:solidFill>
                  <a:srgbClr val="333333"/>
                </a:solidFill>
              </a:rPr>
              <a:t>benzer kişi</a:t>
            </a:r>
            <a:r>
              <a:rPr lang="en-US" altLang="de-DE" sz="2400" dirty="0">
                <a:solidFill>
                  <a:srgbClr val="333333"/>
                </a:solidFill>
              </a:rPr>
              <a:t>/</a:t>
            </a:r>
            <a:r>
              <a:rPr lang="en-US" altLang="de-DE" sz="2400" dirty="0" err="1">
                <a:solidFill>
                  <a:srgbClr val="333333"/>
                </a:solidFill>
              </a:rPr>
              <a:t>grup</a:t>
            </a:r>
            <a:r>
              <a:rPr lang="tr-TR" altLang="de-DE" sz="2400" dirty="0">
                <a:solidFill>
                  <a:srgbClr val="333333"/>
                </a:solidFill>
              </a:rPr>
              <a:t>lara ait önceden edinilmiş bilgi</a:t>
            </a:r>
            <a:r>
              <a:rPr lang="en-US" altLang="de-DE" sz="2400" dirty="0">
                <a:solidFill>
                  <a:srgbClr val="333333"/>
                </a:solidFill>
              </a:rPr>
              <a:t>: </a:t>
            </a:r>
            <a:r>
              <a:rPr lang="tr-TR" altLang="de-DE" sz="2400" dirty="0">
                <a:solidFill>
                  <a:srgbClr val="333333"/>
                </a:solidFill>
              </a:rPr>
              <a:t>ör:</a:t>
            </a:r>
            <a:r>
              <a:rPr lang="en-US" altLang="de-DE" sz="2400" dirty="0">
                <a:solidFill>
                  <a:srgbClr val="333333"/>
                </a:solidFill>
              </a:rPr>
              <a:t> </a:t>
            </a:r>
            <a:r>
              <a:rPr lang="en-US" altLang="de-DE" sz="2400" i="1" dirty="0" err="1">
                <a:solidFill>
                  <a:srgbClr val="333333"/>
                </a:solidFill>
              </a:rPr>
              <a:t>motorcu</a:t>
            </a:r>
            <a:endParaRPr lang="en-US" altLang="de-DE" sz="2400" i="1" dirty="0">
              <a:solidFill>
                <a:srgbClr val="333333"/>
              </a:solidFill>
            </a:endParaRPr>
          </a:p>
          <a:p>
            <a:pPr marL="342900" lvl="0" indent="-342900" defTabSz="914400" fontAlgn="base">
              <a:buClr>
                <a:srgbClr val="333333"/>
              </a:buClr>
              <a:buFont typeface="WingDings"/>
              <a:buChar char=""/>
            </a:pPr>
            <a:r>
              <a:rPr lang="en-US" altLang="de-DE" sz="2400" dirty="0">
                <a:solidFill>
                  <a:srgbClr val="333333"/>
                </a:solidFill>
              </a:rPr>
              <a:t>“</a:t>
            </a:r>
            <a:r>
              <a:rPr lang="tr-TR" altLang="de-DE" sz="2400" dirty="0">
                <a:solidFill>
                  <a:srgbClr val="333333"/>
                </a:solidFill>
              </a:rPr>
              <a:t>önsezi</a:t>
            </a:r>
            <a:r>
              <a:rPr lang="en-US" altLang="de-DE" sz="2400" dirty="0">
                <a:solidFill>
                  <a:srgbClr val="333333"/>
                </a:solidFill>
              </a:rPr>
              <a:t>”/</a:t>
            </a:r>
            <a:r>
              <a:rPr lang="tr-TR" altLang="de-DE" sz="2400" dirty="0">
                <a:solidFill>
                  <a:srgbClr val="333333"/>
                </a:solidFill>
              </a:rPr>
              <a:t>içgüdü</a:t>
            </a:r>
            <a:endParaRPr lang="en-US" altLang="de-DE" sz="2400" dirty="0">
              <a:solidFill>
                <a:srgbClr val="333333"/>
              </a:solidFill>
            </a:endParaRPr>
          </a:p>
          <a:p>
            <a:pPr marL="342900" lvl="0" indent="-342900" defTabSz="914400" fontAlgn="base">
              <a:buClr>
                <a:srgbClr val="333333"/>
              </a:buClr>
              <a:buFont typeface="WingDings"/>
              <a:buChar char=""/>
            </a:pPr>
            <a:r>
              <a:rPr lang="tr-TR" altLang="de-DE" sz="2400" dirty="0">
                <a:solidFill>
                  <a:srgbClr val="333333"/>
                </a:solidFill>
              </a:rPr>
              <a:t>yazılı kaynak da olabilir</a:t>
            </a:r>
            <a:r>
              <a:rPr lang="en-GB" altLang="de-DE" sz="2400" dirty="0">
                <a:solidFill>
                  <a:srgbClr val="333333"/>
                </a:solidFill>
              </a:rPr>
              <a:t>: </a:t>
            </a:r>
            <a:r>
              <a:rPr lang="tr-TR" altLang="de-DE" sz="2400" dirty="0">
                <a:solidFill>
                  <a:srgbClr val="333333"/>
                </a:solidFill>
              </a:rPr>
              <a:t>mesela</a:t>
            </a:r>
            <a:r>
              <a:rPr lang="en-GB" altLang="de-DE" sz="2400" dirty="0">
                <a:solidFill>
                  <a:srgbClr val="333333"/>
                </a:solidFill>
              </a:rPr>
              <a:t>, e-</a:t>
            </a:r>
            <a:r>
              <a:rPr lang="tr-TR" altLang="de-DE" sz="2400" dirty="0">
                <a:solidFill>
                  <a:srgbClr val="333333"/>
                </a:solidFill>
              </a:rPr>
              <a:t>postalardan ya da internet yazışmalarından</a:t>
            </a:r>
            <a:endParaRPr lang="en-US" sz="2400" dirty="0"/>
          </a:p>
        </p:txBody>
      </p:sp>
      <p:sp>
        <p:nvSpPr>
          <p:cNvPr id="6" name="Footer Placeholder 5"/>
          <p:cNvSpPr>
            <a:spLocks noGrp="1"/>
          </p:cNvSpPr>
          <p:nvPr>
            <p:ph type="ftr" sz="quarter" idx="11"/>
          </p:nvPr>
        </p:nvSpPr>
        <p:spPr/>
        <p:txBody>
          <a:bodyPr/>
          <a:lstStyle/>
          <a:p>
            <a:r>
              <a:rPr lang="de-DE"/>
              <a:t>Eğitim Modülü 6 – Empati Kurmak… II</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a:t>
            </a:fld>
            <a:endParaRPr lang="de-DE" dirty="0"/>
          </a:p>
        </p:txBody>
      </p:sp>
      <p:pic>
        <p:nvPicPr>
          <p:cNvPr id="3" name="Picture 7" descr="312807225_61073e1b90_b">
            <a:extLst>
              <a:ext uri="{FF2B5EF4-FFF2-40B4-BE49-F238E27FC236}">
                <a16:creationId xmlns:a16="http://schemas.microsoft.com/office/drawing/2014/main" id="{89152DD7-C671-8FC7-C344-03C4B7A7DD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3300" y="2203704"/>
            <a:ext cx="3604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Belli başlı sosyal ipuçlarının yarar ve zararları</a:t>
            </a:r>
          </a:p>
        </p:txBody>
      </p:sp>
      <p:sp>
        <p:nvSpPr>
          <p:cNvPr id="5" name="Content Placeholder 4"/>
          <p:cNvSpPr>
            <a:spLocks noGrp="1"/>
          </p:cNvSpPr>
          <p:nvPr>
            <p:ph idx="1"/>
          </p:nvPr>
        </p:nvSpPr>
        <p:spPr/>
        <p:txBody>
          <a:bodyPr/>
          <a:lstStyle/>
          <a:p>
            <a:pPr lvl="0" defTabSz="914377"/>
            <a:r>
              <a:rPr lang="en-US" sz="2400" dirty="0" err="1">
                <a:solidFill>
                  <a:srgbClr val="333333"/>
                </a:solidFill>
              </a:rPr>
              <a:t>Şimdi</a:t>
            </a:r>
            <a:r>
              <a:rPr lang="en-US" sz="2400" dirty="0">
                <a:solidFill>
                  <a:srgbClr val="333333"/>
                </a:solidFill>
              </a:rPr>
              <a:t> </a:t>
            </a:r>
            <a:r>
              <a:rPr lang="en-US" sz="2400" dirty="0" err="1">
                <a:solidFill>
                  <a:srgbClr val="333333"/>
                </a:solidFill>
              </a:rPr>
              <a:t>birini</a:t>
            </a:r>
            <a:r>
              <a:rPr lang="en-US" sz="2400" dirty="0">
                <a:solidFill>
                  <a:srgbClr val="333333"/>
                </a:solidFill>
              </a:rPr>
              <a:t> </a:t>
            </a:r>
            <a:r>
              <a:rPr lang="en-US" sz="2400" dirty="0" err="1">
                <a:solidFill>
                  <a:srgbClr val="333333"/>
                </a:solidFill>
              </a:rPr>
              <a:t>değerlendirmemize</a:t>
            </a:r>
            <a:r>
              <a:rPr lang="en-US" sz="2400" dirty="0">
                <a:solidFill>
                  <a:srgbClr val="333333"/>
                </a:solidFill>
              </a:rPr>
              <a:t> </a:t>
            </a:r>
            <a:r>
              <a:rPr lang="en-US" sz="2400" dirty="0" err="1">
                <a:solidFill>
                  <a:srgbClr val="333333"/>
                </a:solidFill>
              </a:rPr>
              <a:t>yardımcı</a:t>
            </a:r>
            <a:r>
              <a:rPr lang="en-US" sz="2400" dirty="0">
                <a:solidFill>
                  <a:srgbClr val="333333"/>
                </a:solidFill>
              </a:rPr>
              <a:t> </a:t>
            </a:r>
            <a:r>
              <a:rPr lang="en-US" sz="2400" dirty="0" err="1">
                <a:solidFill>
                  <a:srgbClr val="333333"/>
                </a:solidFill>
              </a:rPr>
              <a:t>olan</a:t>
            </a:r>
            <a:r>
              <a:rPr lang="en-US" sz="2400" dirty="0">
                <a:solidFill>
                  <a:srgbClr val="333333"/>
                </a:solidFill>
              </a:rPr>
              <a:t> </a:t>
            </a:r>
            <a:r>
              <a:rPr lang="en-US" sz="2400" dirty="0" err="1">
                <a:solidFill>
                  <a:srgbClr val="333333"/>
                </a:solidFill>
              </a:rPr>
              <a:t>yönleri</a:t>
            </a:r>
            <a:r>
              <a:rPr lang="en-US" sz="2400" dirty="0">
                <a:solidFill>
                  <a:srgbClr val="333333"/>
                </a:solidFill>
              </a:rPr>
              <a:t> </a:t>
            </a:r>
            <a:r>
              <a:rPr lang="en-US" sz="2400" dirty="0" err="1">
                <a:solidFill>
                  <a:srgbClr val="333333"/>
                </a:solidFill>
              </a:rPr>
              <a:t>tartıştığımıza</a:t>
            </a:r>
            <a:r>
              <a:rPr lang="en-US" sz="2400" dirty="0">
                <a:solidFill>
                  <a:srgbClr val="333333"/>
                </a:solidFill>
              </a:rPr>
              <a:t> </a:t>
            </a:r>
            <a:r>
              <a:rPr lang="en-US" sz="2400" dirty="0" err="1">
                <a:solidFill>
                  <a:srgbClr val="333333"/>
                </a:solidFill>
              </a:rPr>
              <a:t>göre</a:t>
            </a:r>
            <a:r>
              <a:rPr lang="en-US" sz="2400" dirty="0">
                <a:solidFill>
                  <a:srgbClr val="333333"/>
                </a:solidFill>
              </a:rPr>
              <a:t>, </a:t>
            </a:r>
            <a:r>
              <a:rPr lang="en-US" sz="2400" dirty="0" err="1">
                <a:solidFill>
                  <a:srgbClr val="333333"/>
                </a:solidFill>
              </a:rPr>
              <a:t>artık</a:t>
            </a:r>
            <a:r>
              <a:rPr lang="en-US" sz="2400" dirty="0">
                <a:solidFill>
                  <a:srgbClr val="333333"/>
                </a:solidFill>
              </a:rPr>
              <a:t> </a:t>
            </a:r>
            <a:r>
              <a:rPr lang="en-US" sz="2400" dirty="0" err="1">
                <a:solidFill>
                  <a:srgbClr val="333333"/>
                </a:solidFill>
              </a:rPr>
              <a:t>bu</a:t>
            </a:r>
            <a:r>
              <a:rPr lang="en-US" sz="2400" dirty="0">
                <a:solidFill>
                  <a:srgbClr val="333333"/>
                </a:solidFill>
              </a:rPr>
              <a:t> </a:t>
            </a:r>
            <a:r>
              <a:rPr lang="en-US" sz="2400" dirty="0" err="1">
                <a:solidFill>
                  <a:srgbClr val="333333"/>
                </a:solidFill>
              </a:rPr>
              <a:t>sosyal</a:t>
            </a:r>
            <a:r>
              <a:rPr lang="en-US" sz="2400" dirty="0">
                <a:solidFill>
                  <a:srgbClr val="333333"/>
                </a:solidFill>
              </a:rPr>
              <a:t> </a:t>
            </a:r>
            <a:r>
              <a:rPr lang="en-US" sz="2400" dirty="0" err="1">
                <a:solidFill>
                  <a:srgbClr val="333333"/>
                </a:solidFill>
              </a:rPr>
              <a:t>ipuçlarının</a:t>
            </a:r>
            <a:r>
              <a:rPr lang="en-US" sz="2400" dirty="0">
                <a:solidFill>
                  <a:srgbClr val="333333"/>
                </a:solidFill>
              </a:rPr>
              <a:t> </a:t>
            </a:r>
            <a:r>
              <a:rPr lang="en-US" sz="2400" dirty="0" err="1">
                <a:solidFill>
                  <a:srgbClr val="333333"/>
                </a:solidFill>
              </a:rPr>
              <a:t>güçlü</a:t>
            </a:r>
            <a:r>
              <a:rPr lang="en-US" sz="2400" dirty="0">
                <a:solidFill>
                  <a:srgbClr val="333333"/>
                </a:solidFill>
              </a:rPr>
              <a:t> </a:t>
            </a:r>
            <a:r>
              <a:rPr lang="en-US" sz="2400" dirty="0" err="1">
                <a:solidFill>
                  <a:srgbClr val="333333"/>
                </a:solidFill>
              </a:rPr>
              <a:t>ve</a:t>
            </a:r>
            <a:r>
              <a:rPr lang="en-US" sz="2400" dirty="0">
                <a:solidFill>
                  <a:srgbClr val="333333"/>
                </a:solidFill>
              </a:rPr>
              <a:t> </a:t>
            </a:r>
            <a:r>
              <a:rPr lang="en-US" sz="2400" dirty="0" err="1">
                <a:solidFill>
                  <a:srgbClr val="333333"/>
                </a:solidFill>
              </a:rPr>
              <a:t>zayıf</a:t>
            </a:r>
            <a:r>
              <a:rPr lang="en-US" sz="2400" dirty="0">
                <a:solidFill>
                  <a:srgbClr val="333333"/>
                </a:solidFill>
              </a:rPr>
              <a:t> </a:t>
            </a:r>
            <a:r>
              <a:rPr lang="en-US" sz="2400" dirty="0" err="1">
                <a:solidFill>
                  <a:srgbClr val="333333"/>
                </a:solidFill>
              </a:rPr>
              <a:t>yanlarına</a:t>
            </a:r>
            <a:r>
              <a:rPr lang="en-US" sz="2400" dirty="0">
                <a:solidFill>
                  <a:srgbClr val="333333"/>
                </a:solidFill>
              </a:rPr>
              <a:t> </a:t>
            </a:r>
            <a:r>
              <a:rPr lang="en-US" sz="2400" dirty="0" err="1">
                <a:solidFill>
                  <a:srgbClr val="333333"/>
                </a:solidFill>
              </a:rPr>
              <a:t>odaklanabiliriz</a:t>
            </a:r>
            <a:r>
              <a:rPr lang="en-US" sz="2400" dirty="0">
                <a:solidFill>
                  <a:srgbClr val="333333"/>
                </a:solidFill>
              </a:rPr>
              <a:t>.</a:t>
            </a:r>
          </a:p>
        </p:txBody>
      </p:sp>
      <p:sp>
        <p:nvSpPr>
          <p:cNvPr id="7" name="Footer Placeholder 6"/>
          <p:cNvSpPr>
            <a:spLocks noGrp="1"/>
          </p:cNvSpPr>
          <p:nvPr>
            <p:ph type="ftr" sz="quarter" idx="11"/>
          </p:nvPr>
        </p:nvSpPr>
        <p:spPr/>
        <p:txBody>
          <a:bodyPr/>
          <a:lstStyle/>
          <a:p>
            <a:r>
              <a:rPr lang="de-DE"/>
              <a:t>Eğitim Modülü 6 – Empati Kurmak… II</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6</a:t>
            </a:fld>
            <a:endParaRPr lang="de-DE"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Lütfen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bir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kişi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hakkında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yargıya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varırken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kullanılan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aşağıdaki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özelliğin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yarar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zararlarını</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tartışınız</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7</a:t>
            </a:fld>
            <a:endParaRPr lang="de-DE" dirty="0"/>
          </a:p>
        </p:txBody>
      </p:sp>
      <p:graphicFrame>
        <p:nvGraphicFramePr>
          <p:cNvPr id="10" name="Group 2">
            <a:extLst>
              <a:ext uri="{FF2B5EF4-FFF2-40B4-BE49-F238E27FC236}">
                <a16:creationId xmlns:a16="http://schemas.microsoft.com/office/drawing/2014/main" id="{84044905-42E7-1020-279B-670FE4C65727}"/>
              </a:ext>
            </a:extLst>
          </p:cNvPr>
          <p:cNvGraphicFramePr>
            <a:graphicFrameLocks noGrp="1"/>
          </p:cNvGraphicFramePr>
          <p:nvPr>
            <p:extLst>
              <p:ext uri="{D42A27DB-BD31-4B8C-83A1-F6EECF244321}">
                <p14:modId xmlns:p14="http://schemas.microsoft.com/office/powerpoint/2010/main" val="3045884090"/>
              </p:ext>
            </p:extLst>
          </p:nvPr>
        </p:nvGraphicFramePr>
        <p:xfrm>
          <a:off x="151403" y="2161789"/>
          <a:ext cx="11376001" cy="466344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Beden </a:t>
                      </a:r>
                      <a:r>
                        <a:rPr kumimoji="0" lang="de-DE" sz="2000" b="0" i="0" u="none" strike="noStrike" cap="none" normalizeH="0" baseline="0" dirty="0" err="1">
                          <a:ln>
                            <a:noFill/>
                          </a:ln>
                          <a:solidFill>
                            <a:srgbClr val="333333"/>
                          </a:solidFill>
                          <a:effectLst/>
                          <a:latin typeface="Calibri Light"/>
                        </a:rPr>
                        <a:t>Dili</a:t>
                      </a:r>
                      <a:r>
                        <a:rPr kumimoji="0" lang="de-DE" sz="20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1200"/>
                        </a:spcBef>
                        <a:spcAft>
                          <a:spcPct val="0"/>
                        </a:spcAft>
                        <a:buClrTx/>
                        <a:buSzTx/>
                        <a:buFontTx/>
                        <a:buNone/>
                        <a:tabLst/>
                      </a:pPr>
                      <a:r>
                        <a:rPr lang="de-DE" altLang="de-DE" sz="2000" b="0" dirty="0" err="1">
                          <a:solidFill>
                            <a:srgbClr val="333333"/>
                          </a:solidFill>
                          <a:latin typeface="Calibri Light"/>
                        </a:rPr>
                        <a:t>Örnek</a:t>
                      </a:r>
                      <a:r>
                        <a:rPr lang="de-DE" altLang="de-DE" sz="2000" b="0" dirty="0">
                          <a:solidFill>
                            <a:srgbClr val="333333"/>
                          </a:solidFill>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err="1">
                          <a:ln>
                            <a:noFill/>
                          </a:ln>
                          <a:solidFill>
                            <a:srgbClr val="333333"/>
                          </a:solidFill>
                          <a:effectLst/>
                          <a:latin typeface="Calibri Light"/>
                        </a:rPr>
                        <a:t>Önemli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ipucu</a:t>
                      </a:r>
                      <a:r>
                        <a:rPr kumimoji="0" lang="en-US" sz="2000" b="0" i="0"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2000" b="0" dirty="0">
                        <a:solidFill>
                          <a:srgbClr val="333333"/>
                        </a:solidFill>
                        <a:latin typeface="Calibri Light"/>
                      </a:endParaRPr>
                    </a:p>
                    <a:p>
                      <a:endParaRPr lang="tr-TR" sz="1800" b="0" i="0" kern="1200" dirty="0">
                        <a:solidFill>
                          <a:schemeClr val="dk1"/>
                        </a:solidFill>
                        <a:effectLst/>
                        <a:latin typeface="+mn-lt"/>
                        <a:ea typeface="+mn-ea"/>
                        <a:cs typeface="+mn-cs"/>
                      </a:endParaRPr>
                    </a:p>
                    <a:p>
                      <a:r>
                        <a:rPr lang="tr-TR" sz="1800" b="0" i="0" kern="1200" dirty="0">
                          <a:solidFill>
                            <a:schemeClr val="dk1"/>
                          </a:solidFill>
                          <a:effectLst/>
                          <a:latin typeface="+mn-lt"/>
                          <a:ea typeface="+mn-ea"/>
                          <a:cs typeface="+mn-cs"/>
                        </a:rPr>
                        <a:t>Dua etmek mi yoksa üşümek mi?</a:t>
                      </a:r>
                    </a:p>
                    <a:p>
                      <a:r>
                        <a:rPr lang="tr-TR" sz="1800" b="0" i="0" kern="1200" dirty="0">
                          <a:solidFill>
                            <a:schemeClr val="dk1"/>
                          </a:solidFill>
                          <a:effectLst/>
                          <a:latin typeface="+mn-lt"/>
                          <a:ea typeface="+mn-ea"/>
                          <a:cs typeface="+mn-cs"/>
                        </a:rPr>
                        <a:t/>
                      </a:r>
                      <a:br>
                        <a:rPr lang="tr-TR" sz="1800" b="0" i="0" kern="1200" dirty="0">
                          <a:solidFill>
                            <a:schemeClr val="dk1"/>
                          </a:solidFill>
                          <a:effectLst/>
                          <a:latin typeface="+mn-lt"/>
                          <a:ea typeface="+mn-ea"/>
                          <a:cs typeface="+mn-cs"/>
                        </a:rPr>
                      </a:br>
                      <a:endParaRPr lang="tr-TR" sz="1800" b="0" i="0" kern="1200" dirty="0">
                        <a:solidFill>
                          <a:schemeClr val="dk1"/>
                        </a:solidFill>
                        <a:effectLst/>
                        <a:latin typeface="+mn-lt"/>
                        <a:ea typeface="+mn-ea"/>
                        <a:cs typeface="+mn-cs"/>
                      </a:endParaRPr>
                    </a:p>
                    <a:p>
                      <a:r>
                        <a:rPr lang="tr-TR" sz="2000" dirty="0"/>
                        <a:t/>
                      </a:r>
                      <a:br>
                        <a:rPr lang="tr-TR" sz="2000" dirty="0"/>
                      </a:br>
                      <a:endParaRPr lang="de-DE" altLang="de-DE" sz="20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err="1">
                          <a:ln>
                            <a:noFill/>
                          </a:ln>
                          <a:solidFill>
                            <a:srgbClr val="333333"/>
                          </a:solidFill>
                          <a:effectLst/>
                          <a:latin typeface="Calibri Light"/>
                        </a:rPr>
                        <a:t>Uyarı</a:t>
                      </a:r>
                      <a:r>
                        <a:rPr kumimoji="0" lang="en-US" sz="2000" b="0" i="0"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20" descr="beten oder frieren2">
            <a:extLst>
              <a:ext uri="{FF2B5EF4-FFF2-40B4-BE49-F238E27FC236}">
                <a16:creationId xmlns:a16="http://schemas.microsoft.com/office/drawing/2014/main" id="{776CBD8C-75E0-C141-FF06-2431C6BE157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8995" y="3180165"/>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Lütfen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bir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kişi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hakkında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yargıya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varırken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kullanılan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aşağıdaki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özelliğin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yarar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zararlarını</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tartışınız</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8</a:t>
            </a:fld>
            <a:endParaRPr lang="de-DE" dirty="0"/>
          </a:p>
        </p:txBody>
      </p:sp>
      <p:graphicFrame>
        <p:nvGraphicFramePr>
          <p:cNvPr id="3" name="Group 2">
            <a:extLst>
              <a:ext uri="{FF2B5EF4-FFF2-40B4-BE49-F238E27FC236}">
                <a16:creationId xmlns:a16="http://schemas.microsoft.com/office/drawing/2014/main" id="{AC6EEBD4-5D1C-7AD1-846A-71B2156F6FA4}"/>
              </a:ext>
            </a:extLst>
          </p:cNvPr>
          <p:cNvGraphicFramePr>
            <a:graphicFrameLocks noGrp="1"/>
          </p:cNvGraphicFramePr>
          <p:nvPr>
            <p:extLst>
              <p:ext uri="{D42A27DB-BD31-4B8C-83A1-F6EECF244321}">
                <p14:modId xmlns:p14="http://schemas.microsoft.com/office/powerpoint/2010/main" val="839869537"/>
              </p:ext>
            </p:extLst>
          </p:nvPr>
        </p:nvGraphicFramePr>
        <p:xfrm>
          <a:off x="151403" y="2161789"/>
          <a:ext cx="11376001" cy="466344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Beden </a:t>
                      </a:r>
                      <a:r>
                        <a:rPr kumimoji="0" lang="de-DE" sz="2000" b="0" i="0" u="none" strike="noStrike" cap="none" normalizeH="0" baseline="0" dirty="0" err="1">
                          <a:ln>
                            <a:noFill/>
                          </a:ln>
                          <a:solidFill>
                            <a:srgbClr val="333333"/>
                          </a:solidFill>
                          <a:effectLst/>
                          <a:latin typeface="Calibri Light"/>
                        </a:rPr>
                        <a:t>Dili</a:t>
                      </a:r>
                      <a:r>
                        <a:rPr kumimoji="0" lang="de-DE" sz="20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1200"/>
                        </a:spcBef>
                        <a:spcAft>
                          <a:spcPct val="0"/>
                        </a:spcAft>
                        <a:buClrTx/>
                        <a:buSzTx/>
                        <a:buFontTx/>
                        <a:buNone/>
                        <a:tabLst/>
                      </a:pPr>
                      <a:r>
                        <a:rPr lang="de-DE" altLang="de-DE" sz="2000" b="0" dirty="0" err="1">
                          <a:solidFill>
                            <a:srgbClr val="333333"/>
                          </a:solidFill>
                          <a:latin typeface="Calibri Light"/>
                        </a:rPr>
                        <a:t>Örnek</a:t>
                      </a:r>
                      <a:r>
                        <a:rPr lang="de-DE" altLang="de-DE" sz="2000" b="0" dirty="0">
                          <a:solidFill>
                            <a:srgbClr val="333333"/>
                          </a:solidFill>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err="1">
                          <a:ln>
                            <a:noFill/>
                          </a:ln>
                          <a:solidFill>
                            <a:srgbClr val="333333"/>
                          </a:solidFill>
                          <a:effectLst/>
                          <a:latin typeface="Calibri Light"/>
                        </a:rPr>
                        <a:t>Önemli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ipucu</a:t>
                      </a:r>
                      <a:r>
                        <a:rPr kumimoji="0" lang="en-US" sz="2000" b="0" i="0"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mn-lt"/>
                        </a:rPr>
                        <a:t>Jest </a:t>
                      </a:r>
                      <a:r>
                        <a:rPr kumimoji="0" lang="en-US" sz="2000" b="0" i="0" u="none" strike="noStrike" cap="none" normalizeH="0" baseline="0" dirty="0" err="1">
                          <a:ln>
                            <a:noFill/>
                          </a:ln>
                          <a:solidFill>
                            <a:srgbClr val="004992"/>
                          </a:solidFill>
                          <a:effectLst/>
                          <a:latin typeface="+mn-lt"/>
                        </a:rPr>
                        <a:t>ve</a:t>
                      </a:r>
                      <a:r>
                        <a:rPr kumimoji="0" lang="en-US" sz="2000" b="0" i="0" u="none" strike="noStrike" cap="none" normalizeH="0" baseline="0" dirty="0">
                          <a:ln>
                            <a:noFill/>
                          </a:ln>
                          <a:solidFill>
                            <a:srgbClr val="004992"/>
                          </a:solidFill>
                          <a:effectLst/>
                          <a:latin typeface="+mn-lt"/>
                        </a:rPr>
                        <a:t> </a:t>
                      </a:r>
                      <a:r>
                        <a:rPr kumimoji="0" lang="en-US" sz="2000" b="0" i="0" u="none" strike="noStrike" cap="none" normalizeH="0" baseline="0" dirty="0" err="1">
                          <a:ln>
                            <a:noFill/>
                          </a:ln>
                          <a:solidFill>
                            <a:srgbClr val="004992"/>
                          </a:solidFill>
                          <a:effectLst/>
                          <a:latin typeface="+mn-lt"/>
                        </a:rPr>
                        <a:t>duruş</a:t>
                      </a:r>
                      <a:r>
                        <a:rPr kumimoji="0" lang="en-US" sz="2000" b="0" i="0" u="none" strike="noStrike" cap="none" normalizeH="0" baseline="0" dirty="0">
                          <a:ln>
                            <a:noFill/>
                          </a:ln>
                          <a:solidFill>
                            <a:srgbClr val="004992"/>
                          </a:solidFill>
                          <a:effectLst/>
                          <a:latin typeface="+mn-lt"/>
                        </a:rPr>
                        <a:t> </a:t>
                      </a:r>
                      <a:r>
                        <a:rPr kumimoji="0" lang="en-US" sz="2000" b="0" i="0" u="none" strike="noStrike" cap="none" normalizeH="0" baseline="0" dirty="0" err="1">
                          <a:ln>
                            <a:noFill/>
                          </a:ln>
                          <a:solidFill>
                            <a:srgbClr val="004992"/>
                          </a:solidFill>
                          <a:effectLst/>
                          <a:latin typeface="+mn-lt"/>
                        </a:rPr>
                        <a:t>kelimeleri</a:t>
                      </a:r>
                      <a:r>
                        <a:rPr kumimoji="0" lang="en-US" sz="2000" b="0" i="0" u="none" strike="noStrike" cap="none" normalizeH="0" baseline="0" dirty="0">
                          <a:ln>
                            <a:noFill/>
                          </a:ln>
                          <a:solidFill>
                            <a:srgbClr val="004992"/>
                          </a:solidFill>
                          <a:effectLst/>
                          <a:latin typeface="+mn-lt"/>
                        </a:rPr>
                        <a:t> </a:t>
                      </a:r>
                      <a:r>
                        <a:rPr kumimoji="0" lang="en-US" sz="2000" b="0" i="0" u="none" strike="noStrike" cap="none" normalizeH="0" baseline="0" dirty="0" err="1">
                          <a:ln>
                            <a:noFill/>
                          </a:ln>
                          <a:solidFill>
                            <a:srgbClr val="004992"/>
                          </a:solidFill>
                          <a:effectLst/>
                          <a:latin typeface="+mn-lt"/>
                        </a:rPr>
                        <a:t>vurgulayabilir</a:t>
                      </a:r>
                      <a:r>
                        <a:rPr kumimoji="0" lang="en-US" sz="2000" b="0" i="0" u="none" strike="noStrike" cap="none" normalizeH="0" baseline="0" dirty="0">
                          <a:ln>
                            <a:noFill/>
                          </a:ln>
                          <a:solidFill>
                            <a:srgbClr val="004992"/>
                          </a:solidFill>
                          <a:effectLst/>
                          <a:latin typeface="+mn-lt"/>
                        </a:rPr>
                        <a:t> (</a:t>
                      </a:r>
                      <a:r>
                        <a:rPr kumimoji="0" lang="en-US" sz="2000" b="0" i="0" u="none" strike="noStrike" cap="none" normalizeH="0" baseline="0" dirty="0" err="1">
                          <a:ln>
                            <a:noFill/>
                          </a:ln>
                          <a:solidFill>
                            <a:srgbClr val="004992"/>
                          </a:solidFill>
                          <a:effectLst/>
                          <a:latin typeface="+mn-lt"/>
                        </a:rPr>
                        <a:t>örn</a:t>
                      </a:r>
                      <a:r>
                        <a:rPr kumimoji="0" lang="en-US" sz="2000" b="0" i="0" u="none" strike="noStrike" cap="none" normalizeH="0" baseline="0" dirty="0">
                          <a:ln>
                            <a:noFill/>
                          </a:ln>
                          <a:solidFill>
                            <a:srgbClr val="004992"/>
                          </a:solidFill>
                          <a:effectLst/>
                          <a:latin typeface="+mn-lt"/>
                        </a:rPr>
                        <a:t>. </a:t>
                      </a:r>
                      <a:r>
                        <a:rPr kumimoji="0" lang="en-US" sz="2000" b="0" i="0" u="none" strike="noStrike" cap="none" normalizeH="0" baseline="0" dirty="0" err="1">
                          <a:ln>
                            <a:noFill/>
                          </a:ln>
                          <a:solidFill>
                            <a:srgbClr val="004992"/>
                          </a:solidFill>
                          <a:effectLst/>
                          <a:latin typeface="+mn-lt"/>
                        </a:rPr>
                        <a:t>kızgınken</a:t>
                      </a:r>
                      <a:r>
                        <a:rPr kumimoji="0" lang="en-US" sz="2000" b="0" i="0" u="none" strike="noStrike" cap="none" normalizeH="0" baseline="0" dirty="0">
                          <a:ln>
                            <a:noFill/>
                          </a:ln>
                          <a:solidFill>
                            <a:srgbClr val="004992"/>
                          </a:solidFill>
                          <a:effectLst/>
                          <a:latin typeface="+mn-lt"/>
                        </a:rPr>
                        <a:t> </a:t>
                      </a:r>
                      <a:r>
                        <a:rPr kumimoji="0" lang="en-US" sz="2000" b="0" i="0" u="none" strike="noStrike" cap="none" normalizeH="0" baseline="0" dirty="0" err="1">
                          <a:ln>
                            <a:noFill/>
                          </a:ln>
                          <a:solidFill>
                            <a:srgbClr val="004992"/>
                          </a:solidFill>
                          <a:effectLst/>
                          <a:latin typeface="+mn-lt"/>
                        </a:rPr>
                        <a:t>sıkılmış</a:t>
                      </a:r>
                      <a:r>
                        <a:rPr kumimoji="0" lang="en-US" sz="2000" b="0" i="0" u="none" strike="noStrike" cap="none" normalizeH="0" baseline="0" dirty="0">
                          <a:ln>
                            <a:noFill/>
                          </a:ln>
                          <a:solidFill>
                            <a:srgbClr val="004992"/>
                          </a:solidFill>
                          <a:effectLst/>
                          <a:latin typeface="+mn-lt"/>
                        </a:rPr>
                        <a:t> </a:t>
                      </a:r>
                      <a:r>
                        <a:rPr kumimoji="0" lang="en-US" sz="2000" b="0" i="0" u="none" strike="noStrike" cap="none" normalizeH="0" baseline="0" dirty="0" err="1">
                          <a:ln>
                            <a:noFill/>
                          </a:ln>
                          <a:solidFill>
                            <a:srgbClr val="004992"/>
                          </a:solidFill>
                          <a:effectLst/>
                          <a:latin typeface="+mn-lt"/>
                        </a:rPr>
                        <a:t>yumruklar</a:t>
                      </a:r>
                      <a:r>
                        <a:rPr kumimoji="0" lang="en-US" sz="2000" b="0" i="0" u="none" strike="noStrike" cap="none" normalizeH="0" baseline="0" dirty="0">
                          <a:ln>
                            <a:noFill/>
                          </a:ln>
                          <a:solidFill>
                            <a:srgbClr val="004992"/>
                          </a:solidFill>
                          <a:effectLst/>
                          <a:latin typeface="+mn-lt"/>
                        </a:rPr>
                        <a:t>, </a:t>
                      </a:r>
                      <a:r>
                        <a:rPr kumimoji="0" lang="en-US" sz="2000" b="0" i="0" u="none" strike="noStrike" cap="none" normalizeH="0" baseline="0" dirty="0" err="1">
                          <a:ln>
                            <a:noFill/>
                          </a:ln>
                          <a:solidFill>
                            <a:srgbClr val="004992"/>
                          </a:solidFill>
                          <a:effectLst/>
                          <a:latin typeface="+mn-lt"/>
                        </a:rPr>
                        <a:t>selamlaşırken</a:t>
                      </a:r>
                      <a:r>
                        <a:rPr kumimoji="0" lang="en-US" sz="2000" b="0" i="0" u="none" strike="noStrike" cap="none" normalizeH="0" baseline="0" dirty="0">
                          <a:ln>
                            <a:noFill/>
                          </a:ln>
                          <a:solidFill>
                            <a:srgbClr val="004992"/>
                          </a:solidFill>
                          <a:effectLst/>
                          <a:latin typeface="+mn-lt"/>
                        </a:rPr>
                        <a:t> </a:t>
                      </a:r>
                      <a:r>
                        <a:rPr kumimoji="0" lang="en-US" sz="2000" b="0" i="0" u="none" strike="noStrike" cap="none" normalizeH="0" baseline="0" dirty="0" err="1">
                          <a:ln>
                            <a:noFill/>
                          </a:ln>
                          <a:solidFill>
                            <a:srgbClr val="004992"/>
                          </a:solidFill>
                          <a:effectLst/>
                          <a:latin typeface="+mn-lt"/>
                        </a:rPr>
                        <a:t>kaldırılmış</a:t>
                      </a:r>
                      <a:r>
                        <a:rPr kumimoji="0" lang="en-US" sz="2000" b="0" i="0" u="none" strike="noStrike" cap="none" normalizeH="0" baseline="0" dirty="0">
                          <a:ln>
                            <a:noFill/>
                          </a:ln>
                          <a:solidFill>
                            <a:srgbClr val="004992"/>
                          </a:solidFill>
                          <a:effectLst/>
                          <a:latin typeface="+mn-lt"/>
                        </a:rPr>
                        <a:t> </a:t>
                      </a:r>
                      <a:r>
                        <a:rPr kumimoji="0" lang="en-US" sz="2000" b="0" i="0" u="none" strike="noStrike" cap="none" normalizeH="0" baseline="0" dirty="0" err="1">
                          <a:ln>
                            <a:noFill/>
                          </a:ln>
                          <a:solidFill>
                            <a:srgbClr val="004992"/>
                          </a:solidFill>
                          <a:effectLst/>
                          <a:latin typeface="+mn-lt"/>
                        </a:rPr>
                        <a:t>el</a:t>
                      </a:r>
                      <a:r>
                        <a:rPr kumimoji="0" lang="en-US" sz="2000" b="0" i="0" u="none" strike="noStrike" cap="none" normalizeH="0" baseline="0" dirty="0">
                          <a:ln>
                            <a:noFill/>
                          </a:ln>
                          <a:solidFill>
                            <a:srgbClr val="004992"/>
                          </a:solidFill>
                          <a:effectLst/>
                          <a:latin typeface="+mn-lt"/>
                        </a:rPr>
                        <a:t>, </a:t>
                      </a:r>
                      <a:r>
                        <a:rPr kumimoji="0" lang="en-US" sz="2000" b="0" i="0" u="none" strike="noStrike" cap="none" normalizeH="0" baseline="0" dirty="0" err="1">
                          <a:ln>
                            <a:noFill/>
                          </a:ln>
                          <a:solidFill>
                            <a:srgbClr val="004992"/>
                          </a:solidFill>
                          <a:effectLst/>
                          <a:latin typeface="+mn-lt"/>
                        </a:rPr>
                        <a:t>dua</a:t>
                      </a:r>
                      <a:r>
                        <a:rPr kumimoji="0" lang="en-US" sz="2000" b="0" i="0" u="none" strike="noStrike" cap="none" normalizeH="0" baseline="0" dirty="0">
                          <a:ln>
                            <a:noFill/>
                          </a:ln>
                          <a:solidFill>
                            <a:srgbClr val="004992"/>
                          </a:solidFill>
                          <a:effectLst/>
                          <a:latin typeface="+mn-lt"/>
                        </a:rPr>
                        <a:t> </a:t>
                      </a:r>
                      <a:r>
                        <a:rPr kumimoji="0" lang="en-US" sz="2000" b="0" i="0" u="none" strike="noStrike" cap="none" normalizeH="0" baseline="0" dirty="0" err="1">
                          <a:ln>
                            <a:noFill/>
                          </a:ln>
                          <a:solidFill>
                            <a:srgbClr val="004992"/>
                          </a:solidFill>
                          <a:effectLst/>
                          <a:latin typeface="+mn-lt"/>
                        </a:rPr>
                        <a:t>ederken</a:t>
                      </a:r>
                      <a:r>
                        <a:rPr kumimoji="0" lang="en-US" sz="2000" b="0" i="0" u="none" strike="noStrike" cap="none" normalizeH="0" baseline="0" dirty="0">
                          <a:ln>
                            <a:noFill/>
                          </a:ln>
                          <a:solidFill>
                            <a:srgbClr val="004992"/>
                          </a:solidFill>
                          <a:effectLst/>
                          <a:latin typeface="+mn-lt"/>
                        </a:rPr>
                        <a:t> </a:t>
                      </a:r>
                      <a:r>
                        <a:rPr kumimoji="0" lang="en-US" sz="2000" b="0" i="0" u="none" strike="noStrike" cap="none" normalizeH="0" baseline="0" dirty="0" err="1">
                          <a:ln>
                            <a:noFill/>
                          </a:ln>
                          <a:solidFill>
                            <a:srgbClr val="004992"/>
                          </a:solidFill>
                          <a:effectLst/>
                          <a:latin typeface="+mn-lt"/>
                        </a:rPr>
                        <a:t>indirilmiş</a:t>
                      </a:r>
                      <a:r>
                        <a:rPr kumimoji="0" lang="en-US" sz="2000" b="0" i="0" u="none" strike="noStrike" cap="none" normalizeH="0" baseline="0" dirty="0">
                          <a:ln>
                            <a:noFill/>
                          </a:ln>
                          <a:solidFill>
                            <a:srgbClr val="004992"/>
                          </a:solidFill>
                          <a:effectLst/>
                          <a:latin typeface="+mn-lt"/>
                        </a:rPr>
                        <a:t> </a:t>
                      </a:r>
                      <a:r>
                        <a:rPr kumimoji="0" lang="en-US" sz="2000" b="0" i="0" u="none" strike="noStrike" cap="none" normalizeH="0" baseline="0" dirty="0" err="1">
                          <a:ln>
                            <a:noFill/>
                          </a:ln>
                          <a:solidFill>
                            <a:srgbClr val="004992"/>
                          </a:solidFill>
                          <a:effectLst/>
                          <a:latin typeface="+mn-lt"/>
                        </a:rPr>
                        <a:t>baş</a:t>
                      </a:r>
                      <a:r>
                        <a:rPr kumimoji="0" lang="en-US" sz="2000" b="0" i="0" u="none" strike="noStrike" cap="none" normalizeH="0" baseline="0" dirty="0">
                          <a:ln>
                            <a:noFill/>
                          </a:ln>
                          <a:solidFill>
                            <a:srgbClr val="004992"/>
                          </a:solidFill>
                          <a:effectLst/>
                          <a:latin typeface="+mn-lt"/>
                        </a:rPr>
                        <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2000" b="0" dirty="0">
                        <a:solidFill>
                          <a:srgbClr val="333333"/>
                        </a:solidFill>
                        <a:latin typeface="Calibri Light"/>
                      </a:endParaRPr>
                    </a:p>
                    <a:p>
                      <a:endParaRPr lang="tr-TR" sz="1800" b="0" i="0" kern="1200" dirty="0">
                        <a:solidFill>
                          <a:schemeClr val="dk1"/>
                        </a:solidFill>
                        <a:effectLst/>
                        <a:latin typeface="+mn-lt"/>
                        <a:ea typeface="+mn-ea"/>
                        <a:cs typeface="+mn-cs"/>
                      </a:endParaRPr>
                    </a:p>
                    <a:p>
                      <a:r>
                        <a:rPr lang="tr-TR" sz="1800" b="0" i="0" kern="1200" dirty="0">
                          <a:solidFill>
                            <a:schemeClr val="dk1"/>
                          </a:solidFill>
                          <a:effectLst/>
                          <a:latin typeface="+mn-lt"/>
                          <a:ea typeface="+mn-ea"/>
                          <a:cs typeface="+mn-cs"/>
                        </a:rPr>
                        <a:t>Dua etmek mi yoksa üşümek mi?</a:t>
                      </a:r>
                    </a:p>
                    <a:p>
                      <a:r>
                        <a:rPr lang="tr-TR" sz="1800" b="0" i="0" kern="1200" dirty="0">
                          <a:solidFill>
                            <a:schemeClr val="dk1"/>
                          </a:solidFill>
                          <a:effectLst/>
                          <a:latin typeface="+mn-lt"/>
                          <a:ea typeface="+mn-ea"/>
                          <a:cs typeface="+mn-cs"/>
                        </a:rPr>
                        <a:t/>
                      </a:r>
                      <a:br>
                        <a:rPr lang="tr-TR" sz="1800" b="0" i="0" kern="1200" dirty="0">
                          <a:solidFill>
                            <a:schemeClr val="dk1"/>
                          </a:solidFill>
                          <a:effectLst/>
                          <a:latin typeface="+mn-lt"/>
                          <a:ea typeface="+mn-ea"/>
                          <a:cs typeface="+mn-cs"/>
                        </a:rPr>
                      </a:br>
                      <a:endParaRPr lang="tr-TR" sz="1800" b="0" i="0" kern="1200" dirty="0">
                        <a:solidFill>
                          <a:schemeClr val="dk1"/>
                        </a:solidFill>
                        <a:effectLst/>
                        <a:latin typeface="+mn-lt"/>
                        <a:ea typeface="+mn-ea"/>
                        <a:cs typeface="+mn-cs"/>
                      </a:endParaRPr>
                    </a:p>
                    <a:p>
                      <a:r>
                        <a:rPr lang="tr-TR" sz="2000" dirty="0"/>
                        <a:t/>
                      </a:r>
                      <a:br>
                        <a:rPr lang="tr-TR" sz="2000" dirty="0"/>
                      </a:br>
                      <a:endParaRPr lang="de-DE" altLang="de-DE" sz="20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err="1">
                          <a:ln>
                            <a:noFill/>
                          </a:ln>
                          <a:solidFill>
                            <a:srgbClr val="333333"/>
                          </a:solidFill>
                          <a:effectLst/>
                          <a:latin typeface="Calibri Light"/>
                        </a:rPr>
                        <a:t>Uyarı</a:t>
                      </a:r>
                      <a:r>
                        <a:rPr kumimoji="0" lang="en-US" sz="2000" b="0" i="0"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4" name="Picture 20" descr="beten oder frieren2">
            <a:extLst>
              <a:ext uri="{FF2B5EF4-FFF2-40B4-BE49-F238E27FC236}">
                <a16:creationId xmlns:a16="http://schemas.microsoft.com/office/drawing/2014/main" id="{94D55AD0-ADC1-EAE7-87BF-FF56331ED9B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8995" y="3180165"/>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95688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Lütfen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bir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kişi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hakkında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yargıya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varırken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kullanılan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aşağıdaki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özelliğin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yarar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zararlarını</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tartışınız</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9</a:t>
            </a:fld>
            <a:endParaRPr lang="de-DE" dirty="0"/>
          </a:p>
        </p:txBody>
      </p:sp>
      <p:graphicFrame>
        <p:nvGraphicFramePr>
          <p:cNvPr id="3" name="Group 2">
            <a:extLst>
              <a:ext uri="{FF2B5EF4-FFF2-40B4-BE49-F238E27FC236}">
                <a16:creationId xmlns:a16="http://schemas.microsoft.com/office/drawing/2014/main" id="{4C13130C-8A8D-E0D6-FB58-83FC106929F2}"/>
              </a:ext>
            </a:extLst>
          </p:cNvPr>
          <p:cNvGraphicFramePr>
            <a:graphicFrameLocks noGrp="1"/>
          </p:cNvGraphicFramePr>
          <p:nvPr>
            <p:extLst>
              <p:ext uri="{D42A27DB-BD31-4B8C-83A1-F6EECF244321}">
                <p14:modId xmlns:p14="http://schemas.microsoft.com/office/powerpoint/2010/main" val="2009373989"/>
              </p:ext>
            </p:extLst>
          </p:nvPr>
        </p:nvGraphicFramePr>
        <p:xfrm>
          <a:off x="151403" y="2161789"/>
          <a:ext cx="11376001" cy="466344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Beden </a:t>
                      </a:r>
                      <a:r>
                        <a:rPr kumimoji="0" lang="de-DE" sz="2000" b="0" i="0" u="none" strike="noStrike" cap="none" normalizeH="0" baseline="0" dirty="0" err="1">
                          <a:ln>
                            <a:noFill/>
                          </a:ln>
                          <a:solidFill>
                            <a:srgbClr val="333333"/>
                          </a:solidFill>
                          <a:effectLst/>
                          <a:latin typeface="Calibri Light"/>
                        </a:rPr>
                        <a:t>Dili</a:t>
                      </a:r>
                      <a:r>
                        <a:rPr kumimoji="0" lang="de-DE" sz="20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1200"/>
                        </a:spcBef>
                        <a:spcAft>
                          <a:spcPct val="0"/>
                        </a:spcAft>
                        <a:buClrTx/>
                        <a:buSzTx/>
                        <a:buFontTx/>
                        <a:buNone/>
                        <a:tabLst/>
                      </a:pPr>
                      <a:r>
                        <a:rPr lang="de-DE" altLang="de-DE" sz="2000" b="0" dirty="0" err="1">
                          <a:solidFill>
                            <a:srgbClr val="333333"/>
                          </a:solidFill>
                          <a:latin typeface="Calibri Light"/>
                        </a:rPr>
                        <a:t>Örnek</a:t>
                      </a:r>
                      <a:r>
                        <a:rPr lang="de-DE" altLang="de-DE" sz="2000" b="0" dirty="0">
                          <a:solidFill>
                            <a:srgbClr val="333333"/>
                          </a:solidFill>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err="1">
                          <a:ln>
                            <a:noFill/>
                          </a:ln>
                          <a:solidFill>
                            <a:srgbClr val="333333"/>
                          </a:solidFill>
                          <a:effectLst/>
                          <a:latin typeface="Calibri Light"/>
                        </a:rPr>
                        <a:t>Önemli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ipucu</a:t>
                      </a:r>
                      <a:r>
                        <a:rPr kumimoji="0" lang="en-US" sz="2000" b="0" i="0" u="none" strike="noStrike" cap="none" normalizeH="0" baseline="0" dirty="0">
                          <a:ln>
                            <a:noFill/>
                          </a:ln>
                          <a:solidFill>
                            <a:srgbClr val="333333"/>
                          </a:solidFill>
                          <a:effectLst/>
                          <a:latin typeface="Calibri Light"/>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Arial" panose="020B0604020202020204" pitchFamily="34" charset="0"/>
                        <a:buChar char="•"/>
                        <a:tabLst/>
                      </a:pPr>
                      <a:r>
                        <a:rPr kumimoji="0" lang="en-US" sz="2000" b="0" i="0" u="none" strike="noStrike" cap="none" normalizeH="0" baseline="0" dirty="0">
                          <a:ln>
                            <a:noFill/>
                          </a:ln>
                          <a:solidFill>
                            <a:schemeClr val="tx1"/>
                          </a:solidFill>
                          <a:effectLst/>
                          <a:latin typeface="+mn-lt"/>
                        </a:rPr>
                        <a:t>Jest </a:t>
                      </a:r>
                      <a:r>
                        <a:rPr kumimoji="0" lang="en-US" sz="2000" b="0" i="0" u="none" strike="noStrike" cap="none" normalizeH="0" baseline="0" dirty="0" err="1">
                          <a:ln>
                            <a:noFill/>
                          </a:ln>
                          <a:solidFill>
                            <a:schemeClr val="tx1"/>
                          </a:solidFill>
                          <a:effectLst/>
                          <a:latin typeface="+mn-lt"/>
                        </a:rPr>
                        <a:t>ve</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duruş</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kelimeleri</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vurgulayabilir</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örn</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kızgınken</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sıkılmış</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yumruklar</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selamlaşırken</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kaldırılmış</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el</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dua</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ederken</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indirilmiş</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baş</a:t>
                      </a:r>
                      <a:r>
                        <a:rPr kumimoji="0" lang="en-US" sz="2000" b="0" i="0" u="none" strike="noStrike" cap="none" normalizeH="0" baseline="0" dirty="0">
                          <a:ln>
                            <a:noFill/>
                          </a:ln>
                          <a:solidFill>
                            <a:schemeClr val="tx1"/>
                          </a:solidFill>
                          <a:effectLst/>
                          <a:latin typeface="+mn-lt"/>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Arial" panose="020B0604020202020204" pitchFamily="34" charset="0"/>
                        <a:buChar char="•"/>
                        <a:tabLst/>
                      </a:pPr>
                      <a:r>
                        <a:rPr kumimoji="0" lang="en-US" sz="2000" b="0" i="0" u="none" strike="noStrike" cap="none" normalizeH="0" baseline="0" dirty="0" err="1">
                          <a:ln>
                            <a:noFill/>
                          </a:ln>
                          <a:solidFill>
                            <a:schemeClr val="tx1"/>
                          </a:solidFill>
                          <a:effectLst/>
                          <a:latin typeface="+mn-lt"/>
                        </a:rPr>
                        <a:t>Dolaylı</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işaretler</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genellikle</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anlamlıdır</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Vahşi</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hareketler</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sinirlilik</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belirtisi</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olabilir</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ancak</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kültürel</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farklılıkların</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farkında</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olun</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Kambur</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durmak</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özgüven</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eksikliğinin</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bir</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işareti</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olabilir</a:t>
                      </a:r>
                      <a:r>
                        <a:rPr kumimoji="0" lang="en-US" sz="2000" b="0" i="0" u="none" strike="noStrike" cap="none" normalizeH="0" baseline="0" dirty="0">
                          <a:ln>
                            <a:noFill/>
                          </a:ln>
                          <a:solidFill>
                            <a:schemeClr val="tx1"/>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2000" b="0" dirty="0">
                        <a:solidFill>
                          <a:srgbClr val="333333"/>
                        </a:solidFill>
                        <a:latin typeface="Calibri Light"/>
                      </a:endParaRPr>
                    </a:p>
                    <a:p>
                      <a:endParaRPr lang="tr-TR" sz="1800" b="0" i="0" kern="1200" dirty="0">
                        <a:solidFill>
                          <a:schemeClr val="dk1"/>
                        </a:solidFill>
                        <a:effectLst/>
                        <a:latin typeface="+mn-lt"/>
                        <a:ea typeface="+mn-ea"/>
                        <a:cs typeface="+mn-cs"/>
                      </a:endParaRPr>
                    </a:p>
                    <a:p>
                      <a:r>
                        <a:rPr lang="tr-TR" sz="1800" b="0" i="0" kern="1200" dirty="0">
                          <a:solidFill>
                            <a:schemeClr val="dk1"/>
                          </a:solidFill>
                          <a:effectLst/>
                          <a:latin typeface="+mn-lt"/>
                          <a:ea typeface="+mn-ea"/>
                          <a:cs typeface="+mn-cs"/>
                        </a:rPr>
                        <a:t>Dua etmek mi yoksa üşümek mi?</a:t>
                      </a:r>
                    </a:p>
                    <a:p>
                      <a:r>
                        <a:rPr lang="tr-TR" sz="1800" b="0" i="0" kern="1200" dirty="0">
                          <a:solidFill>
                            <a:schemeClr val="dk1"/>
                          </a:solidFill>
                          <a:effectLst/>
                          <a:latin typeface="+mn-lt"/>
                          <a:ea typeface="+mn-ea"/>
                          <a:cs typeface="+mn-cs"/>
                        </a:rPr>
                        <a:t/>
                      </a:r>
                      <a:br>
                        <a:rPr lang="tr-TR" sz="1800" b="0" i="0" kern="1200" dirty="0">
                          <a:solidFill>
                            <a:schemeClr val="dk1"/>
                          </a:solidFill>
                          <a:effectLst/>
                          <a:latin typeface="+mn-lt"/>
                          <a:ea typeface="+mn-ea"/>
                          <a:cs typeface="+mn-cs"/>
                        </a:rPr>
                      </a:br>
                      <a:endParaRPr lang="tr-TR" sz="1800" b="0" i="0" kern="1200" dirty="0">
                        <a:solidFill>
                          <a:schemeClr val="dk1"/>
                        </a:solidFill>
                        <a:effectLst/>
                        <a:latin typeface="+mn-lt"/>
                        <a:ea typeface="+mn-ea"/>
                        <a:cs typeface="+mn-cs"/>
                      </a:endParaRPr>
                    </a:p>
                    <a:p>
                      <a:r>
                        <a:rPr lang="tr-TR" sz="2000" dirty="0"/>
                        <a:t/>
                      </a:r>
                      <a:br>
                        <a:rPr lang="tr-TR" sz="2000" dirty="0"/>
                      </a:br>
                      <a:endParaRPr lang="de-DE" altLang="de-DE" sz="20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err="1">
                          <a:ln>
                            <a:noFill/>
                          </a:ln>
                          <a:solidFill>
                            <a:srgbClr val="333333"/>
                          </a:solidFill>
                          <a:effectLst/>
                          <a:latin typeface="Calibri Light"/>
                        </a:rPr>
                        <a:t>Uyarı</a:t>
                      </a:r>
                      <a:r>
                        <a:rPr kumimoji="0" lang="en-US" sz="2000" b="0" i="0"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4" name="Picture 20" descr="beten oder frieren2">
            <a:extLst>
              <a:ext uri="{FF2B5EF4-FFF2-40B4-BE49-F238E27FC236}">
                <a16:creationId xmlns:a16="http://schemas.microsoft.com/office/drawing/2014/main" id="{0B0833F8-A34E-F0C4-2DCB-874254098AC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8995" y="3180165"/>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65912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Lütfen bir kişi hakkında yargıya varırken kullanılan aşağıdaki özelliğin yarar ve zararlarını tartışınız</a:t>
            </a: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10</a:t>
            </a:fld>
            <a:endParaRPr lang="de-DE" dirty="0"/>
          </a:p>
        </p:txBody>
      </p:sp>
      <p:graphicFrame>
        <p:nvGraphicFramePr>
          <p:cNvPr id="3" name="Group 2">
            <a:extLst>
              <a:ext uri="{FF2B5EF4-FFF2-40B4-BE49-F238E27FC236}">
                <a16:creationId xmlns:a16="http://schemas.microsoft.com/office/drawing/2014/main" id="{7300C1DC-3E9E-EE24-41E2-CFB9CDE73F73}"/>
              </a:ext>
            </a:extLst>
          </p:cNvPr>
          <p:cNvGraphicFramePr>
            <a:graphicFrameLocks noGrp="1"/>
          </p:cNvGraphicFramePr>
          <p:nvPr>
            <p:extLst>
              <p:ext uri="{D42A27DB-BD31-4B8C-83A1-F6EECF244321}">
                <p14:modId xmlns:p14="http://schemas.microsoft.com/office/powerpoint/2010/main" val="2174131241"/>
              </p:ext>
            </p:extLst>
          </p:nvPr>
        </p:nvGraphicFramePr>
        <p:xfrm>
          <a:off x="151403" y="2161789"/>
          <a:ext cx="11376001" cy="466344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Beden </a:t>
                      </a:r>
                      <a:r>
                        <a:rPr kumimoji="0" lang="de-DE" sz="2000" b="0" i="0" u="none" strike="noStrike" cap="none" normalizeH="0" baseline="0" dirty="0" err="1">
                          <a:ln>
                            <a:noFill/>
                          </a:ln>
                          <a:solidFill>
                            <a:srgbClr val="333333"/>
                          </a:solidFill>
                          <a:effectLst/>
                          <a:latin typeface="Calibri Light"/>
                        </a:rPr>
                        <a:t>Dili</a:t>
                      </a:r>
                      <a:r>
                        <a:rPr kumimoji="0" lang="de-DE" sz="20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1200"/>
                        </a:spcBef>
                        <a:spcAft>
                          <a:spcPct val="0"/>
                        </a:spcAft>
                        <a:buClrTx/>
                        <a:buSzTx/>
                        <a:buFontTx/>
                        <a:buNone/>
                        <a:tabLst/>
                      </a:pPr>
                      <a:r>
                        <a:rPr lang="de-DE" altLang="de-DE" sz="2000" b="0" dirty="0" err="1">
                          <a:solidFill>
                            <a:srgbClr val="333333"/>
                          </a:solidFill>
                          <a:latin typeface="Calibri Light"/>
                        </a:rPr>
                        <a:t>Örnek</a:t>
                      </a:r>
                      <a:r>
                        <a:rPr lang="de-DE" altLang="de-DE" sz="2000" b="0" dirty="0">
                          <a:solidFill>
                            <a:srgbClr val="333333"/>
                          </a:solidFill>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err="1">
                          <a:ln>
                            <a:noFill/>
                          </a:ln>
                          <a:solidFill>
                            <a:srgbClr val="333333"/>
                          </a:solidFill>
                          <a:effectLst/>
                          <a:latin typeface="Calibri Light"/>
                        </a:rPr>
                        <a:t>Önemli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ipucu</a:t>
                      </a:r>
                      <a:r>
                        <a:rPr kumimoji="0" lang="en-US" sz="2000" b="0" i="0" u="none" strike="noStrike" cap="none" normalizeH="0" baseline="0" dirty="0">
                          <a:ln>
                            <a:noFill/>
                          </a:ln>
                          <a:solidFill>
                            <a:srgbClr val="333333"/>
                          </a:solidFill>
                          <a:effectLst/>
                          <a:latin typeface="Calibri Light"/>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Arial" panose="020B0604020202020204" pitchFamily="34" charset="0"/>
                        <a:buChar char="•"/>
                        <a:tabLst/>
                      </a:pPr>
                      <a:r>
                        <a:rPr kumimoji="0" lang="en-US" sz="2000" b="0" i="0" u="none" strike="noStrike" cap="none" normalizeH="0" baseline="0" dirty="0">
                          <a:ln>
                            <a:noFill/>
                          </a:ln>
                          <a:solidFill>
                            <a:schemeClr val="tx1"/>
                          </a:solidFill>
                          <a:effectLst/>
                          <a:latin typeface="+mn-lt"/>
                        </a:rPr>
                        <a:t>Jest </a:t>
                      </a:r>
                      <a:r>
                        <a:rPr kumimoji="0" lang="en-US" sz="2000" b="0" i="0" u="none" strike="noStrike" cap="none" normalizeH="0" baseline="0" dirty="0" err="1">
                          <a:ln>
                            <a:noFill/>
                          </a:ln>
                          <a:solidFill>
                            <a:schemeClr val="tx1"/>
                          </a:solidFill>
                          <a:effectLst/>
                          <a:latin typeface="+mn-lt"/>
                        </a:rPr>
                        <a:t>ve</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duruş</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kelimeleri</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vurgulayabilir</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örn</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kızgınken</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sıkılmış</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yumruklar</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selamlaşırken</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kaldırılmış</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el</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dua</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ederken</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indirilmiş</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baş</a:t>
                      </a:r>
                      <a:r>
                        <a:rPr kumimoji="0" lang="en-US" sz="2000" b="0" i="0" u="none" strike="noStrike" cap="none" normalizeH="0" baseline="0" dirty="0">
                          <a:ln>
                            <a:noFill/>
                          </a:ln>
                          <a:solidFill>
                            <a:schemeClr val="tx1"/>
                          </a:solidFill>
                          <a:effectLst/>
                          <a:latin typeface="+mn-lt"/>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Arial" panose="020B0604020202020204" pitchFamily="34" charset="0"/>
                        <a:buChar char="•"/>
                        <a:tabLst/>
                      </a:pPr>
                      <a:r>
                        <a:rPr kumimoji="0" lang="en-US" sz="2000" b="0" i="0" u="none" strike="noStrike" cap="none" normalizeH="0" baseline="0" dirty="0" err="1">
                          <a:ln>
                            <a:noFill/>
                          </a:ln>
                          <a:solidFill>
                            <a:schemeClr val="tx1"/>
                          </a:solidFill>
                          <a:effectLst/>
                          <a:latin typeface="+mn-lt"/>
                        </a:rPr>
                        <a:t>Dolaylı</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işaretler</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genellikle</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anlamlıdır</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Vahşi</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hareketler</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sinirlilik</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belirtisi</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olabilir</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ancak</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kültürel</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farklılıkların</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farkında</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olun</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Kambur</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durmak</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özgüven</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eksikliğinin</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bir</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işareti</a:t>
                      </a:r>
                      <a:r>
                        <a:rPr kumimoji="0" lang="en-US" sz="2000" b="0" i="0" u="none" strike="noStrike" cap="none" normalizeH="0" baseline="0" dirty="0">
                          <a:ln>
                            <a:noFill/>
                          </a:ln>
                          <a:solidFill>
                            <a:schemeClr val="tx1"/>
                          </a:solidFill>
                          <a:effectLst/>
                          <a:latin typeface="+mn-lt"/>
                        </a:rPr>
                        <a:t> </a:t>
                      </a:r>
                      <a:r>
                        <a:rPr kumimoji="0" lang="en-US" sz="2000" b="0" i="0" u="none" strike="noStrike" cap="none" normalizeH="0" baseline="0" dirty="0" err="1">
                          <a:ln>
                            <a:noFill/>
                          </a:ln>
                          <a:solidFill>
                            <a:schemeClr val="tx1"/>
                          </a:solidFill>
                          <a:effectLst/>
                          <a:latin typeface="+mn-lt"/>
                        </a:rPr>
                        <a:t>olabilir</a:t>
                      </a:r>
                      <a:r>
                        <a:rPr kumimoji="0" lang="en-US" sz="2000" b="0" i="0" u="none" strike="noStrike" cap="none" normalizeH="0" baseline="0" dirty="0">
                          <a:ln>
                            <a:noFill/>
                          </a:ln>
                          <a:solidFill>
                            <a:schemeClr val="tx1"/>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2000" b="0" dirty="0">
                        <a:solidFill>
                          <a:srgbClr val="333333"/>
                        </a:solidFill>
                        <a:latin typeface="Calibri Light"/>
                      </a:endParaRPr>
                    </a:p>
                    <a:p>
                      <a:endParaRPr lang="tr-TR" sz="1800" b="0" i="0" kern="1200" dirty="0">
                        <a:solidFill>
                          <a:schemeClr val="dk1"/>
                        </a:solidFill>
                        <a:effectLst/>
                        <a:latin typeface="+mn-lt"/>
                        <a:ea typeface="+mn-ea"/>
                        <a:cs typeface="+mn-cs"/>
                      </a:endParaRPr>
                    </a:p>
                    <a:p>
                      <a:r>
                        <a:rPr lang="tr-TR" sz="1800" b="0" i="0" kern="1200" dirty="0">
                          <a:solidFill>
                            <a:schemeClr val="dk1"/>
                          </a:solidFill>
                          <a:effectLst/>
                          <a:latin typeface="+mn-lt"/>
                          <a:ea typeface="+mn-ea"/>
                          <a:cs typeface="+mn-cs"/>
                        </a:rPr>
                        <a:t>Dua etmek mi yoksa üşümek mi?</a:t>
                      </a:r>
                    </a:p>
                    <a:p>
                      <a:r>
                        <a:rPr lang="tr-TR" sz="1800" b="0" i="0" kern="1200" dirty="0">
                          <a:solidFill>
                            <a:schemeClr val="dk1"/>
                          </a:solidFill>
                          <a:effectLst/>
                          <a:latin typeface="+mn-lt"/>
                          <a:ea typeface="+mn-ea"/>
                          <a:cs typeface="+mn-cs"/>
                        </a:rPr>
                        <a:t/>
                      </a:r>
                      <a:br>
                        <a:rPr lang="tr-TR" sz="1800" b="0" i="0" kern="1200" dirty="0">
                          <a:solidFill>
                            <a:schemeClr val="dk1"/>
                          </a:solidFill>
                          <a:effectLst/>
                          <a:latin typeface="+mn-lt"/>
                          <a:ea typeface="+mn-ea"/>
                          <a:cs typeface="+mn-cs"/>
                        </a:rPr>
                      </a:br>
                      <a:endParaRPr lang="tr-TR" sz="1800" b="0" i="0" kern="1200" dirty="0">
                        <a:solidFill>
                          <a:schemeClr val="dk1"/>
                        </a:solidFill>
                        <a:effectLst/>
                        <a:latin typeface="+mn-lt"/>
                        <a:ea typeface="+mn-ea"/>
                        <a:cs typeface="+mn-cs"/>
                      </a:endParaRPr>
                    </a:p>
                    <a:p>
                      <a:r>
                        <a:rPr lang="tr-TR" sz="2000" dirty="0"/>
                        <a:t/>
                      </a:r>
                      <a:br>
                        <a:rPr lang="tr-TR" sz="2000" dirty="0"/>
                      </a:br>
                      <a:endParaRPr lang="de-DE" altLang="de-DE" sz="20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err="1">
                          <a:ln>
                            <a:noFill/>
                          </a:ln>
                          <a:solidFill>
                            <a:srgbClr val="333333"/>
                          </a:solidFill>
                          <a:effectLst/>
                          <a:latin typeface="Calibri Light"/>
                        </a:rPr>
                        <a:t>Uyarı</a:t>
                      </a:r>
                      <a:r>
                        <a:rPr kumimoji="0" lang="en-US" sz="2000" b="0" i="0" u="none" strike="noStrike" cap="none" normalizeH="0" baseline="0" dirty="0">
                          <a:ln>
                            <a:noFill/>
                          </a:ln>
                          <a:solidFill>
                            <a:srgbClr val="333333"/>
                          </a:solidFill>
                          <a:effectLst/>
                          <a:latin typeface="Calibri Light"/>
                        </a:rPr>
                        <a:t>: </a:t>
                      </a:r>
                    </a:p>
                    <a:p>
                      <a:pPr marL="342900" marR="0" lvl="0" indent="-342900" algn="l" defTabSz="914400" rtl="0" eaLnBrk="1" fontAlgn="base" latinLnBrk="0" hangingPunct="1">
                        <a:lnSpc>
                          <a:spcPct val="100000"/>
                        </a:lnSpc>
                        <a:spcBef>
                          <a:spcPts val="1200"/>
                        </a:spcBef>
                        <a:spcAft>
                          <a:spcPts val="0"/>
                        </a:spcAft>
                        <a:buClrTx/>
                        <a:buSzTx/>
                        <a:buFont typeface="Arial" panose="020B0604020202020204" pitchFamily="34" charset="0"/>
                        <a:buChar char="•"/>
                        <a:tabLst/>
                      </a:pPr>
                      <a:r>
                        <a:rPr kumimoji="0" lang="en-US" sz="2000" b="0" i="0" u="none" strike="noStrike" cap="none" normalizeH="0" baseline="0" dirty="0" err="1">
                          <a:ln>
                            <a:noFill/>
                          </a:ln>
                          <a:solidFill>
                            <a:srgbClr val="333333"/>
                          </a:solidFill>
                          <a:effectLst/>
                          <a:latin typeface="+mn-lt"/>
                        </a:rPr>
                        <a:t>Beden</a:t>
                      </a:r>
                      <a:r>
                        <a:rPr kumimoji="0" lang="en-US" sz="2000" b="0" i="0" u="none" strike="noStrike" cap="none" normalizeH="0" baseline="0" dirty="0">
                          <a:ln>
                            <a:noFill/>
                          </a:ln>
                          <a:solidFill>
                            <a:srgbClr val="333333"/>
                          </a:solidFill>
                          <a:effectLst/>
                          <a:latin typeface="+mn-lt"/>
                        </a:rPr>
                        <a:t> </a:t>
                      </a:r>
                      <a:r>
                        <a:rPr kumimoji="0" lang="en-US" sz="2000" b="0" i="0" u="none" strike="noStrike" cap="none" normalizeH="0" baseline="0" dirty="0" err="1">
                          <a:ln>
                            <a:noFill/>
                          </a:ln>
                          <a:solidFill>
                            <a:srgbClr val="333333"/>
                          </a:solidFill>
                          <a:effectLst/>
                          <a:latin typeface="+mn-lt"/>
                        </a:rPr>
                        <a:t>dili</a:t>
                      </a:r>
                      <a:r>
                        <a:rPr kumimoji="0" lang="en-US" sz="2000" b="0" i="0" u="none" strike="noStrike" cap="none" normalizeH="0" baseline="0" dirty="0">
                          <a:ln>
                            <a:noFill/>
                          </a:ln>
                          <a:solidFill>
                            <a:srgbClr val="333333"/>
                          </a:solidFill>
                          <a:effectLst/>
                          <a:latin typeface="+mn-lt"/>
                        </a:rPr>
                        <a:t> </a:t>
                      </a:r>
                      <a:r>
                        <a:rPr kumimoji="0" lang="en-US" sz="2000" b="0" i="0" u="none" strike="noStrike" cap="none" normalizeH="0" baseline="0" dirty="0" err="1">
                          <a:ln>
                            <a:noFill/>
                          </a:ln>
                          <a:solidFill>
                            <a:srgbClr val="333333"/>
                          </a:solidFill>
                          <a:effectLst/>
                          <a:latin typeface="+mn-lt"/>
                        </a:rPr>
                        <a:t>yanlış</a:t>
                      </a:r>
                      <a:r>
                        <a:rPr kumimoji="0" lang="en-US" sz="2000" b="0" i="0" u="none" strike="noStrike" cap="none" normalizeH="0" baseline="0" dirty="0">
                          <a:ln>
                            <a:noFill/>
                          </a:ln>
                          <a:solidFill>
                            <a:srgbClr val="333333"/>
                          </a:solidFill>
                          <a:effectLst/>
                          <a:latin typeface="+mn-lt"/>
                        </a:rPr>
                        <a:t> </a:t>
                      </a:r>
                      <a:r>
                        <a:rPr kumimoji="0" lang="en-US" sz="2000" b="0" i="0" u="none" strike="noStrike" cap="none" normalizeH="0" baseline="0" dirty="0" err="1">
                          <a:ln>
                            <a:noFill/>
                          </a:ln>
                          <a:solidFill>
                            <a:srgbClr val="333333"/>
                          </a:solidFill>
                          <a:effectLst/>
                          <a:latin typeface="+mn-lt"/>
                        </a:rPr>
                        <a:t>yorumlamaya</a:t>
                      </a:r>
                      <a:r>
                        <a:rPr kumimoji="0" lang="en-US" sz="2000" b="0" i="0" u="none" strike="noStrike" cap="none" normalizeH="0" baseline="0" dirty="0">
                          <a:ln>
                            <a:noFill/>
                          </a:ln>
                          <a:solidFill>
                            <a:srgbClr val="333333"/>
                          </a:solidFill>
                          <a:effectLst/>
                          <a:latin typeface="+mn-lt"/>
                        </a:rPr>
                        <a:t> </a:t>
                      </a:r>
                      <a:r>
                        <a:rPr kumimoji="0" lang="en-US" sz="2000" b="0" i="0" u="none" strike="noStrike" cap="none" normalizeH="0" baseline="0" dirty="0" err="1">
                          <a:ln>
                            <a:noFill/>
                          </a:ln>
                          <a:solidFill>
                            <a:srgbClr val="333333"/>
                          </a:solidFill>
                          <a:effectLst/>
                          <a:latin typeface="+mn-lt"/>
                        </a:rPr>
                        <a:t>yol</a:t>
                      </a:r>
                      <a:r>
                        <a:rPr kumimoji="0" lang="en-US" sz="2000" b="0" i="0" u="none" strike="noStrike" cap="none" normalizeH="0" baseline="0" dirty="0">
                          <a:ln>
                            <a:noFill/>
                          </a:ln>
                          <a:solidFill>
                            <a:srgbClr val="333333"/>
                          </a:solidFill>
                          <a:effectLst/>
                          <a:latin typeface="+mn-lt"/>
                        </a:rPr>
                        <a:t> </a:t>
                      </a:r>
                      <a:r>
                        <a:rPr kumimoji="0" lang="en-US" sz="2000" b="0" i="0" u="none" strike="noStrike" cap="none" normalizeH="0" baseline="0" dirty="0" err="1">
                          <a:ln>
                            <a:noFill/>
                          </a:ln>
                          <a:solidFill>
                            <a:srgbClr val="333333"/>
                          </a:solidFill>
                          <a:effectLst/>
                          <a:latin typeface="+mn-lt"/>
                        </a:rPr>
                        <a:t>açabilir</a:t>
                      </a:r>
                      <a:r>
                        <a:rPr kumimoji="0" lang="en-US" sz="2000" b="0" i="0" u="none" strike="noStrike" cap="none" normalizeH="0" baseline="0" dirty="0">
                          <a:ln>
                            <a:noFill/>
                          </a:ln>
                          <a:solidFill>
                            <a:srgbClr val="333333"/>
                          </a:solidFill>
                          <a:effectLst/>
                          <a:latin typeface="+mn-lt"/>
                        </a:rPr>
                        <a:t>. </a:t>
                      </a:r>
                      <a:r>
                        <a:rPr kumimoji="0" lang="en-US" sz="2000" b="0" i="0" u="none" strike="noStrike" cap="none" normalizeH="0" baseline="0" dirty="0" err="1">
                          <a:ln>
                            <a:noFill/>
                          </a:ln>
                          <a:solidFill>
                            <a:srgbClr val="333333"/>
                          </a:solidFill>
                          <a:effectLst/>
                          <a:latin typeface="+mn-lt"/>
                        </a:rPr>
                        <a:t>Örnek</a:t>
                      </a:r>
                      <a:r>
                        <a:rPr kumimoji="0" lang="en-US" sz="2000" b="0" i="0" u="none" strike="noStrike" cap="none" normalizeH="0" baseline="0" dirty="0">
                          <a:ln>
                            <a:noFill/>
                          </a:ln>
                          <a:solidFill>
                            <a:srgbClr val="333333"/>
                          </a:solidFill>
                          <a:effectLst/>
                          <a:latin typeface="+mn-lt"/>
                        </a:rPr>
                        <a:t>: </a:t>
                      </a:r>
                      <a:r>
                        <a:rPr kumimoji="0" lang="en-US" sz="2000" b="0" i="0" u="none" strike="noStrike" cap="none" normalizeH="0" baseline="0" dirty="0" err="1">
                          <a:ln>
                            <a:noFill/>
                          </a:ln>
                          <a:solidFill>
                            <a:srgbClr val="333333"/>
                          </a:solidFill>
                          <a:effectLst/>
                          <a:latin typeface="+mn-lt"/>
                        </a:rPr>
                        <a:t>Kendine</a:t>
                      </a:r>
                      <a:r>
                        <a:rPr kumimoji="0" lang="en-US" sz="2000" b="0" i="0" u="none" strike="noStrike" cap="none" normalizeH="0" baseline="0" dirty="0">
                          <a:ln>
                            <a:noFill/>
                          </a:ln>
                          <a:solidFill>
                            <a:srgbClr val="333333"/>
                          </a:solidFill>
                          <a:effectLst/>
                          <a:latin typeface="+mn-lt"/>
                        </a:rPr>
                        <a:t> </a:t>
                      </a:r>
                      <a:r>
                        <a:rPr kumimoji="0" lang="en-US" sz="2000" b="0" i="0" u="none" strike="noStrike" cap="none" normalizeH="0" baseline="0" dirty="0" err="1">
                          <a:ln>
                            <a:noFill/>
                          </a:ln>
                          <a:solidFill>
                            <a:srgbClr val="333333"/>
                          </a:solidFill>
                          <a:effectLst/>
                          <a:latin typeface="+mn-lt"/>
                        </a:rPr>
                        <a:t>güvenen</a:t>
                      </a:r>
                      <a:r>
                        <a:rPr kumimoji="0" lang="en-US" sz="2000" b="0" i="0" u="none" strike="noStrike" cap="none" normalizeH="0" baseline="0" dirty="0">
                          <a:ln>
                            <a:noFill/>
                          </a:ln>
                          <a:solidFill>
                            <a:srgbClr val="333333"/>
                          </a:solidFill>
                          <a:effectLst/>
                          <a:latin typeface="+mn-lt"/>
                        </a:rPr>
                        <a:t> </a:t>
                      </a:r>
                      <a:r>
                        <a:rPr kumimoji="0" lang="en-US" sz="2000" b="0" i="0" u="none" strike="noStrike" cap="none" normalizeH="0" baseline="0" dirty="0" err="1">
                          <a:ln>
                            <a:noFill/>
                          </a:ln>
                          <a:solidFill>
                            <a:srgbClr val="333333"/>
                          </a:solidFill>
                          <a:effectLst/>
                          <a:latin typeface="+mn-lt"/>
                        </a:rPr>
                        <a:t>biri</a:t>
                      </a:r>
                      <a:r>
                        <a:rPr kumimoji="0" lang="en-US" sz="2000" b="0" i="0" u="none" strike="noStrike" cap="none" normalizeH="0" baseline="0" dirty="0">
                          <a:ln>
                            <a:noFill/>
                          </a:ln>
                          <a:solidFill>
                            <a:srgbClr val="333333"/>
                          </a:solidFill>
                          <a:effectLst/>
                          <a:latin typeface="+mn-lt"/>
                        </a:rPr>
                        <a:t> </a:t>
                      </a:r>
                      <a:r>
                        <a:rPr kumimoji="0" lang="en-US" sz="2000" b="0" i="0" u="none" strike="noStrike" cap="none" normalizeH="0" baseline="0" dirty="0" err="1">
                          <a:ln>
                            <a:noFill/>
                          </a:ln>
                          <a:solidFill>
                            <a:srgbClr val="333333"/>
                          </a:solidFill>
                          <a:effectLst/>
                          <a:latin typeface="+mn-lt"/>
                        </a:rPr>
                        <a:t>ön</a:t>
                      </a:r>
                      <a:r>
                        <a:rPr kumimoji="0" lang="en-US" sz="2000" b="0" i="0" u="none" strike="noStrike" cap="none" normalizeH="0" baseline="0" dirty="0">
                          <a:ln>
                            <a:noFill/>
                          </a:ln>
                          <a:solidFill>
                            <a:srgbClr val="333333"/>
                          </a:solidFill>
                          <a:effectLst/>
                          <a:latin typeface="+mn-lt"/>
                        </a:rPr>
                        <a:t> plana </a:t>
                      </a:r>
                      <a:r>
                        <a:rPr kumimoji="0" lang="en-US" sz="2000" b="0" i="0" u="none" strike="noStrike" cap="none" normalizeH="0" baseline="0" dirty="0" err="1">
                          <a:ln>
                            <a:noFill/>
                          </a:ln>
                          <a:solidFill>
                            <a:srgbClr val="333333"/>
                          </a:solidFill>
                          <a:effectLst/>
                          <a:latin typeface="+mn-lt"/>
                        </a:rPr>
                        <a:t>çıkıyor</a:t>
                      </a:r>
                      <a:r>
                        <a:rPr kumimoji="0" lang="en-US" sz="2000" b="0" i="0" u="none" strike="noStrike" cap="none" normalizeH="0" baseline="0" dirty="0">
                          <a:ln>
                            <a:noFill/>
                          </a:ln>
                          <a:solidFill>
                            <a:srgbClr val="333333"/>
                          </a:solidFill>
                          <a:effectLst/>
                          <a:latin typeface="+mn-lt"/>
                        </a:rPr>
                        <a:t> </a:t>
                      </a:r>
                      <a:r>
                        <a:rPr kumimoji="0" lang="en-US" sz="2000" b="0" i="0" u="none" strike="noStrike" cap="none" normalizeH="0" baseline="0" dirty="0" err="1">
                          <a:ln>
                            <a:noFill/>
                          </a:ln>
                          <a:solidFill>
                            <a:srgbClr val="333333"/>
                          </a:solidFill>
                          <a:effectLst/>
                          <a:latin typeface="+mn-lt"/>
                        </a:rPr>
                        <a:t>olabilir</a:t>
                      </a:r>
                      <a:r>
                        <a:rPr kumimoji="0" lang="en-US" sz="2000" b="0" i="0" u="none" strike="noStrike" cap="none" normalizeH="0" baseline="0" dirty="0">
                          <a:ln>
                            <a:noFill/>
                          </a:ln>
                          <a:solidFill>
                            <a:srgbClr val="333333"/>
                          </a:solidFill>
                          <a:effectLst/>
                          <a:latin typeface="+mn-lt"/>
                        </a:rPr>
                        <a:t>. </a:t>
                      </a:r>
                      <a:r>
                        <a:rPr kumimoji="0" lang="en-US" sz="2000" b="0" i="0" u="none" strike="noStrike" cap="none" normalizeH="0" baseline="0" dirty="0" err="1">
                          <a:ln>
                            <a:noFill/>
                          </a:ln>
                          <a:solidFill>
                            <a:srgbClr val="333333"/>
                          </a:solidFill>
                          <a:effectLst/>
                          <a:latin typeface="+mn-lt"/>
                        </a:rPr>
                        <a:t>Veya</a:t>
                      </a:r>
                      <a:r>
                        <a:rPr kumimoji="0" lang="en-US" sz="2000" b="0" i="0" u="none" strike="noStrike" cap="none" normalizeH="0" baseline="0" dirty="0">
                          <a:ln>
                            <a:noFill/>
                          </a:ln>
                          <a:solidFill>
                            <a:srgbClr val="333333"/>
                          </a:solidFill>
                          <a:effectLst/>
                          <a:latin typeface="+mn-lt"/>
                        </a:rPr>
                        <a:t> </a:t>
                      </a:r>
                      <a:r>
                        <a:rPr kumimoji="0" lang="en-US" sz="2000" b="0" i="0" u="none" strike="noStrike" cap="none" normalizeH="0" baseline="0" dirty="0" err="1">
                          <a:ln>
                            <a:noFill/>
                          </a:ln>
                          <a:solidFill>
                            <a:srgbClr val="333333"/>
                          </a:solidFill>
                          <a:effectLst/>
                          <a:latin typeface="+mn-lt"/>
                        </a:rPr>
                        <a:t>duruş</a:t>
                      </a:r>
                      <a:r>
                        <a:rPr kumimoji="0" lang="en-US" sz="2000" b="0" i="0" u="none" strike="noStrike" cap="none" normalizeH="0" baseline="0" dirty="0">
                          <a:ln>
                            <a:noFill/>
                          </a:ln>
                          <a:solidFill>
                            <a:srgbClr val="333333"/>
                          </a:solidFill>
                          <a:effectLst/>
                          <a:latin typeface="+mn-lt"/>
                        </a:rPr>
                        <a:t> </a:t>
                      </a:r>
                      <a:r>
                        <a:rPr kumimoji="0" lang="en-US" sz="2000" b="0" i="0" u="none" strike="noStrike" cap="none" normalizeH="0" baseline="0" dirty="0" err="1">
                          <a:ln>
                            <a:noFill/>
                          </a:ln>
                          <a:solidFill>
                            <a:srgbClr val="333333"/>
                          </a:solidFill>
                          <a:effectLst/>
                          <a:latin typeface="+mn-lt"/>
                        </a:rPr>
                        <a:t>bozukluğu</a:t>
                      </a:r>
                      <a:r>
                        <a:rPr kumimoji="0" lang="en-US" sz="2000" b="0" i="0" u="none" strike="noStrike" cap="none" normalizeH="0" baseline="0" dirty="0">
                          <a:ln>
                            <a:noFill/>
                          </a:ln>
                          <a:solidFill>
                            <a:srgbClr val="333333"/>
                          </a:solidFill>
                          <a:effectLst/>
                          <a:latin typeface="+mn-lt"/>
                        </a:rPr>
                        <a:t>, </a:t>
                      </a:r>
                      <a:r>
                        <a:rPr kumimoji="0" lang="en-US" sz="2000" b="0" i="0" u="none" strike="noStrike" cap="none" normalizeH="0" baseline="0" dirty="0" err="1">
                          <a:ln>
                            <a:noFill/>
                          </a:ln>
                          <a:solidFill>
                            <a:srgbClr val="333333"/>
                          </a:solidFill>
                          <a:effectLst/>
                          <a:latin typeface="+mn-lt"/>
                        </a:rPr>
                        <a:t>kişinin</a:t>
                      </a:r>
                      <a:r>
                        <a:rPr kumimoji="0" lang="en-US" sz="2000" b="0" i="0" u="none" strike="noStrike" cap="none" normalizeH="0" baseline="0" dirty="0">
                          <a:ln>
                            <a:noFill/>
                          </a:ln>
                          <a:solidFill>
                            <a:srgbClr val="333333"/>
                          </a:solidFill>
                          <a:effectLst/>
                          <a:latin typeface="+mn-lt"/>
                        </a:rPr>
                        <a:t> </a:t>
                      </a:r>
                      <a:r>
                        <a:rPr kumimoji="0" lang="en-US" sz="2000" b="0" i="0" u="none" strike="noStrike" cap="none" normalizeH="0" baseline="0" dirty="0" err="1">
                          <a:ln>
                            <a:noFill/>
                          </a:ln>
                          <a:solidFill>
                            <a:srgbClr val="333333"/>
                          </a:solidFill>
                          <a:effectLst/>
                          <a:latin typeface="+mn-lt"/>
                        </a:rPr>
                        <a:t>özgüveni</a:t>
                      </a:r>
                      <a:r>
                        <a:rPr kumimoji="0" lang="en-US" sz="2000" b="0" i="0" u="none" strike="noStrike" cap="none" normalizeH="0" baseline="0" dirty="0">
                          <a:ln>
                            <a:noFill/>
                          </a:ln>
                          <a:solidFill>
                            <a:srgbClr val="333333"/>
                          </a:solidFill>
                          <a:effectLst/>
                          <a:latin typeface="+mn-lt"/>
                        </a:rPr>
                        <a:t> </a:t>
                      </a:r>
                      <a:r>
                        <a:rPr kumimoji="0" lang="en-US" sz="2000" b="0" i="0" u="none" strike="noStrike" cap="none" normalizeH="0" baseline="0" dirty="0" err="1">
                          <a:ln>
                            <a:noFill/>
                          </a:ln>
                          <a:solidFill>
                            <a:srgbClr val="333333"/>
                          </a:solidFill>
                          <a:effectLst/>
                          <a:latin typeface="+mn-lt"/>
                        </a:rPr>
                        <a:t>düşük</a:t>
                      </a:r>
                      <a:r>
                        <a:rPr kumimoji="0" lang="en-US" sz="2000" b="0" i="0" u="none" strike="noStrike" cap="none" normalizeH="0" baseline="0" dirty="0">
                          <a:ln>
                            <a:noFill/>
                          </a:ln>
                          <a:solidFill>
                            <a:srgbClr val="333333"/>
                          </a:solidFill>
                          <a:effectLst/>
                          <a:latin typeface="+mn-lt"/>
                        </a:rPr>
                        <a:t> </a:t>
                      </a:r>
                      <a:r>
                        <a:rPr kumimoji="0" lang="en-US" sz="2000" b="0" i="0" u="none" strike="noStrike" cap="none" normalizeH="0" baseline="0" dirty="0" err="1">
                          <a:ln>
                            <a:noFill/>
                          </a:ln>
                          <a:solidFill>
                            <a:srgbClr val="333333"/>
                          </a:solidFill>
                          <a:effectLst/>
                          <a:latin typeface="+mn-lt"/>
                        </a:rPr>
                        <a:t>gibi</a:t>
                      </a:r>
                      <a:r>
                        <a:rPr kumimoji="0" lang="en-US" sz="2000" b="0" i="0" u="none" strike="noStrike" cap="none" normalizeH="0" baseline="0" dirty="0">
                          <a:ln>
                            <a:noFill/>
                          </a:ln>
                          <a:solidFill>
                            <a:srgbClr val="333333"/>
                          </a:solidFill>
                          <a:effectLst/>
                          <a:latin typeface="+mn-lt"/>
                        </a:rPr>
                        <a:t> </a:t>
                      </a:r>
                      <a:r>
                        <a:rPr kumimoji="0" lang="en-US" sz="2000" b="0" i="0" u="none" strike="noStrike" cap="none" normalizeH="0" baseline="0" dirty="0" err="1">
                          <a:ln>
                            <a:noFill/>
                          </a:ln>
                          <a:solidFill>
                            <a:srgbClr val="333333"/>
                          </a:solidFill>
                          <a:effectLst/>
                          <a:latin typeface="+mn-lt"/>
                        </a:rPr>
                        <a:t>görünebilir</a:t>
                      </a:r>
                      <a:r>
                        <a:rPr kumimoji="0" lang="en-US" sz="2000" b="0" i="0" u="none" strike="noStrike" cap="none" normalizeH="0" baseline="0" dirty="0">
                          <a:ln>
                            <a:noFill/>
                          </a:ln>
                          <a:solidFill>
                            <a:srgbClr val="333333"/>
                          </a:solidFill>
                          <a:effectLst/>
                          <a:latin typeface="+mn-lt"/>
                        </a:rPr>
                        <a:t>.</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4" name="Picture 20" descr="beten oder frieren2">
            <a:extLst>
              <a:ext uri="{FF2B5EF4-FFF2-40B4-BE49-F238E27FC236}">
                <a16:creationId xmlns:a16="http://schemas.microsoft.com/office/drawing/2014/main" id="{FD8019B1-C23F-C2B2-2391-8D00BF1C6F4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8995" y="3180165"/>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Lütfen bir kişi hakkında yargıya varırken kullanılan aşağıdaki özelliğin yarar ve zararlarını tartışınız</a:t>
            </a: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11</a:t>
            </a:fld>
            <a:endParaRPr lang="de-DE" dirty="0"/>
          </a:p>
        </p:txBody>
      </p:sp>
      <p:graphicFrame>
        <p:nvGraphicFramePr>
          <p:cNvPr id="3" name="Group 2">
            <a:extLst>
              <a:ext uri="{FF2B5EF4-FFF2-40B4-BE49-F238E27FC236}">
                <a16:creationId xmlns:a16="http://schemas.microsoft.com/office/drawing/2014/main" id="{76C3BEC5-B513-E471-B319-D9C5E3856F50}"/>
              </a:ext>
            </a:extLst>
          </p:cNvPr>
          <p:cNvGraphicFramePr>
            <a:graphicFrameLocks noGrp="1"/>
          </p:cNvGraphicFramePr>
          <p:nvPr>
            <p:extLst>
              <p:ext uri="{D42A27DB-BD31-4B8C-83A1-F6EECF244321}">
                <p14:modId xmlns:p14="http://schemas.microsoft.com/office/powerpoint/2010/main" val="3555018242"/>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tr-TR" sz="2000" b="0" i="0" u="none" strike="noStrike" cap="none" normalizeH="0" baseline="0" dirty="0" smtClean="0">
                          <a:ln>
                            <a:noFill/>
                          </a:ln>
                          <a:solidFill>
                            <a:srgbClr val="333333"/>
                          </a:solidFill>
                          <a:effectLst/>
                          <a:latin typeface="Calibri Light"/>
                        </a:rPr>
                        <a:t>Yazı</a:t>
                      </a:r>
                    </a:p>
                    <a:p>
                      <a:pPr marL="0" marR="0" lvl="0" indent="0" algn="l" defTabSz="914400" rtl="0" eaLnBrk="1" fontAlgn="base" latinLnBrk="0" hangingPunct="1">
                        <a:lnSpc>
                          <a:spcPct val="100000"/>
                        </a:lnSpc>
                        <a:spcBef>
                          <a:spcPts val="1200"/>
                        </a:spcBef>
                        <a:spcAft>
                          <a:spcPct val="0"/>
                        </a:spcAft>
                        <a:buClrTx/>
                        <a:buSzTx/>
                        <a:buFontTx/>
                        <a:buNone/>
                        <a:tabLst/>
                      </a:pPr>
                      <a:endParaRPr kumimoji="0" lang="tr-TR" sz="2000" b="0" i="0" u="none" strike="noStrike" cap="none" normalizeH="0" baseline="0" dirty="0" smtClean="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Örnek</a:t>
                      </a:r>
                      <a:r>
                        <a:rPr kumimoji="0" lang="en-US" sz="20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err="1">
                          <a:ln>
                            <a:noFill/>
                          </a:ln>
                          <a:solidFill>
                            <a:srgbClr val="333333"/>
                          </a:solidFill>
                          <a:effectLst/>
                          <a:latin typeface="Calibri Light"/>
                        </a:rPr>
                        <a:t>Çok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fazla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çalışma</a:t>
                      </a:r>
                      <a:r>
                        <a:rPr kumimoji="0" lang="en-US" sz="2000" b="0" i="0" u="none" strike="noStrike" cap="none" normalizeH="0" baseline="0" dirty="0">
                          <a:ln>
                            <a:noFill/>
                          </a:ln>
                          <a:solidFill>
                            <a:srgbClr val="333333"/>
                          </a:solidFill>
                          <a:effectLst/>
                          <a:latin typeface="Calibri Light"/>
                        </a:rPr>
                        <a:t>!" → </a:t>
                      </a:r>
                      <a:r>
                        <a:rPr kumimoji="0" lang="en-US" sz="2000" b="0" i="0" u="none" strike="noStrike" cap="none" normalizeH="0" baseline="0" dirty="0" err="1">
                          <a:ln>
                            <a:noFill/>
                          </a:ln>
                          <a:solidFill>
                            <a:srgbClr val="333333"/>
                          </a:solidFill>
                          <a:effectLst/>
                          <a:latin typeface="Calibri Light"/>
                        </a:rPr>
                        <a:t>iğneleme</a:t>
                      </a:r>
                      <a:r>
                        <a:rPr kumimoji="0" lang="en-US" sz="2000" b="0" i="0" u="none" strike="noStrike" cap="none" normalizeH="0" baseline="0" dirty="0">
                          <a:ln>
                            <a:noFill/>
                          </a:ln>
                          <a:solidFill>
                            <a:srgbClr val="333333"/>
                          </a:solidFill>
                          <a:effectLst/>
                          <a:latin typeface="Calibri Light"/>
                        </a:rPr>
                        <a:t> mi, </a:t>
                      </a:r>
                      <a:r>
                        <a:rPr kumimoji="0" lang="en-US" sz="2000" b="0" i="0" u="none" strike="noStrike" cap="none" normalizeH="0" baseline="0" dirty="0" err="1">
                          <a:ln>
                            <a:noFill/>
                          </a:ln>
                          <a:solidFill>
                            <a:srgbClr val="333333"/>
                          </a:solidFill>
                          <a:effectLst/>
                          <a:latin typeface="Calibri Light"/>
                        </a:rPr>
                        <a:t>sempati</a:t>
                      </a:r>
                      <a:r>
                        <a:rPr kumimoji="0" lang="en-US" sz="2000" b="0" i="0" u="none" strike="noStrike" cap="none" normalizeH="0" baseline="0" dirty="0">
                          <a:ln>
                            <a:noFill/>
                          </a:ln>
                          <a:solidFill>
                            <a:srgbClr val="333333"/>
                          </a:solidFill>
                          <a:effectLst/>
                          <a:latin typeface="Calibri Light"/>
                        </a:rPr>
                        <a:t> mi, </a:t>
                      </a:r>
                      <a:r>
                        <a:rPr kumimoji="0" lang="en-US" sz="2000" b="0" i="0" u="none" strike="noStrike" cap="none" normalizeH="0" baseline="0" dirty="0" err="1">
                          <a:ln>
                            <a:noFill/>
                          </a:ln>
                          <a:solidFill>
                            <a:srgbClr val="333333"/>
                          </a:solidFill>
                          <a:effectLst/>
                          <a:latin typeface="Calibri Light"/>
                        </a:rPr>
                        <a:t>boş</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bir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cümle</a:t>
                      </a:r>
                      <a:r>
                        <a:rPr kumimoji="0" lang="en-US" sz="2000" b="0" i="0" u="none" strike="noStrike" cap="none" normalizeH="0" baseline="0" dirty="0">
                          <a:ln>
                            <a:noFill/>
                          </a:ln>
                          <a:solidFill>
                            <a:srgbClr val="333333"/>
                          </a:solidFill>
                          <a:effectLst/>
                          <a:latin typeface="Calibri Light"/>
                        </a:rPr>
                        <a:t> mi?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err="1">
                          <a:ln>
                            <a:noFill/>
                          </a:ln>
                          <a:solidFill>
                            <a:srgbClr val="333333"/>
                          </a:solidFill>
                          <a:effectLst/>
                          <a:latin typeface="Calibri Light"/>
                        </a:rPr>
                        <a:t>Önemli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ipucu</a:t>
                      </a:r>
                      <a:r>
                        <a:rPr kumimoji="0" lang="en-US" sz="2000" b="0" i="0"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err="1">
                          <a:ln>
                            <a:noFill/>
                          </a:ln>
                          <a:solidFill>
                            <a:srgbClr val="333333"/>
                          </a:solidFill>
                          <a:effectLst/>
                          <a:latin typeface="Calibri Light"/>
                        </a:rPr>
                        <a:t>Uyarı</a:t>
                      </a:r>
                      <a:r>
                        <a:rPr kumimoji="0" lang="en-US" sz="2000" b="0" i="0"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4" name="Picture 15" descr="Muffet - flickr - letters - cclicense">
            <a:extLst>
              <a:ext uri="{FF2B5EF4-FFF2-40B4-BE49-F238E27FC236}">
                <a16:creationId xmlns:a16="http://schemas.microsoft.com/office/drawing/2014/main" id="{407F720C-643C-C02C-292A-F9C96C9A54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31056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Lütfen bir kişi hakkında yargıya varırken kullanılan aşağıdaki özelliğin yarar ve zararlarını tartışınız</a:t>
            </a: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12</a:t>
            </a:fld>
            <a:endParaRPr lang="de-DE" dirty="0"/>
          </a:p>
        </p:txBody>
      </p:sp>
      <p:pic>
        <p:nvPicPr>
          <p:cNvPr id="3" name="Picture 15" descr="Muffet - flickr - letters - cclicense">
            <a:extLst>
              <a:ext uri="{FF2B5EF4-FFF2-40B4-BE49-F238E27FC236}">
                <a16:creationId xmlns:a16="http://schemas.microsoft.com/office/drawing/2014/main" id="{2925E1CC-3B9D-FBC8-8B49-866967937A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 name="Group 2">
            <a:extLst>
              <a:ext uri="{FF2B5EF4-FFF2-40B4-BE49-F238E27FC236}">
                <a16:creationId xmlns:a16="http://schemas.microsoft.com/office/drawing/2014/main" id="{4541FCDE-821F-BB7C-DA77-EF8F2F55813C}"/>
              </a:ext>
            </a:extLst>
          </p:cNvPr>
          <p:cNvGraphicFramePr>
            <a:graphicFrameLocks noGrp="1"/>
          </p:cNvGraphicFramePr>
          <p:nvPr>
            <p:extLst>
              <p:ext uri="{D42A27DB-BD31-4B8C-83A1-F6EECF244321}">
                <p14:modId xmlns:p14="http://schemas.microsoft.com/office/powerpoint/2010/main" val="1632704199"/>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tr-TR" sz="2000" b="0" i="0" u="none" strike="noStrike" cap="none" normalizeH="0" baseline="0" dirty="0" smtClean="0">
                          <a:ln>
                            <a:noFill/>
                          </a:ln>
                          <a:solidFill>
                            <a:srgbClr val="333333"/>
                          </a:solidFill>
                          <a:effectLst/>
                          <a:latin typeface="Calibri Light"/>
                        </a:rPr>
                        <a:t>Yazı</a:t>
                      </a:r>
                    </a:p>
                    <a:p>
                      <a:pPr marL="0" marR="0" lvl="0" indent="0" algn="l" defTabSz="914400" rtl="0" eaLnBrk="1" fontAlgn="base" latinLnBrk="0" hangingPunct="1">
                        <a:lnSpc>
                          <a:spcPct val="100000"/>
                        </a:lnSpc>
                        <a:spcBef>
                          <a:spcPts val="1200"/>
                        </a:spcBef>
                        <a:spcAft>
                          <a:spcPct val="0"/>
                        </a:spcAft>
                        <a:buClrTx/>
                        <a:buSzTx/>
                        <a:buFontTx/>
                        <a:buNone/>
                        <a:tabLst/>
                      </a:pPr>
                      <a:endParaRPr kumimoji="0" lang="tr-TR" sz="2000" b="0" i="0" u="none" strike="noStrike" cap="none" normalizeH="0" baseline="0" dirty="0" smtClean="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Örnek</a:t>
                      </a:r>
                      <a:r>
                        <a:rPr kumimoji="0" lang="en-US" sz="20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err="1">
                          <a:ln>
                            <a:noFill/>
                          </a:ln>
                          <a:solidFill>
                            <a:srgbClr val="333333"/>
                          </a:solidFill>
                          <a:effectLst/>
                          <a:latin typeface="Calibri Light"/>
                        </a:rPr>
                        <a:t>Çok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fazla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çalışma</a:t>
                      </a:r>
                      <a:r>
                        <a:rPr kumimoji="0" lang="en-US" sz="2000" b="0" i="0" u="none" strike="noStrike" cap="none" normalizeH="0" baseline="0" dirty="0">
                          <a:ln>
                            <a:noFill/>
                          </a:ln>
                          <a:solidFill>
                            <a:srgbClr val="333333"/>
                          </a:solidFill>
                          <a:effectLst/>
                          <a:latin typeface="Calibri Light"/>
                        </a:rPr>
                        <a:t>!" → </a:t>
                      </a:r>
                      <a:r>
                        <a:rPr kumimoji="0" lang="en-US" sz="2000" b="0" i="0" u="none" strike="noStrike" cap="none" normalizeH="0" baseline="0" dirty="0" err="1">
                          <a:ln>
                            <a:noFill/>
                          </a:ln>
                          <a:solidFill>
                            <a:srgbClr val="333333"/>
                          </a:solidFill>
                          <a:effectLst/>
                          <a:latin typeface="Calibri Light"/>
                        </a:rPr>
                        <a:t>iğneleme</a:t>
                      </a:r>
                      <a:r>
                        <a:rPr kumimoji="0" lang="en-US" sz="2000" b="0" i="0" u="none" strike="noStrike" cap="none" normalizeH="0" baseline="0" dirty="0">
                          <a:ln>
                            <a:noFill/>
                          </a:ln>
                          <a:solidFill>
                            <a:srgbClr val="333333"/>
                          </a:solidFill>
                          <a:effectLst/>
                          <a:latin typeface="Calibri Light"/>
                        </a:rPr>
                        <a:t> mi, </a:t>
                      </a:r>
                      <a:r>
                        <a:rPr kumimoji="0" lang="en-US" sz="2000" b="0" i="0" u="none" strike="noStrike" cap="none" normalizeH="0" baseline="0" dirty="0" err="1">
                          <a:ln>
                            <a:noFill/>
                          </a:ln>
                          <a:solidFill>
                            <a:srgbClr val="333333"/>
                          </a:solidFill>
                          <a:effectLst/>
                          <a:latin typeface="Calibri Light"/>
                        </a:rPr>
                        <a:t>sempati</a:t>
                      </a:r>
                      <a:r>
                        <a:rPr kumimoji="0" lang="en-US" sz="2000" b="0" i="0" u="none" strike="noStrike" cap="none" normalizeH="0" baseline="0" dirty="0">
                          <a:ln>
                            <a:noFill/>
                          </a:ln>
                          <a:solidFill>
                            <a:srgbClr val="333333"/>
                          </a:solidFill>
                          <a:effectLst/>
                          <a:latin typeface="Calibri Light"/>
                        </a:rPr>
                        <a:t> mi, </a:t>
                      </a:r>
                      <a:r>
                        <a:rPr kumimoji="0" lang="en-US" sz="2000" b="0" i="0" u="none" strike="noStrike" cap="none" normalizeH="0" baseline="0" dirty="0" err="1">
                          <a:ln>
                            <a:noFill/>
                          </a:ln>
                          <a:solidFill>
                            <a:srgbClr val="333333"/>
                          </a:solidFill>
                          <a:effectLst/>
                          <a:latin typeface="Calibri Light"/>
                        </a:rPr>
                        <a:t>boş</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bir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cümle</a:t>
                      </a:r>
                      <a:r>
                        <a:rPr kumimoji="0" lang="en-US" sz="2000" b="0" i="0" u="none" strike="noStrike" cap="none" normalizeH="0" baseline="0" dirty="0">
                          <a:ln>
                            <a:noFill/>
                          </a:ln>
                          <a:solidFill>
                            <a:srgbClr val="333333"/>
                          </a:solidFill>
                          <a:effectLst/>
                          <a:latin typeface="Calibri Light"/>
                        </a:rPr>
                        <a:t> mi?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err="1">
                          <a:ln>
                            <a:noFill/>
                          </a:ln>
                          <a:solidFill>
                            <a:srgbClr val="333333"/>
                          </a:solidFill>
                          <a:effectLst/>
                          <a:latin typeface="Calibri Light"/>
                        </a:rPr>
                        <a:t>Önemli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ipucu</a:t>
                      </a:r>
                      <a:r>
                        <a:rPr kumimoji="0" lang="en-US" sz="2000" b="0" i="0" u="none" strike="noStrike" cap="none" normalizeH="0" baseline="0" dirty="0">
                          <a:ln>
                            <a:noFill/>
                          </a:ln>
                          <a:solidFill>
                            <a:srgbClr val="333333"/>
                          </a:solidFill>
                          <a:effectLst/>
                          <a:latin typeface="Calibri Light"/>
                        </a:rPr>
                        <a:t>: </a:t>
                      </a:r>
                    </a:p>
                    <a:p>
                      <a:pPr marL="285750" indent="-285750">
                        <a:buFont typeface="Arial" panose="020B0604020202020204" pitchFamily="34" charset="0"/>
                        <a:buChar char="•"/>
                      </a:pPr>
                      <a:r>
                        <a:rPr lang="tr-TR" sz="1800" b="0" i="0" kern="1200" dirty="0">
                          <a:solidFill>
                            <a:schemeClr val="dk1"/>
                          </a:solidFill>
                          <a:effectLst/>
                          <a:latin typeface="+mn-lt"/>
                          <a:ea typeface="+mn-ea"/>
                          <a:cs typeface="+mn-cs"/>
                        </a:rPr>
                        <a:t>Çoğu zaman söylediklerimizden çok yazdıklarımızı düşünürüz!</a:t>
                      </a:r>
                    </a:p>
                    <a:p>
                      <a:r>
                        <a:rPr lang="tr-TR" sz="2000" dirty="0"/>
                        <a:t/>
                      </a:r>
                      <a:br>
                        <a:rPr lang="tr-TR" sz="2000" dirty="0"/>
                      </a:b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err="1">
                          <a:ln>
                            <a:noFill/>
                          </a:ln>
                          <a:solidFill>
                            <a:srgbClr val="333333"/>
                          </a:solidFill>
                          <a:effectLst/>
                          <a:latin typeface="Calibri Light"/>
                        </a:rPr>
                        <a:t>Uyarı</a:t>
                      </a:r>
                      <a:r>
                        <a:rPr kumimoji="0" lang="en-US" sz="2000" b="0" i="0"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6077776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Lütfen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bir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kişi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hakkında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yargıya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varırken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kullanılan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aşağıdaki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özelliğin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yarar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zararlarını</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tartışınız</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13</a:t>
            </a:fld>
            <a:endParaRPr lang="de-DE" dirty="0"/>
          </a:p>
        </p:txBody>
      </p:sp>
      <p:graphicFrame>
        <p:nvGraphicFramePr>
          <p:cNvPr id="4" name="Group 2">
            <a:extLst>
              <a:ext uri="{FF2B5EF4-FFF2-40B4-BE49-F238E27FC236}">
                <a16:creationId xmlns:a16="http://schemas.microsoft.com/office/drawing/2014/main" id="{3F9DBAD0-A9CF-7F2D-6C27-568F4460FD78}"/>
              </a:ext>
            </a:extLst>
          </p:cNvPr>
          <p:cNvGraphicFramePr>
            <a:graphicFrameLocks noGrp="1"/>
          </p:cNvGraphicFramePr>
          <p:nvPr>
            <p:extLst>
              <p:ext uri="{D42A27DB-BD31-4B8C-83A1-F6EECF244321}">
                <p14:modId xmlns:p14="http://schemas.microsoft.com/office/powerpoint/2010/main" val="1555302971"/>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tr-TR" sz="2000" b="0" i="0" u="none" strike="noStrike" cap="none" normalizeH="0" baseline="0" dirty="0" smtClean="0">
                          <a:ln>
                            <a:noFill/>
                          </a:ln>
                          <a:solidFill>
                            <a:srgbClr val="333333"/>
                          </a:solidFill>
                          <a:effectLst/>
                          <a:latin typeface="Calibri Light"/>
                        </a:rPr>
                        <a:t>Yazı</a:t>
                      </a: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Örnek</a:t>
                      </a:r>
                      <a:r>
                        <a:rPr kumimoji="0" lang="en-US" sz="20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err="1">
                          <a:ln>
                            <a:noFill/>
                          </a:ln>
                          <a:solidFill>
                            <a:srgbClr val="333333"/>
                          </a:solidFill>
                          <a:effectLst/>
                          <a:latin typeface="Calibri Light"/>
                        </a:rPr>
                        <a:t>Çok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fazla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çalışma</a:t>
                      </a:r>
                      <a:r>
                        <a:rPr kumimoji="0" lang="en-US" sz="2000" b="0" i="0" u="none" strike="noStrike" cap="none" normalizeH="0" baseline="0" dirty="0">
                          <a:ln>
                            <a:noFill/>
                          </a:ln>
                          <a:solidFill>
                            <a:srgbClr val="333333"/>
                          </a:solidFill>
                          <a:effectLst/>
                          <a:latin typeface="Calibri Light"/>
                        </a:rPr>
                        <a:t>!" → </a:t>
                      </a:r>
                      <a:r>
                        <a:rPr kumimoji="0" lang="en-US" sz="2000" b="0" i="0" u="none" strike="noStrike" cap="none" normalizeH="0" baseline="0" dirty="0" err="1">
                          <a:ln>
                            <a:noFill/>
                          </a:ln>
                          <a:solidFill>
                            <a:srgbClr val="333333"/>
                          </a:solidFill>
                          <a:effectLst/>
                          <a:latin typeface="Calibri Light"/>
                        </a:rPr>
                        <a:t>iğneleme</a:t>
                      </a:r>
                      <a:r>
                        <a:rPr kumimoji="0" lang="en-US" sz="2000" b="0" i="0" u="none" strike="noStrike" cap="none" normalizeH="0" baseline="0" dirty="0">
                          <a:ln>
                            <a:noFill/>
                          </a:ln>
                          <a:solidFill>
                            <a:srgbClr val="333333"/>
                          </a:solidFill>
                          <a:effectLst/>
                          <a:latin typeface="Calibri Light"/>
                        </a:rPr>
                        <a:t> mi, </a:t>
                      </a:r>
                      <a:r>
                        <a:rPr kumimoji="0" lang="en-US" sz="2000" b="0" i="0" u="none" strike="noStrike" cap="none" normalizeH="0" baseline="0" dirty="0" err="1">
                          <a:ln>
                            <a:noFill/>
                          </a:ln>
                          <a:solidFill>
                            <a:srgbClr val="333333"/>
                          </a:solidFill>
                          <a:effectLst/>
                          <a:latin typeface="Calibri Light"/>
                        </a:rPr>
                        <a:t>sempati</a:t>
                      </a:r>
                      <a:r>
                        <a:rPr kumimoji="0" lang="en-US" sz="2000" b="0" i="0" u="none" strike="noStrike" cap="none" normalizeH="0" baseline="0" dirty="0">
                          <a:ln>
                            <a:noFill/>
                          </a:ln>
                          <a:solidFill>
                            <a:srgbClr val="333333"/>
                          </a:solidFill>
                          <a:effectLst/>
                          <a:latin typeface="Calibri Light"/>
                        </a:rPr>
                        <a:t> mi, </a:t>
                      </a:r>
                      <a:r>
                        <a:rPr kumimoji="0" lang="en-US" sz="2000" b="0" i="0" u="none" strike="noStrike" cap="none" normalizeH="0" baseline="0" dirty="0" err="1">
                          <a:ln>
                            <a:noFill/>
                          </a:ln>
                          <a:solidFill>
                            <a:srgbClr val="333333"/>
                          </a:solidFill>
                          <a:effectLst/>
                          <a:latin typeface="Calibri Light"/>
                        </a:rPr>
                        <a:t>boş</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bir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cümle</a:t>
                      </a:r>
                      <a:r>
                        <a:rPr kumimoji="0" lang="en-US" sz="2000" b="0" i="0" u="none" strike="noStrike" cap="none" normalizeH="0" baseline="0" dirty="0">
                          <a:ln>
                            <a:noFill/>
                          </a:ln>
                          <a:solidFill>
                            <a:srgbClr val="333333"/>
                          </a:solidFill>
                          <a:effectLst/>
                          <a:latin typeface="Calibri Light"/>
                        </a:rPr>
                        <a:t> mi?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err="1">
                          <a:ln>
                            <a:noFill/>
                          </a:ln>
                          <a:solidFill>
                            <a:srgbClr val="333333"/>
                          </a:solidFill>
                          <a:effectLst/>
                          <a:latin typeface="Calibri Light"/>
                        </a:rPr>
                        <a:t>Önemli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ipucu</a:t>
                      </a:r>
                      <a:r>
                        <a:rPr kumimoji="0" lang="en-US" sz="2000" b="0" i="0" u="none" strike="noStrike" cap="none" normalizeH="0" baseline="0" dirty="0">
                          <a:ln>
                            <a:noFill/>
                          </a:ln>
                          <a:solidFill>
                            <a:srgbClr val="333333"/>
                          </a:solidFill>
                          <a:effectLst/>
                          <a:latin typeface="Calibri Light"/>
                        </a:rPr>
                        <a:t>: </a:t>
                      </a:r>
                    </a:p>
                    <a:p>
                      <a:pPr marL="285750" indent="-285750">
                        <a:buFont typeface="Arial" panose="020B0604020202020204" pitchFamily="34" charset="0"/>
                        <a:buChar char="•"/>
                      </a:pPr>
                      <a:r>
                        <a:rPr lang="tr-TR" sz="1800" b="0" i="0" kern="1200" dirty="0">
                          <a:solidFill>
                            <a:schemeClr val="dk1"/>
                          </a:solidFill>
                          <a:effectLst/>
                          <a:latin typeface="+mn-lt"/>
                          <a:ea typeface="+mn-ea"/>
                          <a:cs typeface="+mn-cs"/>
                        </a:rPr>
                        <a:t>Çoğu zaman söylediklerimizden çok yazdıklarımızı düşünürüz!</a:t>
                      </a:r>
                    </a:p>
                    <a:p>
                      <a:r>
                        <a:rPr lang="tr-TR" sz="2000" dirty="0"/>
                        <a:t/>
                      </a:r>
                      <a:br>
                        <a:rPr lang="tr-TR" sz="2000" dirty="0"/>
                      </a:b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err="1">
                          <a:ln>
                            <a:noFill/>
                          </a:ln>
                          <a:solidFill>
                            <a:srgbClr val="333333"/>
                          </a:solidFill>
                          <a:effectLst/>
                          <a:latin typeface="Calibri Light"/>
                        </a:rPr>
                        <a:t>Uyarı</a:t>
                      </a:r>
                      <a:r>
                        <a:rPr kumimoji="0" lang="en-US" sz="2000" b="0" i="0" u="none" strike="noStrike" cap="none" normalizeH="0" baseline="0" dirty="0">
                          <a:ln>
                            <a:noFill/>
                          </a:ln>
                          <a:solidFill>
                            <a:srgbClr val="333333"/>
                          </a:solidFill>
                          <a:effectLst/>
                          <a:latin typeface="Calibri Light"/>
                        </a:rPr>
                        <a:t>: </a:t>
                      </a:r>
                    </a:p>
                    <a:p>
                      <a:pPr marL="342900" marR="0" lvl="0" indent="-342900" algn="l" defTabSz="914400" rtl="0" eaLnBrk="1" fontAlgn="base" latinLnBrk="0" hangingPunct="1">
                        <a:lnSpc>
                          <a:spcPct val="100000"/>
                        </a:lnSpc>
                        <a:spcBef>
                          <a:spcPts val="1200"/>
                        </a:spcBef>
                        <a:spcAft>
                          <a:spcPts val="0"/>
                        </a:spcAft>
                        <a:buClrTx/>
                        <a:buSzTx/>
                        <a:buFont typeface="Arial" panose="020B0604020202020204" pitchFamily="34" charset="0"/>
                        <a:buChar char="•"/>
                        <a:tabLst/>
                      </a:pPr>
                      <a:r>
                        <a:rPr kumimoji="0" lang="de-DE" sz="2000" b="0" i="0" u="none" strike="noStrike" cap="none" normalizeH="0" baseline="0" dirty="0" err="1">
                          <a:ln>
                            <a:noFill/>
                          </a:ln>
                          <a:solidFill>
                            <a:schemeClr val="tx1"/>
                          </a:solidFill>
                          <a:effectLst/>
                          <a:latin typeface="+mn-lt"/>
                        </a:rPr>
                        <a:t>Bazen</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anlamı</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anlamak</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için</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satır</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aralarını</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okumak</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gerekir</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Ancak</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bu</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yanlış</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sonuçlara</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yol</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açabilir</a:t>
                      </a:r>
                      <a:r>
                        <a:rPr kumimoji="0" lang="de-DE" sz="2000" b="0" i="0" u="none" strike="noStrike" cap="none" normalizeH="0" baseline="0" dirty="0">
                          <a:ln>
                            <a:noFill/>
                          </a:ln>
                          <a:solidFill>
                            <a:schemeClr val="tx1"/>
                          </a:solidFill>
                          <a:effectLst/>
                          <a:latin typeface="+mn-lt"/>
                        </a:rPr>
                        <a:t>! </a:t>
                      </a:r>
                      <a:endParaRPr kumimoji="0" lang="de-DE" sz="2000" b="0" i="0" u="none" strike="noStrike" cap="none" normalizeH="0" baseline="0" dirty="0">
                        <a:ln>
                          <a:noFill/>
                        </a:ln>
                        <a:solidFill>
                          <a:schemeClr val="tx1"/>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7" name="Picture 15" descr="Muffet - flickr - letters - cclicense">
            <a:extLst>
              <a:ext uri="{FF2B5EF4-FFF2-40B4-BE49-F238E27FC236}">
                <a16:creationId xmlns:a16="http://schemas.microsoft.com/office/drawing/2014/main" id="{CF08CA13-1386-F5A2-B4DE-458E06CD19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Lütfen bir kişi hakkında yargıya varırken kullanılan aşağıdaki özelliğin yarar ve zararlarını tartışınız</a:t>
            </a: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14</a:t>
            </a:fld>
            <a:endParaRPr lang="de-DE" dirty="0"/>
          </a:p>
        </p:txBody>
      </p:sp>
      <p:graphicFrame>
        <p:nvGraphicFramePr>
          <p:cNvPr id="4" name="Group 2">
            <a:extLst>
              <a:ext uri="{FF2B5EF4-FFF2-40B4-BE49-F238E27FC236}">
                <a16:creationId xmlns:a16="http://schemas.microsoft.com/office/drawing/2014/main" id="{359D434E-A171-7710-87FE-E5D37909D2E0}"/>
              </a:ext>
            </a:extLst>
          </p:cNvPr>
          <p:cNvGraphicFramePr>
            <a:graphicFrameLocks noGrp="1"/>
          </p:cNvGraphicFramePr>
          <p:nvPr>
            <p:extLst>
              <p:ext uri="{D42A27DB-BD31-4B8C-83A1-F6EECF244321}">
                <p14:modId xmlns:p14="http://schemas.microsoft.com/office/powerpoint/2010/main" val="3928913536"/>
              </p:ext>
            </p:extLst>
          </p:nvPr>
        </p:nvGraphicFramePr>
        <p:xfrm>
          <a:off x="408955" y="2348880"/>
          <a:ext cx="11376001" cy="4562832"/>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728192">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tr-TR" sz="2000" b="0" i="0" u="none" strike="noStrike" cap="none" normalizeH="0" baseline="0" dirty="0" smtClean="0">
                          <a:ln>
                            <a:noFill/>
                          </a:ln>
                          <a:solidFill>
                            <a:srgbClr val="333333"/>
                          </a:solidFill>
                          <a:effectLst/>
                          <a:latin typeface="Calibri Light"/>
                        </a:rPr>
                        <a:t>Yazı</a:t>
                      </a:r>
                    </a:p>
                    <a:p>
                      <a:pPr marL="0" marR="0" lvl="0" indent="0" algn="l" defTabSz="914400" rtl="0" eaLnBrk="1" fontAlgn="base" latinLnBrk="0" hangingPunct="1">
                        <a:lnSpc>
                          <a:spcPct val="100000"/>
                        </a:lnSpc>
                        <a:spcBef>
                          <a:spcPts val="1200"/>
                        </a:spcBef>
                        <a:spcAft>
                          <a:spcPct val="0"/>
                        </a:spcAft>
                        <a:buClrTx/>
                        <a:buSzTx/>
                        <a:buFontTx/>
                        <a:buNone/>
                        <a:tabLst/>
                      </a:pPr>
                      <a:endParaRPr kumimoji="0" lang="tr-TR" sz="2000" b="0" i="0" u="none" strike="noStrike" cap="none" normalizeH="0" baseline="0" dirty="0" smtClean="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Örnek</a:t>
                      </a:r>
                      <a:r>
                        <a:rPr kumimoji="0" lang="en-US" sz="20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err="1">
                          <a:ln>
                            <a:noFill/>
                          </a:ln>
                          <a:solidFill>
                            <a:srgbClr val="333333"/>
                          </a:solidFill>
                          <a:effectLst/>
                          <a:latin typeface="Calibri Light"/>
                        </a:rPr>
                        <a:t>Çok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fazla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çalışma</a:t>
                      </a:r>
                      <a:r>
                        <a:rPr kumimoji="0" lang="en-US" sz="2000" b="0" i="0" u="none" strike="noStrike" cap="none" normalizeH="0" baseline="0" dirty="0">
                          <a:ln>
                            <a:noFill/>
                          </a:ln>
                          <a:solidFill>
                            <a:srgbClr val="333333"/>
                          </a:solidFill>
                          <a:effectLst/>
                          <a:latin typeface="Calibri Light"/>
                        </a:rPr>
                        <a:t>!" → </a:t>
                      </a:r>
                      <a:r>
                        <a:rPr kumimoji="0" lang="en-US" sz="2000" b="0" i="0" u="none" strike="noStrike" cap="none" normalizeH="0" baseline="0" dirty="0" err="1">
                          <a:ln>
                            <a:noFill/>
                          </a:ln>
                          <a:solidFill>
                            <a:srgbClr val="333333"/>
                          </a:solidFill>
                          <a:effectLst/>
                          <a:latin typeface="Calibri Light"/>
                        </a:rPr>
                        <a:t>iğneleme</a:t>
                      </a:r>
                      <a:r>
                        <a:rPr kumimoji="0" lang="en-US" sz="2000" b="0" i="0" u="none" strike="noStrike" cap="none" normalizeH="0" baseline="0" dirty="0">
                          <a:ln>
                            <a:noFill/>
                          </a:ln>
                          <a:solidFill>
                            <a:srgbClr val="333333"/>
                          </a:solidFill>
                          <a:effectLst/>
                          <a:latin typeface="Calibri Light"/>
                        </a:rPr>
                        <a:t> mi, </a:t>
                      </a:r>
                      <a:r>
                        <a:rPr kumimoji="0" lang="en-US" sz="2000" b="0" i="0" u="none" strike="noStrike" cap="none" normalizeH="0" baseline="0" dirty="0" err="1">
                          <a:ln>
                            <a:noFill/>
                          </a:ln>
                          <a:solidFill>
                            <a:srgbClr val="333333"/>
                          </a:solidFill>
                          <a:effectLst/>
                          <a:latin typeface="Calibri Light"/>
                        </a:rPr>
                        <a:t>sempati</a:t>
                      </a:r>
                      <a:r>
                        <a:rPr kumimoji="0" lang="en-US" sz="2000" b="0" i="0" u="none" strike="noStrike" cap="none" normalizeH="0" baseline="0" dirty="0">
                          <a:ln>
                            <a:noFill/>
                          </a:ln>
                          <a:solidFill>
                            <a:srgbClr val="333333"/>
                          </a:solidFill>
                          <a:effectLst/>
                          <a:latin typeface="Calibri Light"/>
                        </a:rPr>
                        <a:t> mi, </a:t>
                      </a:r>
                      <a:r>
                        <a:rPr kumimoji="0" lang="en-US" sz="2000" b="0" i="0" u="none" strike="noStrike" cap="none" normalizeH="0" baseline="0" dirty="0" err="1">
                          <a:ln>
                            <a:noFill/>
                          </a:ln>
                          <a:solidFill>
                            <a:srgbClr val="333333"/>
                          </a:solidFill>
                          <a:effectLst/>
                          <a:latin typeface="Calibri Light"/>
                        </a:rPr>
                        <a:t>boş</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bir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cümle</a:t>
                      </a:r>
                      <a:r>
                        <a:rPr kumimoji="0" lang="en-US" sz="2000" b="0" i="0" u="none" strike="noStrike" cap="none" normalizeH="0" baseline="0" dirty="0">
                          <a:ln>
                            <a:noFill/>
                          </a:ln>
                          <a:solidFill>
                            <a:srgbClr val="333333"/>
                          </a:solidFill>
                          <a:effectLst/>
                          <a:latin typeface="Calibri Light"/>
                        </a:rPr>
                        <a:t> mi?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err="1">
                          <a:ln>
                            <a:noFill/>
                          </a:ln>
                          <a:solidFill>
                            <a:srgbClr val="333333"/>
                          </a:solidFill>
                          <a:effectLst/>
                          <a:latin typeface="Calibri Light"/>
                        </a:rPr>
                        <a:t>Önemli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ipucu</a:t>
                      </a:r>
                      <a:r>
                        <a:rPr kumimoji="0" lang="en-US" sz="2000" b="0" i="0" u="none" strike="noStrike" cap="none" normalizeH="0" baseline="0" dirty="0">
                          <a:ln>
                            <a:noFill/>
                          </a:ln>
                          <a:solidFill>
                            <a:srgbClr val="333333"/>
                          </a:solidFill>
                          <a:effectLst/>
                          <a:latin typeface="Calibri Light"/>
                        </a:rPr>
                        <a:t>: </a:t>
                      </a:r>
                    </a:p>
                    <a:p>
                      <a:pPr marL="285750" indent="-285750">
                        <a:buFont typeface="Arial" panose="020B0604020202020204" pitchFamily="34" charset="0"/>
                        <a:buChar char="•"/>
                      </a:pPr>
                      <a:r>
                        <a:rPr lang="tr-TR" sz="1800" b="0" i="0" kern="1200" dirty="0">
                          <a:solidFill>
                            <a:schemeClr val="dk1"/>
                          </a:solidFill>
                          <a:effectLst/>
                          <a:latin typeface="+mn-lt"/>
                          <a:ea typeface="+mn-ea"/>
                          <a:cs typeface="+mn-cs"/>
                        </a:rPr>
                        <a:t>Çoğu zaman söylediklerimizden çok yazdıklarımızı düşünürüz!</a:t>
                      </a:r>
                    </a:p>
                    <a:p>
                      <a:r>
                        <a:rPr lang="tr-TR" sz="2000" dirty="0"/>
                        <a:t/>
                      </a:r>
                      <a:br>
                        <a:rPr lang="tr-TR" sz="2000" dirty="0"/>
                      </a:b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err="1">
                          <a:ln>
                            <a:noFill/>
                          </a:ln>
                          <a:solidFill>
                            <a:srgbClr val="333333"/>
                          </a:solidFill>
                          <a:effectLst/>
                          <a:latin typeface="Calibri Light"/>
                        </a:rPr>
                        <a:t>Uyarı</a:t>
                      </a:r>
                      <a:r>
                        <a:rPr kumimoji="0" lang="en-US" sz="2000" b="0" i="0" u="none" strike="noStrike" cap="none" normalizeH="0" baseline="0" dirty="0">
                          <a:ln>
                            <a:noFill/>
                          </a:ln>
                          <a:solidFill>
                            <a:srgbClr val="333333"/>
                          </a:solidFill>
                          <a:effectLst/>
                          <a:latin typeface="Calibri Light"/>
                        </a:rPr>
                        <a:t>: </a:t>
                      </a:r>
                    </a:p>
                    <a:p>
                      <a:pPr marL="342900" marR="0" lvl="0" indent="-342900" algn="l" defTabSz="914400" rtl="0" eaLnBrk="1" fontAlgn="base" latinLnBrk="0" hangingPunct="1">
                        <a:lnSpc>
                          <a:spcPct val="100000"/>
                        </a:lnSpc>
                        <a:spcBef>
                          <a:spcPts val="1200"/>
                        </a:spcBef>
                        <a:spcAft>
                          <a:spcPts val="0"/>
                        </a:spcAft>
                        <a:buClrTx/>
                        <a:buSzTx/>
                        <a:buFont typeface="Arial" panose="020B0604020202020204" pitchFamily="34" charset="0"/>
                        <a:buChar char="•"/>
                        <a:tabLst/>
                      </a:pPr>
                      <a:r>
                        <a:rPr kumimoji="0" lang="de-DE" sz="2000" b="0" i="0" u="none" strike="noStrike" cap="none" normalizeH="0" baseline="0" dirty="0" err="1">
                          <a:ln>
                            <a:noFill/>
                          </a:ln>
                          <a:solidFill>
                            <a:schemeClr val="tx1"/>
                          </a:solidFill>
                          <a:effectLst/>
                          <a:latin typeface="+mn-lt"/>
                        </a:rPr>
                        <a:t>Bazen</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anlamı</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anlamak</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için</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satır</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aralarını</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okumak</a:t>
                      </a:r>
                      <a:r>
                        <a:rPr kumimoji="0" lang="de-DE" sz="2000" b="0" i="0" u="none" strike="noStrike" cap="none" normalizeH="0" baseline="0" dirty="0">
                          <a:ln>
                            <a:noFill/>
                          </a:ln>
                          <a:solidFill>
                            <a:schemeClr val="tx1"/>
                          </a:solidFill>
                          <a:effectLst/>
                          <a:latin typeface="+mn-lt"/>
                        </a:rPr>
                        <a:t> </a:t>
                      </a:r>
                      <a:r>
                        <a:rPr kumimoji="0" lang="de-DE" sz="2000" b="0" i="0" u="none" strike="noStrike" cap="none" normalizeH="0" baseline="0" dirty="0" err="1">
                          <a:ln>
                            <a:noFill/>
                          </a:ln>
                          <a:solidFill>
                            <a:schemeClr val="tx1"/>
                          </a:solidFill>
                          <a:effectLst/>
                          <a:latin typeface="+mn-lt"/>
                        </a:rPr>
                        <a:t>gerekir</a:t>
                      </a:r>
                      <a:r>
                        <a:rPr kumimoji="0" lang="de-DE" sz="2000" b="0" i="0" u="none" strike="noStrike" cap="none" normalizeH="0" baseline="0" dirty="0">
                          <a:ln>
                            <a:noFill/>
                          </a:ln>
                          <a:solidFill>
                            <a:schemeClr val="tx1"/>
                          </a:solidFill>
                          <a:effectLst/>
                          <a:latin typeface="+mn-lt"/>
                        </a:rPr>
                        <a:t>. Ancak, bu yanlış sonuçlara yol açabilir! </a:t>
                      </a:r>
                      <a:endParaRPr kumimoji="0" lang="tr-TR" sz="2000" b="0" i="0" u="none" strike="noStrike" cap="none" normalizeH="0" baseline="0" dirty="0" smtClean="0">
                        <a:ln>
                          <a:noFill/>
                        </a:ln>
                        <a:solidFill>
                          <a:schemeClr val="tx1"/>
                        </a:solidFill>
                        <a:effectLst/>
                        <a:latin typeface="+mn-lt"/>
                      </a:endParaRPr>
                    </a:p>
                    <a:p>
                      <a:pPr marL="342900" marR="0" lvl="0" indent="-342900" algn="l" defTabSz="914400" rtl="0" eaLnBrk="1" fontAlgn="base" latinLnBrk="0" hangingPunct="1">
                        <a:lnSpc>
                          <a:spcPct val="100000"/>
                        </a:lnSpc>
                        <a:spcBef>
                          <a:spcPts val="1200"/>
                        </a:spcBef>
                        <a:spcAft>
                          <a:spcPts val="0"/>
                        </a:spcAft>
                        <a:buClrTx/>
                        <a:buSzTx/>
                        <a:buFont typeface="Arial" panose="020B0604020202020204" pitchFamily="34" charset="0"/>
                        <a:buChar char="•"/>
                        <a:tabLst/>
                      </a:pPr>
                      <a:r>
                        <a:rPr kumimoji="0" lang="tr-TR" sz="2000" b="0" i="0" u="none" strike="noStrike" cap="none" normalizeH="0" baseline="0" dirty="0" smtClean="0">
                          <a:ln>
                            <a:noFill/>
                          </a:ln>
                          <a:solidFill>
                            <a:schemeClr val="tx1"/>
                          </a:solidFill>
                          <a:effectLst/>
                          <a:latin typeface="+mn-lt"/>
                        </a:rPr>
                        <a:t>Yeni bir araştırma, e-posta yazanların ve e-posta okuyanların bir e-postanın «tonu» konusunda çok emin olduklarını göstermekte. Gerçekte ise ifade edilmek istenen ve ifadeden anlaşılan arasında yaklaşık yüzde 56’lık bir uyum söz konusudur ki bu da istatistiksel bakımdan şanslı olmanın biraz üzerindedir.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pic>
        <p:nvPicPr>
          <p:cNvPr id="7" name="Picture 15" descr="Muffet - flickr - letters - cclicense">
            <a:extLst>
              <a:ext uri="{FF2B5EF4-FFF2-40B4-BE49-F238E27FC236}">
                <a16:creationId xmlns:a16="http://schemas.microsoft.com/office/drawing/2014/main" id="{D768CE30-E940-EC64-52BB-30A8D46FBE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Group 2"/>
          <p:cNvGraphicFramePr>
            <a:graphicFrameLocks noGrp="1"/>
          </p:cNvGraphicFramePr>
          <p:nvPr>
            <p:extLst>
              <p:ext uri="{D42A27DB-BD31-4B8C-83A1-F6EECF244321}">
                <p14:modId xmlns:p14="http://schemas.microsoft.com/office/powerpoint/2010/main" val="1837455205"/>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Benzer </a:t>
                      </a:r>
                      <a:r>
                        <a:rPr kumimoji="0" lang="de-DE" sz="2000" b="0" i="0" u="none" strike="noStrike" cap="none" normalizeH="0" baseline="0" dirty="0" err="1">
                          <a:ln>
                            <a:noFill/>
                          </a:ln>
                          <a:solidFill>
                            <a:srgbClr val="333333"/>
                          </a:solidFill>
                          <a:effectLst/>
                          <a:latin typeface="+mn-lt"/>
                          <a:ea typeface="+mn-ea"/>
                          <a:cs typeface="+mn-cs"/>
                        </a:rPr>
                        <a:t>insanlar</a:t>
                      </a:r>
                      <a:r>
                        <a:rPr kumimoji="0" lang="de-DE" sz="2000" b="0" i="0" u="none" strike="noStrike" cap="none" normalizeH="0" baseline="0" dirty="0">
                          <a:ln>
                            <a:noFill/>
                          </a:ln>
                          <a:solidFill>
                            <a:srgbClr val="333333"/>
                          </a:solidFill>
                          <a:effectLst/>
                          <a:latin typeface="+mn-lt"/>
                          <a:ea typeface="+mn-ea"/>
                          <a:cs typeface="+mn-cs"/>
                        </a:rPr>
                        <a:t>/</a:t>
                      </a:r>
                      <a:r>
                        <a:rPr kumimoji="0" lang="de-DE" sz="2000" b="0" i="0" u="none" strike="noStrike" cap="none" normalizeH="0" baseline="0" dirty="0" err="1">
                          <a:ln>
                            <a:noFill/>
                          </a:ln>
                          <a:solidFill>
                            <a:srgbClr val="333333"/>
                          </a:solidFill>
                          <a:effectLst/>
                          <a:latin typeface="+mn-lt"/>
                          <a:ea typeface="+mn-ea"/>
                          <a:cs typeface="+mn-cs"/>
                        </a:rPr>
                        <a:t>kültürler</a:t>
                      </a:r>
                      <a:r>
                        <a:rPr kumimoji="0" lang="de-DE" sz="2000" b="0" i="0" u="none" strike="noStrike" cap="none" normalizeH="0" baseline="0" dirty="0">
                          <a:ln>
                            <a:noFill/>
                          </a:ln>
                          <a:solidFill>
                            <a:srgbClr val="333333"/>
                          </a:solidFill>
                          <a:effectLst/>
                          <a:latin typeface="+mn-lt"/>
                          <a:ea typeface="+mn-ea"/>
                          <a:cs typeface="+mn-cs"/>
                        </a:rPr>
                        <a:t> </a:t>
                      </a:r>
                      <a:r>
                        <a:rPr kumimoji="0" lang="de-DE" sz="2000" b="0" i="0" u="none" strike="noStrike" cap="none" normalizeH="0" baseline="0" dirty="0" err="1">
                          <a:ln>
                            <a:noFill/>
                          </a:ln>
                          <a:solidFill>
                            <a:srgbClr val="333333"/>
                          </a:solidFill>
                          <a:effectLst/>
                          <a:latin typeface="+mn-lt"/>
                          <a:ea typeface="+mn-ea"/>
                          <a:cs typeface="+mn-cs"/>
                        </a:rPr>
                        <a:t>hakkında</a:t>
                      </a:r>
                      <a:r>
                        <a:rPr kumimoji="0" lang="de-DE" sz="2000" b="0" i="0" u="none" strike="noStrike" cap="none" normalizeH="0" baseline="0" dirty="0">
                          <a:ln>
                            <a:noFill/>
                          </a:ln>
                          <a:solidFill>
                            <a:srgbClr val="333333"/>
                          </a:solidFill>
                          <a:effectLst/>
                          <a:latin typeface="+mn-lt"/>
                          <a:ea typeface="+mn-ea"/>
                          <a:cs typeface="+mn-cs"/>
                        </a:rPr>
                        <a:t> </a:t>
                      </a:r>
                      <a:r>
                        <a:rPr kumimoji="0" lang="de-DE" sz="2000" b="0" i="0" u="none" strike="noStrike" cap="none" normalizeH="0" baseline="0" dirty="0" err="1">
                          <a:ln>
                            <a:noFill/>
                          </a:ln>
                          <a:solidFill>
                            <a:srgbClr val="333333"/>
                          </a:solidFill>
                          <a:effectLst/>
                          <a:latin typeface="+mn-lt"/>
                          <a:ea typeface="+mn-ea"/>
                          <a:cs typeface="+mn-cs"/>
                        </a:rPr>
                        <a:t>önceki</a:t>
                      </a:r>
                      <a:r>
                        <a:rPr kumimoji="0" lang="de-DE" sz="2000" b="0" i="0" u="none" strike="noStrike" cap="none" normalizeH="0" baseline="0" dirty="0">
                          <a:ln>
                            <a:noFill/>
                          </a:ln>
                          <a:solidFill>
                            <a:srgbClr val="333333"/>
                          </a:solidFill>
                          <a:effectLst/>
                          <a:latin typeface="+mn-lt"/>
                          <a:ea typeface="+mn-ea"/>
                          <a:cs typeface="+mn-cs"/>
                        </a:rPr>
                        <a:t> </a:t>
                      </a:r>
                      <a:r>
                        <a:rPr kumimoji="0" lang="de-DE" sz="2000" b="0" i="0" u="none" strike="noStrike" cap="none" normalizeH="0" baseline="0" dirty="0" err="1">
                          <a:ln>
                            <a:noFill/>
                          </a:ln>
                          <a:solidFill>
                            <a:srgbClr val="333333"/>
                          </a:solidFill>
                          <a:effectLst/>
                          <a:latin typeface="+mn-lt"/>
                          <a:ea typeface="+mn-ea"/>
                          <a:cs typeface="+mn-cs"/>
                        </a:rPr>
                        <a:t>bilgiler</a:t>
                      </a:r>
                      <a:r>
                        <a:rPr kumimoji="0" lang="de-DE" sz="2000" b="0" i="0" u="none" strike="noStrike" cap="none" normalizeH="0" baseline="0" dirty="0">
                          <a:ln>
                            <a:noFill/>
                          </a:ln>
                          <a:solidFill>
                            <a:srgbClr val="333333"/>
                          </a:solidFill>
                          <a:effectLst/>
                          <a:latin typeface="+mn-lt"/>
                          <a:ea typeface="+mn-ea"/>
                          <a:cs typeface="+mn-cs"/>
                        </a:rPr>
                        <a:t> (</a:t>
                      </a:r>
                      <a:r>
                        <a:rPr kumimoji="0" lang="de-DE" sz="2000" b="0" i="0" u="none" strike="noStrike" cap="none" normalizeH="0" baseline="0" dirty="0" err="1">
                          <a:ln>
                            <a:noFill/>
                          </a:ln>
                          <a:solidFill>
                            <a:srgbClr val="333333"/>
                          </a:solidFill>
                          <a:effectLst/>
                          <a:latin typeface="+mn-lt"/>
                          <a:ea typeface="+mn-ea"/>
                          <a:cs typeface="+mn-cs"/>
                        </a:rPr>
                        <a:t>önyargılar</a:t>
                      </a:r>
                      <a:r>
                        <a:rPr kumimoji="0" lang="de-DE" sz="20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Tx/>
                        <a:buSzTx/>
                        <a:buFontTx/>
                        <a:buNone/>
                        <a:tabLst/>
                      </a:pP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Önemli ipucu: </a:t>
                      </a:r>
                    </a:p>
                    <a:p>
                      <a:pPr marL="0" marR="0" lvl="0" indent="0" algn="l" defTabSz="914400" rtl="0" eaLnBrk="1" fontAlgn="base" latinLnBrk="0" hangingPunct="1">
                        <a:lnSpc>
                          <a:spcPct val="100000"/>
                        </a:lnSpc>
                        <a:spcBef>
                          <a:spcPts val="1200"/>
                        </a:spcBef>
                        <a:spcAft>
                          <a:spcPts val="0"/>
                        </a:spcAft>
                        <a:buClrTx/>
                        <a:buSzTx/>
                        <a:buFontTx/>
                        <a:buNone/>
                        <a:tabLst/>
                        <a:defRPr/>
                      </a:pPr>
                      <a:r>
                        <a:rPr kumimoji="0" lang="en-US" sz="2000" b="0" i="0" u="none" strike="noStrike" cap="none" normalizeH="0" baseline="0" dirty="0">
                          <a:ln>
                            <a:noFill/>
                          </a:ln>
                          <a:solidFill>
                            <a:srgbClr val="004992"/>
                          </a:solidFill>
                          <a:effectLst/>
                          <a:latin typeface="+mn-lt"/>
                        </a:rPr>
                        <a:t>???</a:t>
                      </a:r>
                    </a:p>
                    <a:p>
                      <a:pPr marL="0" marR="0" lvl="0" indent="0" algn="l" defTabSz="914400" rtl="0" eaLnBrk="1" fontAlgn="base" latinLnBrk="0" hangingPunct="1">
                        <a:lnSpc>
                          <a:spcPct val="100000"/>
                        </a:lnSpc>
                        <a:spcBef>
                          <a:spcPts val="1200"/>
                        </a:spcBef>
                        <a:spcAft>
                          <a:spcPts val="0"/>
                        </a:spcAft>
                        <a:buClrTx/>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Uyarı: </a:t>
                      </a:r>
                    </a:p>
                    <a:p>
                      <a:pPr marL="0" marR="0" lvl="0" indent="0" algn="l" defTabSz="914400" rtl="0" eaLnBrk="1" fontAlgn="base" latinLnBrk="0" hangingPunct="1">
                        <a:lnSpc>
                          <a:spcPct val="100000"/>
                        </a:lnSpc>
                        <a:spcBef>
                          <a:spcPts val="1200"/>
                        </a:spcBef>
                        <a:spcAft>
                          <a:spcPts val="0"/>
                        </a:spcAft>
                        <a:buClrTx/>
                        <a:buSzTx/>
                        <a:buFontTx/>
                        <a:buNone/>
                        <a:tabLst/>
                        <a:defRPr/>
                      </a:pPr>
                      <a:r>
                        <a:rPr kumimoji="0" lang="en-US" sz="2000" b="0" i="0" u="none" strike="noStrike" cap="none" normalizeH="0" baseline="0" dirty="0">
                          <a:ln>
                            <a:noFill/>
                          </a:ln>
                          <a:solidFill>
                            <a:srgbClr val="004992"/>
                          </a:solidFill>
                          <a:effectLst/>
                          <a:latin typeface="+mn-lt"/>
                        </a:rPr>
                        <a:t>???</a:t>
                      </a:r>
                    </a:p>
                    <a:p>
                      <a:pPr marL="0" marR="0" lvl="0" indent="0" algn="l" defTabSz="914400" rtl="0" eaLnBrk="1" fontAlgn="base" latinLnBrk="0" hangingPunct="1">
                        <a:lnSpc>
                          <a:spcPct val="100000"/>
                        </a:lnSpc>
                        <a:spcBef>
                          <a:spcPts val="1200"/>
                        </a:spcBef>
                        <a:spcAft>
                          <a:spcPts val="0"/>
                        </a:spcAft>
                        <a:buClrTx/>
                        <a:buSzTx/>
                        <a:buFontTx/>
                        <a:buNone/>
                        <a:tabLst/>
                      </a:pPr>
                      <a:endParaRPr kumimoji="0" lang="pt-BR"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en-US" sz="3600">
                <a:solidFill>
                  <a:srgbClr val="004992"/>
                </a:solidFill>
                <a:latin typeface="+mn-lt"/>
                <a:ea typeface="+mn-ea"/>
                <a:cs typeface="+mn-cs"/>
              </a:rPr>
              <a:t>Lütfen bir kişi hakkında yargıya varırken kullanılan aşağıdaki özelliğin yarar ve zararlarını tartışınız</a:t>
            </a:r>
          </a:p>
        </p:txBody>
      </p:sp>
      <p:sp>
        <p:nvSpPr>
          <p:cNvPr id="25" name="Caption_24"/>
          <p:cNvSpPr txBox="1">
            <a:spLocks noChangeArrowheads="1"/>
          </p:cNvSpPr>
          <p:nvPr/>
        </p:nvSpPr>
        <p:spPr bwMode="auto">
          <a:xfrm>
            <a:off x="552971" y="6272784"/>
            <a:ext cx="29523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l-PL" altLang="de-DE" sz="1200" dirty="0" err="1">
                <a:latin typeface="+mn-lt"/>
              </a:rPr>
              <a:t>Tipik</a:t>
            </a:r>
            <a:r>
              <a:rPr lang="pl-PL" altLang="de-DE" sz="1200" dirty="0">
                <a:latin typeface="+mn-lt"/>
              </a:rPr>
              <a:t> </a:t>
            </a:r>
            <a:r>
              <a:rPr lang="pl-PL" altLang="de-DE" sz="1200" dirty="0" err="1">
                <a:latin typeface="+mn-lt"/>
              </a:rPr>
              <a:t>Müslüman</a:t>
            </a:r>
            <a:r>
              <a:rPr lang="pl-PL" altLang="de-DE" sz="1200" dirty="0">
                <a:latin typeface="+mn-lt"/>
              </a:rPr>
              <a:t> </a:t>
            </a:r>
            <a:r>
              <a:rPr lang="pl-PL" altLang="de-DE" sz="1200" dirty="0" err="1">
                <a:latin typeface="+mn-lt"/>
              </a:rPr>
              <a:t>mı</a:t>
            </a:r>
            <a:r>
              <a:rPr lang="pl-PL" altLang="de-DE" sz="1200" dirty="0">
                <a:latin typeface="+mn-lt"/>
              </a:rPr>
              <a:t>, </a:t>
            </a:r>
            <a:r>
              <a:rPr lang="pl-PL" altLang="de-DE" sz="1200" dirty="0" err="1">
                <a:latin typeface="+mn-lt"/>
              </a:rPr>
              <a:t>tipik</a:t>
            </a:r>
            <a:r>
              <a:rPr lang="pl-PL" altLang="de-DE" sz="1200" dirty="0">
                <a:latin typeface="+mn-lt"/>
              </a:rPr>
              <a:t> </a:t>
            </a:r>
            <a:r>
              <a:rPr lang="pl-PL" altLang="de-DE" sz="1200" dirty="0" err="1">
                <a:latin typeface="+mn-lt"/>
              </a:rPr>
              <a:t>Alman</a:t>
            </a:r>
            <a:r>
              <a:rPr lang="pl-PL" altLang="de-DE" sz="1200" dirty="0">
                <a:latin typeface="+mn-lt"/>
              </a:rPr>
              <a:t> </a:t>
            </a:r>
            <a:r>
              <a:rPr lang="pl-PL" altLang="de-DE" sz="1200" dirty="0" err="1">
                <a:latin typeface="+mn-lt"/>
              </a:rPr>
              <a:t>mı</a:t>
            </a:r>
            <a:r>
              <a:rPr lang="pl-PL" altLang="de-DE" sz="1200" dirty="0">
                <a:latin typeface="+mn-lt"/>
              </a:rPr>
              <a:t>?</a:t>
            </a: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15</a:t>
            </a:fld>
            <a:endParaRPr lang="de-DE" dirty="0"/>
          </a:p>
        </p:txBody>
      </p:sp>
      <p:pic>
        <p:nvPicPr>
          <p:cNvPr id="3" name="Picture 25" descr="stephcarter - flickr - Froeliche Weihnachten (Day 44) - cclicense">
            <a:extLst>
              <a:ext uri="{FF2B5EF4-FFF2-40B4-BE49-F238E27FC236}">
                <a16:creationId xmlns:a16="http://schemas.microsoft.com/office/drawing/2014/main" id="{3573CBC1-73FD-7A02-34D8-425039E4668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8" descr="turkish parade - don2g - flickr - cc">
            <a:extLst>
              <a:ext uri="{FF2B5EF4-FFF2-40B4-BE49-F238E27FC236}">
                <a16:creationId xmlns:a16="http://schemas.microsoft.com/office/drawing/2014/main" id="{FD5E002E-2CC5-3284-142E-748240134FF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6" descr="deutschland">
            <a:extLst>
              <a:ext uri="{FF2B5EF4-FFF2-40B4-BE49-F238E27FC236}">
                <a16:creationId xmlns:a16="http://schemas.microsoft.com/office/drawing/2014/main" id="{B13D5DBF-D081-AF1C-9CEC-CCB12E3DE8C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7" descr="turkey">
            <a:extLst>
              <a:ext uri="{FF2B5EF4-FFF2-40B4-BE49-F238E27FC236}">
                <a16:creationId xmlns:a16="http://schemas.microsoft.com/office/drawing/2014/main" id="{16ED5E49-1E10-31AE-DC75-E53354BC3C0B}"/>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72700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Lütfen bir kişi hakkında yargıya varırken kullanılan aşağıdaki özelliğin yarar ve zararlarını tartışınız</a:t>
            </a: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16</a:t>
            </a:fld>
            <a:endParaRPr lang="de-DE" dirty="0"/>
          </a:p>
        </p:txBody>
      </p:sp>
      <p:graphicFrame>
        <p:nvGraphicFramePr>
          <p:cNvPr id="3" name="Group 2">
            <a:extLst>
              <a:ext uri="{FF2B5EF4-FFF2-40B4-BE49-F238E27FC236}">
                <a16:creationId xmlns:a16="http://schemas.microsoft.com/office/drawing/2014/main" id="{79B35EFD-6EC8-FD15-B7FD-31EFE549859E}"/>
              </a:ext>
            </a:extLst>
          </p:cNvPr>
          <p:cNvGraphicFramePr>
            <a:graphicFrameLocks noGrp="1"/>
          </p:cNvGraphicFramePr>
          <p:nvPr>
            <p:extLst>
              <p:ext uri="{D42A27DB-BD31-4B8C-83A1-F6EECF244321}">
                <p14:modId xmlns:p14="http://schemas.microsoft.com/office/powerpoint/2010/main" val="3988148854"/>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Benzer </a:t>
                      </a:r>
                      <a:r>
                        <a:rPr kumimoji="0" lang="de-DE" sz="2000" b="0" i="0" u="none" strike="noStrike" cap="none" normalizeH="0" baseline="0" dirty="0" err="1">
                          <a:ln>
                            <a:noFill/>
                          </a:ln>
                          <a:solidFill>
                            <a:srgbClr val="333333"/>
                          </a:solidFill>
                          <a:effectLst/>
                          <a:latin typeface="+mn-lt"/>
                          <a:ea typeface="+mn-ea"/>
                          <a:cs typeface="+mn-cs"/>
                        </a:rPr>
                        <a:t>insanlar</a:t>
                      </a:r>
                      <a:r>
                        <a:rPr kumimoji="0" lang="de-DE" sz="2000" b="0" i="0" u="none" strike="noStrike" cap="none" normalizeH="0" baseline="0" dirty="0">
                          <a:ln>
                            <a:noFill/>
                          </a:ln>
                          <a:solidFill>
                            <a:srgbClr val="333333"/>
                          </a:solidFill>
                          <a:effectLst/>
                          <a:latin typeface="+mn-lt"/>
                          <a:ea typeface="+mn-ea"/>
                          <a:cs typeface="+mn-cs"/>
                        </a:rPr>
                        <a:t>/</a:t>
                      </a:r>
                      <a:r>
                        <a:rPr kumimoji="0" lang="de-DE" sz="2000" b="0" i="0" u="none" strike="noStrike" cap="none" normalizeH="0" baseline="0" dirty="0" err="1">
                          <a:ln>
                            <a:noFill/>
                          </a:ln>
                          <a:solidFill>
                            <a:srgbClr val="333333"/>
                          </a:solidFill>
                          <a:effectLst/>
                          <a:latin typeface="+mn-lt"/>
                          <a:ea typeface="+mn-ea"/>
                          <a:cs typeface="+mn-cs"/>
                        </a:rPr>
                        <a:t>kültürler</a:t>
                      </a:r>
                      <a:r>
                        <a:rPr kumimoji="0" lang="de-DE" sz="2000" b="0" i="0" u="none" strike="noStrike" cap="none" normalizeH="0" baseline="0" dirty="0">
                          <a:ln>
                            <a:noFill/>
                          </a:ln>
                          <a:solidFill>
                            <a:srgbClr val="333333"/>
                          </a:solidFill>
                          <a:effectLst/>
                          <a:latin typeface="+mn-lt"/>
                          <a:ea typeface="+mn-ea"/>
                          <a:cs typeface="+mn-cs"/>
                        </a:rPr>
                        <a:t> </a:t>
                      </a:r>
                      <a:r>
                        <a:rPr kumimoji="0" lang="de-DE" sz="2000" b="0" i="0" u="none" strike="noStrike" cap="none" normalizeH="0" baseline="0" dirty="0" err="1">
                          <a:ln>
                            <a:noFill/>
                          </a:ln>
                          <a:solidFill>
                            <a:srgbClr val="333333"/>
                          </a:solidFill>
                          <a:effectLst/>
                          <a:latin typeface="+mn-lt"/>
                          <a:ea typeface="+mn-ea"/>
                          <a:cs typeface="+mn-cs"/>
                        </a:rPr>
                        <a:t>hakkında</a:t>
                      </a:r>
                      <a:r>
                        <a:rPr kumimoji="0" lang="de-DE" sz="2000" b="0" i="0" u="none" strike="noStrike" cap="none" normalizeH="0" baseline="0" dirty="0">
                          <a:ln>
                            <a:noFill/>
                          </a:ln>
                          <a:solidFill>
                            <a:srgbClr val="333333"/>
                          </a:solidFill>
                          <a:effectLst/>
                          <a:latin typeface="+mn-lt"/>
                          <a:ea typeface="+mn-ea"/>
                          <a:cs typeface="+mn-cs"/>
                        </a:rPr>
                        <a:t> </a:t>
                      </a:r>
                      <a:r>
                        <a:rPr kumimoji="0" lang="de-DE" sz="2000" b="0" i="0" u="none" strike="noStrike" cap="none" normalizeH="0" baseline="0" dirty="0" err="1">
                          <a:ln>
                            <a:noFill/>
                          </a:ln>
                          <a:solidFill>
                            <a:srgbClr val="333333"/>
                          </a:solidFill>
                          <a:effectLst/>
                          <a:latin typeface="+mn-lt"/>
                          <a:ea typeface="+mn-ea"/>
                          <a:cs typeface="+mn-cs"/>
                        </a:rPr>
                        <a:t>önceki</a:t>
                      </a:r>
                      <a:r>
                        <a:rPr kumimoji="0" lang="de-DE" sz="2000" b="0" i="0" u="none" strike="noStrike" cap="none" normalizeH="0" baseline="0" dirty="0">
                          <a:ln>
                            <a:noFill/>
                          </a:ln>
                          <a:solidFill>
                            <a:srgbClr val="333333"/>
                          </a:solidFill>
                          <a:effectLst/>
                          <a:latin typeface="+mn-lt"/>
                          <a:ea typeface="+mn-ea"/>
                          <a:cs typeface="+mn-cs"/>
                        </a:rPr>
                        <a:t> </a:t>
                      </a:r>
                      <a:r>
                        <a:rPr kumimoji="0" lang="de-DE" sz="2000" b="0" i="0" u="none" strike="noStrike" cap="none" normalizeH="0" baseline="0" dirty="0" err="1">
                          <a:ln>
                            <a:noFill/>
                          </a:ln>
                          <a:solidFill>
                            <a:srgbClr val="333333"/>
                          </a:solidFill>
                          <a:effectLst/>
                          <a:latin typeface="+mn-lt"/>
                          <a:ea typeface="+mn-ea"/>
                          <a:cs typeface="+mn-cs"/>
                        </a:rPr>
                        <a:t>bilgiler</a:t>
                      </a:r>
                      <a:r>
                        <a:rPr kumimoji="0" lang="de-DE" sz="2000" b="0" i="0" u="none" strike="noStrike" cap="none" normalizeH="0" baseline="0" dirty="0">
                          <a:ln>
                            <a:noFill/>
                          </a:ln>
                          <a:solidFill>
                            <a:srgbClr val="333333"/>
                          </a:solidFill>
                          <a:effectLst/>
                          <a:latin typeface="+mn-lt"/>
                          <a:ea typeface="+mn-ea"/>
                          <a:cs typeface="+mn-cs"/>
                        </a:rPr>
                        <a:t> (</a:t>
                      </a:r>
                      <a:r>
                        <a:rPr kumimoji="0" lang="de-DE" sz="2000" b="0" i="0" u="none" strike="noStrike" cap="none" normalizeH="0" baseline="0" dirty="0" err="1">
                          <a:ln>
                            <a:noFill/>
                          </a:ln>
                          <a:solidFill>
                            <a:srgbClr val="333333"/>
                          </a:solidFill>
                          <a:effectLst/>
                          <a:latin typeface="+mn-lt"/>
                          <a:ea typeface="+mn-ea"/>
                          <a:cs typeface="+mn-cs"/>
                        </a:rPr>
                        <a:t>önyargılar</a:t>
                      </a:r>
                      <a:r>
                        <a:rPr kumimoji="0" lang="de-DE" sz="20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Tx/>
                        <a:buSzTx/>
                        <a:buFontTx/>
                        <a:buNone/>
                        <a:tabLst/>
                      </a:pP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Önemli ipucu: </a:t>
                      </a:r>
                    </a:p>
                    <a:p>
                      <a:pPr marL="342900" marR="0" lvl="0" indent="-342900" algn="l" defTabSz="914400" rtl="0" eaLnBrk="1" fontAlgn="base" latinLnBrk="0" hangingPunct="1">
                        <a:lnSpc>
                          <a:spcPct val="100000"/>
                        </a:lnSpc>
                        <a:spcBef>
                          <a:spcPts val="1200"/>
                        </a:spcBef>
                        <a:spcAft>
                          <a:spcPts val="0"/>
                        </a:spcAft>
                        <a:buClrTx/>
                        <a:buSzTx/>
                        <a:buFont typeface="Arial" panose="020B0604020202020204" pitchFamily="34" charset="0"/>
                        <a:buChar char="•"/>
                        <a:tabLst/>
                      </a:pPr>
                      <a:r>
                        <a:rPr kumimoji="0" lang="en-US" sz="2000" b="0" i="0" u="none" strike="noStrike" cap="none" normalizeH="0" baseline="0" dirty="0" err="1">
                          <a:ln>
                            <a:noFill/>
                          </a:ln>
                          <a:solidFill>
                            <a:srgbClr val="575756"/>
                          </a:solidFill>
                          <a:effectLst/>
                          <a:latin typeface="+mj-lt"/>
                          <a:ea typeface="+mn-ea"/>
                          <a:cs typeface="Calibri" panose="020F0502020204030204" pitchFamily="34" charset="0"/>
                        </a:rPr>
                        <a:t>Farklı</a:t>
                      </a:r>
                      <a:r>
                        <a:rPr kumimoji="0" lang="en-US" sz="2000" b="0" i="0" u="none" strike="noStrike" cap="none" normalizeH="0" baseline="0" dirty="0">
                          <a:ln>
                            <a:noFill/>
                          </a:ln>
                          <a:solidFill>
                            <a:srgbClr val="575756"/>
                          </a:solidFill>
                          <a:effectLst/>
                          <a:latin typeface="+mj-lt"/>
                          <a:ea typeface="+mn-ea"/>
                          <a:cs typeface="Calibri" panose="020F0502020204030204" pitchFamily="34" charset="0"/>
                        </a:rPr>
                        <a:t> </a:t>
                      </a:r>
                      <a:r>
                        <a:rPr kumimoji="0" lang="en-US" sz="2000" b="0" i="0" u="none" strike="noStrike" cap="none" normalizeH="0" baseline="0" dirty="0" err="1">
                          <a:ln>
                            <a:noFill/>
                          </a:ln>
                          <a:solidFill>
                            <a:srgbClr val="575756"/>
                          </a:solidFill>
                          <a:effectLst/>
                          <a:latin typeface="+mj-lt"/>
                          <a:ea typeface="+mn-ea"/>
                          <a:cs typeface="Calibri" panose="020F0502020204030204" pitchFamily="34" charset="0"/>
                        </a:rPr>
                        <a:t>bir</a:t>
                      </a:r>
                      <a:r>
                        <a:rPr kumimoji="0" lang="en-US" sz="2000" b="0" i="0" u="none" strike="noStrike" cap="none" normalizeH="0" baseline="0" dirty="0">
                          <a:ln>
                            <a:noFill/>
                          </a:ln>
                          <a:solidFill>
                            <a:srgbClr val="575756"/>
                          </a:solidFill>
                          <a:effectLst/>
                          <a:latin typeface="+mj-lt"/>
                          <a:ea typeface="+mn-ea"/>
                          <a:cs typeface="Calibri" panose="020F0502020204030204" pitchFamily="34" charset="0"/>
                        </a:rPr>
                        <a:t> </a:t>
                      </a:r>
                      <a:r>
                        <a:rPr kumimoji="0" lang="en-US" sz="2000" b="0" i="0" u="none" strike="noStrike" cap="none" normalizeH="0" baseline="0" dirty="0" err="1">
                          <a:ln>
                            <a:noFill/>
                          </a:ln>
                          <a:solidFill>
                            <a:srgbClr val="575756"/>
                          </a:solidFill>
                          <a:effectLst/>
                          <a:latin typeface="+mj-lt"/>
                          <a:ea typeface="+mn-ea"/>
                          <a:cs typeface="Calibri" panose="020F0502020204030204" pitchFamily="34" charset="0"/>
                        </a:rPr>
                        <a:t>kültürü</a:t>
                      </a:r>
                      <a:r>
                        <a:rPr kumimoji="0" lang="en-US" sz="2000" b="0" i="0" u="none" strike="noStrike" cap="none" normalizeH="0" baseline="0" dirty="0">
                          <a:ln>
                            <a:noFill/>
                          </a:ln>
                          <a:solidFill>
                            <a:srgbClr val="575756"/>
                          </a:solidFill>
                          <a:effectLst/>
                          <a:latin typeface="+mj-lt"/>
                          <a:ea typeface="+mn-ea"/>
                          <a:cs typeface="Calibri" panose="020F0502020204030204" pitchFamily="34" charset="0"/>
                        </a:rPr>
                        <a:t> </a:t>
                      </a:r>
                      <a:r>
                        <a:rPr kumimoji="0" lang="en-US" sz="2000" b="0" i="0" u="none" strike="noStrike" cap="none" normalizeH="0" baseline="0" dirty="0" err="1">
                          <a:ln>
                            <a:noFill/>
                          </a:ln>
                          <a:solidFill>
                            <a:srgbClr val="575756"/>
                          </a:solidFill>
                          <a:effectLst/>
                          <a:latin typeface="+mj-lt"/>
                          <a:ea typeface="+mn-ea"/>
                          <a:cs typeface="Calibri" panose="020F0502020204030204" pitchFamily="34" charset="0"/>
                        </a:rPr>
                        <a:t>veya</a:t>
                      </a:r>
                      <a:r>
                        <a:rPr kumimoji="0" lang="en-US" sz="2000" b="0" i="0" u="none" strike="noStrike" cap="none" normalizeH="0" baseline="0" dirty="0">
                          <a:ln>
                            <a:noFill/>
                          </a:ln>
                          <a:solidFill>
                            <a:srgbClr val="575756"/>
                          </a:solidFill>
                          <a:effectLst/>
                          <a:latin typeface="+mj-lt"/>
                          <a:ea typeface="+mn-ea"/>
                          <a:cs typeface="Calibri" panose="020F0502020204030204" pitchFamily="34" charset="0"/>
                        </a:rPr>
                        <a:t> </a:t>
                      </a:r>
                      <a:r>
                        <a:rPr kumimoji="0" lang="en-US" sz="2000" b="0" i="0" u="none" strike="noStrike" cap="none" normalizeH="0" baseline="0" dirty="0" err="1">
                          <a:ln>
                            <a:noFill/>
                          </a:ln>
                          <a:solidFill>
                            <a:srgbClr val="575756"/>
                          </a:solidFill>
                          <a:effectLst/>
                          <a:latin typeface="+mj-lt"/>
                          <a:ea typeface="+mn-ea"/>
                          <a:cs typeface="Calibri" panose="020F0502020204030204" pitchFamily="34" charset="0"/>
                        </a:rPr>
                        <a:t>etnik</a:t>
                      </a:r>
                      <a:r>
                        <a:rPr kumimoji="0" lang="en-US" sz="2000" b="0" i="0" u="none" strike="noStrike" cap="none" normalizeH="0" baseline="0" dirty="0">
                          <a:ln>
                            <a:noFill/>
                          </a:ln>
                          <a:solidFill>
                            <a:srgbClr val="575756"/>
                          </a:solidFill>
                          <a:effectLst/>
                          <a:latin typeface="+mj-lt"/>
                          <a:ea typeface="+mn-ea"/>
                          <a:cs typeface="Calibri" panose="020F0502020204030204" pitchFamily="34" charset="0"/>
                        </a:rPr>
                        <a:t> </a:t>
                      </a:r>
                      <a:r>
                        <a:rPr kumimoji="0" lang="en-US" sz="2000" b="0" i="0" u="none" strike="noStrike" cap="none" normalizeH="0" baseline="0" dirty="0" err="1">
                          <a:ln>
                            <a:noFill/>
                          </a:ln>
                          <a:solidFill>
                            <a:srgbClr val="575756"/>
                          </a:solidFill>
                          <a:effectLst/>
                          <a:latin typeface="+mj-lt"/>
                          <a:ea typeface="+mn-ea"/>
                          <a:cs typeface="Calibri" panose="020F0502020204030204" pitchFamily="34" charset="0"/>
                        </a:rPr>
                        <a:t>grubu</a:t>
                      </a:r>
                      <a:r>
                        <a:rPr kumimoji="0" lang="en-US" sz="2000" b="0" i="0" u="none" strike="noStrike" cap="none" normalizeH="0" baseline="0" dirty="0">
                          <a:ln>
                            <a:noFill/>
                          </a:ln>
                          <a:solidFill>
                            <a:srgbClr val="575756"/>
                          </a:solidFill>
                          <a:effectLst/>
                          <a:latin typeface="+mj-lt"/>
                          <a:ea typeface="+mn-ea"/>
                          <a:cs typeface="Calibri" panose="020F0502020204030204" pitchFamily="34" charset="0"/>
                        </a:rPr>
                        <a:t> </a:t>
                      </a:r>
                      <a:r>
                        <a:rPr kumimoji="0" lang="en-US" sz="2000" b="0" i="0" u="none" strike="noStrike" cap="none" normalizeH="0" baseline="0" dirty="0" err="1">
                          <a:ln>
                            <a:noFill/>
                          </a:ln>
                          <a:solidFill>
                            <a:srgbClr val="575756"/>
                          </a:solidFill>
                          <a:effectLst/>
                          <a:latin typeface="+mj-lt"/>
                          <a:ea typeface="+mn-ea"/>
                          <a:cs typeface="Calibri" panose="020F0502020204030204" pitchFamily="34" charset="0"/>
                        </a:rPr>
                        <a:t>tanımak</a:t>
                      </a:r>
                      <a:r>
                        <a:rPr kumimoji="0" lang="en-US" sz="2000" b="0" i="0" u="none" strike="noStrike" cap="none" normalizeH="0" baseline="0" dirty="0">
                          <a:ln>
                            <a:noFill/>
                          </a:ln>
                          <a:solidFill>
                            <a:srgbClr val="575756"/>
                          </a:solidFill>
                          <a:effectLst/>
                          <a:latin typeface="+mj-lt"/>
                          <a:ea typeface="+mn-ea"/>
                          <a:cs typeface="Calibri" panose="020F0502020204030204" pitchFamily="34" charset="0"/>
                        </a:rPr>
                        <a:t>, o </a:t>
                      </a:r>
                      <a:r>
                        <a:rPr kumimoji="0" lang="en-US" sz="2000" b="0" i="0" u="none" strike="noStrike" cap="none" normalizeH="0" baseline="0" dirty="0" err="1">
                          <a:ln>
                            <a:noFill/>
                          </a:ln>
                          <a:solidFill>
                            <a:srgbClr val="575756"/>
                          </a:solidFill>
                          <a:effectLst/>
                          <a:latin typeface="+mj-lt"/>
                          <a:ea typeface="+mn-ea"/>
                          <a:cs typeface="Calibri" panose="020F0502020204030204" pitchFamily="34" charset="0"/>
                        </a:rPr>
                        <a:t>gruba</a:t>
                      </a:r>
                      <a:r>
                        <a:rPr kumimoji="0" lang="en-US" sz="2000" b="0" i="0" u="none" strike="noStrike" cap="none" normalizeH="0" baseline="0" dirty="0">
                          <a:ln>
                            <a:noFill/>
                          </a:ln>
                          <a:solidFill>
                            <a:srgbClr val="575756"/>
                          </a:solidFill>
                          <a:effectLst/>
                          <a:latin typeface="+mj-lt"/>
                          <a:ea typeface="+mn-ea"/>
                          <a:cs typeface="Calibri" panose="020F0502020204030204" pitchFamily="34" charset="0"/>
                        </a:rPr>
                        <a:t> </a:t>
                      </a:r>
                      <a:r>
                        <a:rPr kumimoji="0" lang="en-US" sz="2000" b="0" i="0" u="none" strike="noStrike" cap="none" normalizeH="0" baseline="0" dirty="0" err="1">
                          <a:ln>
                            <a:noFill/>
                          </a:ln>
                          <a:solidFill>
                            <a:srgbClr val="575756"/>
                          </a:solidFill>
                          <a:effectLst/>
                          <a:latin typeface="+mj-lt"/>
                          <a:ea typeface="+mn-ea"/>
                          <a:cs typeface="Calibri" panose="020F0502020204030204" pitchFamily="34" charset="0"/>
                        </a:rPr>
                        <a:t>mensup</a:t>
                      </a:r>
                      <a:r>
                        <a:rPr kumimoji="0" lang="en-US" sz="2000" b="0" i="0" u="none" strike="noStrike" cap="none" normalizeH="0" baseline="0" dirty="0">
                          <a:ln>
                            <a:noFill/>
                          </a:ln>
                          <a:solidFill>
                            <a:srgbClr val="575756"/>
                          </a:solidFill>
                          <a:effectLst/>
                          <a:latin typeface="+mj-lt"/>
                          <a:ea typeface="+mn-ea"/>
                          <a:cs typeface="Calibri" panose="020F0502020204030204" pitchFamily="34" charset="0"/>
                        </a:rPr>
                        <a:t> </a:t>
                      </a:r>
                      <a:r>
                        <a:rPr kumimoji="0" lang="en-US" sz="2000" b="0" i="0" u="none" strike="noStrike" cap="none" normalizeH="0" baseline="0" dirty="0" err="1">
                          <a:ln>
                            <a:noFill/>
                          </a:ln>
                          <a:solidFill>
                            <a:srgbClr val="575756"/>
                          </a:solidFill>
                          <a:effectLst/>
                          <a:latin typeface="+mj-lt"/>
                          <a:ea typeface="+mn-ea"/>
                          <a:cs typeface="Calibri" panose="020F0502020204030204" pitchFamily="34" charset="0"/>
                        </a:rPr>
                        <a:t>insanları</a:t>
                      </a:r>
                      <a:r>
                        <a:rPr kumimoji="0" lang="en-US" sz="2000" b="0" i="0" u="none" strike="noStrike" cap="none" normalizeH="0" baseline="0" dirty="0">
                          <a:ln>
                            <a:noFill/>
                          </a:ln>
                          <a:solidFill>
                            <a:srgbClr val="575756"/>
                          </a:solidFill>
                          <a:effectLst/>
                          <a:latin typeface="+mj-lt"/>
                          <a:ea typeface="+mn-ea"/>
                          <a:cs typeface="Calibri" panose="020F0502020204030204" pitchFamily="34" charset="0"/>
                        </a:rPr>
                        <a:t> </a:t>
                      </a:r>
                      <a:r>
                        <a:rPr kumimoji="0" lang="en-US" sz="2000" b="0" i="0" u="none" strike="noStrike" cap="none" normalizeH="0" baseline="0" dirty="0" err="1">
                          <a:ln>
                            <a:noFill/>
                          </a:ln>
                          <a:solidFill>
                            <a:srgbClr val="575756"/>
                          </a:solidFill>
                          <a:effectLst/>
                          <a:latin typeface="+mj-lt"/>
                          <a:ea typeface="+mn-ea"/>
                          <a:cs typeface="Calibri" panose="020F0502020204030204" pitchFamily="34" charset="0"/>
                        </a:rPr>
                        <a:t>anlamaya</a:t>
                      </a:r>
                      <a:r>
                        <a:rPr kumimoji="0" lang="en-US" sz="2000" b="0" i="0" u="none" strike="noStrike" cap="none" normalizeH="0" baseline="0" dirty="0">
                          <a:ln>
                            <a:noFill/>
                          </a:ln>
                          <a:solidFill>
                            <a:srgbClr val="575756"/>
                          </a:solidFill>
                          <a:effectLst/>
                          <a:latin typeface="+mj-lt"/>
                          <a:ea typeface="+mn-ea"/>
                          <a:cs typeface="Calibri" panose="020F0502020204030204" pitchFamily="34" charset="0"/>
                        </a:rPr>
                        <a:t> </a:t>
                      </a:r>
                      <a:r>
                        <a:rPr kumimoji="0" lang="en-US" sz="2000" b="0" i="0" u="none" strike="noStrike" cap="none" normalizeH="0" baseline="0" dirty="0" err="1">
                          <a:ln>
                            <a:noFill/>
                          </a:ln>
                          <a:solidFill>
                            <a:srgbClr val="575756"/>
                          </a:solidFill>
                          <a:effectLst/>
                          <a:latin typeface="+mj-lt"/>
                          <a:ea typeface="+mn-ea"/>
                          <a:cs typeface="Calibri" panose="020F0502020204030204" pitchFamily="34" charset="0"/>
                        </a:rPr>
                        <a:t>yardımcı</a:t>
                      </a:r>
                      <a:r>
                        <a:rPr kumimoji="0" lang="en-US" sz="2000" b="0" i="0" u="none" strike="noStrike" cap="none" normalizeH="0" baseline="0" dirty="0">
                          <a:ln>
                            <a:noFill/>
                          </a:ln>
                          <a:solidFill>
                            <a:srgbClr val="575756"/>
                          </a:solidFill>
                          <a:effectLst/>
                          <a:latin typeface="+mj-lt"/>
                          <a:ea typeface="+mn-ea"/>
                          <a:cs typeface="Calibri" panose="020F0502020204030204" pitchFamily="34" charset="0"/>
                        </a:rPr>
                        <a:t> </a:t>
                      </a:r>
                      <a:r>
                        <a:rPr kumimoji="0" lang="en-US" sz="2000" b="0" i="0" u="none" strike="noStrike" cap="none" normalizeH="0" baseline="0" dirty="0" err="1">
                          <a:ln>
                            <a:noFill/>
                          </a:ln>
                          <a:solidFill>
                            <a:srgbClr val="575756"/>
                          </a:solidFill>
                          <a:effectLst/>
                          <a:latin typeface="+mj-lt"/>
                          <a:ea typeface="+mn-ea"/>
                          <a:cs typeface="Calibri" panose="020F0502020204030204" pitchFamily="34" charset="0"/>
                        </a:rPr>
                        <a:t>olur</a:t>
                      </a:r>
                      <a:r>
                        <a:rPr kumimoji="0" lang="en-US" sz="2000" b="0" i="0" u="none" strike="noStrike" cap="none" normalizeH="0" baseline="0" dirty="0">
                          <a:ln>
                            <a:noFill/>
                          </a:ln>
                          <a:solidFill>
                            <a:srgbClr val="575756"/>
                          </a:solidFill>
                          <a:effectLst/>
                          <a:latin typeface="+mj-lt"/>
                          <a:ea typeface="+mn-ea"/>
                          <a:cs typeface="Calibri" panose="020F0502020204030204" pitchFamily="34" charset="0"/>
                        </a:rPr>
                        <a:t>. </a:t>
                      </a:r>
                      <a:r>
                        <a:rPr lang="tr-TR" sz="2000" b="0" i="0" kern="1200" dirty="0">
                          <a:solidFill>
                            <a:srgbClr val="575756"/>
                          </a:solidFill>
                          <a:effectLst/>
                          <a:latin typeface="+mj-lt"/>
                          <a:ea typeface="+mn-ea"/>
                          <a:cs typeface="Calibri" panose="020F0502020204030204" pitchFamily="34" charset="0"/>
                        </a:rPr>
                        <a:t>Her kültürün kendine ait yazılı olmayan toplumsal yasaları vardır.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Uyarı: </a:t>
                      </a:r>
                    </a:p>
                    <a:p>
                      <a:pPr marL="0" marR="0" lvl="0" indent="0" algn="l" defTabSz="914400" rtl="0" eaLnBrk="1" fontAlgn="base" latinLnBrk="0" hangingPunct="1">
                        <a:lnSpc>
                          <a:spcPct val="100000"/>
                        </a:lnSpc>
                        <a:spcBef>
                          <a:spcPts val="1200"/>
                        </a:spcBef>
                        <a:spcAft>
                          <a:spcPts val="0"/>
                        </a:spcAft>
                        <a:buClrTx/>
                        <a:buSzTx/>
                        <a:buFontTx/>
                        <a:buNone/>
                        <a:tabLst/>
                        <a:defRPr/>
                      </a:pPr>
                      <a:r>
                        <a:rPr kumimoji="0" lang="en-US" sz="2000" b="0" i="0" u="none" strike="noStrike" cap="none" normalizeH="0" baseline="0" dirty="0">
                          <a:ln>
                            <a:noFill/>
                          </a:ln>
                          <a:solidFill>
                            <a:srgbClr val="004992"/>
                          </a:solidFill>
                          <a:effectLst/>
                          <a:latin typeface="+mn-lt"/>
                        </a:rPr>
                        <a:t>???</a:t>
                      </a:r>
                    </a:p>
                    <a:p>
                      <a:pPr marL="0" marR="0" lvl="0" indent="0" algn="l" defTabSz="914400" rtl="0" eaLnBrk="1" fontAlgn="base" latinLnBrk="0" hangingPunct="1">
                        <a:lnSpc>
                          <a:spcPct val="100000"/>
                        </a:lnSpc>
                        <a:spcBef>
                          <a:spcPts val="1200"/>
                        </a:spcBef>
                        <a:spcAft>
                          <a:spcPts val="0"/>
                        </a:spcAft>
                        <a:buClrTx/>
                        <a:buSzTx/>
                        <a:buFontTx/>
                        <a:buNone/>
                        <a:tabLst/>
                      </a:pPr>
                      <a:endParaRPr kumimoji="0" lang="pt-BR"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4" name="Picture 25" descr="stephcarter - flickr - Froeliche Weihnachten (Day 44) - cclicense">
            <a:extLst>
              <a:ext uri="{FF2B5EF4-FFF2-40B4-BE49-F238E27FC236}">
                <a16:creationId xmlns:a16="http://schemas.microsoft.com/office/drawing/2014/main" id="{BF19CAEC-B26D-6ACF-86ED-75C251F6125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6" descr="deutschland">
            <a:extLst>
              <a:ext uri="{FF2B5EF4-FFF2-40B4-BE49-F238E27FC236}">
                <a16:creationId xmlns:a16="http://schemas.microsoft.com/office/drawing/2014/main" id="{6DA63523-4C13-AAAE-40FF-EF8BB59F4B8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8" descr="turkish parade - don2g - flickr - cc">
            <a:extLst>
              <a:ext uri="{FF2B5EF4-FFF2-40B4-BE49-F238E27FC236}">
                <a16:creationId xmlns:a16="http://schemas.microsoft.com/office/drawing/2014/main" id="{B62E60D2-11CA-7538-94F3-FCE3E3220C4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7" descr="turkey">
            <a:extLst>
              <a:ext uri="{FF2B5EF4-FFF2-40B4-BE49-F238E27FC236}">
                <a16:creationId xmlns:a16="http://schemas.microsoft.com/office/drawing/2014/main" id="{4D2064FF-86E1-BD71-B2BA-60B6758E9FA7}"/>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34590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Lütfen bir kişi hakkında yargıya varırken kullanılan aşağıdaki özelliğin yarar ve zararlarını tartışınız</a:t>
            </a: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17</a:t>
            </a:fld>
            <a:endParaRPr lang="de-DE" dirty="0"/>
          </a:p>
        </p:txBody>
      </p:sp>
      <p:graphicFrame>
        <p:nvGraphicFramePr>
          <p:cNvPr id="3" name="Group 2">
            <a:extLst>
              <a:ext uri="{FF2B5EF4-FFF2-40B4-BE49-F238E27FC236}">
                <a16:creationId xmlns:a16="http://schemas.microsoft.com/office/drawing/2014/main" id="{79B35EFD-6EC8-FD15-B7FD-31EFE549859E}"/>
              </a:ext>
            </a:extLst>
          </p:cNvPr>
          <p:cNvGraphicFramePr>
            <a:graphicFrameLocks noGrp="1"/>
          </p:cNvGraphicFramePr>
          <p:nvPr>
            <p:extLst>
              <p:ext uri="{D42A27DB-BD31-4B8C-83A1-F6EECF244321}">
                <p14:modId xmlns:p14="http://schemas.microsoft.com/office/powerpoint/2010/main" val="3462416246"/>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Benzer </a:t>
                      </a:r>
                      <a:r>
                        <a:rPr kumimoji="0" lang="de-DE" sz="2000" b="0" i="0" u="none" strike="noStrike" cap="none" normalizeH="0" baseline="0" dirty="0" err="1">
                          <a:ln>
                            <a:noFill/>
                          </a:ln>
                          <a:solidFill>
                            <a:srgbClr val="333333"/>
                          </a:solidFill>
                          <a:effectLst/>
                          <a:latin typeface="+mn-lt"/>
                          <a:ea typeface="+mn-ea"/>
                          <a:cs typeface="+mn-cs"/>
                        </a:rPr>
                        <a:t>insanlar</a:t>
                      </a:r>
                      <a:r>
                        <a:rPr kumimoji="0" lang="de-DE" sz="2000" b="0" i="0" u="none" strike="noStrike" cap="none" normalizeH="0" baseline="0" dirty="0">
                          <a:ln>
                            <a:noFill/>
                          </a:ln>
                          <a:solidFill>
                            <a:srgbClr val="333333"/>
                          </a:solidFill>
                          <a:effectLst/>
                          <a:latin typeface="+mn-lt"/>
                          <a:ea typeface="+mn-ea"/>
                          <a:cs typeface="+mn-cs"/>
                        </a:rPr>
                        <a:t>/</a:t>
                      </a:r>
                      <a:r>
                        <a:rPr kumimoji="0" lang="de-DE" sz="2000" b="0" i="0" u="none" strike="noStrike" cap="none" normalizeH="0" baseline="0" dirty="0" err="1">
                          <a:ln>
                            <a:noFill/>
                          </a:ln>
                          <a:solidFill>
                            <a:srgbClr val="333333"/>
                          </a:solidFill>
                          <a:effectLst/>
                          <a:latin typeface="+mn-lt"/>
                          <a:ea typeface="+mn-ea"/>
                          <a:cs typeface="+mn-cs"/>
                        </a:rPr>
                        <a:t>kültürler</a:t>
                      </a:r>
                      <a:r>
                        <a:rPr kumimoji="0" lang="de-DE" sz="2000" b="0" i="0" u="none" strike="noStrike" cap="none" normalizeH="0" baseline="0" dirty="0">
                          <a:ln>
                            <a:noFill/>
                          </a:ln>
                          <a:solidFill>
                            <a:srgbClr val="333333"/>
                          </a:solidFill>
                          <a:effectLst/>
                          <a:latin typeface="+mn-lt"/>
                          <a:ea typeface="+mn-ea"/>
                          <a:cs typeface="+mn-cs"/>
                        </a:rPr>
                        <a:t> </a:t>
                      </a:r>
                      <a:r>
                        <a:rPr kumimoji="0" lang="de-DE" sz="2000" b="0" i="0" u="none" strike="noStrike" cap="none" normalizeH="0" baseline="0" dirty="0" err="1">
                          <a:ln>
                            <a:noFill/>
                          </a:ln>
                          <a:solidFill>
                            <a:srgbClr val="333333"/>
                          </a:solidFill>
                          <a:effectLst/>
                          <a:latin typeface="+mn-lt"/>
                          <a:ea typeface="+mn-ea"/>
                          <a:cs typeface="+mn-cs"/>
                        </a:rPr>
                        <a:t>hakkında</a:t>
                      </a:r>
                      <a:r>
                        <a:rPr kumimoji="0" lang="de-DE" sz="2000" b="0" i="0" u="none" strike="noStrike" cap="none" normalizeH="0" baseline="0" dirty="0">
                          <a:ln>
                            <a:noFill/>
                          </a:ln>
                          <a:solidFill>
                            <a:srgbClr val="333333"/>
                          </a:solidFill>
                          <a:effectLst/>
                          <a:latin typeface="+mn-lt"/>
                          <a:ea typeface="+mn-ea"/>
                          <a:cs typeface="+mn-cs"/>
                        </a:rPr>
                        <a:t> </a:t>
                      </a:r>
                      <a:r>
                        <a:rPr kumimoji="0" lang="de-DE" sz="2000" b="0" i="0" u="none" strike="noStrike" cap="none" normalizeH="0" baseline="0" dirty="0" err="1">
                          <a:ln>
                            <a:noFill/>
                          </a:ln>
                          <a:solidFill>
                            <a:srgbClr val="333333"/>
                          </a:solidFill>
                          <a:effectLst/>
                          <a:latin typeface="+mn-lt"/>
                          <a:ea typeface="+mn-ea"/>
                          <a:cs typeface="+mn-cs"/>
                        </a:rPr>
                        <a:t>önceki</a:t>
                      </a:r>
                      <a:r>
                        <a:rPr kumimoji="0" lang="de-DE" sz="2000" b="0" i="0" u="none" strike="noStrike" cap="none" normalizeH="0" baseline="0" dirty="0">
                          <a:ln>
                            <a:noFill/>
                          </a:ln>
                          <a:solidFill>
                            <a:srgbClr val="333333"/>
                          </a:solidFill>
                          <a:effectLst/>
                          <a:latin typeface="+mn-lt"/>
                          <a:ea typeface="+mn-ea"/>
                          <a:cs typeface="+mn-cs"/>
                        </a:rPr>
                        <a:t> </a:t>
                      </a:r>
                      <a:r>
                        <a:rPr kumimoji="0" lang="de-DE" sz="2000" b="0" i="0" u="none" strike="noStrike" cap="none" normalizeH="0" baseline="0" dirty="0" err="1">
                          <a:ln>
                            <a:noFill/>
                          </a:ln>
                          <a:solidFill>
                            <a:srgbClr val="333333"/>
                          </a:solidFill>
                          <a:effectLst/>
                          <a:latin typeface="+mn-lt"/>
                          <a:ea typeface="+mn-ea"/>
                          <a:cs typeface="+mn-cs"/>
                        </a:rPr>
                        <a:t>bilgiler</a:t>
                      </a:r>
                      <a:r>
                        <a:rPr kumimoji="0" lang="de-DE" sz="2000" b="0" i="0" u="none" strike="noStrike" cap="none" normalizeH="0" baseline="0" dirty="0">
                          <a:ln>
                            <a:noFill/>
                          </a:ln>
                          <a:solidFill>
                            <a:srgbClr val="333333"/>
                          </a:solidFill>
                          <a:effectLst/>
                          <a:latin typeface="+mn-lt"/>
                          <a:ea typeface="+mn-ea"/>
                          <a:cs typeface="+mn-cs"/>
                        </a:rPr>
                        <a:t> (</a:t>
                      </a:r>
                      <a:r>
                        <a:rPr kumimoji="0" lang="de-DE" sz="2000" b="0" i="0" u="none" strike="noStrike" cap="none" normalizeH="0" baseline="0" dirty="0" err="1">
                          <a:ln>
                            <a:noFill/>
                          </a:ln>
                          <a:solidFill>
                            <a:srgbClr val="333333"/>
                          </a:solidFill>
                          <a:effectLst/>
                          <a:latin typeface="+mn-lt"/>
                          <a:ea typeface="+mn-ea"/>
                          <a:cs typeface="+mn-cs"/>
                        </a:rPr>
                        <a:t>önyargılar</a:t>
                      </a:r>
                      <a:r>
                        <a:rPr kumimoji="0" lang="de-DE" sz="20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Tx/>
                        <a:buSzTx/>
                        <a:buFontTx/>
                        <a:buNone/>
                        <a:tabLst/>
                      </a:pP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Önemli ipucu: </a:t>
                      </a:r>
                    </a:p>
                    <a:p>
                      <a:pPr marL="342900" marR="0" lvl="0" indent="-342900" algn="l" defTabSz="914400" rtl="0" eaLnBrk="1" fontAlgn="base" latinLnBrk="0" hangingPunct="1">
                        <a:lnSpc>
                          <a:spcPct val="100000"/>
                        </a:lnSpc>
                        <a:spcBef>
                          <a:spcPts val="1200"/>
                        </a:spcBef>
                        <a:spcAft>
                          <a:spcPts val="0"/>
                        </a:spcAft>
                        <a:buClrTx/>
                        <a:buSzTx/>
                        <a:buFont typeface="Arial" panose="020B0604020202020204" pitchFamily="34" charset="0"/>
                        <a:buChar char="•"/>
                        <a:tabLst/>
                      </a:pPr>
                      <a:r>
                        <a:rPr kumimoji="0" lang="en-US" sz="2000" b="0" i="0" u="none" strike="noStrike" cap="none" normalizeH="0" baseline="0" dirty="0" err="1">
                          <a:ln>
                            <a:noFill/>
                          </a:ln>
                          <a:solidFill>
                            <a:srgbClr val="575756"/>
                          </a:solidFill>
                          <a:effectLst/>
                          <a:latin typeface="+mj-lt"/>
                          <a:ea typeface="+mn-ea"/>
                          <a:cs typeface="Calibri" panose="020F0502020204030204" pitchFamily="34" charset="0"/>
                        </a:rPr>
                        <a:t>Farklı</a:t>
                      </a:r>
                      <a:r>
                        <a:rPr kumimoji="0" lang="en-US" sz="2000" b="0" i="0" u="none" strike="noStrike" cap="none" normalizeH="0" baseline="0" dirty="0">
                          <a:ln>
                            <a:noFill/>
                          </a:ln>
                          <a:solidFill>
                            <a:srgbClr val="575756"/>
                          </a:solidFill>
                          <a:effectLst/>
                          <a:latin typeface="+mj-lt"/>
                          <a:ea typeface="+mn-ea"/>
                          <a:cs typeface="Calibri" panose="020F0502020204030204" pitchFamily="34" charset="0"/>
                        </a:rPr>
                        <a:t> </a:t>
                      </a:r>
                      <a:r>
                        <a:rPr kumimoji="0" lang="en-US" sz="2000" b="0" i="0" u="none" strike="noStrike" cap="none" normalizeH="0" baseline="0" dirty="0" err="1">
                          <a:ln>
                            <a:noFill/>
                          </a:ln>
                          <a:solidFill>
                            <a:srgbClr val="575756"/>
                          </a:solidFill>
                          <a:effectLst/>
                          <a:latin typeface="+mj-lt"/>
                          <a:ea typeface="+mn-ea"/>
                          <a:cs typeface="Calibri" panose="020F0502020204030204" pitchFamily="34" charset="0"/>
                        </a:rPr>
                        <a:t>bir</a:t>
                      </a:r>
                      <a:r>
                        <a:rPr kumimoji="0" lang="en-US" sz="2000" b="0" i="0" u="none" strike="noStrike" cap="none" normalizeH="0" baseline="0" dirty="0">
                          <a:ln>
                            <a:noFill/>
                          </a:ln>
                          <a:solidFill>
                            <a:srgbClr val="575756"/>
                          </a:solidFill>
                          <a:effectLst/>
                          <a:latin typeface="+mj-lt"/>
                          <a:ea typeface="+mn-ea"/>
                          <a:cs typeface="Calibri" panose="020F0502020204030204" pitchFamily="34" charset="0"/>
                        </a:rPr>
                        <a:t> </a:t>
                      </a:r>
                      <a:r>
                        <a:rPr kumimoji="0" lang="en-US" sz="2000" b="0" i="0" u="none" strike="noStrike" cap="none" normalizeH="0" baseline="0" dirty="0" err="1">
                          <a:ln>
                            <a:noFill/>
                          </a:ln>
                          <a:solidFill>
                            <a:srgbClr val="575756"/>
                          </a:solidFill>
                          <a:effectLst/>
                          <a:latin typeface="+mj-lt"/>
                          <a:ea typeface="+mn-ea"/>
                          <a:cs typeface="Calibri" panose="020F0502020204030204" pitchFamily="34" charset="0"/>
                        </a:rPr>
                        <a:t>kültürü</a:t>
                      </a:r>
                      <a:r>
                        <a:rPr kumimoji="0" lang="en-US" sz="2000" b="0" i="0" u="none" strike="noStrike" cap="none" normalizeH="0" baseline="0" dirty="0">
                          <a:ln>
                            <a:noFill/>
                          </a:ln>
                          <a:solidFill>
                            <a:srgbClr val="575756"/>
                          </a:solidFill>
                          <a:effectLst/>
                          <a:latin typeface="+mj-lt"/>
                          <a:ea typeface="+mn-ea"/>
                          <a:cs typeface="Calibri" panose="020F0502020204030204" pitchFamily="34" charset="0"/>
                        </a:rPr>
                        <a:t> </a:t>
                      </a:r>
                      <a:r>
                        <a:rPr kumimoji="0" lang="en-US" sz="2000" b="0" i="0" u="none" strike="noStrike" cap="none" normalizeH="0" baseline="0" dirty="0" err="1">
                          <a:ln>
                            <a:noFill/>
                          </a:ln>
                          <a:solidFill>
                            <a:srgbClr val="575756"/>
                          </a:solidFill>
                          <a:effectLst/>
                          <a:latin typeface="+mj-lt"/>
                          <a:ea typeface="+mn-ea"/>
                          <a:cs typeface="Calibri" panose="020F0502020204030204" pitchFamily="34" charset="0"/>
                        </a:rPr>
                        <a:t>veya</a:t>
                      </a:r>
                      <a:r>
                        <a:rPr kumimoji="0" lang="en-US" sz="2000" b="0" i="0" u="none" strike="noStrike" cap="none" normalizeH="0" baseline="0" dirty="0">
                          <a:ln>
                            <a:noFill/>
                          </a:ln>
                          <a:solidFill>
                            <a:srgbClr val="575756"/>
                          </a:solidFill>
                          <a:effectLst/>
                          <a:latin typeface="+mj-lt"/>
                          <a:ea typeface="+mn-ea"/>
                          <a:cs typeface="Calibri" panose="020F0502020204030204" pitchFamily="34" charset="0"/>
                        </a:rPr>
                        <a:t> </a:t>
                      </a:r>
                      <a:r>
                        <a:rPr kumimoji="0" lang="en-US" sz="2000" b="0" i="0" u="none" strike="noStrike" cap="none" normalizeH="0" baseline="0" dirty="0" err="1">
                          <a:ln>
                            <a:noFill/>
                          </a:ln>
                          <a:solidFill>
                            <a:srgbClr val="575756"/>
                          </a:solidFill>
                          <a:effectLst/>
                          <a:latin typeface="+mj-lt"/>
                          <a:ea typeface="+mn-ea"/>
                          <a:cs typeface="Calibri" panose="020F0502020204030204" pitchFamily="34" charset="0"/>
                        </a:rPr>
                        <a:t>etnik</a:t>
                      </a:r>
                      <a:r>
                        <a:rPr kumimoji="0" lang="en-US" sz="2000" b="0" i="0" u="none" strike="noStrike" cap="none" normalizeH="0" baseline="0" dirty="0">
                          <a:ln>
                            <a:noFill/>
                          </a:ln>
                          <a:solidFill>
                            <a:srgbClr val="575756"/>
                          </a:solidFill>
                          <a:effectLst/>
                          <a:latin typeface="+mj-lt"/>
                          <a:ea typeface="+mn-ea"/>
                          <a:cs typeface="Calibri" panose="020F0502020204030204" pitchFamily="34" charset="0"/>
                        </a:rPr>
                        <a:t> </a:t>
                      </a:r>
                      <a:r>
                        <a:rPr kumimoji="0" lang="en-US" sz="2000" b="0" i="0" u="none" strike="noStrike" cap="none" normalizeH="0" baseline="0" dirty="0" err="1">
                          <a:ln>
                            <a:noFill/>
                          </a:ln>
                          <a:solidFill>
                            <a:srgbClr val="575756"/>
                          </a:solidFill>
                          <a:effectLst/>
                          <a:latin typeface="+mj-lt"/>
                          <a:ea typeface="+mn-ea"/>
                          <a:cs typeface="Calibri" panose="020F0502020204030204" pitchFamily="34" charset="0"/>
                        </a:rPr>
                        <a:t>grubu</a:t>
                      </a:r>
                      <a:r>
                        <a:rPr kumimoji="0" lang="en-US" sz="2000" b="0" i="0" u="none" strike="noStrike" cap="none" normalizeH="0" baseline="0" dirty="0">
                          <a:ln>
                            <a:noFill/>
                          </a:ln>
                          <a:solidFill>
                            <a:srgbClr val="575756"/>
                          </a:solidFill>
                          <a:effectLst/>
                          <a:latin typeface="+mj-lt"/>
                          <a:ea typeface="+mn-ea"/>
                          <a:cs typeface="Calibri" panose="020F0502020204030204" pitchFamily="34" charset="0"/>
                        </a:rPr>
                        <a:t> </a:t>
                      </a:r>
                      <a:r>
                        <a:rPr kumimoji="0" lang="en-US" sz="2000" b="0" i="0" u="none" strike="noStrike" cap="none" normalizeH="0" baseline="0" dirty="0" err="1">
                          <a:ln>
                            <a:noFill/>
                          </a:ln>
                          <a:solidFill>
                            <a:srgbClr val="575756"/>
                          </a:solidFill>
                          <a:effectLst/>
                          <a:latin typeface="+mj-lt"/>
                          <a:ea typeface="+mn-ea"/>
                          <a:cs typeface="Calibri" panose="020F0502020204030204" pitchFamily="34" charset="0"/>
                        </a:rPr>
                        <a:t>tanımak</a:t>
                      </a:r>
                      <a:r>
                        <a:rPr kumimoji="0" lang="en-US" sz="2000" b="0" i="0" u="none" strike="noStrike" cap="none" normalizeH="0" baseline="0" dirty="0">
                          <a:ln>
                            <a:noFill/>
                          </a:ln>
                          <a:solidFill>
                            <a:srgbClr val="575756"/>
                          </a:solidFill>
                          <a:effectLst/>
                          <a:latin typeface="+mj-lt"/>
                          <a:ea typeface="+mn-ea"/>
                          <a:cs typeface="Calibri" panose="020F0502020204030204" pitchFamily="34" charset="0"/>
                        </a:rPr>
                        <a:t>, o </a:t>
                      </a:r>
                      <a:r>
                        <a:rPr kumimoji="0" lang="en-US" sz="2000" b="0" i="0" u="none" strike="noStrike" cap="none" normalizeH="0" baseline="0" dirty="0" err="1">
                          <a:ln>
                            <a:noFill/>
                          </a:ln>
                          <a:solidFill>
                            <a:srgbClr val="575756"/>
                          </a:solidFill>
                          <a:effectLst/>
                          <a:latin typeface="+mj-lt"/>
                          <a:ea typeface="+mn-ea"/>
                          <a:cs typeface="Calibri" panose="020F0502020204030204" pitchFamily="34" charset="0"/>
                        </a:rPr>
                        <a:t>gruba</a:t>
                      </a:r>
                      <a:r>
                        <a:rPr kumimoji="0" lang="en-US" sz="2000" b="0" i="0" u="none" strike="noStrike" cap="none" normalizeH="0" baseline="0" dirty="0">
                          <a:ln>
                            <a:noFill/>
                          </a:ln>
                          <a:solidFill>
                            <a:srgbClr val="575756"/>
                          </a:solidFill>
                          <a:effectLst/>
                          <a:latin typeface="+mj-lt"/>
                          <a:ea typeface="+mn-ea"/>
                          <a:cs typeface="Calibri" panose="020F0502020204030204" pitchFamily="34" charset="0"/>
                        </a:rPr>
                        <a:t> </a:t>
                      </a:r>
                      <a:r>
                        <a:rPr kumimoji="0" lang="en-US" sz="2000" b="0" i="0" u="none" strike="noStrike" cap="none" normalizeH="0" baseline="0" dirty="0" err="1">
                          <a:ln>
                            <a:noFill/>
                          </a:ln>
                          <a:solidFill>
                            <a:srgbClr val="575756"/>
                          </a:solidFill>
                          <a:effectLst/>
                          <a:latin typeface="+mj-lt"/>
                          <a:ea typeface="+mn-ea"/>
                          <a:cs typeface="Calibri" panose="020F0502020204030204" pitchFamily="34" charset="0"/>
                        </a:rPr>
                        <a:t>mensup</a:t>
                      </a:r>
                      <a:r>
                        <a:rPr kumimoji="0" lang="en-US" sz="2000" b="0" i="0" u="none" strike="noStrike" cap="none" normalizeH="0" baseline="0" dirty="0">
                          <a:ln>
                            <a:noFill/>
                          </a:ln>
                          <a:solidFill>
                            <a:srgbClr val="575756"/>
                          </a:solidFill>
                          <a:effectLst/>
                          <a:latin typeface="+mj-lt"/>
                          <a:ea typeface="+mn-ea"/>
                          <a:cs typeface="Calibri" panose="020F0502020204030204" pitchFamily="34" charset="0"/>
                        </a:rPr>
                        <a:t> </a:t>
                      </a:r>
                      <a:r>
                        <a:rPr kumimoji="0" lang="en-US" sz="2000" b="0" i="0" u="none" strike="noStrike" cap="none" normalizeH="0" baseline="0" dirty="0" err="1">
                          <a:ln>
                            <a:noFill/>
                          </a:ln>
                          <a:solidFill>
                            <a:srgbClr val="575756"/>
                          </a:solidFill>
                          <a:effectLst/>
                          <a:latin typeface="+mj-lt"/>
                          <a:ea typeface="+mn-ea"/>
                          <a:cs typeface="Calibri" panose="020F0502020204030204" pitchFamily="34" charset="0"/>
                        </a:rPr>
                        <a:t>insanları</a:t>
                      </a:r>
                      <a:r>
                        <a:rPr kumimoji="0" lang="en-US" sz="2000" b="0" i="0" u="none" strike="noStrike" cap="none" normalizeH="0" baseline="0" dirty="0">
                          <a:ln>
                            <a:noFill/>
                          </a:ln>
                          <a:solidFill>
                            <a:srgbClr val="575756"/>
                          </a:solidFill>
                          <a:effectLst/>
                          <a:latin typeface="+mj-lt"/>
                          <a:ea typeface="+mn-ea"/>
                          <a:cs typeface="Calibri" panose="020F0502020204030204" pitchFamily="34" charset="0"/>
                        </a:rPr>
                        <a:t> </a:t>
                      </a:r>
                      <a:r>
                        <a:rPr kumimoji="0" lang="en-US" sz="2000" b="0" i="0" u="none" strike="noStrike" cap="none" normalizeH="0" baseline="0" dirty="0" err="1">
                          <a:ln>
                            <a:noFill/>
                          </a:ln>
                          <a:solidFill>
                            <a:srgbClr val="575756"/>
                          </a:solidFill>
                          <a:effectLst/>
                          <a:latin typeface="+mj-lt"/>
                          <a:ea typeface="+mn-ea"/>
                          <a:cs typeface="Calibri" panose="020F0502020204030204" pitchFamily="34" charset="0"/>
                        </a:rPr>
                        <a:t>anlamaya</a:t>
                      </a:r>
                      <a:r>
                        <a:rPr kumimoji="0" lang="en-US" sz="2000" b="0" i="0" u="none" strike="noStrike" cap="none" normalizeH="0" baseline="0" dirty="0">
                          <a:ln>
                            <a:noFill/>
                          </a:ln>
                          <a:solidFill>
                            <a:srgbClr val="575756"/>
                          </a:solidFill>
                          <a:effectLst/>
                          <a:latin typeface="+mj-lt"/>
                          <a:ea typeface="+mn-ea"/>
                          <a:cs typeface="Calibri" panose="020F0502020204030204" pitchFamily="34" charset="0"/>
                        </a:rPr>
                        <a:t> </a:t>
                      </a:r>
                      <a:r>
                        <a:rPr kumimoji="0" lang="en-US" sz="2000" b="0" i="0" u="none" strike="noStrike" cap="none" normalizeH="0" baseline="0" dirty="0" err="1">
                          <a:ln>
                            <a:noFill/>
                          </a:ln>
                          <a:solidFill>
                            <a:srgbClr val="575756"/>
                          </a:solidFill>
                          <a:effectLst/>
                          <a:latin typeface="+mj-lt"/>
                          <a:ea typeface="+mn-ea"/>
                          <a:cs typeface="Calibri" panose="020F0502020204030204" pitchFamily="34" charset="0"/>
                        </a:rPr>
                        <a:t>yardımcı</a:t>
                      </a:r>
                      <a:r>
                        <a:rPr kumimoji="0" lang="en-US" sz="2000" b="0" i="0" u="none" strike="noStrike" cap="none" normalizeH="0" baseline="0" dirty="0">
                          <a:ln>
                            <a:noFill/>
                          </a:ln>
                          <a:solidFill>
                            <a:srgbClr val="575756"/>
                          </a:solidFill>
                          <a:effectLst/>
                          <a:latin typeface="+mj-lt"/>
                          <a:ea typeface="+mn-ea"/>
                          <a:cs typeface="Calibri" panose="020F0502020204030204" pitchFamily="34" charset="0"/>
                        </a:rPr>
                        <a:t> </a:t>
                      </a:r>
                      <a:r>
                        <a:rPr kumimoji="0" lang="en-US" sz="2000" b="0" i="0" u="none" strike="noStrike" cap="none" normalizeH="0" baseline="0" dirty="0" err="1">
                          <a:ln>
                            <a:noFill/>
                          </a:ln>
                          <a:solidFill>
                            <a:srgbClr val="575756"/>
                          </a:solidFill>
                          <a:effectLst/>
                          <a:latin typeface="+mj-lt"/>
                          <a:ea typeface="+mn-ea"/>
                          <a:cs typeface="Calibri" panose="020F0502020204030204" pitchFamily="34" charset="0"/>
                        </a:rPr>
                        <a:t>olur</a:t>
                      </a:r>
                      <a:r>
                        <a:rPr kumimoji="0" lang="en-US" sz="2000" b="0" i="0" u="none" strike="noStrike" cap="none" normalizeH="0" baseline="0" dirty="0">
                          <a:ln>
                            <a:noFill/>
                          </a:ln>
                          <a:solidFill>
                            <a:srgbClr val="575756"/>
                          </a:solidFill>
                          <a:effectLst/>
                          <a:latin typeface="+mj-lt"/>
                          <a:ea typeface="+mn-ea"/>
                          <a:cs typeface="Calibri" panose="020F0502020204030204" pitchFamily="34" charset="0"/>
                        </a:rPr>
                        <a:t>. </a:t>
                      </a:r>
                      <a:r>
                        <a:rPr lang="tr-TR" sz="2000" b="0" i="0" kern="1200" dirty="0">
                          <a:solidFill>
                            <a:srgbClr val="575756"/>
                          </a:solidFill>
                          <a:effectLst/>
                          <a:latin typeface="+mj-lt"/>
                          <a:ea typeface="+mn-ea"/>
                          <a:cs typeface="Calibri" panose="020F0502020204030204" pitchFamily="34" charset="0"/>
                        </a:rPr>
                        <a:t>Her kültürün kendine ait yazılı olmayan toplumsal yasaları vardır.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Uyarı: </a:t>
                      </a:r>
                    </a:p>
                    <a:p>
                      <a:pPr marL="342900" marR="0" lvl="0" indent="-342900" algn="l" defTabSz="914400" rtl="0" eaLnBrk="1" fontAlgn="base" latinLnBrk="0" hangingPunct="1">
                        <a:lnSpc>
                          <a:spcPct val="100000"/>
                        </a:lnSpc>
                        <a:spcBef>
                          <a:spcPts val="1200"/>
                        </a:spcBef>
                        <a:spcAft>
                          <a:spcPts val="0"/>
                        </a:spcAft>
                        <a:buClrTx/>
                        <a:buSzTx/>
                        <a:buFont typeface="Arial" panose="020B0604020202020204" pitchFamily="34" charset="0"/>
                        <a:buChar char="•"/>
                        <a:tabLst/>
                        <a:defRPr/>
                      </a:pPr>
                      <a:r>
                        <a:rPr kumimoji="0" lang="en-US" sz="2000" b="0" i="0" u="none" strike="noStrike" cap="none" normalizeH="0" baseline="0" dirty="0" err="1">
                          <a:ln>
                            <a:noFill/>
                          </a:ln>
                          <a:solidFill>
                            <a:srgbClr val="575756"/>
                          </a:solidFill>
                          <a:effectLst/>
                          <a:latin typeface="+mn-lt"/>
                        </a:rPr>
                        <a:t>İnsanlar</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smtClean="0">
                          <a:ln>
                            <a:noFill/>
                          </a:ln>
                          <a:solidFill>
                            <a:srgbClr val="575756"/>
                          </a:solidFill>
                          <a:effectLst/>
                          <a:latin typeface="+mn-lt"/>
                        </a:rPr>
                        <a:t>genellikle</a:t>
                      </a:r>
                      <a:r>
                        <a:rPr kumimoji="0" lang="tr-TR" sz="2000" b="0" i="0" u="none" strike="noStrike" cap="none" normalizeH="0" baseline="0" dirty="0" smtClean="0">
                          <a:ln>
                            <a:noFill/>
                          </a:ln>
                          <a:solidFill>
                            <a:srgbClr val="575756"/>
                          </a:solidFill>
                          <a:effectLst/>
                          <a:latin typeface="+mn-lt"/>
                        </a:rPr>
                        <a:t> basmakalıp olmayan </a:t>
                      </a:r>
                      <a:r>
                        <a:rPr kumimoji="0" lang="en-US" sz="2000" b="0" i="0" u="none" strike="noStrike" cap="none" normalizeH="0" baseline="0" dirty="0" err="1" smtClean="0">
                          <a:ln>
                            <a:noFill/>
                          </a:ln>
                          <a:solidFill>
                            <a:srgbClr val="575756"/>
                          </a:solidFill>
                          <a:effectLst/>
                          <a:latin typeface="+mn-lt"/>
                        </a:rPr>
                        <a:t>bir</a:t>
                      </a:r>
                      <a:r>
                        <a:rPr kumimoji="0" lang="en-US" sz="2000" b="0" i="0" u="none" strike="noStrike" cap="none" normalizeH="0" baseline="0" dirty="0" smtClean="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şekilde</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hareket</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ederler</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Belirli</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bir</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inancı</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paylaşan</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veya</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belirli</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ülkelerden</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gelen</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insanlar</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bazen</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önyargılarla</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karşı</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karşıya</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kalırlar</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örneğin</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Müslümanlar</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fanatiktir</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Amerikalılar</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kibirlidir</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ve</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sadece</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abur</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cubur</a:t>
                      </a:r>
                      <a:r>
                        <a:rPr kumimoji="0" lang="en-US" sz="2000" b="0" i="0" u="none" strike="noStrike" cap="none" normalizeH="0" baseline="0" dirty="0">
                          <a:ln>
                            <a:noFill/>
                          </a:ln>
                          <a:solidFill>
                            <a:srgbClr val="575756"/>
                          </a:solidFill>
                          <a:effectLst/>
                          <a:latin typeface="+mn-lt"/>
                        </a:rPr>
                        <a:t> </a:t>
                      </a:r>
                      <a:r>
                        <a:rPr kumimoji="0" lang="en-US" sz="2000" b="0" i="0" u="none" strike="noStrike" cap="none" normalizeH="0" baseline="0" dirty="0" err="1">
                          <a:ln>
                            <a:noFill/>
                          </a:ln>
                          <a:solidFill>
                            <a:srgbClr val="575756"/>
                          </a:solidFill>
                          <a:effectLst/>
                          <a:latin typeface="+mn-lt"/>
                        </a:rPr>
                        <a:t>yerler</a:t>
                      </a:r>
                      <a:r>
                        <a:rPr kumimoji="0" lang="en-US" sz="2000" b="0" i="0" u="none" strike="noStrike" cap="none" normalizeH="0" baseline="0" dirty="0">
                          <a:ln>
                            <a:noFill/>
                          </a:ln>
                          <a:solidFill>
                            <a:srgbClr val="575756"/>
                          </a:solidFill>
                          <a:effectLst/>
                          <a:latin typeface="+mn-lt"/>
                        </a:rPr>
                        <a:t>). </a:t>
                      </a:r>
                    </a:p>
                    <a:p>
                      <a:pPr marL="0" marR="0" lvl="0" indent="0" algn="l" defTabSz="914400" rtl="0" eaLnBrk="1" fontAlgn="base" latinLnBrk="0" hangingPunct="1">
                        <a:lnSpc>
                          <a:spcPct val="100000"/>
                        </a:lnSpc>
                        <a:spcBef>
                          <a:spcPts val="1200"/>
                        </a:spcBef>
                        <a:spcAft>
                          <a:spcPts val="0"/>
                        </a:spcAft>
                        <a:buClrTx/>
                        <a:buSzTx/>
                        <a:buFontTx/>
                        <a:buNone/>
                        <a:tabLst/>
                      </a:pPr>
                      <a:endParaRPr kumimoji="0" lang="pt-BR"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4" name="Picture 25" descr="stephcarter - flickr - Froeliche Weihnachten (Day 44) - cclicense">
            <a:extLst>
              <a:ext uri="{FF2B5EF4-FFF2-40B4-BE49-F238E27FC236}">
                <a16:creationId xmlns:a16="http://schemas.microsoft.com/office/drawing/2014/main" id="{BF19CAEC-B26D-6ACF-86ED-75C251F6125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6" descr="deutschland">
            <a:extLst>
              <a:ext uri="{FF2B5EF4-FFF2-40B4-BE49-F238E27FC236}">
                <a16:creationId xmlns:a16="http://schemas.microsoft.com/office/drawing/2014/main" id="{6DA63523-4C13-AAAE-40FF-EF8BB59F4B8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8" descr="turkish parade - don2g - flickr - cc">
            <a:extLst>
              <a:ext uri="{FF2B5EF4-FFF2-40B4-BE49-F238E27FC236}">
                <a16:creationId xmlns:a16="http://schemas.microsoft.com/office/drawing/2014/main" id="{B62E60D2-11CA-7538-94F3-FCE3E3220C4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7" descr="turkey">
            <a:extLst>
              <a:ext uri="{FF2B5EF4-FFF2-40B4-BE49-F238E27FC236}">
                <a16:creationId xmlns:a16="http://schemas.microsoft.com/office/drawing/2014/main" id="{4D2064FF-86E1-BD71-B2BA-60B6758E9FA7}"/>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92822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Görünüm ve gerçeklik!</a:t>
            </a:r>
          </a:p>
        </p:txBody>
      </p:sp>
      <p:sp>
        <p:nvSpPr>
          <p:cNvPr id="5" name="Content Placeholder 4"/>
          <p:cNvSpPr>
            <a:spLocks noGrp="1"/>
          </p:cNvSpPr>
          <p:nvPr>
            <p:ph idx="1"/>
          </p:nvPr>
        </p:nvSpPr>
        <p:spPr/>
        <p:txBody>
          <a:bodyPr/>
          <a:lstStyle/>
          <a:p>
            <a:r>
              <a:rPr lang="en-US" sz="2400" dirty="0"/>
              <a:t>… </a:t>
            </a:r>
            <a:r>
              <a:rPr lang="en-US" sz="2400" dirty="0" err="1"/>
              <a:t>evvelki</a:t>
            </a:r>
            <a:r>
              <a:rPr lang="en-US" sz="2400" dirty="0"/>
              <a:t> </a:t>
            </a:r>
            <a:r>
              <a:rPr lang="en-US" sz="2400" dirty="0" err="1"/>
              <a:t>tartışılmış</a:t>
            </a:r>
            <a:r>
              <a:rPr lang="en-US" sz="2400" dirty="0"/>
              <a:t> </a:t>
            </a:r>
            <a:r>
              <a:rPr lang="en-US" sz="2400" dirty="0" err="1"/>
              <a:t>olan</a:t>
            </a:r>
            <a:r>
              <a:rPr lang="en-US" sz="2400" dirty="0"/>
              <a:t> </a:t>
            </a:r>
            <a:r>
              <a:rPr lang="en-US" sz="2400" dirty="0" err="1"/>
              <a:t>açıların</a:t>
            </a:r>
            <a:r>
              <a:rPr lang="en-US" sz="2400" dirty="0"/>
              <a:t> (</a:t>
            </a:r>
            <a:r>
              <a:rPr lang="en-US" sz="2400" dirty="0" err="1"/>
              <a:t>ör</a:t>
            </a:r>
            <a:r>
              <a:rPr lang="en-US" sz="2400" dirty="0"/>
              <a:t>: </a:t>
            </a:r>
            <a:r>
              <a:rPr lang="en-US" sz="2400" dirty="0" err="1"/>
              <a:t>beden</a:t>
            </a:r>
            <a:r>
              <a:rPr lang="en-US" sz="2400" dirty="0"/>
              <a:t> </a:t>
            </a:r>
            <a:r>
              <a:rPr lang="en-US" sz="2400" dirty="0" err="1"/>
              <a:t>dili</a:t>
            </a:r>
            <a:r>
              <a:rPr lang="en-US" sz="2400" dirty="0"/>
              <a:t>) </a:t>
            </a:r>
            <a:r>
              <a:rPr lang="en-US" sz="2400" dirty="0" err="1"/>
              <a:t>hiçbiri</a:t>
            </a:r>
            <a:r>
              <a:rPr lang="en-US" sz="2400" dirty="0"/>
              <a:t> </a:t>
            </a:r>
            <a:r>
              <a:rPr lang="en-US" sz="2400" dirty="0" err="1"/>
              <a:t>tek</a:t>
            </a:r>
            <a:r>
              <a:rPr lang="en-US" sz="2400" dirty="0"/>
              <a:t> </a:t>
            </a:r>
            <a:r>
              <a:rPr lang="en-US" sz="2400" dirty="0" err="1"/>
              <a:t>başına</a:t>
            </a:r>
            <a:r>
              <a:rPr lang="en-US" sz="2400" dirty="0"/>
              <a:t> </a:t>
            </a:r>
            <a:r>
              <a:rPr lang="en-US" sz="2400" dirty="0" err="1"/>
              <a:t>tamamıyla</a:t>
            </a:r>
            <a:r>
              <a:rPr lang="en-US" sz="2400" dirty="0"/>
              <a:t> </a:t>
            </a:r>
            <a:r>
              <a:rPr lang="en-US" sz="2400" dirty="0" err="1"/>
              <a:t>güvenilemez</a:t>
            </a:r>
            <a:r>
              <a:rPr lang="en-US" sz="2400" dirty="0"/>
              <a:t>!</a:t>
            </a:r>
          </a:p>
          <a:p>
            <a:r>
              <a:rPr lang="en-US" sz="2400" i="1" dirty="0" err="1">
                <a:solidFill>
                  <a:srgbClr val="333333"/>
                </a:solidFill>
              </a:rPr>
              <a:t>Kişi</a:t>
            </a:r>
            <a:r>
              <a:rPr lang="en-US" sz="2400" i="1" dirty="0">
                <a:solidFill>
                  <a:srgbClr val="333333"/>
                </a:solidFill>
              </a:rPr>
              <a:t> </a:t>
            </a:r>
            <a:r>
              <a:rPr lang="en-US" sz="2400" i="1" dirty="0" err="1">
                <a:solidFill>
                  <a:srgbClr val="333333"/>
                </a:solidFill>
              </a:rPr>
              <a:t>tüm</a:t>
            </a:r>
            <a:r>
              <a:rPr lang="en-US" sz="2400" i="1" dirty="0">
                <a:solidFill>
                  <a:srgbClr val="333333"/>
                </a:solidFill>
              </a:rPr>
              <a:t> </a:t>
            </a:r>
            <a:r>
              <a:rPr lang="en-US" sz="2400" i="1" dirty="0" err="1">
                <a:solidFill>
                  <a:srgbClr val="333333"/>
                </a:solidFill>
              </a:rPr>
              <a:t>yönleriyle</a:t>
            </a:r>
            <a:r>
              <a:rPr lang="en-US" sz="2400" i="1" dirty="0">
                <a:solidFill>
                  <a:srgbClr val="333333"/>
                </a:solidFill>
              </a:rPr>
              <a:t> </a:t>
            </a:r>
            <a:r>
              <a:rPr lang="en-US" sz="2400" i="1" dirty="0" err="1">
                <a:solidFill>
                  <a:srgbClr val="333333"/>
                </a:solidFill>
              </a:rPr>
              <a:t>düşünmelidir</a:t>
            </a:r>
            <a:r>
              <a:rPr lang="en-US" sz="2400" i="1" dirty="0">
                <a:solidFill>
                  <a:srgbClr val="333333"/>
                </a:solidFill>
              </a:rPr>
              <a:t>!</a:t>
            </a:r>
            <a:br>
              <a:rPr lang="en-US" sz="2400" i="1" dirty="0">
                <a:solidFill>
                  <a:srgbClr val="333333"/>
                </a:solidFill>
              </a:rPr>
            </a:br>
            <a:r>
              <a:rPr lang="en-US" sz="2400" dirty="0" err="1">
                <a:solidFill>
                  <a:srgbClr val="333333"/>
                </a:solidFill>
              </a:rPr>
              <a:t>Hepsi</a:t>
            </a:r>
            <a:r>
              <a:rPr lang="en-US" sz="2400" dirty="0">
                <a:solidFill>
                  <a:srgbClr val="333333"/>
                </a:solidFill>
              </a:rPr>
              <a:t> </a:t>
            </a:r>
            <a:r>
              <a:rPr lang="en-US" sz="2400" dirty="0" err="1">
                <a:solidFill>
                  <a:srgbClr val="333333"/>
                </a:solidFill>
              </a:rPr>
              <a:t>birlikte</a:t>
            </a:r>
            <a:r>
              <a:rPr lang="en-US" sz="2400" dirty="0">
                <a:solidFill>
                  <a:srgbClr val="333333"/>
                </a:solidFill>
              </a:rPr>
              <a:t> </a:t>
            </a:r>
            <a:r>
              <a:rPr lang="en-US" sz="2400" dirty="0" err="1">
                <a:solidFill>
                  <a:srgbClr val="333333"/>
                </a:solidFill>
              </a:rPr>
              <a:t>ancak</a:t>
            </a:r>
            <a:r>
              <a:rPr lang="en-US" sz="2400" dirty="0">
                <a:solidFill>
                  <a:srgbClr val="333333"/>
                </a:solidFill>
              </a:rPr>
              <a:t> </a:t>
            </a:r>
            <a:r>
              <a:rPr lang="en-US" sz="2400" dirty="0" err="1">
                <a:solidFill>
                  <a:srgbClr val="333333"/>
                </a:solidFill>
              </a:rPr>
              <a:t>karmaşık</a:t>
            </a:r>
            <a:r>
              <a:rPr lang="en-US" sz="2400" dirty="0">
                <a:solidFill>
                  <a:srgbClr val="333333"/>
                </a:solidFill>
              </a:rPr>
              <a:t> </a:t>
            </a:r>
            <a:r>
              <a:rPr lang="en-US" sz="2400" dirty="0" err="1">
                <a:solidFill>
                  <a:srgbClr val="333333"/>
                </a:solidFill>
              </a:rPr>
              <a:t>bir</a:t>
            </a:r>
            <a:r>
              <a:rPr lang="en-US" sz="2400" dirty="0">
                <a:solidFill>
                  <a:srgbClr val="333333"/>
                </a:solidFill>
              </a:rPr>
              <a:t> </a:t>
            </a:r>
            <a:r>
              <a:rPr lang="en-US" sz="2400" dirty="0" err="1">
                <a:solidFill>
                  <a:srgbClr val="333333"/>
                </a:solidFill>
              </a:rPr>
              <a:t>durumu</a:t>
            </a:r>
            <a:r>
              <a:rPr lang="en-US" sz="2400" dirty="0">
                <a:solidFill>
                  <a:srgbClr val="333333"/>
                </a:solidFill>
              </a:rPr>
              <a:t> </a:t>
            </a:r>
            <a:r>
              <a:rPr lang="en-US" sz="2400" dirty="0" err="1">
                <a:solidFill>
                  <a:srgbClr val="333333"/>
                </a:solidFill>
              </a:rPr>
              <a:t>anlamamıza</a:t>
            </a:r>
            <a:r>
              <a:rPr lang="en-US" sz="2400" dirty="0">
                <a:solidFill>
                  <a:srgbClr val="333333"/>
                </a:solidFill>
              </a:rPr>
              <a:t> </a:t>
            </a:r>
            <a:r>
              <a:rPr lang="en-US" sz="2400" dirty="0" err="1">
                <a:solidFill>
                  <a:srgbClr val="333333"/>
                </a:solidFill>
              </a:rPr>
              <a:t>yardımcı</a:t>
            </a:r>
            <a:r>
              <a:rPr lang="en-US" sz="2400" dirty="0">
                <a:solidFill>
                  <a:srgbClr val="333333"/>
                </a:solidFill>
              </a:rPr>
              <a:t> </a:t>
            </a:r>
            <a:r>
              <a:rPr lang="en-US" sz="2400" dirty="0" err="1">
                <a:solidFill>
                  <a:srgbClr val="333333"/>
                </a:solidFill>
              </a:rPr>
              <a:t>olur</a:t>
            </a:r>
            <a:r>
              <a:rPr lang="en-US" sz="2400" dirty="0">
                <a:solidFill>
                  <a:srgbClr val="333333"/>
                </a:solidFill>
              </a:rPr>
              <a:t>…</a:t>
            </a:r>
          </a:p>
        </p:txBody>
      </p:sp>
      <p:sp>
        <p:nvSpPr>
          <p:cNvPr id="6" name="Footer Placeholder 5"/>
          <p:cNvSpPr>
            <a:spLocks noGrp="1"/>
          </p:cNvSpPr>
          <p:nvPr>
            <p:ph type="ftr" sz="quarter" idx="11"/>
          </p:nvPr>
        </p:nvSpPr>
        <p:spPr/>
        <p:txBody>
          <a:bodyPr/>
          <a:lstStyle/>
          <a:p>
            <a:r>
              <a:rPr lang="de-DE"/>
              <a:t>Eğitim Modülü 6 – Empati Kurmak… II</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18</a:t>
            </a:fld>
            <a:endParaRPr lang="de-DE"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latin typeface="+mn-lt"/>
                <a:ea typeface="+mn-ea"/>
                <a:cs typeface="+mn-cs"/>
              </a:rPr>
              <a:t>Bunu neden yapıyoruz?</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tr-TR" sz="2400" dirty="0">
                <a:solidFill>
                  <a:srgbClr val="333333"/>
                </a:solidFill>
              </a:rPr>
              <a:t>Çalışmalar gösteriyor ki ruhsal sağlık problemi (özellikle de </a:t>
            </a:r>
            <a:r>
              <a:rPr lang="en-US" sz="2400" dirty="0" err="1">
                <a:solidFill>
                  <a:srgbClr val="333333"/>
                </a:solidFill>
              </a:rPr>
              <a:t>ps</a:t>
            </a:r>
            <a:r>
              <a:rPr lang="tr-TR" sz="2400" dirty="0">
                <a:solidFill>
                  <a:srgbClr val="333333"/>
                </a:solidFill>
              </a:rPr>
              <a:t>ikoz)</a:t>
            </a:r>
            <a:r>
              <a:rPr lang="en-US" sz="2400" dirty="0">
                <a:solidFill>
                  <a:srgbClr val="333333"/>
                </a:solidFill>
              </a:rPr>
              <a:t> </a:t>
            </a:r>
            <a:r>
              <a:rPr lang="tr-TR" sz="2400" dirty="0">
                <a:solidFill>
                  <a:srgbClr val="333333"/>
                </a:solidFill>
              </a:rPr>
              <a:t>olan birçok</a:t>
            </a:r>
            <a:r>
              <a:rPr lang="en-US" sz="2400" dirty="0">
                <a:solidFill>
                  <a:srgbClr val="333333"/>
                </a:solidFill>
              </a:rPr>
              <a:t> (</a:t>
            </a:r>
            <a:r>
              <a:rPr lang="tr-TR" sz="2400" dirty="0">
                <a:solidFill>
                  <a:srgbClr val="333333"/>
                </a:solidFill>
              </a:rPr>
              <a:t>ancak hepsi değil</a:t>
            </a:r>
            <a:r>
              <a:rPr lang="en-US" sz="2400" dirty="0">
                <a:solidFill>
                  <a:srgbClr val="333333"/>
                </a:solidFill>
              </a:rPr>
              <a:t>!) </a:t>
            </a:r>
            <a:r>
              <a:rPr lang="tr-TR" sz="2400" dirty="0">
                <a:solidFill>
                  <a:srgbClr val="333333"/>
                </a:solidFill>
              </a:rPr>
              <a:t>insan aşağıda belirtilmiş alanlarda sıkıntı yaşıyorlar</a:t>
            </a:r>
            <a:r>
              <a:rPr lang="en-US"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defRPr/>
            </a:pPr>
            <a:r>
              <a:rPr lang="tr-TR" sz="2400" dirty="0">
                <a:solidFill>
                  <a:srgbClr val="004992"/>
                </a:solidFill>
              </a:rPr>
              <a:t>Başkalarının yüz mimiklerini saptamakta ve değerlendirmekte zorluklar</a:t>
            </a:r>
            <a:r>
              <a:rPr lang="de-DE" sz="2400" dirty="0">
                <a:solidFill>
                  <a:srgbClr val="004992"/>
                </a:solidFill>
              </a:rPr>
              <a:t> </a:t>
            </a:r>
            <a:r>
              <a:rPr lang="tr-TR" sz="2400" dirty="0">
                <a:solidFill>
                  <a:srgbClr val="004992"/>
                </a:solidFill>
              </a:rPr>
              <a:t>yaşıyorlar </a:t>
            </a:r>
            <a:r>
              <a:rPr lang="de-DE" sz="2400" dirty="0">
                <a:solidFill>
                  <a:srgbClr val="004992"/>
                </a:solidFill>
              </a:rPr>
              <a:t>(</a:t>
            </a:r>
            <a:r>
              <a:rPr lang="tr-TR" sz="2400" dirty="0">
                <a:solidFill>
                  <a:srgbClr val="004992"/>
                </a:solidFill>
              </a:rPr>
              <a:t>ör: neşe</a:t>
            </a:r>
            <a:r>
              <a:rPr lang="de-DE" sz="2400" dirty="0">
                <a:solidFill>
                  <a:srgbClr val="004992"/>
                </a:solidFill>
              </a:rPr>
              <a:t>, </a:t>
            </a:r>
            <a:r>
              <a:rPr lang="tr-TR" sz="2400" dirty="0">
                <a:solidFill>
                  <a:srgbClr val="004992"/>
                </a:solidFill>
              </a:rPr>
              <a:t>hüzün</a:t>
            </a:r>
            <a:r>
              <a:rPr lang="de-DE" sz="2400" dirty="0">
                <a:solidFill>
                  <a:srgbClr val="004992"/>
                </a:solidFill>
              </a:rPr>
              <a:t>)</a:t>
            </a:r>
            <a:r>
              <a:rPr lang="en-US" sz="2400" dirty="0">
                <a:solidFill>
                  <a:srgbClr val="004992"/>
                </a:solidFill>
              </a:rPr>
              <a:t>.</a:t>
            </a: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19</a:t>
            </a:fld>
            <a:endParaRPr lang="de-DE"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latin typeface="+mn-lt"/>
                <a:ea typeface="+mn-ea"/>
                <a:cs typeface="+mn-cs"/>
              </a:rPr>
              <a:t>Bunu neden yapıyoruz?</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tr-TR" sz="2400" dirty="0">
                <a:solidFill>
                  <a:srgbClr val="333333"/>
                </a:solidFill>
              </a:rPr>
              <a:t>Çalışmalar gösteriyor ki ruhsal sağlık problemi (özellikle de </a:t>
            </a:r>
            <a:r>
              <a:rPr lang="en-US" sz="2400" dirty="0" err="1">
                <a:solidFill>
                  <a:srgbClr val="333333"/>
                </a:solidFill>
              </a:rPr>
              <a:t>ps</a:t>
            </a:r>
            <a:r>
              <a:rPr lang="tr-TR" sz="2400" dirty="0">
                <a:solidFill>
                  <a:srgbClr val="333333"/>
                </a:solidFill>
              </a:rPr>
              <a:t>ikoz)</a:t>
            </a:r>
            <a:r>
              <a:rPr lang="en-US" sz="2400" dirty="0">
                <a:solidFill>
                  <a:srgbClr val="333333"/>
                </a:solidFill>
              </a:rPr>
              <a:t> </a:t>
            </a:r>
            <a:r>
              <a:rPr lang="tr-TR" sz="2400" dirty="0">
                <a:solidFill>
                  <a:srgbClr val="333333"/>
                </a:solidFill>
              </a:rPr>
              <a:t>olan birçok</a:t>
            </a:r>
            <a:r>
              <a:rPr lang="en-US" sz="2400" dirty="0">
                <a:solidFill>
                  <a:srgbClr val="333333"/>
                </a:solidFill>
              </a:rPr>
              <a:t> (</a:t>
            </a:r>
            <a:r>
              <a:rPr lang="tr-TR" sz="2400" dirty="0">
                <a:solidFill>
                  <a:srgbClr val="333333"/>
                </a:solidFill>
              </a:rPr>
              <a:t>ancak hepsi değil</a:t>
            </a:r>
            <a:r>
              <a:rPr lang="en-US" sz="2400" dirty="0">
                <a:solidFill>
                  <a:srgbClr val="333333"/>
                </a:solidFill>
              </a:rPr>
              <a:t>!) </a:t>
            </a:r>
            <a:r>
              <a:rPr lang="tr-TR" sz="2400" dirty="0">
                <a:solidFill>
                  <a:srgbClr val="333333"/>
                </a:solidFill>
              </a:rPr>
              <a:t>insan aşağıda belirtilmiş alanlarda sıkıntı yaşıyorlar</a:t>
            </a:r>
            <a:r>
              <a:rPr lang="en-US"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defRPr/>
            </a:pPr>
            <a:r>
              <a:rPr lang="tr-TR" sz="2400" dirty="0">
                <a:solidFill>
                  <a:srgbClr val="004992"/>
                </a:solidFill>
              </a:rPr>
              <a:t>Başkalarının yüz mimiklerini saptamakta ve değerlendirmekte zorluklar</a:t>
            </a:r>
            <a:r>
              <a:rPr lang="de-DE" sz="2400" dirty="0">
                <a:solidFill>
                  <a:srgbClr val="004992"/>
                </a:solidFill>
              </a:rPr>
              <a:t> </a:t>
            </a:r>
            <a:r>
              <a:rPr lang="tr-TR" sz="2400" dirty="0">
                <a:solidFill>
                  <a:srgbClr val="004992"/>
                </a:solidFill>
              </a:rPr>
              <a:t>yaşıyorlar </a:t>
            </a:r>
            <a:r>
              <a:rPr lang="de-DE" sz="2400" dirty="0">
                <a:solidFill>
                  <a:srgbClr val="004992"/>
                </a:solidFill>
              </a:rPr>
              <a:t>(</a:t>
            </a:r>
            <a:r>
              <a:rPr lang="tr-TR" sz="2400" dirty="0">
                <a:solidFill>
                  <a:srgbClr val="004992"/>
                </a:solidFill>
              </a:rPr>
              <a:t>ör: neşe</a:t>
            </a:r>
            <a:r>
              <a:rPr lang="de-DE" sz="2400" dirty="0">
                <a:solidFill>
                  <a:srgbClr val="004992"/>
                </a:solidFill>
              </a:rPr>
              <a:t>, </a:t>
            </a:r>
            <a:r>
              <a:rPr lang="tr-TR" sz="2400" dirty="0">
                <a:solidFill>
                  <a:srgbClr val="004992"/>
                </a:solidFill>
              </a:rPr>
              <a:t>hüzün</a:t>
            </a:r>
            <a:r>
              <a:rPr lang="de-DE" sz="2400" dirty="0">
                <a:solidFill>
                  <a:srgbClr val="004992"/>
                </a:solidFill>
              </a:rPr>
              <a:t>)</a:t>
            </a:r>
            <a:r>
              <a:rPr lang="en-US" sz="2400" dirty="0">
                <a:solidFill>
                  <a:srgbClr val="004992"/>
                </a:solidFill>
              </a:rPr>
              <a:t>.</a:t>
            </a:r>
          </a:p>
          <a:p>
            <a:pPr marL="342900" lvl="0" indent="-342900" defTabSz="914400" fontAlgn="base">
              <a:buClr>
                <a:srgbClr val="333333"/>
              </a:buClr>
              <a:buFont typeface="WingDings"/>
              <a:buChar char=""/>
              <a:defRPr/>
            </a:pPr>
            <a:r>
              <a:rPr lang="tr-TR" sz="2400" dirty="0">
                <a:solidFill>
                  <a:srgbClr val="004992"/>
                </a:solidFill>
              </a:rPr>
              <a:t>Başka insanların o anki davranışlarından maksatlarını/gelecek ile ilgili niyetlerini anlamakta zorlanıyorlar</a:t>
            </a:r>
            <a:r>
              <a:rPr lang="en-US" sz="2400" dirty="0">
                <a:solidFill>
                  <a:srgbClr val="004992"/>
                </a:solidFill>
              </a:rPr>
              <a:t>.</a:t>
            </a: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20</a:t>
            </a:fld>
            <a:endParaRPr lang="de-DE" dirty="0"/>
          </a:p>
        </p:txBody>
      </p:sp>
    </p:spTree>
    <p:extLst>
      <p:ext uri="{BB962C8B-B14F-4D97-AF65-F5344CB8AC3E}">
        <p14:creationId xmlns:p14="http://schemas.microsoft.com/office/powerpoint/2010/main" val="17200726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Psikotik dönemde empati eksikliği nasıl yanlış anlaşılmalara yol açar - örnekler</a:t>
            </a:r>
          </a:p>
        </p:txBody>
      </p:sp>
      <p:sp>
        <p:nvSpPr>
          <p:cNvPr id="44058" name="Rechteck 1"/>
          <p:cNvSpPr>
            <a:spLocks noChangeArrowheads="1"/>
          </p:cNvSpPr>
          <p:nvPr/>
        </p:nvSpPr>
        <p:spPr bwMode="auto">
          <a:xfrm>
            <a:off x="408955" y="6326189"/>
            <a:ext cx="1137600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tr-TR" altLang="de-DE" sz="2000" dirty="0">
                <a:solidFill>
                  <a:srgbClr val="004992"/>
                </a:solidFill>
                <a:latin typeface="+mn-lt"/>
              </a:rPr>
              <a:t>Kim kısa bir kişisel yaşantısı ile katkıda bulunmak ister? </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1731459239"/>
              </p:ext>
            </p:extLst>
          </p:nvPr>
        </p:nvGraphicFramePr>
        <p:xfrm>
          <a:off x="408954" y="2203705"/>
          <a:ext cx="11376000" cy="3962414"/>
        </p:xfrm>
        <a:graphic>
          <a:graphicData uri="http://schemas.openxmlformats.org/drawingml/2006/table">
            <a:tbl>
              <a:tblPr firstRow="1" bandRow="1">
                <a:tableStyleId>{21E4AEA4-8DFA-4A89-87EB-49C32662AFE0}</a:tableStyleId>
              </a:tblPr>
              <a:tblGrid>
                <a:gridCol w="3384377">
                  <a:extLst>
                    <a:ext uri="{9D8B030D-6E8A-4147-A177-3AD203B41FA5}">
                      <a16:colId xmlns:a16="http://schemas.microsoft.com/office/drawing/2014/main" val="20000"/>
                    </a:ext>
                  </a:extLst>
                </a:gridCol>
                <a:gridCol w="3816424">
                  <a:extLst>
                    <a:ext uri="{9D8B030D-6E8A-4147-A177-3AD203B41FA5}">
                      <a16:colId xmlns:a16="http://schemas.microsoft.com/office/drawing/2014/main" val="20001"/>
                    </a:ext>
                  </a:extLst>
                </a:gridCol>
                <a:gridCol w="4175199">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mn-lt"/>
                          <a:ea typeface="+mn-ea"/>
                          <a:cs typeface="+mn-cs"/>
                        </a:rPr>
                        <a:t>Olay</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mn-lt"/>
                          <a:ea typeface="+mn-ea"/>
                          <a:cs typeface="+mn-cs"/>
                        </a:rPr>
                        <a:t>Psikotik dönemdeki açıklama</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mn-lt"/>
                          <a:ea typeface="+mn-ea"/>
                          <a:cs typeface="+mn-cs"/>
                        </a:rPr>
                        <a:t>Başka açıklamalar</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mn-lt"/>
                          <a:ea typeface="+mn-ea"/>
                          <a:cs typeface="+mn-cs"/>
                        </a:rPr>
                        <a:t>Doktor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sizinle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konuştuktan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sonra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hemşireyle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gülüşür</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a:ln>
                            <a:noFill/>
                          </a:ln>
                          <a:solidFill>
                            <a:srgbClr val="333333"/>
                          </a:solidFill>
                          <a:effectLst/>
                          <a:latin typeface="+mn-lt"/>
                          <a:ea typeface="+mn-ea"/>
                          <a:cs typeface="+mn-cs"/>
                        </a:rPr>
                        <a:t>"Bana </a:t>
                      </a:r>
                      <a:r>
                        <a:rPr kumimoji="0" lang="es-ES" sz="2000" b="0" i="0" u="none" strike="noStrike" cap="none" normalizeH="0" baseline="0" dirty="0" err="1">
                          <a:ln>
                            <a:noFill/>
                          </a:ln>
                          <a:solidFill>
                            <a:srgbClr val="333333"/>
                          </a:solidFill>
                          <a:effectLst/>
                          <a:latin typeface="+mn-lt"/>
                          <a:ea typeface="+mn-ea"/>
                          <a:cs typeface="+mn-cs"/>
                        </a:rPr>
                        <a:t>gülüyorlar</a:t>
                      </a:r>
                      <a:r>
                        <a:rPr kumimoji="0" lang="es-E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mn-lt"/>
                          <a:ea typeface="+mn-ea"/>
                          <a:cs typeface="+mn-cs"/>
                        </a:rPr>
                        <a:t>Tamamen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tesadüf</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doktor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hemşire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başka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şey</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hakkında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konuşuyorlardı</a:t>
                      </a:r>
                      <a:r>
                        <a:rPr kumimoji="0" lang="en-US" sz="2000" b="0" i="0" u="none" strike="noStrike" cap="none" normalizeH="0" baseline="0" dirty="0">
                          <a:ln>
                            <a:noFill/>
                          </a:ln>
                          <a:solidFill>
                            <a:srgbClr val="333333"/>
                          </a:solidFill>
                          <a:effectLst/>
                          <a:latin typeface="+mn-lt"/>
                          <a:ea typeface="+mn-ea"/>
                          <a:cs typeface="+mn-cs"/>
                        </a:rPr>
                        <a:t>.</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dirty="0" smtClean="0">
                          <a:ln>
                            <a:noFill/>
                          </a:ln>
                          <a:solidFill>
                            <a:srgbClr val="333333"/>
                          </a:solidFill>
                          <a:effectLst/>
                          <a:latin typeface="+mn-lt"/>
                          <a:ea typeface="+mn-ea"/>
                          <a:cs typeface="+mn-cs"/>
                        </a:rPr>
                        <a:t>Yaya </a:t>
                      </a:r>
                      <a:r>
                        <a:rPr kumimoji="0" lang="pt-BR" sz="2000" b="0" i="0" u="none" strike="noStrike" cap="none" normalizeH="0" baseline="0" dirty="0" smtClean="0">
                          <a:ln>
                            <a:noFill/>
                          </a:ln>
                          <a:solidFill>
                            <a:srgbClr val="333333"/>
                          </a:solidFill>
                          <a:effectLst/>
                          <a:latin typeface="+mn-lt"/>
                          <a:ea typeface="+mn-ea"/>
                          <a:cs typeface="+mn-cs"/>
                        </a:rPr>
                        <a:t>ize </a:t>
                      </a:r>
                      <a:r>
                        <a:rPr kumimoji="0" lang="pt-BR" sz="2000" b="0" i="0" u="none" strike="noStrike" cap="none" normalizeH="0" baseline="0" dirty="0">
                          <a:ln>
                            <a:noFill/>
                          </a:ln>
                          <a:solidFill>
                            <a:srgbClr val="333333"/>
                          </a:solidFill>
                          <a:effectLst/>
                          <a:latin typeface="+mn-lt"/>
                          <a:ea typeface="+mn-ea"/>
                          <a:cs typeface="+mn-cs"/>
                        </a:rPr>
                        <a:t>iki kez bakar ve daha sonra geri döner.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err="1">
                          <a:ln>
                            <a:noFill/>
                          </a:ln>
                          <a:solidFill>
                            <a:srgbClr val="333333"/>
                          </a:solidFill>
                          <a:effectLst/>
                          <a:latin typeface="+mn-lt"/>
                          <a:ea typeface="+mn-ea"/>
                          <a:cs typeface="+mn-cs"/>
                        </a:rPr>
                        <a:t>Adamın</a:t>
                      </a:r>
                      <a:r>
                        <a:rPr kumimoji="0" lang="en-US" sz="2000" b="0" i="1" u="none" strike="noStrike" cap="none" normalizeH="0" baseline="0" dirty="0">
                          <a:ln>
                            <a:noFill/>
                          </a:ln>
                          <a:solidFill>
                            <a:srgbClr val="333333"/>
                          </a:solidFill>
                          <a:effectLst/>
                          <a:latin typeface="+mn-lt"/>
                          <a:ea typeface="+mn-ea"/>
                          <a:cs typeface="+mn-cs"/>
                        </a:rPr>
                        <a:t> </a:t>
                      </a:r>
                      <a:r>
                        <a:rPr kumimoji="0" lang="en-US" sz="2000" b="0" i="1" u="none" strike="noStrike" cap="none" normalizeH="0" baseline="0" dirty="0" err="1">
                          <a:ln>
                            <a:noFill/>
                          </a:ln>
                          <a:solidFill>
                            <a:srgbClr val="333333"/>
                          </a:solidFill>
                          <a:effectLst/>
                          <a:latin typeface="+mn-lt"/>
                          <a:ea typeface="+mn-ea"/>
                          <a:cs typeface="+mn-cs"/>
                        </a:rPr>
                        <a:t>sizi</a:t>
                      </a:r>
                      <a:r>
                        <a:rPr kumimoji="0" lang="en-US" sz="2000" b="0" i="1" u="none" strike="noStrike" cap="none" normalizeH="0" baseline="0" dirty="0">
                          <a:ln>
                            <a:noFill/>
                          </a:ln>
                          <a:solidFill>
                            <a:srgbClr val="333333"/>
                          </a:solidFill>
                          <a:effectLst/>
                          <a:latin typeface="+mn-lt"/>
                          <a:ea typeface="+mn-ea"/>
                          <a:cs typeface="+mn-cs"/>
                        </a:rPr>
                        <a:t> </a:t>
                      </a:r>
                      <a:r>
                        <a:rPr kumimoji="0" lang="en-US" sz="2000" b="0" i="1" u="none" strike="noStrike" cap="none" normalizeH="0" baseline="0" dirty="0" err="1">
                          <a:ln>
                            <a:noFill/>
                          </a:ln>
                          <a:solidFill>
                            <a:srgbClr val="333333"/>
                          </a:solidFill>
                          <a:effectLst/>
                          <a:latin typeface="+mn-lt"/>
                          <a:ea typeface="+mn-ea"/>
                          <a:cs typeface="+mn-cs"/>
                        </a:rPr>
                        <a:t>kovaladığına</a:t>
                      </a:r>
                      <a:r>
                        <a:rPr kumimoji="0" lang="en-US" sz="2000" b="0" i="1" u="none" strike="noStrike" cap="none" normalizeH="0" baseline="0" dirty="0">
                          <a:ln>
                            <a:noFill/>
                          </a:ln>
                          <a:solidFill>
                            <a:srgbClr val="333333"/>
                          </a:solidFill>
                          <a:effectLst/>
                          <a:latin typeface="+mn-lt"/>
                          <a:ea typeface="+mn-ea"/>
                          <a:cs typeface="+mn-cs"/>
                        </a:rPr>
                        <a:t> </a:t>
                      </a:r>
                      <a:r>
                        <a:rPr kumimoji="0" lang="en-US" sz="2000" b="0" i="1" u="none" strike="noStrike" cap="none" normalizeH="0" baseline="0" dirty="0" err="1">
                          <a:ln>
                            <a:noFill/>
                          </a:ln>
                          <a:solidFill>
                            <a:srgbClr val="333333"/>
                          </a:solidFill>
                          <a:effectLst/>
                          <a:latin typeface="+mn-lt"/>
                          <a:ea typeface="+mn-ea"/>
                          <a:cs typeface="+mn-cs"/>
                        </a:rPr>
                        <a:t>ikna</a:t>
                      </a:r>
                      <a:r>
                        <a:rPr kumimoji="0" lang="en-US" sz="2000" b="0" i="1" u="none" strike="noStrike" cap="none" normalizeH="0" baseline="0" dirty="0">
                          <a:ln>
                            <a:noFill/>
                          </a:ln>
                          <a:solidFill>
                            <a:srgbClr val="333333"/>
                          </a:solidFill>
                          <a:effectLst/>
                          <a:latin typeface="+mn-lt"/>
                          <a:ea typeface="+mn-ea"/>
                          <a:cs typeface="+mn-cs"/>
                        </a:rPr>
                        <a:t> </a:t>
                      </a:r>
                      <a:r>
                        <a:rPr kumimoji="0" lang="en-US" sz="2000" b="0" i="1" u="none" strike="noStrike" cap="none" normalizeH="0" baseline="0" dirty="0" err="1">
                          <a:ln>
                            <a:noFill/>
                          </a:ln>
                          <a:solidFill>
                            <a:srgbClr val="333333"/>
                          </a:solidFill>
                          <a:effectLst/>
                          <a:latin typeface="+mn-lt"/>
                          <a:ea typeface="+mn-ea"/>
                          <a:cs typeface="+mn-cs"/>
                        </a:rPr>
                        <a:t>oldunuz</a:t>
                      </a:r>
                      <a:r>
                        <a:rPr kumimoji="0" lang="en-US" sz="2000" b="0" i="1"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333333"/>
                          </a:solidFill>
                          <a:effectLst/>
                          <a:latin typeface="+mn-lt"/>
                          <a:ea typeface="+mn-ea"/>
                          <a:cs typeface="+mn-cs"/>
                        </a:rPr>
                        <a:t>Yaya </a:t>
                      </a:r>
                      <a:r>
                        <a:rPr kumimoji="0" lang="en-US" sz="2000" b="0" i="0" u="none" strike="noStrike" cap="none" normalizeH="0" baseline="0" dirty="0" err="1">
                          <a:ln>
                            <a:noFill/>
                          </a:ln>
                          <a:solidFill>
                            <a:srgbClr val="333333"/>
                          </a:solidFill>
                          <a:effectLst/>
                          <a:latin typeface="+mn-lt"/>
                          <a:ea typeface="+mn-ea"/>
                          <a:cs typeface="+mn-cs"/>
                        </a:rPr>
                        <a:t>rahatsız</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olur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çünkü</a:t>
                      </a:r>
                      <a:r>
                        <a:rPr kumimoji="0" lang="en-US" sz="2000" b="0" i="0" u="none" strike="noStrike" cap="none" normalizeH="0" baseline="0" dirty="0">
                          <a:ln>
                            <a:noFill/>
                          </a:ln>
                          <a:solidFill>
                            <a:srgbClr val="333333"/>
                          </a:solidFill>
                          <a:effectLst/>
                          <a:latin typeface="+mn-lt"/>
                          <a:ea typeface="+mn-ea"/>
                          <a:cs typeface="+mn-cs"/>
                        </a:rPr>
                        <a:t> ilk </a:t>
                      </a:r>
                      <a:r>
                        <a:rPr kumimoji="0" lang="en-US" sz="2000" b="0" i="0" u="none" strike="noStrike" cap="none" normalizeH="0" baseline="0" dirty="0" err="1">
                          <a:ln>
                            <a:noFill/>
                          </a:ln>
                          <a:solidFill>
                            <a:srgbClr val="333333"/>
                          </a:solidFill>
                          <a:effectLst/>
                          <a:latin typeface="+mn-lt"/>
                          <a:ea typeface="+mn-ea"/>
                          <a:cs typeface="+mn-cs"/>
                        </a:rPr>
                        <a:t>bakışında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dehşete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düşmüş</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gibi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görünmüşsünüzdür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Sorunun</a:t>
                      </a:r>
                      <a:r>
                        <a:rPr kumimoji="0" lang="en-US" sz="2000" b="0" i="0" u="none" strike="noStrike" cap="none" normalizeH="0" baseline="0" dirty="0">
                          <a:ln>
                            <a:noFill/>
                          </a:ln>
                          <a:solidFill>
                            <a:srgbClr val="333333"/>
                          </a:solidFill>
                          <a:effectLst/>
                          <a:latin typeface="+mn-lt"/>
                          <a:ea typeface="+mn-ea"/>
                          <a:cs typeface="+mn-cs"/>
                        </a:rPr>
                        <a:t> ne </a:t>
                      </a:r>
                      <a:r>
                        <a:rPr kumimoji="0" lang="en-US" sz="2000" b="0" i="0" u="none" strike="noStrike" cap="none" normalizeH="0" baseline="0" dirty="0" err="1">
                          <a:ln>
                            <a:noFill/>
                          </a:ln>
                          <a:solidFill>
                            <a:srgbClr val="333333"/>
                          </a:solidFill>
                          <a:effectLst/>
                          <a:latin typeface="+mn-lt"/>
                          <a:ea typeface="+mn-ea"/>
                          <a:cs typeface="+mn-cs"/>
                        </a:rPr>
                        <a:t>olduğunu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anlamak</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için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tekrar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döner</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333333"/>
                          </a:solidFill>
                          <a:effectLst/>
                          <a:latin typeface="+mn-lt"/>
                          <a:ea typeface="+mn-ea"/>
                          <a:cs typeface="+mn-cs"/>
                        </a:rPr>
                        <a:t>Bir </a:t>
                      </a:r>
                      <a:r>
                        <a:rPr kumimoji="0" lang="en-US" sz="2000" b="0" i="0" u="none" strike="noStrike" cap="none" normalizeH="0" baseline="0" dirty="0" err="1">
                          <a:ln>
                            <a:noFill/>
                          </a:ln>
                          <a:solidFill>
                            <a:srgbClr val="333333"/>
                          </a:solidFill>
                          <a:effectLst/>
                          <a:latin typeface="+mn-lt"/>
                          <a:ea typeface="+mn-ea"/>
                          <a:cs typeface="+mn-cs"/>
                        </a:rPr>
                        <a:t>başkası</a:t>
                      </a:r>
                      <a:r>
                        <a:rPr kumimoji="0" lang="en-US" sz="2000" b="0" i="0" u="none" strike="noStrike" cap="none" normalizeH="0" baseline="0" dirty="0">
                          <a:ln>
                            <a:noFill/>
                          </a:ln>
                          <a:solidFill>
                            <a:srgbClr val="333333"/>
                          </a:solidFill>
                          <a:effectLst/>
                          <a:latin typeface="+mn-lt"/>
                          <a:ea typeface="+mn-ea"/>
                          <a:cs typeface="+mn-cs"/>
                        </a:rPr>
                        <a:t> size </a:t>
                      </a:r>
                      <a:r>
                        <a:rPr kumimoji="0" lang="en-US" sz="2000" b="0" i="0" u="none" strike="noStrike" cap="none" normalizeH="0" baseline="0" dirty="0" err="1">
                          <a:ln>
                            <a:noFill/>
                          </a:ln>
                          <a:solidFill>
                            <a:srgbClr val="333333"/>
                          </a:solidFill>
                          <a:effectLst/>
                          <a:latin typeface="+mn-lt"/>
                          <a:ea typeface="+mn-ea"/>
                          <a:cs typeface="+mn-cs"/>
                        </a:rPr>
                        <a:t>göz</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kırpıyor</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333333"/>
                          </a:solidFill>
                          <a:effectLst/>
                          <a:latin typeface="+mn-lt"/>
                          <a:ea typeface="+mn-ea"/>
                          <a:cs typeface="+mn-cs"/>
                        </a:rPr>
                        <a:t>Bu </a:t>
                      </a:r>
                      <a:r>
                        <a:rPr kumimoji="0" lang="en-US" sz="2000" b="0" i="0" u="none" strike="noStrike" cap="none" normalizeH="0" baseline="0" dirty="0" err="1">
                          <a:ln>
                            <a:noFill/>
                          </a:ln>
                          <a:solidFill>
                            <a:srgbClr val="333333"/>
                          </a:solidFill>
                          <a:effectLst/>
                          <a:latin typeface="+mn-lt"/>
                          <a:ea typeface="+mn-ea"/>
                          <a:cs typeface="+mn-cs"/>
                        </a:rPr>
                        <a:t>mors</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alfabesi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bir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uyarıdır</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mn-lt"/>
                          <a:ea typeface="+mn-ea"/>
                          <a:cs typeface="+mn-cs"/>
                        </a:rPr>
                        <a:t>Tamamıyla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tesadüf</a:t>
                      </a:r>
                      <a:r>
                        <a:rPr kumimoji="0" lang="en-US" sz="2000" b="0" i="0" u="none" strike="noStrike" cap="none" normalizeH="0" baseline="0" dirty="0">
                          <a:ln>
                            <a:noFill/>
                          </a:ln>
                          <a:solidFill>
                            <a:srgbClr val="333333"/>
                          </a:solidFill>
                          <a:effectLst/>
                          <a:latin typeface="+mn-lt"/>
                          <a:ea typeface="+mn-ea"/>
                          <a:cs typeface="+mn-cs"/>
                        </a:rPr>
                        <a:t> – </a:t>
                      </a:r>
                      <a:r>
                        <a:rPr kumimoji="0" lang="en-US" sz="2000" b="0" i="0" u="none" strike="noStrike" cap="none" normalizeH="0" baseline="0" dirty="0" err="1">
                          <a:ln>
                            <a:noFill/>
                          </a:ln>
                          <a:solidFill>
                            <a:srgbClr val="333333"/>
                          </a:solidFill>
                          <a:effectLst/>
                          <a:latin typeface="+mn-lt"/>
                          <a:ea typeface="+mn-ea"/>
                          <a:cs typeface="+mn-cs"/>
                        </a:rPr>
                        <a:t>kişinin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güneşten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gözü</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kamaştı</a:t>
                      </a:r>
                      <a:r>
                        <a:rPr kumimoji="0" lang="en-US" sz="2000" b="0" i="0" u="none" strike="noStrike" cap="none" normalizeH="0" baseline="0" dirty="0">
                          <a:ln>
                            <a:noFill/>
                          </a:ln>
                          <a:solidFill>
                            <a:srgbClr val="333333"/>
                          </a:solidFill>
                          <a:effectLst/>
                          <a:latin typeface="+mn-lt"/>
                          <a:ea typeface="+mn-ea"/>
                          <a:cs typeface="+mn-cs"/>
                        </a:rPr>
                        <a:t>.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21</a:t>
            </a:fld>
            <a:endParaRPr lang="de-DE"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Alıştırma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dirty="0">
                <a:solidFill>
                  <a:srgbClr val="333333"/>
                </a:solidFill>
              </a:rPr>
              <a:t>Birazdan size karikatür kesitleri gösterilecektir</a:t>
            </a:r>
            <a:r>
              <a:rPr lang="de-DE"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Lütfen hikayedeki karakterlerin birbirleri hakkındaki olası düşüncelerini tartışınız</a:t>
            </a:r>
            <a:r>
              <a:rPr lang="de-DE" altLang="de-DE" sz="2400" dirty="0">
                <a:solidFill>
                  <a:srgbClr val="333333"/>
                </a:solidFill>
              </a:rPr>
              <a:t>.</a:t>
            </a:r>
          </a:p>
        </p:txBody>
      </p:sp>
      <p:sp>
        <p:nvSpPr>
          <p:cNvPr id="6" name="Footer Placeholder 5"/>
          <p:cNvSpPr>
            <a:spLocks noGrp="1"/>
          </p:cNvSpPr>
          <p:nvPr>
            <p:ph type="ftr" sz="quarter" idx="11"/>
          </p:nvPr>
        </p:nvSpPr>
        <p:spPr/>
        <p:txBody>
          <a:bodyPr/>
          <a:lstStyle/>
          <a:p>
            <a:r>
              <a:rPr lang="de-DE"/>
              <a:t>Eğitim Modülü 6 – Empati Kurmak… II</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22</a:t>
            </a:fld>
            <a:endParaRPr lang="de-DE"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Alıştırma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dirty="0">
                <a:solidFill>
                  <a:srgbClr val="333333"/>
                </a:solidFill>
              </a:rPr>
              <a:t>Birazdan size karikatür kesitleri gösterilecektir</a:t>
            </a:r>
            <a:r>
              <a:rPr lang="de-DE"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Lütfen hikayedeki karakterlerin birbirleri hakkındaki olası düşüncelerini tartışınız</a:t>
            </a:r>
            <a:r>
              <a:rPr lang="de-DE" altLang="de-DE" sz="2400" dirty="0">
                <a:solidFill>
                  <a:srgbClr val="333333"/>
                </a:solidFill>
              </a:rPr>
              <a:t>.</a:t>
            </a:r>
          </a:p>
          <a:p>
            <a:pPr lvl="0" defTabSz="914400" fontAlgn="base"/>
            <a:endParaRPr lang="en-US" altLang="de-DE" sz="2400" b="1" dirty="0">
              <a:solidFill>
                <a:srgbClr val="004992"/>
              </a:solidFill>
            </a:endParaRPr>
          </a:p>
          <a:p>
            <a:pPr lvl="0" defTabSz="914400" fontAlgn="base"/>
            <a:r>
              <a:rPr lang="tr-TR" altLang="de-DE" sz="2400" b="1" dirty="0">
                <a:solidFill>
                  <a:srgbClr val="004992"/>
                </a:solidFill>
              </a:rPr>
              <a:t>Önemli</a:t>
            </a:r>
            <a:endParaRPr lang="de-DE" altLang="de-DE" sz="2400" dirty="0">
              <a:solidFill>
                <a:srgbClr val="004992"/>
              </a:solidFill>
            </a:endParaRPr>
          </a:p>
          <a:p>
            <a:pPr marL="342900" lvl="0" indent="-342900" defTabSz="914400" fontAlgn="base">
              <a:buClr>
                <a:srgbClr val="333333"/>
              </a:buClr>
              <a:buFont typeface="WingDings"/>
              <a:buChar char=""/>
            </a:pPr>
            <a:r>
              <a:rPr lang="tr-TR" altLang="de-DE" sz="2400" dirty="0">
                <a:solidFill>
                  <a:srgbClr val="333333"/>
                </a:solidFill>
              </a:rPr>
              <a:t>Sizin erişebildiğiniz bilgi ile karakterlerin birbiri hakkında sahip oldukları bilgiyi ayırt etmeniz gerekiyor</a:t>
            </a:r>
            <a:r>
              <a:rPr lang="de-DE" altLang="de-DE" sz="2400" dirty="0">
                <a:solidFill>
                  <a:srgbClr val="333333"/>
                </a:solidFill>
              </a:rPr>
              <a:t>!</a:t>
            </a:r>
          </a:p>
        </p:txBody>
      </p:sp>
      <p:sp>
        <p:nvSpPr>
          <p:cNvPr id="6" name="Footer Placeholder 5"/>
          <p:cNvSpPr>
            <a:spLocks noGrp="1"/>
          </p:cNvSpPr>
          <p:nvPr>
            <p:ph type="ftr" sz="quarter" idx="11"/>
          </p:nvPr>
        </p:nvSpPr>
        <p:spPr/>
        <p:txBody>
          <a:bodyPr/>
          <a:lstStyle/>
          <a:p>
            <a:r>
              <a:rPr lang="de-DE"/>
              <a:t>Eğitim Modülü 6 – Empati Kurmak… II</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23</a:t>
            </a:fld>
            <a:endParaRPr lang="de-DE" dirty="0"/>
          </a:p>
        </p:txBody>
      </p:sp>
    </p:spTree>
    <p:extLst>
      <p:ext uri="{BB962C8B-B14F-4D97-AF65-F5344CB8AC3E}">
        <p14:creationId xmlns:p14="http://schemas.microsoft.com/office/powerpoint/2010/main" val="26304792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Alıştırma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dirty="0">
                <a:solidFill>
                  <a:srgbClr val="333333"/>
                </a:solidFill>
              </a:rPr>
              <a:t>Birazdan size karikatür kesitleri gösterilecektir</a:t>
            </a:r>
            <a:r>
              <a:rPr lang="de-DE"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Lütfen hikayedeki karakterlerin birbirleri hakkındaki olası düşüncelerini tartışınız</a:t>
            </a:r>
            <a:r>
              <a:rPr lang="de-DE" altLang="de-DE" sz="2400" dirty="0">
                <a:solidFill>
                  <a:srgbClr val="333333"/>
                </a:solidFill>
              </a:rPr>
              <a:t>.</a:t>
            </a:r>
          </a:p>
          <a:p>
            <a:pPr lvl="0" defTabSz="914400" fontAlgn="base"/>
            <a:endParaRPr lang="en-US" altLang="de-DE" sz="2400" b="1" dirty="0">
              <a:solidFill>
                <a:srgbClr val="004992"/>
              </a:solidFill>
            </a:endParaRPr>
          </a:p>
          <a:p>
            <a:pPr lvl="0" defTabSz="914400" fontAlgn="base"/>
            <a:r>
              <a:rPr lang="tr-TR" altLang="de-DE" sz="2400" b="1" dirty="0">
                <a:solidFill>
                  <a:srgbClr val="004992"/>
                </a:solidFill>
              </a:rPr>
              <a:t>Önemli</a:t>
            </a:r>
            <a:endParaRPr lang="de-DE" altLang="de-DE" sz="2400" dirty="0">
              <a:solidFill>
                <a:srgbClr val="004992"/>
              </a:solidFill>
            </a:endParaRPr>
          </a:p>
          <a:p>
            <a:pPr marL="342900" lvl="0" indent="-342900" defTabSz="914400" fontAlgn="base">
              <a:buClr>
                <a:srgbClr val="333333"/>
              </a:buClr>
              <a:buFont typeface="WingDings"/>
              <a:buChar char=""/>
            </a:pPr>
            <a:r>
              <a:rPr lang="tr-TR" altLang="de-DE" sz="2400" dirty="0">
                <a:solidFill>
                  <a:srgbClr val="333333"/>
                </a:solidFill>
              </a:rPr>
              <a:t>Sizin erişebildiğiniz bilgi ile karakterlerin birbiri hakkında sahip oldukları bilgiyi ayırt etmeniz gerekiyor</a:t>
            </a:r>
            <a:r>
              <a:rPr lang="de-DE"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Kesin bir cevap verebilmek için hangi ek bilgilere ihtiyaç vardır</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r>
              <a:rPr lang="de-DE"/>
              <a:t>Eğitim Modülü 6 – Empati Kurmak… II</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24</a:t>
            </a:fld>
            <a:endParaRPr lang="de-DE" dirty="0"/>
          </a:p>
        </p:txBody>
      </p:sp>
    </p:spTree>
    <p:extLst>
      <p:ext uri="{BB962C8B-B14F-4D97-AF65-F5344CB8AC3E}">
        <p14:creationId xmlns:p14="http://schemas.microsoft.com/office/powerpoint/2010/main" val="10486719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de-DE"/>
              <a:t>Eğitim Modülü 6 – Empati Kurmak…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25</a:t>
            </a:fld>
            <a:endParaRPr lang="de-DE" dirty="0"/>
          </a:p>
        </p:txBody>
      </p:sp>
      <p:pic>
        <p:nvPicPr>
          <p:cNvPr id="3" name="Picture 7">
            <a:extLst>
              <a:ext uri="{FF2B5EF4-FFF2-40B4-BE49-F238E27FC236}">
                <a16:creationId xmlns:a16="http://schemas.microsoft.com/office/drawing/2014/main" id="{1AB6DAD4-E186-7C7C-45A5-DEACA93F24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7084" y="1214451"/>
            <a:ext cx="6807351" cy="474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aption_22">
            <a:extLst>
              <a:ext uri="{FF2B5EF4-FFF2-40B4-BE49-F238E27FC236}">
                <a16:creationId xmlns:a16="http://schemas.microsoft.com/office/drawing/2014/main" id="{42DBEC45-8992-8A70-3ADC-A902C7D0ECDC}"/>
              </a:ext>
            </a:extLst>
          </p:cNvPr>
          <p:cNvSpPr txBox="1">
            <a:spLocks noChangeArrowheads="1"/>
          </p:cNvSpPr>
          <p:nvPr/>
        </p:nvSpPr>
        <p:spPr bwMode="auto">
          <a:xfrm>
            <a:off x="2677085" y="757251"/>
            <a:ext cx="6807351"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400" u="sng" dirty="0" err="1">
                <a:latin typeface="Calibri Light"/>
              </a:rPr>
              <a:t>Örnek</a:t>
            </a:r>
            <a:r>
              <a:rPr lang="de-DE" altLang="de-DE" sz="2400" u="sng" dirty="0">
                <a:latin typeface="Calibri Light"/>
              </a:rPr>
              <a:t>: </a:t>
            </a:r>
            <a:r>
              <a:rPr lang="de-DE" altLang="de-DE" sz="2400" u="sng" dirty="0" err="1">
                <a:latin typeface="Calibri Light"/>
              </a:rPr>
              <a:t>Aşırı</a:t>
            </a:r>
            <a:r>
              <a:rPr lang="de-DE" altLang="de-DE" sz="2400" u="sng" dirty="0">
                <a:latin typeface="Calibri Light"/>
              </a:rPr>
              <a:t> </a:t>
            </a:r>
            <a:r>
              <a:rPr lang="de-DE" altLang="de-DE" sz="2400" u="sng" dirty="0" err="1">
                <a:latin typeface="Calibri Light"/>
              </a:rPr>
              <a:t>kilolu</a:t>
            </a:r>
            <a:r>
              <a:rPr lang="de-DE" altLang="de-DE" sz="2400" u="sng" dirty="0">
                <a:latin typeface="Calibri Light"/>
              </a:rPr>
              <a:t> </a:t>
            </a:r>
            <a:r>
              <a:rPr lang="de-DE" altLang="de-DE" sz="2400" u="sng" dirty="0" err="1">
                <a:latin typeface="Calibri Light"/>
              </a:rPr>
              <a:t>bir</a:t>
            </a:r>
            <a:r>
              <a:rPr lang="de-DE" altLang="de-DE" sz="2400" u="sng" dirty="0">
                <a:latin typeface="Calibri Light"/>
              </a:rPr>
              <a:t> </a:t>
            </a:r>
            <a:r>
              <a:rPr lang="de-DE" altLang="de-DE" sz="2400" u="sng" dirty="0" err="1">
                <a:latin typeface="Calibri Light"/>
              </a:rPr>
              <a:t>adam</a:t>
            </a:r>
            <a:r>
              <a:rPr lang="de-DE" altLang="de-DE" sz="2400" u="sng" dirty="0">
                <a:latin typeface="Calibri Light"/>
              </a:rPr>
              <a:t> </a:t>
            </a:r>
            <a:r>
              <a:rPr lang="de-DE" altLang="de-DE" sz="2400" u="sng" dirty="0" err="1">
                <a:latin typeface="Calibri Light"/>
              </a:rPr>
              <a:t>sandalyeden</a:t>
            </a:r>
            <a:r>
              <a:rPr lang="de-DE" altLang="de-DE" sz="2400" u="sng" dirty="0">
                <a:latin typeface="Calibri Light"/>
              </a:rPr>
              <a:t> </a:t>
            </a:r>
            <a:r>
              <a:rPr lang="de-DE" altLang="de-DE" sz="2400" u="sng" dirty="0" err="1">
                <a:latin typeface="Calibri Light"/>
              </a:rPr>
              <a:t>düşer</a:t>
            </a:r>
            <a:endParaRPr lang="de-DE" altLang="de-DE" sz="2400" dirty="0">
              <a:latin typeface="Calibri Light"/>
            </a:endParaRPr>
          </a:p>
        </p:txBody>
      </p:sp>
      <p:sp>
        <p:nvSpPr>
          <p:cNvPr id="6" name="Caption_22">
            <a:extLst>
              <a:ext uri="{FF2B5EF4-FFF2-40B4-BE49-F238E27FC236}">
                <a16:creationId xmlns:a16="http://schemas.microsoft.com/office/drawing/2014/main" id="{E61709A2-3FDB-E22D-BAAA-737571815827}"/>
              </a:ext>
            </a:extLst>
          </p:cNvPr>
          <p:cNvSpPr txBox="1">
            <a:spLocks noChangeArrowheads="1"/>
          </p:cNvSpPr>
          <p:nvPr/>
        </p:nvSpPr>
        <p:spPr bwMode="auto">
          <a:xfrm>
            <a:off x="2677085" y="5956123"/>
            <a:ext cx="6807351" cy="402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de-DE" altLang="de-DE" sz="2000" dirty="0" err="1">
                <a:solidFill>
                  <a:srgbClr val="004992"/>
                </a:solidFill>
                <a:latin typeface="Calibri Light"/>
              </a:rPr>
              <a:t>İnsanlar</a:t>
            </a:r>
            <a:r>
              <a:rPr lang="de-DE" altLang="de-DE" sz="2000" dirty="0">
                <a:solidFill>
                  <a:srgbClr val="004992"/>
                </a:solidFill>
                <a:latin typeface="Calibri Light"/>
              </a:rPr>
              <a:t> ne </a:t>
            </a:r>
            <a:r>
              <a:rPr lang="de-DE" altLang="de-DE" sz="2000" dirty="0" err="1">
                <a:solidFill>
                  <a:srgbClr val="004992"/>
                </a:solidFill>
                <a:latin typeface="Calibri Light"/>
              </a:rPr>
              <a:t>düşünüyor</a:t>
            </a:r>
            <a:r>
              <a:rPr lang="de-DE" altLang="de-DE" sz="2000" dirty="0">
                <a:solidFill>
                  <a:srgbClr val="004992"/>
                </a:solidFill>
                <a:latin typeface="Calibri Light"/>
              </a:rPr>
              <a:t> </a:t>
            </a:r>
            <a:r>
              <a:rPr lang="de-DE" altLang="de-DE" sz="2000" dirty="0" err="1">
                <a:solidFill>
                  <a:srgbClr val="004992"/>
                </a:solidFill>
                <a:latin typeface="Calibri Light"/>
              </a:rPr>
              <a:t>olabilir</a:t>
            </a:r>
            <a:r>
              <a:rPr lang="de-DE" altLang="de-DE" sz="2000" dirty="0">
                <a:solidFill>
                  <a:srgbClr val="004992"/>
                </a:solidFill>
                <a:latin typeface="Calibri Light"/>
              </a:rPr>
              <a:t>...? </a:t>
            </a:r>
            <a:r>
              <a:rPr lang="de-DE" altLang="de-DE" sz="2000" dirty="0" err="1">
                <a:solidFill>
                  <a:srgbClr val="004992"/>
                </a:solidFill>
                <a:latin typeface="Calibri Light"/>
              </a:rPr>
              <a:t>Doğru</a:t>
            </a:r>
            <a:r>
              <a:rPr lang="de-DE" altLang="de-DE" sz="2000" dirty="0">
                <a:solidFill>
                  <a:srgbClr val="004992"/>
                </a:solidFill>
                <a:latin typeface="Calibri Light"/>
              </a:rPr>
              <a:t> </a:t>
            </a:r>
            <a:r>
              <a:rPr lang="de-DE" altLang="de-DE" sz="2000" dirty="0" err="1">
                <a:solidFill>
                  <a:srgbClr val="004992"/>
                </a:solidFill>
                <a:latin typeface="Calibri Light"/>
              </a:rPr>
              <a:t>mu</a:t>
            </a:r>
            <a:r>
              <a:rPr lang="de-DE" altLang="de-DE" sz="2000" dirty="0">
                <a:solidFill>
                  <a:srgbClr val="004992"/>
                </a:solidFill>
                <a:latin typeface="Calibri Light"/>
              </a:rPr>
              <a:t> </a:t>
            </a:r>
            <a:r>
              <a:rPr lang="de-DE" altLang="de-DE" sz="2000" dirty="0" err="1">
                <a:solidFill>
                  <a:srgbClr val="004992"/>
                </a:solidFill>
                <a:latin typeface="Calibri Light"/>
              </a:rPr>
              <a:t>düşünüyorlar</a:t>
            </a:r>
            <a:r>
              <a:rPr lang="de-DE" altLang="de-DE" sz="2000" dirty="0">
                <a:solidFill>
                  <a:srgbClr val="004992"/>
                </a:solidFill>
                <a:latin typeface="Calibri Light"/>
              </a:rPr>
              <a:t>?</a:t>
            </a:r>
          </a:p>
        </p:txBody>
      </p:sp>
    </p:spTree>
    <p:extLst>
      <p:ext uri="{BB962C8B-B14F-4D97-AF65-F5344CB8AC3E}">
        <p14:creationId xmlns:p14="http://schemas.microsoft.com/office/powerpoint/2010/main" val="8240589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015791"/>
          </a:xfrm>
        </p:spPr>
        <p:txBody>
          <a:bodyPr vert="horz" lIns="0" tIns="0" rIns="0" bIns="0" rtlCol="0" anchor="t">
            <a:spAutoFit/>
          </a:bodyPr>
          <a:lstStyle/>
          <a:p>
            <a:pPr lvl="0" defTabSz="914400" fontAlgn="base">
              <a:lnSpc>
                <a:spcPct val="105000"/>
              </a:lnSpc>
              <a:spcBef>
                <a:spcPts val="1999"/>
              </a:spcBef>
            </a:pPr>
            <a:r>
              <a:rPr lang="en-US" sz="3600" dirty="0" err="1">
                <a:solidFill>
                  <a:srgbClr val="004992"/>
                </a:solidFill>
                <a:latin typeface="+mn-lt"/>
                <a:ea typeface="+mn-ea"/>
                <a:cs typeface="+mn-cs"/>
              </a:rPr>
              <a:t>Aşırı</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kilolu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bir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adam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sandalyeden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düşer</a:t>
            </a:r>
            <a:r>
              <a:rPr lang="en-US" sz="3600" dirty="0">
                <a:solidFill>
                  <a:srgbClr val="004992"/>
                </a:solidFill>
                <a:latin typeface="+mn-lt"/>
                <a:ea typeface="+mn-ea"/>
                <a:cs typeface="+mn-cs"/>
              </a:rPr>
              <a:t/>
            </a:r>
            <a:br>
              <a:rPr lang="en-US" sz="3600" dirty="0">
                <a:solidFill>
                  <a:srgbClr val="004992"/>
                </a:solidFill>
                <a:latin typeface="+mn-lt"/>
                <a:ea typeface="+mn-ea"/>
                <a:cs typeface="+mn-cs"/>
              </a:rPr>
            </a:br>
            <a:r>
              <a:rPr lang="en-US" dirty="0" err="1">
                <a:solidFill>
                  <a:srgbClr val="004992"/>
                </a:solidFill>
                <a:latin typeface="+mn-lt"/>
                <a:ea typeface="+mn-ea"/>
                <a:cs typeface="+mn-cs"/>
              </a:rPr>
              <a:t>Çoğu</a:t>
            </a:r>
            <a:r>
              <a:rPr lang="en-US" dirty="0">
                <a:solidFill>
                  <a:srgbClr val="004992"/>
                </a:solidFill>
                <a:latin typeface="+mn-lt"/>
                <a:ea typeface="+mn-ea"/>
                <a:cs typeface="+mn-cs"/>
              </a:rPr>
              <a:t> </a:t>
            </a:r>
            <a:r>
              <a:rPr lang="en-US" dirty="0" err="1">
                <a:solidFill>
                  <a:srgbClr val="004992"/>
                </a:solidFill>
                <a:latin typeface="+mn-lt"/>
                <a:ea typeface="+mn-ea"/>
                <a:cs typeface="+mn-cs"/>
              </a:rPr>
              <a:t>insan</a:t>
            </a:r>
            <a:r>
              <a:rPr lang="en-US" dirty="0">
                <a:solidFill>
                  <a:srgbClr val="004992"/>
                </a:solidFill>
                <a:latin typeface="+mn-lt"/>
                <a:ea typeface="+mn-ea"/>
                <a:cs typeface="+mn-cs"/>
              </a:rPr>
              <a:t> ne </a:t>
            </a:r>
            <a:r>
              <a:rPr lang="en-US" dirty="0" err="1">
                <a:solidFill>
                  <a:srgbClr val="004992"/>
                </a:solidFill>
                <a:latin typeface="+mn-lt"/>
                <a:ea typeface="+mn-ea"/>
                <a:cs typeface="+mn-cs"/>
              </a:rPr>
              <a:t>düşünüyor</a:t>
            </a:r>
            <a:r>
              <a:rPr lang="en-US" dirty="0">
                <a:solidFill>
                  <a:srgbClr val="004992"/>
                </a:solidFill>
                <a:latin typeface="+mn-lt"/>
                <a:ea typeface="+mn-ea"/>
                <a:cs typeface="+mn-cs"/>
              </a:rPr>
              <a:t> </a:t>
            </a:r>
            <a:r>
              <a:rPr lang="en-US" dirty="0" err="1">
                <a:solidFill>
                  <a:srgbClr val="004992"/>
                </a:solidFill>
                <a:latin typeface="+mn-lt"/>
                <a:ea typeface="+mn-ea"/>
                <a:cs typeface="+mn-cs"/>
              </a:rPr>
              <a:t>olabilir</a:t>
            </a:r>
            <a:r>
              <a:rPr lang="en-US" dirty="0">
                <a:solidFill>
                  <a:srgbClr val="004992"/>
                </a:solidFill>
                <a:latin typeface="+mn-lt"/>
                <a:ea typeface="+mn-ea"/>
                <a:cs typeface="+mn-cs"/>
              </a:rPr>
              <a:t>?</a:t>
            </a:r>
          </a:p>
        </p:txBody>
      </p:sp>
      <p:sp>
        <p:nvSpPr>
          <p:cNvPr id="17" name="Caption_16"/>
          <p:cNvSpPr txBox="1">
            <a:spLocks noChangeArrowheads="1"/>
          </p:cNvSpPr>
          <p:nvPr/>
        </p:nvSpPr>
        <p:spPr bwMode="auto">
          <a:xfrm>
            <a:off x="408955" y="5010075"/>
            <a:ext cx="11449272"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spcAft>
                <a:spcPts val="0"/>
              </a:spcAft>
              <a:buNone/>
            </a:pPr>
            <a:r>
              <a:rPr lang="en-US" altLang="de-DE" sz="2000" b="1" dirty="0" err="1">
                <a:solidFill>
                  <a:srgbClr val="004992"/>
                </a:solidFill>
                <a:latin typeface="+mn-lt"/>
              </a:rPr>
              <a:t>Olasılıkla</a:t>
            </a:r>
            <a:r>
              <a:rPr lang="en-US" altLang="de-DE" sz="2000" b="1" dirty="0">
                <a:solidFill>
                  <a:srgbClr val="004992"/>
                </a:solidFill>
                <a:latin typeface="+mn-lt"/>
              </a:rPr>
              <a:t>:</a:t>
            </a:r>
            <a:r>
              <a:rPr lang="en-US" altLang="de-DE" sz="2000" dirty="0">
                <a:solidFill>
                  <a:srgbClr val="333333"/>
                </a:solidFill>
                <a:latin typeface="+mn-lt"/>
              </a:rPr>
              <a:t> Adam </a:t>
            </a:r>
            <a:r>
              <a:rPr lang="en-US" altLang="de-DE" sz="2000" dirty="0" err="1">
                <a:solidFill>
                  <a:srgbClr val="333333"/>
                </a:solidFill>
                <a:latin typeface="+mn-lt"/>
              </a:rPr>
              <a:t>sandalye</a:t>
            </a:r>
            <a:r>
              <a:rPr lang="en-US" altLang="de-DE" sz="2000" dirty="0">
                <a:solidFill>
                  <a:srgbClr val="333333"/>
                </a:solidFill>
                <a:latin typeface="+mn-lt"/>
              </a:rPr>
              <a:t> </a:t>
            </a:r>
            <a:r>
              <a:rPr lang="en-US" altLang="de-DE" sz="2000" dirty="0" err="1">
                <a:solidFill>
                  <a:srgbClr val="333333"/>
                </a:solidFill>
                <a:latin typeface="+mn-lt"/>
              </a:rPr>
              <a:t>için</a:t>
            </a:r>
            <a:r>
              <a:rPr lang="en-US" altLang="de-DE" sz="2000" dirty="0">
                <a:solidFill>
                  <a:srgbClr val="333333"/>
                </a:solidFill>
                <a:latin typeface="+mn-lt"/>
              </a:rPr>
              <a:t> </a:t>
            </a:r>
            <a:r>
              <a:rPr lang="en-US" altLang="de-DE" sz="2000" dirty="0" err="1">
                <a:solidFill>
                  <a:srgbClr val="333333"/>
                </a:solidFill>
                <a:latin typeface="+mn-lt"/>
              </a:rPr>
              <a:t>çok</a:t>
            </a:r>
            <a:r>
              <a:rPr lang="en-US" altLang="de-DE" sz="2000" dirty="0">
                <a:solidFill>
                  <a:srgbClr val="333333"/>
                </a:solidFill>
                <a:latin typeface="+mn-lt"/>
              </a:rPr>
              <a:t> </a:t>
            </a:r>
            <a:r>
              <a:rPr lang="en-US" altLang="de-DE" sz="2000" dirty="0" err="1">
                <a:solidFill>
                  <a:srgbClr val="333333"/>
                </a:solidFill>
                <a:latin typeface="+mn-lt"/>
              </a:rPr>
              <a:t>ağırdır</a:t>
            </a:r>
            <a:r>
              <a:rPr lang="en-US" altLang="de-DE" sz="2000" dirty="0">
                <a:solidFill>
                  <a:srgbClr val="333333"/>
                </a:solidFill>
                <a:latin typeface="+mn-lt"/>
              </a:rPr>
              <a:t>. </a:t>
            </a:r>
          </a:p>
          <a:p>
            <a:pPr eaLnBrk="1" hangingPunct="1">
              <a:spcBef>
                <a:spcPts val="1200"/>
              </a:spcBef>
              <a:spcAft>
                <a:spcPts val="0"/>
              </a:spcAft>
              <a:buNone/>
            </a:pPr>
            <a:r>
              <a:rPr lang="en-US" altLang="de-DE" sz="2000" b="1" dirty="0" err="1">
                <a:solidFill>
                  <a:schemeClr val="accent1"/>
                </a:solidFill>
                <a:latin typeface="+mn-lt"/>
              </a:rPr>
              <a:t>Daha</a:t>
            </a:r>
            <a:r>
              <a:rPr lang="en-US" altLang="de-DE" sz="2000" b="1" dirty="0">
                <a:solidFill>
                  <a:schemeClr val="accent1"/>
                </a:solidFill>
                <a:latin typeface="+mn-lt"/>
              </a:rPr>
              <a:t> </a:t>
            </a:r>
            <a:r>
              <a:rPr lang="en-US" altLang="de-DE" sz="2000" b="1" dirty="0" err="1">
                <a:solidFill>
                  <a:schemeClr val="accent1"/>
                </a:solidFill>
                <a:latin typeface="+mn-lt"/>
              </a:rPr>
              <a:t>az</a:t>
            </a:r>
            <a:r>
              <a:rPr lang="en-US" altLang="de-DE" sz="2000" b="1" dirty="0">
                <a:solidFill>
                  <a:schemeClr val="accent1"/>
                </a:solidFill>
                <a:latin typeface="+mn-lt"/>
              </a:rPr>
              <a:t> </a:t>
            </a:r>
            <a:r>
              <a:rPr lang="en-US" altLang="de-DE" sz="2000" b="1" dirty="0" err="1">
                <a:solidFill>
                  <a:schemeClr val="accent1"/>
                </a:solidFill>
                <a:latin typeface="+mn-lt"/>
              </a:rPr>
              <a:t>olasılıkla</a:t>
            </a:r>
            <a:r>
              <a:rPr lang="en-US" altLang="de-DE" sz="2000" b="1" dirty="0">
                <a:solidFill>
                  <a:schemeClr val="accent1"/>
                </a:solidFill>
                <a:latin typeface="+mn-lt"/>
              </a:rPr>
              <a:t>: </a:t>
            </a:r>
            <a:r>
              <a:rPr lang="en-US" altLang="de-DE" sz="2000" dirty="0">
                <a:solidFill>
                  <a:srgbClr val="333333"/>
                </a:solidFill>
                <a:latin typeface="+mn-lt"/>
              </a:rPr>
              <a:t>Adam </a:t>
            </a:r>
            <a:r>
              <a:rPr lang="en-US" altLang="de-DE" sz="2000" dirty="0" err="1">
                <a:solidFill>
                  <a:srgbClr val="333333"/>
                </a:solidFill>
                <a:latin typeface="+mn-lt"/>
              </a:rPr>
              <a:t>sandalyeye</a:t>
            </a:r>
            <a:r>
              <a:rPr lang="en-US" altLang="de-DE" sz="2000" dirty="0">
                <a:solidFill>
                  <a:srgbClr val="333333"/>
                </a:solidFill>
                <a:latin typeface="+mn-lt"/>
              </a:rPr>
              <a:t> </a:t>
            </a:r>
            <a:r>
              <a:rPr lang="en-US" altLang="de-DE" sz="2000" dirty="0" err="1">
                <a:solidFill>
                  <a:srgbClr val="333333"/>
                </a:solidFill>
                <a:latin typeface="+mn-lt"/>
              </a:rPr>
              <a:t>oturmak</a:t>
            </a:r>
            <a:r>
              <a:rPr lang="en-US" altLang="de-DE" sz="2000" dirty="0">
                <a:solidFill>
                  <a:srgbClr val="333333"/>
                </a:solidFill>
                <a:latin typeface="+mn-lt"/>
              </a:rPr>
              <a:t> </a:t>
            </a:r>
            <a:r>
              <a:rPr lang="en-US" altLang="de-DE" sz="2000" dirty="0" err="1">
                <a:solidFill>
                  <a:srgbClr val="333333"/>
                </a:solidFill>
                <a:latin typeface="+mn-lt"/>
              </a:rPr>
              <a:t>üzere</a:t>
            </a:r>
            <a:r>
              <a:rPr lang="en-US" altLang="de-DE" sz="2000" dirty="0">
                <a:solidFill>
                  <a:srgbClr val="333333"/>
                </a:solidFill>
                <a:latin typeface="+mn-lt"/>
              </a:rPr>
              <a:t> </a:t>
            </a:r>
            <a:r>
              <a:rPr lang="en-US" altLang="de-DE" sz="2000" dirty="0" err="1">
                <a:solidFill>
                  <a:srgbClr val="333333"/>
                </a:solidFill>
                <a:latin typeface="+mn-lt"/>
              </a:rPr>
              <a:t>eğilmiştir</a:t>
            </a:r>
            <a:r>
              <a:rPr lang="en-US" altLang="de-DE" sz="2000" dirty="0">
                <a:solidFill>
                  <a:srgbClr val="333333"/>
                </a:solidFill>
                <a:latin typeface="+mn-lt"/>
              </a:rPr>
              <a:t>; </a:t>
            </a:r>
            <a:r>
              <a:rPr lang="en-US" altLang="de-DE" sz="2000" dirty="0" err="1">
                <a:solidFill>
                  <a:srgbClr val="333333"/>
                </a:solidFill>
                <a:latin typeface="+mn-lt"/>
              </a:rPr>
              <a:t>sandalye</a:t>
            </a:r>
            <a:r>
              <a:rPr lang="en-US" altLang="de-DE" sz="2000" dirty="0">
                <a:solidFill>
                  <a:srgbClr val="333333"/>
                </a:solidFill>
                <a:latin typeface="+mn-lt"/>
              </a:rPr>
              <a:t> </a:t>
            </a:r>
            <a:r>
              <a:rPr lang="en-US" altLang="de-DE" sz="2000" dirty="0" err="1">
                <a:solidFill>
                  <a:srgbClr val="333333"/>
                </a:solidFill>
                <a:latin typeface="+mn-lt"/>
              </a:rPr>
              <a:t>çok</a:t>
            </a:r>
            <a:r>
              <a:rPr lang="en-US" altLang="de-DE" sz="2000" dirty="0">
                <a:solidFill>
                  <a:srgbClr val="333333"/>
                </a:solidFill>
                <a:latin typeface="+mn-lt"/>
              </a:rPr>
              <a:t> </a:t>
            </a:r>
            <a:r>
              <a:rPr lang="en-US" altLang="de-DE" sz="2000" dirty="0" err="1">
                <a:solidFill>
                  <a:srgbClr val="333333"/>
                </a:solidFill>
                <a:latin typeface="+mn-lt"/>
              </a:rPr>
              <a:t>kırılgandır</a:t>
            </a:r>
            <a:r>
              <a:rPr lang="en-US" altLang="de-DE" sz="2000" dirty="0">
                <a:solidFill>
                  <a:srgbClr val="333333"/>
                </a:solidFill>
                <a:latin typeface="+mn-lt"/>
              </a:rPr>
              <a:t>. </a:t>
            </a:r>
            <a:endParaRPr lang="tr-TR" altLang="de-DE" sz="2000" dirty="0" smtClean="0">
              <a:solidFill>
                <a:srgbClr val="333333"/>
              </a:solidFill>
              <a:latin typeface="+mn-lt"/>
            </a:endParaRPr>
          </a:p>
          <a:p>
            <a:pPr eaLnBrk="1" hangingPunct="1">
              <a:spcBef>
                <a:spcPts val="1200"/>
              </a:spcBef>
              <a:spcAft>
                <a:spcPts val="0"/>
              </a:spcAft>
              <a:buNone/>
            </a:pPr>
            <a:r>
              <a:rPr lang="en-US" altLang="de-DE" sz="2000" b="1" dirty="0" err="1">
                <a:solidFill>
                  <a:schemeClr val="accent1"/>
                </a:solidFill>
                <a:latin typeface="+mn-lt"/>
              </a:rPr>
              <a:t>İnsanların</a:t>
            </a:r>
            <a:r>
              <a:rPr lang="en-US" altLang="de-DE" sz="2000" b="1" dirty="0">
                <a:solidFill>
                  <a:schemeClr val="accent1"/>
                </a:solidFill>
                <a:latin typeface="+mn-lt"/>
              </a:rPr>
              <a:t> </a:t>
            </a:r>
            <a:r>
              <a:rPr lang="en-US" altLang="de-DE" sz="2000" b="1" dirty="0" err="1">
                <a:solidFill>
                  <a:schemeClr val="accent1"/>
                </a:solidFill>
                <a:latin typeface="+mn-lt"/>
              </a:rPr>
              <a:t>sahip</a:t>
            </a:r>
            <a:r>
              <a:rPr lang="en-US" altLang="de-DE" sz="2000" b="1" dirty="0">
                <a:solidFill>
                  <a:schemeClr val="accent1"/>
                </a:solidFill>
                <a:latin typeface="+mn-lt"/>
              </a:rPr>
              <a:t> </a:t>
            </a:r>
            <a:r>
              <a:rPr lang="en-US" altLang="de-DE" sz="2000" b="1" dirty="0" err="1">
                <a:solidFill>
                  <a:schemeClr val="accent1"/>
                </a:solidFill>
                <a:latin typeface="+mn-lt"/>
              </a:rPr>
              <a:t>olabileceği</a:t>
            </a:r>
            <a:r>
              <a:rPr lang="en-US" altLang="de-DE" sz="2000" b="1" dirty="0">
                <a:solidFill>
                  <a:schemeClr val="accent1"/>
                </a:solidFill>
                <a:latin typeface="+mn-lt"/>
              </a:rPr>
              <a:t> </a:t>
            </a:r>
            <a:r>
              <a:rPr lang="en-US" altLang="de-DE" sz="2000" b="1" dirty="0" err="1" smtClean="0">
                <a:solidFill>
                  <a:schemeClr val="accent1"/>
                </a:solidFill>
                <a:latin typeface="+mn-lt"/>
              </a:rPr>
              <a:t>çok</a:t>
            </a:r>
            <a:r>
              <a:rPr lang="tr-TR" altLang="de-DE" sz="2000" b="1" dirty="0" smtClean="0">
                <a:solidFill>
                  <a:schemeClr val="accent1"/>
                </a:solidFill>
                <a:latin typeface="+mn-lt"/>
              </a:rPr>
              <a:t> da</a:t>
            </a:r>
            <a:r>
              <a:rPr lang="en-US" altLang="de-DE" sz="2000" b="1" dirty="0" smtClean="0">
                <a:solidFill>
                  <a:schemeClr val="accent1"/>
                </a:solidFill>
                <a:latin typeface="+mn-lt"/>
              </a:rPr>
              <a:t> </a:t>
            </a:r>
            <a:r>
              <a:rPr lang="en-US" altLang="de-DE" sz="2000" b="1" dirty="0" err="1">
                <a:solidFill>
                  <a:schemeClr val="accent1"/>
                </a:solidFill>
                <a:latin typeface="+mn-lt"/>
              </a:rPr>
              <a:t>olası</a:t>
            </a:r>
            <a:r>
              <a:rPr lang="en-US" altLang="de-DE" sz="2000" b="1" dirty="0">
                <a:solidFill>
                  <a:schemeClr val="accent1"/>
                </a:solidFill>
                <a:latin typeface="+mn-lt"/>
              </a:rPr>
              <a:t> </a:t>
            </a:r>
            <a:r>
              <a:rPr lang="tr-TR" altLang="de-DE" sz="2000" b="1" dirty="0" smtClean="0">
                <a:solidFill>
                  <a:schemeClr val="accent1"/>
                </a:solidFill>
                <a:latin typeface="+mn-lt"/>
              </a:rPr>
              <a:t>görünmeyen </a:t>
            </a:r>
            <a:r>
              <a:rPr lang="en-US" altLang="de-DE" sz="2000" b="1" dirty="0" err="1" smtClean="0">
                <a:solidFill>
                  <a:schemeClr val="accent1"/>
                </a:solidFill>
                <a:latin typeface="+mn-lt"/>
              </a:rPr>
              <a:t>ama</a:t>
            </a:r>
            <a:r>
              <a:rPr lang="en-US" altLang="de-DE" sz="2000" b="1" dirty="0" smtClean="0">
                <a:solidFill>
                  <a:schemeClr val="accent1"/>
                </a:solidFill>
                <a:latin typeface="+mn-lt"/>
              </a:rPr>
              <a:t> DOĞRU</a:t>
            </a:r>
            <a:r>
              <a:rPr lang="tr-TR" altLang="de-DE" sz="2000" b="1" dirty="0" smtClean="0">
                <a:solidFill>
                  <a:schemeClr val="accent1"/>
                </a:solidFill>
                <a:latin typeface="+mn-lt"/>
              </a:rPr>
              <a:t> bir varsayım</a:t>
            </a:r>
            <a:r>
              <a:rPr lang="en-US" altLang="de-DE" sz="2000" b="1" dirty="0" smtClean="0">
                <a:solidFill>
                  <a:schemeClr val="accent1"/>
                </a:solidFill>
                <a:latin typeface="+mn-lt"/>
              </a:rPr>
              <a:t>:</a:t>
            </a:r>
            <a:r>
              <a:rPr lang="de-DE" altLang="de-DE" sz="2000" b="1" dirty="0">
                <a:solidFill>
                  <a:schemeClr val="accent1"/>
                </a:solidFill>
                <a:latin typeface="+mn-lt"/>
              </a:rPr>
              <a:t> </a:t>
            </a:r>
            <a:r>
              <a:rPr lang="en-US" altLang="de-DE" sz="2000" dirty="0" err="1" smtClean="0">
                <a:latin typeface="+mn-lt"/>
              </a:rPr>
              <a:t>Sandalye</a:t>
            </a:r>
            <a:r>
              <a:rPr lang="en-US" altLang="de-DE" sz="2000" dirty="0" smtClean="0">
                <a:latin typeface="+mn-lt"/>
              </a:rPr>
              <a:t> </a:t>
            </a:r>
            <a:r>
              <a:rPr lang="en-US" altLang="de-DE" sz="2000" dirty="0" err="1">
                <a:latin typeface="+mn-lt"/>
              </a:rPr>
              <a:t>testere</a:t>
            </a:r>
            <a:r>
              <a:rPr lang="en-US" altLang="de-DE" sz="2000" dirty="0">
                <a:latin typeface="+mn-lt"/>
              </a:rPr>
              <a:t> </a:t>
            </a:r>
            <a:r>
              <a:rPr lang="en-US" altLang="de-DE" sz="2000" dirty="0" err="1">
                <a:latin typeface="+mn-lt"/>
              </a:rPr>
              <a:t>ile</a:t>
            </a:r>
            <a:r>
              <a:rPr lang="en-US" altLang="de-DE" sz="2000" dirty="0">
                <a:latin typeface="+mn-lt"/>
              </a:rPr>
              <a:t> </a:t>
            </a:r>
            <a:r>
              <a:rPr lang="en-US" altLang="de-DE" sz="2000" dirty="0" err="1">
                <a:latin typeface="+mn-lt"/>
              </a:rPr>
              <a:t>kesilmiştir</a:t>
            </a:r>
            <a:r>
              <a:rPr lang="en-US" altLang="de-DE" sz="2000" dirty="0">
                <a:latin typeface="+mn-lt"/>
              </a:rPr>
              <a:t> - </a:t>
            </a:r>
            <a:r>
              <a:rPr lang="en-US" altLang="de-DE" sz="2000" dirty="0" err="1">
                <a:latin typeface="+mn-lt"/>
              </a:rPr>
              <a:t>olası</a:t>
            </a:r>
            <a:r>
              <a:rPr lang="en-US" altLang="de-DE" sz="2000" dirty="0">
                <a:latin typeface="+mn-lt"/>
              </a:rPr>
              <a:t> </a:t>
            </a:r>
            <a:r>
              <a:rPr lang="en-US" altLang="de-DE" sz="2000" dirty="0" err="1">
                <a:latin typeface="+mn-lt"/>
              </a:rPr>
              <a:t>bir</a:t>
            </a:r>
            <a:r>
              <a:rPr lang="en-US" altLang="de-DE" sz="2000" dirty="0">
                <a:latin typeface="+mn-lt"/>
              </a:rPr>
              <a:t> </a:t>
            </a:r>
            <a:r>
              <a:rPr lang="en-US" altLang="de-DE" sz="2000" dirty="0" err="1">
                <a:latin typeface="+mn-lt"/>
              </a:rPr>
              <a:t>varsayım</a:t>
            </a:r>
            <a:r>
              <a:rPr lang="en-US" altLang="de-DE" sz="2000" dirty="0">
                <a:latin typeface="+mn-lt"/>
              </a:rPr>
              <a:t> </a:t>
            </a:r>
            <a:r>
              <a:rPr lang="en-US" altLang="de-DE" sz="2000" dirty="0" err="1">
                <a:latin typeface="+mn-lt"/>
              </a:rPr>
              <a:t>değildir</a:t>
            </a:r>
            <a:r>
              <a:rPr lang="en-US" altLang="de-DE" sz="2000" dirty="0">
                <a:latin typeface="+mn-lt"/>
              </a:rPr>
              <a:t> </a:t>
            </a:r>
            <a:r>
              <a:rPr lang="en-US" altLang="de-DE" sz="2000" dirty="0" err="1">
                <a:latin typeface="+mn-lt"/>
              </a:rPr>
              <a:t>çünkü</a:t>
            </a:r>
            <a:r>
              <a:rPr lang="en-US" altLang="de-DE" sz="2000" dirty="0">
                <a:latin typeface="+mn-lt"/>
              </a:rPr>
              <a:t> ilk </a:t>
            </a:r>
            <a:r>
              <a:rPr lang="en-US" altLang="de-DE" sz="2000" dirty="0" err="1">
                <a:latin typeface="+mn-lt"/>
              </a:rPr>
              <a:t>resimdeki</a:t>
            </a:r>
            <a:r>
              <a:rPr lang="en-US" altLang="de-DE" sz="2000" dirty="0">
                <a:latin typeface="+mn-lt"/>
              </a:rPr>
              <a:t> </a:t>
            </a:r>
            <a:r>
              <a:rPr lang="en-US" altLang="de-DE" sz="2000" dirty="0" err="1">
                <a:latin typeface="+mn-lt"/>
              </a:rPr>
              <a:t>çocuğu</a:t>
            </a:r>
            <a:r>
              <a:rPr lang="en-US" altLang="de-DE" sz="2000" dirty="0">
                <a:latin typeface="+mn-lt"/>
              </a:rPr>
              <a:t> </a:t>
            </a:r>
            <a:r>
              <a:rPr lang="en-US" altLang="de-DE" sz="2000" dirty="0" err="1">
                <a:latin typeface="+mn-lt"/>
              </a:rPr>
              <a:t>sandalyenin</a:t>
            </a:r>
            <a:r>
              <a:rPr lang="en-US" altLang="de-DE" sz="2000" dirty="0">
                <a:latin typeface="+mn-lt"/>
              </a:rPr>
              <a:t> </a:t>
            </a:r>
            <a:r>
              <a:rPr lang="en-US" altLang="de-DE" sz="2000" dirty="0" err="1">
                <a:latin typeface="+mn-lt"/>
              </a:rPr>
              <a:t>ayağını</a:t>
            </a:r>
            <a:r>
              <a:rPr lang="en-US" altLang="de-DE" sz="2000" dirty="0">
                <a:latin typeface="+mn-lt"/>
              </a:rPr>
              <a:t> </a:t>
            </a:r>
            <a:r>
              <a:rPr lang="en-US" altLang="de-DE" sz="2000" dirty="0" err="1">
                <a:latin typeface="+mn-lt"/>
              </a:rPr>
              <a:t>keserken</a:t>
            </a:r>
            <a:r>
              <a:rPr lang="en-US" altLang="de-DE" sz="2000" dirty="0">
                <a:latin typeface="+mn-lt"/>
              </a:rPr>
              <a:t> </a:t>
            </a:r>
            <a:r>
              <a:rPr lang="en-US" altLang="de-DE" sz="2000" dirty="0" err="1">
                <a:latin typeface="+mn-lt"/>
              </a:rPr>
              <a:t>kimse</a:t>
            </a:r>
            <a:r>
              <a:rPr lang="en-US" altLang="de-DE" sz="2000" dirty="0">
                <a:latin typeface="+mn-lt"/>
              </a:rPr>
              <a:t> </a:t>
            </a:r>
            <a:r>
              <a:rPr lang="en-US" altLang="de-DE" sz="2000" dirty="0" err="1">
                <a:latin typeface="+mn-lt"/>
              </a:rPr>
              <a:t>görmemiştir</a:t>
            </a:r>
            <a:r>
              <a:rPr lang="en-US" altLang="de-DE" sz="2000" dirty="0" smtClean="0">
                <a:latin typeface="+mn-lt"/>
              </a:rPr>
              <a:t>!</a:t>
            </a:r>
            <a:endParaRPr lang="en-US" altLang="de-DE" sz="2000" dirty="0">
              <a:latin typeface="+mn-lt"/>
            </a:endParaRP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26</a:t>
            </a:fld>
            <a:endParaRPr lang="de-DE" dirty="0"/>
          </a:p>
        </p:txBody>
      </p:sp>
      <p:pic>
        <p:nvPicPr>
          <p:cNvPr id="3" name="Picture 2088">
            <a:extLst>
              <a:ext uri="{FF2B5EF4-FFF2-40B4-BE49-F238E27FC236}">
                <a16:creationId xmlns:a16="http://schemas.microsoft.com/office/drawing/2014/main" id="{4124FF7A-159A-B71D-A6F6-6AF68CB90B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1546" y="2203705"/>
            <a:ext cx="393826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Haydi başlayalım!</a:t>
            </a:r>
          </a:p>
        </p:txBody>
      </p:sp>
      <p:sp>
        <p:nvSpPr>
          <p:cNvPr id="5" name="Footer Placeholder 4"/>
          <p:cNvSpPr>
            <a:spLocks noGrp="1"/>
          </p:cNvSpPr>
          <p:nvPr>
            <p:ph type="ftr" sz="quarter" idx="11"/>
          </p:nvPr>
        </p:nvSpPr>
        <p:spPr/>
        <p:txBody>
          <a:bodyPr/>
          <a:lstStyle/>
          <a:p>
            <a:r>
              <a:rPr lang="de-DE"/>
              <a:t>Eğitim Modülü 6 – Empati Kurmak…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27</a:t>
            </a:fld>
            <a:endParaRPr lang="de-DE"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aption_13"/>
          <p:cNvSpPr txBox="1"/>
          <p:nvPr/>
        </p:nvSpPr>
        <p:spPr>
          <a:xfrm>
            <a:off x="2519217" y="5884164"/>
            <a:ext cx="7123085" cy="384914"/>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en-US" sz="2400" spc="-10" dirty="0">
                <a:solidFill>
                  <a:srgbClr val="004992"/>
                </a:solidFill>
                <a:latin typeface="+mn-lt"/>
              </a:rPr>
              <a:t>Bu </a:t>
            </a:r>
            <a:r>
              <a:rPr lang="en-US" sz="2400" spc="-10" dirty="0" err="1">
                <a:solidFill>
                  <a:srgbClr val="004992"/>
                </a:solidFill>
                <a:latin typeface="+mn-lt"/>
              </a:rPr>
              <a:t>durumda</a:t>
            </a:r>
            <a:r>
              <a:rPr lang="en-US" sz="2400" spc="-10" dirty="0">
                <a:solidFill>
                  <a:srgbClr val="004992"/>
                </a:solidFill>
                <a:latin typeface="+mn-lt"/>
              </a:rPr>
              <a:t> </a:t>
            </a:r>
            <a:r>
              <a:rPr lang="en-US" sz="2400" spc="-10" dirty="0" err="1">
                <a:solidFill>
                  <a:srgbClr val="004992"/>
                </a:solidFill>
                <a:latin typeface="+mn-lt"/>
              </a:rPr>
              <a:t>kadın</a:t>
            </a:r>
            <a:r>
              <a:rPr lang="en-US" sz="2400" spc="-10" dirty="0">
                <a:solidFill>
                  <a:srgbClr val="004992"/>
                </a:solidFill>
                <a:latin typeface="+mn-lt"/>
              </a:rPr>
              <a:t> </a:t>
            </a:r>
            <a:r>
              <a:rPr lang="en-US" sz="2400" spc="-10" dirty="0" err="1">
                <a:solidFill>
                  <a:srgbClr val="004992"/>
                </a:solidFill>
                <a:latin typeface="+mn-lt"/>
              </a:rPr>
              <a:t>kendini</a:t>
            </a:r>
            <a:r>
              <a:rPr lang="en-US" sz="2400" spc="-10" dirty="0">
                <a:solidFill>
                  <a:srgbClr val="004992"/>
                </a:solidFill>
                <a:latin typeface="+mn-lt"/>
              </a:rPr>
              <a:t> </a:t>
            </a:r>
            <a:r>
              <a:rPr lang="en-US" sz="2400" spc="-10" dirty="0" err="1">
                <a:solidFill>
                  <a:srgbClr val="004992"/>
                </a:solidFill>
                <a:latin typeface="+mn-lt"/>
              </a:rPr>
              <a:t>nasıl</a:t>
            </a:r>
            <a:r>
              <a:rPr lang="en-US" sz="2400" spc="-10" dirty="0">
                <a:solidFill>
                  <a:srgbClr val="004992"/>
                </a:solidFill>
                <a:latin typeface="+mn-lt"/>
              </a:rPr>
              <a:t> </a:t>
            </a:r>
            <a:r>
              <a:rPr lang="en-US" sz="2400" spc="-10" dirty="0" err="1">
                <a:solidFill>
                  <a:srgbClr val="004992"/>
                </a:solidFill>
                <a:latin typeface="+mn-lt"/>
              </a:rPr>
              <a:t>hissedebilir</a:t>
            </a:r>
            <a:r>
              <a:rPr lang="en-US" sz="2400" spc="-10" dirty="0">
                <a:solidFill>
                  <a:srgbClr val="004992"/>
                </a:solidFill>
                <a:latin typeface="+mn-lt"/>
              </a:rPr>
              <a:t>?</a:t>
            </a:r>
            <a:endParaRPr sz="2400" dirty="0">
              <a:solidFill>
                <a:srgbClr val="004992"/>
              </a:solidFill>
              <a:latin typeface="+mn-lt"/>
            </a:endParaRPr>
          </a:p>
        </p:txBody>
      </p:sp>
      <p:sp>
        <p:nvSpPr>
          <p:cNvPr id="2" name="Footer Placeholder 1"/>
          <p:cNvSpPr>
            <a:spLocks noGrp="1"/>
          </p:cNvSpPr>
          <p:nvPr>
            <p:ph type="ftr" sz="quarter" idx="11"/>
          </p:nvPr>
        </p:nvSpPr>
        <p:spPr/>
        <p:txBody>
          <a:bodyPr/>
          <a:lstStyle/>
          <a:p>
            <a:r>
              <a:rPr lang="de-DE"/>
              <a:t>Eğitim Modülü 6 – Empati Kurmak…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28</a:t>
            </a:fld>
            <a:endParaRPr lang="de-DE" dirty="0"/>
          </a:p>
        </p:txBody>
      </p:sp>
      <p:pic>
        <p:nvPicPr>
          <p:cNvPr id="3" name="Picture 1031" descr="02">
            <a:extLst>
              <a:ext uri="{FF2B5EF4-FFF2-40B4-BE49-F238E27FC236}">
                <a16:creationId xmlns:a16="http://schemas.microsoft.com/office/drawing/2014/main" id="{031F6168-B116-6D87-2342-712ED8D7E0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3909" y="1063711"/>
            <a:ext cx="637369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6">
            <a:extLst>
              <a:ext uri="{FF2B5EF4-FFF2-40B4-BE49-F238E27FC236}">
                <a16:creationId xmlns:a16="http://schemas.microsoft.com/office/drawing/2014/main" id="{3ECBDA28-AA9D-5899-EDFA-40CFE0A83198}"/>
              </a:ext>
            </a:extLst>
          </p:cNvPr>
          <p:cNvSpPr txBox="1">
            <a:spLocks noChangeArrowheads="1"/>
          </p:cNvSpPr>
          <p:nvPr/>
        </p:nvSpPr>
        <p:spPr bwMode="auto">
          <a:xfrm>
            <a:off x="6924491" y="1484784"/>
            <a:ext cx="2194560"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1800" b="1" dirty="0" err="1">
                <a:latin typeface="Calibri Light"/>
              </a:rPr>
              <a:t>Yeşil</a:t>
            </a:r>
            <a:r>
              <a:rPr lang="de-DE" altLang="de-DE" sz="1800" b="1" dirty="0">
                <a:latin typeface="Calibri Light"/>
              </a:rPr>
              <a:t> </a:t>
            </a:r>
            <a:r>
              <a:rPr lang="de-DE" altLang="de-DE" sz="1800" b="1" dirty="0" err="1">
                <a:latin typeface="Calibri Light"/>
              </a:rPr>
              <a:t>ışık</a:t>
            </a:r>
            <a:r>
              <a:rPr lang="de-DE" altLang="de-DE" sz="1800" b="1" dirty="0">
                <a:latin typeface="Calibri Light"/>
              </a:rPr>
              <a:t> </a:t>
            </a:r>
            <a:r>
              <a:rPr lang="de-DE" altLang="de-DE" sz="1800" b="1" dirty="0" err="1">
                <a:latin typeface="Calibri Light"/>
              </a:rPr>
              <a:t>yandı</a:t>
            </a:r>
            <a:r>
              <a:rPr lang="de-DE" altLang="de-DE" sz="1800" b="1" dirty="0">
                <a:latin typeface="Calibri Light"/>
              </a:rPr>
              <a:t>!</a:t>
            </a:r>
          </a:p>
        </p:txBody>
      </p:sp>
    </p:spTree>
    <p:extLst>
      <p:ext uri="{BB962C8B-B14F-4D97-AF65-F5344CB8AC3E}">
        <p14:creationId xmlns:p14="http://schemas.microsoft.com/office/powerpoint/2010/main" val="39757203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1" descr="06">
            <a:extLst>
              <a:ext uri="{FF2B5EF4-FFF2-40B4-BE49-F238E27FC236}">
                <a16:creationId xmlns:a16="http://schemas.microsoft.com/office/drawing/2014/main" id="{2A77B98E-5A24-E83D-634F-3AE0646346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Box 20">
            <a:extLst>
              <a:ext uri="{FF2B5EF4-FFF2-40B4-BE49-F238E27FC236}">
                <a16:creationId xmlns:a16="http://schemas.microsoft.com/office/drawing/2014/main" id="{4041B3DB-3D85-8156-B180-8FFD1408E36D}"/>
              </a:ext>
            </a:extLst>
          </p:cNvPr>
          <p:cNvSpPr txBox="1">
            <a:spLocks noChangeArrowheads="1"/>
          </p:cNvSpPr>
          <p:nvPr/>
        </p:nvSpPr>
        <p:spPr bwMode="auto">
          <a:xfrm>
            <a:off x="4469651" y="1751518"/>
            <a:ext cx="1920240" cy="1341656"/>
          </a:xfrm>
          <a:prstGeom prst="ellipse">
            <a:avLst/>
          </a:prstGeom>
          <a:solidFill>
            <a:schemeClr val="bg1"/>
          </a:solidFill>
          <a:ln>
            <a:noFill/>
          </a:ln>
        </p:spPr>
        <p:txBody>
          <a:bodyPr lIns="0" r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a:latin typeface="Calibri Light"/>
              </a:rPr>
              <a:t>Lütfen bana bu kitabın ne zaman teslim edileceğini söyler misiniz?</a:t>
            </a:r>
            <a:endParaRPr lang="en-GB" altLang="de-DE" sz="1400" dirty="0">
              <a:latin typeface="Calibri Light"/>
            </a:endParaRPr>
          </a:p>
        </p:txBody>
      </p:sp>
      <p:sp>
        <p:nvSpPr>
          <p:cNvPr id="4" name="Text Box 18">
            <a:extLst>
              <a:ext uri="{FF2B5EF4-FFF2-40B4-BE49-F238E27FC236}">
                <a16:creationId xmlns:a16="http://schemas.microsoft.com/office/drawing/2014/main" id="{BB1E5798-7519-B29E-E3E5-B4E119F88D44}"/>
              </a:ext>
            </a:extLst>
          </p:cNvPr>
          <p:cNvSpPr txBox="1">
            <a:spLocks noChangeArrowheads="1"/>
          </p:cNvSpPr>
          <p:nvPr/>
        </p:nvSpPr>
        <p:spPr bwMode="auto">
          <a:xfrm>
            <a:off x="8401843" y="1772816"/>
            <a:ext cx="2011680" cy="1038701"/>
          </a:xfrm>
          <a:prstGeom prst="ellipse">
            <a:avLst/>
          </a:prstGeom>
          <a:solidFill>
            <a:schemeClr val="bg1"/>
          </a:solidFill>
          <a:ln>
            <a:noFill/>
          </a:ln>
        </p:spPr>
        <p:txBody>
          <a:bodyPr wrap="square" lIns="0" r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a:latin typeface="Calibri Light"/>
              </a:rPr>
              <a:t>Böyle aptalca sorulara cevap vermem!</a:t>
            </a:r>
            <a:endParaRPr lang="en-GB" altLang="de-DE" sz="1400" dirty="0">
              <a:latin typeface="Calibri Light"/>
            </a:endParaRPr>
          </a:p>
        </p:txBody>
      </p:sp>
      <p:sp>
        <p:nvSpPr>
          <p:cNvPr id="5" name="Rectangle 60">
            <a:extLst>
              <a:ext uri="{FF2B5EF4-FFF2-40B4-BE49-F238E27FC236}">
                <a16:creationId xmlns:a16="http://schemas.microsoft.com/office/drawing/2014/main" id="{66E7828C-21B0-3B29-7D06-CDF5D9DEB939}"/>
              </a:ext>
            </a:extLst>
          </p:cNvPr>
          <p:cNvSpPr>
            <a:spLocks noChangeArrowheads="1"/>
          </p:cNvSpPr>
          <p:nvPr/>
        </p:nvSpPr>
        <p:spPr bwMode="auto">
          <a:xfrm>
            <a:off x="704088" y="1737360"/>
            <a:ext cx="3557016" cy="336499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
        <p:nvSpPr>
          <p:cNvPr id="6" name="Caption_18">
            <a:extLst>
              <a:ext uri="{FF2B5EF4-FFF2-40B4-BE49-F238E27FC236}">
                <a16:creationId xmlns:a16="http://schemas.microsoft.com/office/drawing/2014/main" id="{E19E2860-96D4-5849-16F2-D869BF496521}"/>
              </a:ext>
            </a:extLst>
          </p:cNvPr>
          <p:cNvSpPr>
            <a:spLocks noChangeArrowheads="1"/>
          </p:cNvSpPr>
          <p:nvPr/>
        </p:nvSpPr>
        <p:spPr bwMode="auto">
          <a:xfrm>
            <a:off x="603505" y="5257800"/>
            <a:ext cx="10988164" cy="40241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000" dirty="0">
                <a:solidFill>
                  <a:srgbClr val="004992"/>
                </a:solidFill>
                <a:latin typeface="+mn-lt"/>
              </a:rPr>
              <a:t>Adam ne </a:t>
            </a:r>
            <a:r>
              <a:rPr lang="en-US" altLang="de-DE" sz="2000" dirty="0" err="1">
                <a:solidFill>
                  <a:srgbClr val="004992"/>
                </a:solidFill>
                <a:latin typeface="+mn-lt"/>
              </a:rPr>
              <a:t>düşünüyor</a:t>
            </a:r>
            <a:r>
              <a:rPr lang="en-US" altLang="de-DE" sz="2000" dirty="0">
                <a:solidFill>
                  <a:srgbClr val="004992"/>
                </a:solidFill>
                <a:latin typeface="+mn-lt"/>
              </a:rPr>
              <a:t> </a:t>
            </a:r>
            <a:r>
              <a:rPr lang="en-US" altLang="de-DE" sz="2000" dirty="0" err="1">
                <a:solidFill>
                  <a:srgbClr val="004992"/>
                </a:solidFill>
                <a:latin typeface="+mn-lt"/>
              </a:rPr>
              <a:t>olabilir</a:t>
            </a:r>
            <a:r>
              <a:rPr lang="en-US" altLang="de-DE" sz="2000" dirty="0">
                <a:solidFill>
                  <a:srgbClr val="004992"/>
                </a:solidFill>
                <a:latin typeface="+mn-lt"/>
              </a:rPr>
              <a:t>?</a:t>
            </a:r>
          </a:p>
        </p:txBody>
      </p:sp>
      <p:sp>
        <p:nvSpPr>
          <p:cNvPr id="7" name="Footer Placeholder 1">
            <a:extLst>
              <a:ext uri="{FF2B5EF4-FFF2-40B4-BE49-F238E27FC236}">
                <a16:creationId xmlns:a16="http://schemas.microsoft.com/office/drawing/2014/main" id="{909A28A1-152A-F31A-F0F8-7BB125ACFB88}"/>
              </a:ext>
            </a:extLst>
          </p:cNvPr>
          <p:cNvSpPr>
            <a:spLocks noGrp="1"/>
          </p:cNvSpPr>
          <p:nvPr>
            <p:ph type="ftr" sz="quarter" idx="11"/>
          </p:nvPr>
        </p:nvSpPr>
        <p:spPr>
          <a:xfrm>
            <a:off x="5429771" y="332656"/>
            <a:ext cx="5184000" cy="216000"/>
          </a:xfrm>
        </p:spPr>
        <p:txBody>
          <a:bodyPr/>
          <a:lstStyle/>
          <a:p>
            <a:r>
              <a:rPr lang="de-DE" dirty="0" err="1"/>
              <a:t>Eğitim</a:t>
            </a:r>
            <a:r>
              <a:rPr lang="de-DE" dirty="0"/>
              <a:t> </a:t>
            </a:r>
            <a:r>
              <a:rPr lang="de-DE" dirty="0" err="1"/>
              <a:t>Modülü</a:t>
            </a:r>
            <a:r>
              <a:rPr lang="de-DE" dirty="0"/>
              <a:t> 6 – </a:t>
            </a:r>
            <a:r>
              <a:rPr lang="de-DE" dirty="0" err="1"/>
              <a:t>Empati</a:t>
            </a:r>
            <a:r>
              <a:rPr lang="de-DE" dirty="0"/>
              <a:t> </a:t>
            </a:r>
            <a:r>
              <a:rPr lang="de-DE" dirty="0" err="1"/>
              <a:t>Kurmak</a:t>
            </a:r>
            <a:r>
              <a:rPr lang="de-DE" dirty="0"/>
              <a:t>… II</a:t>
            </a:r>
          </a:p>
        </p:txBody>
      </p:sp>
      <p:sp>
        <p:nvSpPr>
          <p:cNvPr id="8" name="Slide Number Placeholder 4">
            <a:extLst>
              <a:ext uri="{FF2B5EF4-FFF2-40B4-BE49-F238E27FC236}">
                <a16:creationId xmlns:a16="http://schemas.microsoft.com/office/drawing/2014/main" id="{289546BA-F9AF-7BA2-02A7-6FCE2007AFDE}"/>
              </a:ext>
            </a:extLst>
          </p:cNvPr>
          <p:cNvSpPr>
            <a:spLocks noGrp="1"/>
          </p:cNvSpPr>
          <p:nvPr>
            <p:ph type="sldNum" sz="quarter" idx="12"/>
          </p:nvPr>
        </p:nvSpPr>
        <p:spPr>
          <a:xfrm>
            <a:off x="10614388" y="332656"/>
            <a:ext cx="360000" cy="216000"/>
          </a:xfrm>
        </p:spPr>
        <p:txBody>
          <a:bodyPr/>
          <a:lstStyle/>
          <a:p>
            <a:fld id="{9B00EF49-7894-4F53-A8DD-F7DB3BFC5032}" type="slidenum">
              <a:rPr lang="de-DE" smtClean="0"/>
              <a:pPr/>
              <a:t>29</a:t>
            </a:fld>
            <a:endParaRPr lang="de-DE" dirty="0"/>
          </a:p>
        </p:txBody>
      </p:sp>
    </p:spTree>
    <p:extLst>
      <p:ext uri="{BB962C8B-B14F-4D97-AF65-F5344CB8AC3E}">
        <p14:creationId xmlns:p14="http://schemas.microsoft.com/office/powerpoint/2010/main" val="20417779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aption_9"/>
          <p:cNvSpPr txBox="1">
            <a:spLocks noChangeArrowheads="1"/>
          </p:cNvSpPr>
          <p:nvPr/>
        </p:nvSpPr>
        <p:spPr bwMode="auto">
          <a:xfrm>
            <a:off x="2731701" y="5884164"/>
            <a:ext cx="66981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dirty="0">
                <a:solidFill>
                  <a:srgbClr val="004992"/>
                </a:solidFill>
                <a:latin typeface="+mn-lt"/>
              </a:rPr>
              <a:t>Adam ne </a:t>
            </a:r>
            <a:r>
              <a:rPr lang="en-US" altLang="de-DE" sz="2400" dirty="0" err="1">
                <a:solidFill>
                  <a:srgbClr val="004992"/>
                </a:solidFill>
                <a:latin typeface="+mn-lt"/>
              </a:rPr>
              <a:t>düşünüyor</a:t>
            </a:r>
            <a:r>
              <a:rPr lang="en-US" altLang="de-DE" sz="2400" dirty="0">
                <a:solidFill>
                  <a:srgbClr val="004992"/>
                </a:solidFill>
                <a:latin typeface="+mn-lt"/>
              </a:rPr>
              <a:t> </a:t>
            </a:r>
            <a:r>
              <a:rPr lang="en-US" altLang="de-DE" sz="2400" dirty="0" err="1">
                <a:solidFill>
                  <a:srgbClr val="004992"/>
                </a:solidFill>
                <a:latin typeface="+mn-lt"/>
              </a:rPr>
              <a:t>olabilir</a:t>
            </a:r>
            <a:r>
              <a:rPr lang="en-US" altLang="de-DE" sz="2400" dirty="0">
                <a:solidFill>
                  <a:srgbClr val="004992"/>
                </a:solidFill>
                <a:latin typeface="+mn-lt"/>
              </a:rPr>
              <a:t>?</a:t>
            </a:r>
          </a:p>
        </p:txBody>
      </p:sp>
      <p:sp>
        <p:nvSpPr>
          <p:cNvPr id="2" name="Footer Placeholder 1"/>
          <p:cNvSpPr>
            <a:spLocks noGrp="1"/>
          </p:cNvSpPr>
          <p:nvPr>
            <p:ph type="ftr" sz="quarter" idx="11"/>
          </p:nvPr>
        </p:nvSpPr>
        <p:spPr/>
        <p:txBody>
          <a:bodyPr/>
          <a:lstStyle/>
          <a:p>
            <a:r>
              <a:rPr lang="de-DE" dirty="0" err="1"/>
              <a:t>Eğitim</a:t>
            </a:r>
            <a:r>
              <a:rPr lang="de-DE" dirty="0"/>
              <a:t> </a:t>
            </a:r>
            <a:r>
              <a:rPr lang="de-DE" dirty="0" err="1"/>
              <a:t>Modülü</a:t>
            </a:r>
            <a:r>
              <a:rPr lang="de-DE" dirty="0"/>
              <a:t> 6 – </a:t>
            </a:r>
            <a:r>
              <a:rPr lang="de-DE" dirty="0" err="1"/>
              <a:t>Empati</a:t>
            </a:r>
            <a:r>
              <a:rPr lang="de-DE" dirty="0"/>
              <a:t> </a:t>
            </a:r>
            <a:r>
              <a:rPr lang="de-DE" dirty="0" err="1"/>
              <a:t>Kurmak</a:t>
            </a:r>
            <a:r>
              <a:rPr lang="de-DE" dirty="0"/>
              <a:t>… II</a:t>
            </a:r>
          </a:p>
        </p:txBody>
      </p:sp>
      <p:sp>
        <p:nvSpPr>
          <p:cNvPr id="5" name="Slide Number Placeholder 4"/>
          <p:cNvSpPr>
            <a:spLocks noGrp="1"/>
          </p:cNvSpPr>
          <p:nvPr>
            <p:ph type="sldNum" sz="quarter" idx="12"/>
          </p:nvPr>
        </p:nvSpPr>
        <p:spPr/>
        <p:txBody>
          <a:bodyPr/>
          <a:lstStyle/>
          <a:p>
            <a:fld id="{9B00EF49-7894-4F53-A8DD-F7DB3BFC5032}" type="slidenum">
              <a:rPr lang="de-DE" smtClean="0"/>
              <a:pPr/>
              <a:t>30</a:t>
            </a:fld>
            <a:endParaRPr lang="de-DE" dirty="0"/>
          </a:p>
        </p:txBody>
      </p:sp>
      <p:pic>
        <p:nvPicPr>
          <p:cNvPr id="3" name="Picture 11" descr="06">
            <a:extLst>
              <a:ext uri="{FF2B5EF4-FFF2-40B4-BE49-F238E27FC236}">
                <a16:creationId xmlns:a16="http://schemas.microsoft.com/office/drawing/2014/main" id="{7EB98A0C-A645-2D3F-E2DE-3663B313EC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10">
            <a:extLst>
              <a:ext uri="{FF2B5EF4-FFF2-40B4-BE49-F238E27FC236}">
                <a16:creationId xmlns:a16="http://schemas.microsoft.com/office/drawing/2014/main" id="{1A978B82-5ED2-5E2D-425A-BA48B0E9FA9D}"/>
              </a:ext>
            </a:extLst>
          </p:cNvPr>
          <p:cNvSpPr txBox="1">
            <a:spLocks noChangeArrowheads="1"/>
          </p:cNvSpPr>
          <p:nvPr/>
        </p:nvSpPr>
        <p:spPr bwMode="auto">
          <a:xfrm>
            <a:off x="1076961" y="1844824"/>
            <a:ext cx="1920240" cy="1341656"/>
          </a:xfrm>
          <a:prstGeom prst="ellipse">
            <a:avLst/>
          </a:prstGeom>
          <a:solidFill>
            <a:schemeClr val="bg1"/>
          </a:solidFill>
          <a:ln>
            <a:noFill/>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i="1" dirty="0" err="1">
                <a:latin typeface="Calibri Light"/>
              </a:rPr>
              <a:t>Şu</a:t>
            </a:r>
            <a:r>
              <a:rPr lang="de-DE" altLang="de-DE" sz="1400" i="1" dirty="0">
                <a:latin typeface="Calibri Light"/>
              </a:rPr>
              <a:t> </a:t>
            </a:r>
            <a:r>
              <a:rPr lang="de-DE" altLang="de-DE" sz="1400" i="1" dirty="0" err="1">
                <a:latin typeface="Calibri Light"/>
              </a:rPr>
              <a:t>sinir</a:t>
            </a:r>
            <a:r>
              <a:rPr lang="de-DE" altLang="de-DE" sz="1400" i="1" dirty="0">
                <a:latin typeface="Calibri Light"/>
              </a:rPr>
              <a:t> </a:t>
            </a:r>
            <a:r>
              <a:rPr lang="de-DE" altLang="de-DE" sz="1400" i="1" dirty="0" err="1">
                <a:latin typeface="Calibri Light"/>
              </a:rPr>
              <a:t>bozucu</a:t>
            </a:r>
            <a:r>
              <a:rPr lang="de-DE" altLang="de-DE" sz="1400" i="1" dirty="0">
                <a:latin typeface="Calibri Light"/>
              </a:rPr>
              <a:t> </a:t>
            </a:r>
            <a:r>
              <a:rPr lang="de-DE" altLang="de-DE" sz="1400" i="1" dirty="0" err="1">
                <a:latin typeface="Calibri Light"/>
              </a:rPr>
              <a:t>iş</a:t>
            </a:r>
            <a:r>
              <a:rPr lang="de-DE" altLang="de-DE" sz="1400" i="1" dirty="0">
                <a:latin typeface="Calibri Light"/>
              </a:rPr>
              <a:t> </a:t>
            </a:r>
            <a:r>
              <a:rPr lang="de-DE" altLang="de-DE" sz="1400" i="1" dirty="0" err="1">
                <a:latin typeface="Calibri Light"/>
              </a:rPr>
              <a:t>memnuniyeti</a:t>
            </a:r>
            <a:r>
              <a:rPr lang="de-DE" altLang="de-DE" sz="1400" i="1" dirty="0">
                <a:latin typeface="Calibri Light"/>
              </a:rPr>
              <a:t> </a:t>
            </a:r>
            <a:r>
              <a:rPr lang="de-DE" altLang="de-DE" sz="1400" i="1" dirty="0" err="1">
                <a:latin typeface="Calibri Light"/>
              </a:rPr>
              <a:t>anketini</a:t>
            </a:r>
            <a:r>
              <a:rPr lang="de-DE" altLang="de-DE" sz="1400" i="1" dirty="0">
                <a:latin typeface="Calibri Light"/>
              </a:rPr>
              <a:t> </a:t>
            </a:r>
            <a:r>
              <a:rPr lang="de-DE" altLang="de-DE" sz="1400" i="1" dirty="0" err="1">
                <a:latin typeface="Calibri Light"/>
              </a:rPr>
              <a:t>gördünüz</a:t>
            </a:r>
            <a:r>
              <a:rPr lang="de-DE" altLang="de-DE" sz="1400" i="1" dirty="0">
                <a:latin typeface="Calibri Light"/>
              </a:rPr>
              <a:t> </a:t>
            </a:r>
            <a:r>
              <a:rPr lang="de-DE" altLang="de-DE" sz="1400" i="1" dirty="0" err="1">
                <a:latin typeface="Calibri Light"/>
              </a:rPr>
              <a:t>mü</a:t>
            </a:r>
            <a:r>
              <a:rPr lang="de-DE" altLang="de-DE" sz="1400" i="1" dirty="0">
                <a:latin typeface="Calibri Light"/>
              </a:rPr>
              <a:t>?</a:t>
            </a:r>
            <a:endParaRPr lang="de-DE" altLang="de-DE" sz="1400" dirty="0">
              <a:latin typeface="Calibri Light"/>
            </a:endParaRPr>
          </a:p>
        </p:txBody>
      </p:sp>
      <p:sp>
        <p:nvSpPr>
          <p:cNvPr id="6" name="Text Box 20">
            <a:extLst>
              <a:ext uri="{FF2B5EF4-FFF2-40B4-BE49-F238E27FC236}">
                <a16:creationId xmlns:a16="http://schemas.microsoft.com/office/drawing/2014/main" id="{0804C462-1922-478D-809C-A57C3FF58BBD}"/>
              </a:ext>
            </a:extLst>
          </p:cNvPr>
          <p:cNvSpPr txBox="1">
            <a:spLocks noChangeArrowheads="1"/>
          </p:cNvSpPr>
          <p:nvPr/>
        </p:nvSpPr>
        <p:spPr bwMode="auto">
          <a:xfrm>
            <a:off x="4469651" y="1763485"/>
            <a:ext cx="1920240" cy="1341656"/>
          </a:xfrm>
          <a:prstGeom prst="ellipse">
            <a:avLst/>
          </a:prstGeom>
          <a:solidFill>
            <a:schemeClr val="bg1"/>
          </a:solidFill>
          <a:ln>
            <a:noFill/>
          </a:ln>
        </p:spPr>
        <p:txBody>
          <a:bodyPr lIns="0" r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err="1">
                <a:latin typeface="Calibri Light"/>
              </a:rPr>
              <a:t>Lütfen</a:t>
            </a:r>
            <a:r>
              <a:rPr lang="de-DE" altLang="de-DE" sz="1400" dirty="0">
                <a:latin typeface="Calibri Light"/>
              </a:rPr>
              <a:t> </a:t>
            </a:r>
            <a:r>
              <a:rPr lang="de-DE" altLang="de-DE" sz="1400" dirty="0" err="1">
                <a:latin typeface="Calibri Light"/>
              </a:rPr>
              <a:t>bana</a:t>
            </a:r>
            <a:r>
              <a:rPr lang="de-DE" altLang="de-DE" sz="1400" dirty="0">
                <a:latin typeface="Calibri Light"/>
              </a:rPr>
              <a:t> </a:t>
            </a:r>
            <a:r>
              <a:rPr lang="de-DE" altLang="de-DE" sz="1400" dirty="0" err="1">
                <a:latin typeface="Calibri Light"/>
              </a:rPr>
              <a:t>bu</a:t>
            </a:r>
            <a:r>
              <a:rPr lang="de-DE" altLang="de-DE" sz="1400" dirty="0">
                <a:latin typeface="Calibri Light"/>
              </a:rPr>
              <a:t> </a:t>
            </a:r>
            <a:r>
              <a:rPr lang="de-DE" altLang="de-DE" sz="1400" dirty="0" err="1">
                <a:latin typeface="Calibri Light"/>
              </a:rPr>
              <a:t>kitabın</a:t>
            </a:r>
            <a:r>
              <a:rPr lang="de-DE" altLang="de-DE" sz="1400" dirty="0">
                <a:latin typeface="Calibri Light"/>
              </a:rPr>
              <a:t> ne </a:t>
            </a:r>
            <a:r>
              <a:rPr lang="de-DE" altLang="de-DE" sz="1400" dirty="0" err="1">
                <a:latin typeface="Calibri Light"/>
              </a:rPr>
              <a:t>zaman</a:t>
            </a:r>
            <a:r>
              <a:rPr lang="de-DE" altLang="de-DE" sz="1400" dirty="0">
                <a:latin typeface="Calibri Light"/>
              </a:rPr>
              <a:t> </a:t>
            </a:r>
            <a:r>
              <a:rPr lang="de-DE" altLang="de-DE" sz="1400" dirty="0" err="1">
                <a:latin typeface="Calibri Light"/>
              </a:rPr>
              <a:t>teslim</a:t>
            </a:r>
            <a:r>
              <a:rPr lang="de-DE" altLang="de-DE" sz="1400" dirty="0">
                <a:latin typeface="Calibri Light"/>
              </a:rPr>
              <a:t> </a:t>
            </a:r>
            <a:r>
              <a:rPr lang="de-DE" altLang="de-DE" sz="1400" dirty="0" err="1">
                <a:latin typeface="Calibri Light"/>
              </a:rPr>
              <a:t>edileceğini</a:t>
            </a:r>
            <a:r>
              <a:rPr lang="de-DE" altLang="de-DE" sz="1400" dirty="0">
                <a:latin typeface="Calibri Light"/>
              </a:rPr>
              <a:t> </a:t>
            </a:r>
            <a:r>
              <a:rPr lang="de-DE" altLang="de-DE" sz="1400" dirty="0" err="1">
                <a:latin typeface="Calibri Light"/>
              </a:rPr>
              <a:t>söyler</a:t>
            </a:r>
            <a:r>
              <a:rPr lang="de-DE" altLang="de-DE" sz="1400" dirty="0">
                <a:latin typeface="Calibri Light"/>
              </a:rPr>
              <a:t> </a:t>
            </a:r>
            <a:r>
              <a:rPr lang="de-DE" altLang="de-DE" sz="1400" dirty="0" err="1">
                <a:latin typeface="Calibri Light"/>
              </a:rPr>
              <a:t>misiniz</a:t>
            </a:r>
            <a:r>
              <a:rPr lang="de-DE" altLang="de-DE" sz="1400" dirty="0">
                <a:latin typeface="Calibri Light"/>
              </a:rPr>
              <a:t>?</a:t>
            </a:r>
            <a:endParaRPr lang="en-GB" altLang="de-DE" sz="1400" dirty="0">
              <a:latin typeface="Calibri Light"/>
            </a:endParaRPr>
          </a:p>
        </p:txBody>
      </p:sp>
      <p:sp>
        <p:nvSpPr>
          <p:cNvPr id="7" name="Text Box 18">
            <a:extLst>
              <a:ext uri="{FF2B5EF4-FFF2-40B4-BE49-F238E27FC236}">
                <a16:creationId xmlns:a16="http://schemas.microsoft.com/office/drawing/2014/main" id="{66315248-8ED5-8E8B-2F29-62988B9D9C17}"/>
              </a:ext>
            </a:extLst>
          </p:cNvPr>
          <p:cNvSpPr txBox="1">
            <a:spLocks noChangeArrowheads="1"/>
          </p:cNvSpPr>
          <p:nvPr/>
        </p:nvSpPr>
        <p:spPr bwMode="auto">
          <a:xfrm>
            <a:off x="8401843" y="1772816"/>
            <a:ext cx="2011680" cy="1038701"/>
          </a:xfrm>
          <a:prstGeom prst="ellipse">
            <a:avLst/>
          </a:prstGeom>
          <a:solidFill>
            <a:schemeClr val="bg1"/>
          </a:solidFill>
          <a:ln>
            <a:noFill/>
          </a:ln>
        </p:spPr>
        <p:txBody>
          <a:bodyPr wrap="square" lIns="0" r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err="1">
                <a:latin typeface="Calibri Light"/>
              </a:rPr>
              <a:t>Böyle</a:t>
            </a:r>
            <a:r>
              <a:rPr lang="de-DE" altLang="de-DE" sz="1400" dirty="0">
                <a:latin typeface="Calibri Light"/>
              </a:rPr>
              <a:t> </a:t>
            </a:r>
            <a:r>
              <a:rPr lang="de-DE" altLang="de-DE" sz="1400" dirty="0" err="1">
                <a:latin typeface="Calibri Light"/>
              </a:rPr>
              <a:t>aptalca</a:t>
            </a:r>
            <a:r>
              <a:rPr lang="de-DE" altLang="de-DE" sz="1400" dirty="0">
                <a:latin typeface="Calibri Light"/>
              </a:rPr>
              <a:t> </a:t>
            </a:r>
            <a:r>
              <a:rPr lang="de-DE" altLang="de-DE" sz="1400" dirty="0" err="1">
                <a:latin typeface="Calibri Light"/>
              </a:rPr>
              <a:t>sorulara</a:t>
            </a:r>
            <a:r>
              <a:rPr lang="de-DE" altLang="de-DE" sz="1400" dirty="0">
                <a:latin typeface="Calibri Light"/>
              </a:rPr>
              <a:t> </a:t>
            </a:r>
            <a:r>
              <a:rPr lang="de-DE" altLang="de-DE" sz="1400" dirty="0" err="1">
                <a:latin typeface="Calibri Light"/>
              </a:rPr>
              <a:t>cevap</a:t>
            </a:r>
            <a:r>
              <a:rPr lang="de-DE" altLang="de-DE" sz="1400" dirty="0">
                <a:latin typeface="Calibri Light"/>
              </a:rPr>
              <a:t> </a:t>
            </a:r>
            <a:r>
              <a:rPr lang="de-DE" altLang="de-DE" sz="1400" dirty="0" err="1">
                <a:latin typeface="Calibri Light"/>
              </a:rPr>
              <a:t>vermem</a:t>
            </a:r>
            <a:r>
              <a:rPr lang="de-DE" altLang="de-DE" sz="1400" dirty="0">
                <a:latin typeface="Calibri Light"/>
              </a:rPr>
              <a:t>!</a:t>
            </a:r>
            <a:endParaRPr lang="en-GB" altLang="de-DE" sz="1400" dirty="0">
              <a:latin typeface="Calibri Light"/>
            </a:endParaRPr>
          </a:p>
        </p:txBody>
      </p:sp>
    </p:spTree>
    <p:extLst>
      <p:ext uri="{BB962C8B-B14F-4D97-AF65-F5344CB8AC3E}">
        <p14:creationId xmlns:p14="http://schemas.microsoft.com/office/powerpoint/2010/main" val="42852114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Caption_18"/>
          <p:cNvSpPr txBox="1"/>
          <p:nvPr/>
        </p:nvSpPr>
        <p:spPr>
          <a:xfrm>
            <a:off x="3417467" y="5884164"/>
            <a:ext cx="5989151" cy="772712"/>
          </a:xfrm>
          <a:prstGeom prst="rect">
            <a:avLst/>
          </a:prstGeom>
        </p:spPr>
        <p:txBody>
          <a:bodyPr wrap="square" lIns="0" tIns="12700" rIns="0" bIns="0">
            <a:spAutoFit/>
          </a:bodyPr>
          <a:lstStyle/>
          <a:p>
            <a:pPr algn="ctr" eaLnBrk="1" fontAlgn="auto" hangingPunct="1">
              <a:lnSpc>
                <a:spcPct val="105000"/>
              </a:lnSpc>
              <a:spcBef>
                <a:spcPts val="1999"/>
              </a:spcBef>
              <a:spcAft>
                <a:spcPts val="0"/>
              </a:spcAft>
              <a:defRPr/>
            </a:pPr>
            <a:r>
              <a:rPr lang="en-US" sz="2400" spc="-10" dirty="0">
                <a:solidFill>
                  <a:srgbClr val="004992"/>
                </a:solidFill>
                <a:latin typeface="+mn-lt"/>
              </a:rPr>
              <a:t>Park </a:t>
            </a:r>
            <a:r>
              <a:rPr lang="en-US" sz="2400" spc="-10" dirty="0" err="1">
                <a:solidFill>
                  <a:srgbClr val="004992"/>
                </a:solidFill>
                <a:latin typeface="+mn-lt"/>
              </a:rPr>
              <a:t>bekçisi</a:t>
            </a:r>
            <a:r>
              <a:rPr lang="en-US" sz="2400" spc="-10" dirty="0">
                <a:solidFill>
                  <a:srgbClr val="004992"/>
                </a:solidFill>
                <a:latin typeface="+mn-lt"/>
              </a:rPr>
              <a:t> </a:t>
            </a:r>
            <a:r>
              <a:rPr lang="en-US" sz="2400" spc="-10" dirty="0" err="1">
                <a:solidFill>
                  <a:srgbClr val="004992"/>
                </a:solidFill>
                <a:latin typeface="+mn-lt"/>
              </a:rPr>
              <a:t>muhtemelen</a:t>
            </a:r>
            <a:r>
              <a:rPr lang="en-US" sz="2400" spc="-10" dirty="0">
                <a:solidFill>
                  <a:srgbClr val="004992"/>
                </a:solidFill>
                <a:latin typeface="+mn-lt"/>
              </a:rPr>
              <a:t> ne </a:t>
            </a:r>
            <a:r>
              <a:rPr lang="en-US" sz="2400" spc="-10" dirty="0" err="1">
                <a:solidFill>
                  <a:srgbClr val="004992"/>
                </a:solidFill>
                <a:latin typeface="+mn-lt"/>
              </a:rPr>
              <a:t>düşünüyordur</a:t>
            </a:r>
            <a:r>
              <a:rPr lang="en-US" sz="2400" spc="-10" dirty="0">
                <a:solidFill>
                  <a:srgbClr val="004992"/>
                </a:solidFill>
                <a:latin typeface="+mn-lt"/>
              </a:rPr>
              <a:t>...? </a:t>
            </a:r>
            <a:r>
              <a:rPr lang="en-US" sz="2400" spc="-10" dirty="0" err="1">
                <a:solidFill>
                  <a:srgbClr val="004992"/>
                </a:solidFill>
                <a:latin typeface="+mn-lt"/>
              </a:rPr>
              <a:t>Haklı</a:t>
            </a:r>
            <a:r>
              <a:rPr lang="en-US" sz="2400" spc="-10" dirty="0">
                <a:solidFill>
                  <a:srgbClr val="004992"/>
                </a:solidFill>
                <a:latin typeface="+mn-lt"/>
              </a:rPr>
              <a:t> </a:t>
            </a:r>
            <a:r>
              <a:rPr lang="en-US" sz="2400" spc="-10" dirty="0" err="1">
                <a:solidFill>
                  <a:srgbClr val="004992"/>
                </a:solidFill>
                <a:latin typeface="+mn-lt"/>
              </a:rPr>
              <a:t>mı</a:t>
            </a:r>
            <a:r>
              <a:rPr lang="en-US" sz="2400" spc="-10" dirty="0">
                <a:solidFill>
                  <a:srgbClr val="004992"/>
                </a:solidFill>
                <a:latin typeface="+mn-lt"/>
              </a:rPr>
              <a:t>?</a:t>
            </a:r>
            <a:endParaRPr sz="2400" dirty="0">
              <a:solidFill>
                <a:srgbClr val="004992"/>
              </a:solidFill>
              <a:latin typeface="+mn-lt"/>
            </a:endParaRPr>
          </a:p>
        </p:txBody>
      </p:sp>
      <p:sp>
        <p:nvSpPr>
          <p:cNvPr id="25"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r>
              <a:rPr lang="de-DE"/>
              <a:t>Eğitim Modülü 6 – Empati Kurmak…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31</a:t>
            </a:fld>
            <a:endParaRPr lang="de-DE" dirty="0"/>
          </a:p>
        </p:txBody>
      </p:sp>
      <p:pic>
        <p:nvPicPr>
          <p:cNvPr id="6" name="Picture 35" descr="04">
            <a:extLst>
              <a:ext uri="{FF2B5EF4-FFF2-40B4-BE49-F238E27FC236}">
                <a16:creationId xmlns:a16="http://schemas.microsoft.com/office/drawing/2014/main" id="{9CE658C0-FBC4-357A-2B19-D7D185ECFE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0">
            <a:extLst>
              <a:ext uri="{FF2B5EF4-FFF2-40B4-BE49-F238E27FC236}">
                <a16:creationId xmlns:a16="http://schemas.microsoft.com/office/drawing/2014/main" id="{BFCA1136-65ED-C25C-1844-4262B1A16AA5}"/>
              </a:ext>
            </a:extLst>
          </p:cNvPr>
          <p:cNvSpPr>
            <a:spLocks noChangeArrowheads="1"/>
          </p:cNvSpPr>
          <p:nvPr/>
        </p:nvSpPr>
        <p:spPr bwMode="auto">
          <a:xfrm>
            <a:off x="2713211" y="3392424"/>
            <a:ext cx="3291840" cy="23774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
        <p:nvSpPr>
          <p:cNvPr id="8" name="Rectangle 60">
            <a:extLst>
              <a:ext uri="{FF2B5EF4-FFF2-40B4-BE49-F238E27FC236}">
                <a16:creationId xmlns:a16="http://schemas.microsoft.com/office/drawing/2014/main" id="{5B98CC4C-07BA-3E98-7A92-5A7E44421A60}"/>
              </a:ext>
            </a:extLst>
          </p:cNvPr>
          <p:cNvSpPr>
            <a:spLocks noChangeArrowheads="1"/>
          </p:cNvSpPr>
          <p:nvPr/>
        </p:nvSpPr>
        <p:spPr bwMode="auto">
          <a:xfrm>
            <a:off x="2713211" y="1161288"/>
            <a:ext cx="3291840" cy="223113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
        <p:nvSpPr>
          <p:cNvPr id="9" name="Rectangle 60">
            <a:extLst>
              <a:ext uri="{FF2B5EF4-FFF2-40B4-BE49-F238E27FC236}">
                <a16:creationId xmlns:a16="http://schemas.microsoft.com/office/drawing/2014/main" id="{5E8E07A0-72A8-B55F-E9A4-38AEA8B7B34B}"/>
              </a:ext>
            </a:extLst>
          </p:cNvPr>
          <p:cNvSpPr>
            <a:spLocks noChangeArrowheads="1"/>
          </p:cNvSpPr>
          <p:nvPr/>
        </p:nvSpPr>
        <p:spPr bwMode="auto">
          <a:xfrm>
            <a:off x="6005051" y="1161288"/>
            <a:ext cx="3401568" cy="223113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Tree>
    <p:extLst>
      <p:ext uri="{BB962C8B-B14F-4D97-AF65-F5344CB8AC3E}">
        <p14:creationId xmlns:p14="http://schemas.microsoft.com/office/powerpoint/2010/main" val="26412069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mn-lt"/>
              </a:rPr>
              <a:t> </a:t>
            </a:r>
          </a:p>
        </p:txBody>
      </p:sp>
      <p:sp>
        <p:nvSpPr>
          <p:cNvPr id="2" name="Footer Placeholder 1"/>
          <p:cNvSpPr>
            <a:spLocks noGrp="1"/>
          </p:cNvSpPr>
          <p:nvPr>
            <p:ph type="ftr" sz="quarter" idx="11"/>
          </p:nvPr>
        </p:nvSpPr>
        <p:spPr/>
        <p:txBody>
          <a:bodyPr/>
          <a:lstStyle/>
          <a:p>
            <a:r>
              <a:rPr lang="de-DE"/>
              <a:t>Eğitim Modülü 6 – Empati Kurmak…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32</a:t>
            </a:fld>
            <a:endParaRPr lang="de-DE" dirty="0"/>
          </a:p>
        </p:txBody>
      </p:sp>
      <p:pic>
        <p:nvPicPr>
          <p:cNvPr id="4" name="Picture 35" descr="04">
            <a:extLst>
              <a:ext uri="{FF2B5EF4-FFF2-40B4-BE49-F238E27FC236}">
                <a16:creationId xmlns:a16="http://schemas.microsoft.com/office/drawing/2014/main" id="{88CF182E-DCA6-2D7C-B618-1D73287272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aption_18">
            <a:extLst>
              <a:ext uri="{FF2B5EF4-FFF2-40B4-BE49-F238E27FC236}">
                <a16:creationId xmlns:a16="http://schemas.microsoft.com/office/drawing/2014/main" id="{3A5B19D9-34EA-2B3D-014F-7F61F594B2E7}"/>
              </a:ext>
            </a:extLst>
          </p:cNvPr>
          <p:cNvSpPr txBox="1"/>
          <p:nvPr/>
        </p:nvSpPr>
        <p:spPr>
          <a:xfrm>
            <a:off x="3024964" y="5884164"/>
            <a:ext cx="6145245" cy="772712"/>
          </a:xfrm>
          <a:prstGeom prst="rect">
            <a:avLst/>
          </a:prstGeom>
        </p:spPr>
        <p:txBody>
          <a:bodyPr wrap="square" lIns="0" tIns="12700" rIns="0" bIns="0">
            <a:spAutoFit/>
          </a:bodyPr>
          <a:lstStyle/>
          <a:p>
            <a:pPr algn="ctr" eaLnBrk="1" fontAlgn="auto" hangingPunct="1">
              <a:lnSpc>
                <a:spcPct val="105000"/>
              </a:lnSpc>
              <a:spcBef>
                <a:spcPts val="1999"/>
              </a:spcBef>
              <a:spcAft>
                <a:spcPts val="0"/>
              </a:spcAft>
              <a:defRPr/>
            </a:pPr>
            <a:r>
              <a:rPr lang="en-US" sz="2400" spc="-10" dirty="0">
                <a:solidFill>
                  <a:srgbClr val="004992"/>
                </a:solidFill>
                <a:latin typeface="+mn-lt"/>
              </a:rPr>
              <a:t>Park </a:t>
            </a:r>
            <a:r>
              <a:rPr lang="en-US" sz="2400" spc="-10" dirty="0" err="1">
                <a:solidFill>
                  <a:srgbClr val="004992"/>
                </a:solidFill>
                <a:latin typeface="+mn-lt"/>
              </a:rPr>
              <a:t>bekçisi</a:t>
            </a:r>
            <a:r>
              <a:rPr lang="en-US" sz="2400" spc="-10" dirty="0">
                <a:solidFill>
                  <a:srgbClr val="004992"/>
                </a:solidFill>
                <a:latin typeface="+mn-lt"/>
              </a:rPr>
              <a:t> </a:t>
            </a:r>
            <a:r>
              <a:rPr lang="en-US" sz="2400" spc="-10" dirty="0" err="1">
                <a:solidFill>
                  <a:srgbClr val="004992"/>
                </a:solidFill>
                <a:latin typeface="+mn-lt"/>
              </a:rPr>
              <a:t>muhtemelen</a:t>
            </a:r>
            <a:r>
              <a:rPr lang="en-US" sz="2400" spc="-10" dirty="0">
                <a:solidFill>
                  <a:srgbClr val="004992"/>
                </a:solidFill>
                <a:latin typeface="+mn-lt"/>
              </a:rPr>
              <a:t> ne </a:t>
            </a:r>
            <a:r>
              <a:rPr lang="en-US" sz="2400" spc="-10" dirty="0" err="1">
                <a:solidFill>
                  <a:srgbClr val="004992"/>
                </a:solidFill>
                <a:latin typeface="+mn-lt"/>
              </a:rPr>
              <a:t>düşünüyordur</a:t>
            </a:r>
            <a:r>
              <a:rPr lang="en-US" sz="2400" spc="-10" dirty="0">
                <a:solidFill>
                  <a:srgbClr val="004992"/>
                </a:solidFill>
                <a:latin typeface="+mn-lt"/>
              </a:rPr>
              <a:t>...? </a:t>
            </a:r>
            <a:r>
              <a:rPr lang="en-US" sz="2400" spc="-10" dirty="0" err="1">
                <a:solidFill>
                  <a:srgbClr val="004992"/>
                </a:solidFill>
                <a:latin typeface="+mn-lt"/>
              </a:rPr>
              <a:t>Haklı</a:t>
            </a:r>
            <a:r>
              <a:rPr lang="en-US" sz="2400" spc="-10" dirty="0">
                <a:solidFill>
                  <a:srgbClr val="004992"/>
                </a:solidFill>
                <a:latin typeface="+mn-lt"/>
              </a:rPr>
              <a:t> </a:t>
            </a:r>
            <a:r>
              <a:rPr lang="en-US" sz="2400" spc="-10" dirty="0" err="1">
                <a:solidFill>
                  <a:srgbClr val="004992"/>
                </a:solidFill>
                <a:latin typeface="+mn-lt"/>
              </a:rPr>
              <a:t>mı</a:t>
            </a:r>
            <a:r>
              <a:rPr lang="en-US" sz="2400" spc="-10" dirty="0">
                <a:solidFill>
                  <a:srgbClr val="004992"/>
                </a:solidFill>
                <a:latin typeface="+mn-lt"/>
              </a:rPr>
              <a:t>?</a:t>
            </a:r>
            <a:endParaRPr sz="2400" dirty="0">
              <a:solidFill>
                <a:srgbClr val="004992"/>
              </a:solidFill>
              <a:latin typeface="+mn-lt"/>
            </a:endParaRPr>
          </a:p>
        </p:txBody>
      </p:sp>
    </p:spTree>
    <p:extLst>
      <p:ext uri="{BB962C8B-B14F-4D97-AF65-F5344CB8AC3E}">
        <p14:creationId xmlns:p14="http://schemas.microsoft.com/office/powerpoint/2010/main" val="9190974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mn-lt"/>
              </a:rPr>
              <a:t> </a:t>
            </a:r>
          </a:p>
        </p:txBody>
      </p:sp>
      <p:sp>
        <p:nvSpPr>
          <p:cNvPr id="2" name="Footer Placeholder 1"/>
          <p:cNvSpPr>
            <a:spLocks noGrp="1"/>
          </p:cNvSpPr>
          <p:nvPr>
            <p:ph type="ftr" sz="quarter" idx="11"/>
          </p:nvPr>
        </p:nvSpPr>
        <p:spPr/>
        <p:txBody>
          <a:bodyPr/>
          <a:lstStyle/>
          <a:p>
            <a:r>
              <a:rPr lang="de-DE"/>
              <a:t>Eğitim Modülü 6 – Empati Kurmak…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33</a:t>
            </a:fld>
            <a:endParaRPr lang="de-DE" dirty="0"/>
          </a:p>
        </p:txBody>
      </p:sp>
      <p:sp>
        <p:nvSpPr>
          <p:cNvPr id="17" name="Oval 16">
            <a:extLst>
              <a:ext uri="{FF2B5EF4-FFF2-40B4-BE49-F238E27FC236}">
                <a16:creationId xmlns:a16="http://schemas.microsoft.com/office/drawing/2014/main" id="{AF89ABBA-57A7-9003-88D4-B43C0C638AC9}"/>
              </a:ext>
            </a:extLst>
          </p:cNvPr>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3" name="Picture 2074" descr="03">
            <a:extLst>
              <a:ext uri="{FF2B5EF4-FFF2-40B4-BE49-F238E27FC236}">
                <a16:creationId xmlns:a16="http://schemas.microsoft.com/office/drawing/2014/main" id="{3C02C355-A7AE-17A2-1B06-4086CB425A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60">
            <a:extLst>
              <a:ext uri="{FF2B5EF4-FFF2-40B4-BE49-F238E27FC236}">
                <a16:creationId xmlns:a16="http://schemas.microsoft.com/office/drawing/2014/main" id="{9EBCC74C-4AD4-F73A-E5D9-A581BA2B08F6}"/>
              </a:ext>
            </a:extLst>
          </p:cNvPr>
          <p:cNvSpPr>
            <a:spLocks noChangeArrowheads="1"/>
          </p:cNvSpPr>
          <p:nvPr/>
        </p:nvSpPr>
        <p:spPr bwMode="auto">
          <a:xfrm>
            <a:off x="521208" y="1965960"/>
            <a:ext cx="265176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0" name="Rectangle 60">
            <a:extLst>
              <a:ext uri="{FF2B5EF4-FFF2-40B4-BE49-F238E27FC236}">
                <a16:creationId xmlns:a16="http://schemas.microsoft.com/office/drawing/2014/main" id="{9656A629-CE92-BB59-75A6-1D9BBF6CDA48}"/>
              </a:ext>
            </a:extLst>
          </p:cNvPr>
          <p:cNvSpPr>
            <a:spLocks noChangeArrowheads="1"/>
          </p:cNvSpPr>
          <p:nvPr/>
        </p:nvSpPr>
        <p:spPr bwMode="auto">
          <a:xfrm>
            <a:off x="3172968" y="1965960"/>
            <a:ext cx="246888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1" name="Rectangle 60">
            <a:extLst>
              <a:ext uri="{FF2B5EF4-FFF2-40B4-BE49-F238E27FC236}">
                <a16:creationId xmlns:a16="http://schemas.microsoft.com/office/drawing/2014/main" id="{E3E05EBE-FFD5-0D35-6D2A-9E384A0D7A9C}"/>
              </a:ext>
            </a:extLst>
          </p:cNvPr>
          <p:cNvSpPr>
            <a:spLocks noChangeArrowheads="1"/>
          </p:cNvSpPr>
          <p:nvPr/>
        </p:nvSpPr>
        <p:spPr bwMode="auto">
          <a:xfrm>
            <a:off x="5615327" y="1965960"/>
            <a:ext cx="301752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2" name="Caption_11">
            <a:extLst>
              <a:ext uri="{FF2B5EF4-FFF2-40B4-BE49-F238E27FC236}">
                <a16:creationId xmlns:a16="http://schemas.microsoft.com/office/drawing/2014/main" id="{DAE51476-C1B2-E9FC-824C-D1BBE5D5A091}"/>
              </a:ext>
            </a:extLst>
          </p:cNvPr>
          <p:cNvSpPr txBox="1"/>
          <p:nvPr/>
        </p:nvSpPr>
        <p:spPr>
          <a:xfrm>
            <a:off x="2857811" y="5445252"/>
            <a:ext cx="6479552" cy="772712"/>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en-US" sz="2400" spc="-5" dirty="0" err="1">
                <a:solidFill>
                  <a:srgbClr val="004992"/>
                </a:solidFill>
                <a:latin typeface="+mn-lt"/>
              </a:rPr>
              <a:t>Resmin</a:t>
            </a:r>
            <a:r>
              <a:rPr lang="en-US" sz="2400" spc="-5" dirty="0">
                <a:solidFill>
                  <a:srgbClr val="004992"/>
                </a:solidFill>
                <a:latin typeface="+mn-lt"/>
              </a:rPr>
              <a:t> </a:t>
            </a:r>
            <a:r>
              <a:rPr lang="en-US" sz="2400" spc="-5" dirty="0" err="1">
                <a:solidFill>
                  <a:srgbClr val="004992"/>
                </a:solidFill>
                <a:latin typeface="+mn-lt"/>
              </a:rPr>
              <a:t>önündeki</a:t>
            </a:r>
            <a:r>
              <a:rPr lang="en-US" sz="2400" spc="-5" dirty="0">
                <a:solidFill>
                  <a:srgbClr val="004992"/>
                </a:solidFill>
                <a:latin typeface="+mn-lt"/>
              </a:rPr>
              <a:t> </a:t>
            </a:r>
            <a:r>
              <a:rPr lang="en-US" sz="2400" spc="-5" dirty="0" err="1">
                <a:solidFill>
                  <a:srgbClr val="004992"/>
                </a:solidFill>
                <a:latin typeface="+mn-lt"/>
              </a:rPr>
              <a:t>adam</a:t>
            </a:r>
            <a:r>
              <a:rPr lang="en-US" sz="2400" spc="-5" dirty="0">
                <a:solidFill>
                  <a:srgbClr val="004992"/>
                </a:solidFill>
                <a:latin typeface="+mn-lt"/>
              </a:rPr>
              <a:t> ne </a:t>
            </a:r>
            <a:r>
              <a:rPr lang="en-US" sz="2400" spc="-5" dirty="0" err="1">
                <a:solidFill>
                  <a:srgbClr val="004992"/>
                </a:solidFill>
                <a:latin typeface="+mn-lt"/>
              </a:rPr>
              <a:t>düşünüyor</a:t>
            </a:r>
            <a:r>
              <a:rPr lang="en-US" sz="2400" spc="-5" dirty="0">
                <a:solidFill>
                  <a:srgbClr val="004992"/>
                </a:solidFill>
                <a:latin typeface="+mn-lt"/>
              </a:rPr>
              <a:t> </a:t>
            </a:r>
            <a:r>
              <a:rPr lang="en-US" sz="2400" spc="-5" dirty="0" err="1">
                <a:solidFill>
                  <a:srgbClr val="004992"/>
                </a:solidFill>
                <a:latin typeface="+mn-lt"/>
              </a:rPr>
              <a:t>olabilir</a:t>
            </a:r>
            <a:r>
              <a:rPr lang="en-US" sz="2400" spc="-5" dirty="0">
                <a:solidFill>
                  <a:srgbClr val="004992"/>
                </a:solidFill>
                <a:latin typeface="+mn-lt"/>
              </a:rPr>
              <a:t>...? </a:t>
            </a:r>
            <a:r>
              <a:rPr lang="en-US" sz="2400" spc="-5" dirty="0" err="1">
                <a:solidFill>
                  <a:srgbClr val="004992"/>
                </a:solidFill>
                <a:latin typeface="+mn-lt"/>
              </a:rPr>
              <a:t>Doğru</a:t>
            </a:r>
            <a:r>
              <a:rPr lang="en-US" sz="2400" spc="-5" dirty="0">
                <a:solidFill>
                  <a:srgbClr val="004992"/>
                </a:solidFill>
                <a:latin typeface="+mn-lt"/>
              </a:rPr>
              <a:t> mu </a:t>
            </a:r>
            <a:r>
              <a:rPr lang="en-US" sz="2400" spc="-5" dirty="0" err="1">
                <a:solidFill>
                  <a:srgbClr val="004992"/>
                </a:solidFill>
                <a:latin typeface="+mn-lt"/>
              </a:rPr>
              <a:t>düşünüyor</a:t>
            </a:r>
            <a:r>
              <a:rPr lang="en-US" sz="2400" spc="-5" dirty="0">
                <a:solidFill>
                  <a:srgbClr val="004992"/>
                </a:solidFill>
                <a:latin typeface="+mn-lt"/>
              </a:rPr>
              <a:t>?</a:t>
            </a:r>
          </a:p>
        </p:txBody>
      </p:sp>
    </p:spTree>
    <p:extLst>
      <p:ext uri="{BB962C8B-B14F-4D97-AF65-F5344CB8AC3E}">
        <p14:creationId xmlns:p14="http://schemas.microsoft.com/office/powerpoint/2010/main" val="13686254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9440ECF9-242E-FCC1-EA3F-D8C3B05B5CD3}"/>
              </a:ext>
            </a:extLst>
          </p:cNvPr>
          <p:cNvSpPr>
            <a:spLocks noGrp="1"/>
          </p:cNvSpPr>
          <p:nvPr>
            <p:ph type="sldNum" sz="quarter" idx="12"/>
          </p:nvPr>
        </p:nvSpPr>
        <p:spPr>
          <a:xfrm>
            <a:off x="10614388" y="332656"/>
            <a:ext cx="360000" cy="216000"/>
          </a:xfrm>
        </p:spPr>
        <p:txBody>
          <a:bodyPr/>
          <a:lstStyle/>
          <a:p>
            <a:fld id="{9B00EF49-7894-4F53-A8DD-F7DB3BFC5032}" type="slidenum">
              <a:rPr lang="de-DE" smtClean="0"/>
              <a:pPr/>
              <a:t>34</a:t>
            </a:fld>
            <a:endParaRPr lang="de-DE" dirty="0"/>
          </a:p>
        </p:txBody>
      </p:sp>
      <p:sp>
        <p:nvSpPr>
          <p:cNvPr id="3" name="Footer Placeholder 2">
            <a:extLst>
              <a:ext uri="{FF2B5EF4-FFF2-40B4-BE49-F238E27FC236}">
                <a16:creationId xmlns:a16="http://schemas.microsoft.com/office/drawing/2014/main" id="{4EA90A7B-D378-0CB5-D613-3E22ABAB0F60}"/>
              </a:ext>
            </a:extLst>
          </p:cNvPr>
          <p:cNvSpPr>
            <a:spLocks noGrp="1"/>
          </p:cNvSpPr>
          <p:nvPr>
            <p:ph type="ftr" sz="quarter" idx="11"/>
          </p:nvPr>
        </p:nvSpPr>
        <p:spPr>
          <a:xfrm>
            <a:off x="5429771" y="332656"/>
            <a:ext cx="5184000" cy="216000"/>
          </a:xfrm>
        </p:spPr>
        <p:txBody>
          <a:bodyPr/>
          <a:lstStyle/>
          <a:p>
            <a:r>
              <a:rPr lang="de-DE"/>
              <a:t>Eğitim Modülü 6 – Empati Kurmak… II</a:t>
            </a:r>
            <a:endParaRPr lang="de-DE" dirty="0"/>
          </a:p>
        </p:txBody>
      </p:sp>
      <p:pic>
        <p:nvPicPr>
          <p:cNvPr id="5" name="Picture 2074" descr="03">
            <a:extLst>
              <a:ext uri="{FF2B5EF4-FFF2-40B4-BE49-F238E27FC236}">
                <a16:creationId xmlns:a16="http://schemas.microsoft.com/office/drawing/2014/main" id="{7D835181-2CEE-4879-B28E-2EF14C5AB7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aption_11">
            <a:extLst>
              <a:ext uri="{FF2B5EF4-FFF2-40B4-BE49-F238E27FC236}">
                <a16:creationId xmlns:a16="http://schemas.microsoft.com/office/drawing/2014/main" id="{5C7A25A0-23FC-9EC8-7767-2589F5055843}"/>
              </a:ext>
            </a:extLst>
          </p:cNvPr>
          <p:cNvSpPr txBox="1"/>
          <p:nvPr/>
        </p:nvSpPr>
        <p:spPr>
          <a:xfrm>
            <a:off x="2857811" y="5445252"/>
            <a:ext cx="6479552" cy="772712"/>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en-US" sz="2400" spc="-5" dirty="0" err="1">
                <a:solidFill>
                  <a:srgbClr val="004992"/>
                </a:solidFill>
                <a:latin typeface="+mn-lt"/>
              </a:rPr>
              <a:t>Resmin</a:t>
            </a:r>
            <a:r>
              <a:rPr lang="en-US" sz="2400" spc="-5" dirty="0">
                <a:solidFill>
                  <a:srgbClr val="004992"/>
                </a:solidFill>
                <a:latin typeface="+mn-lt"/>
              </a:rPr>
              <a:t> </a:t>
            </a:r>
            <a:r>
              <a:rPr lang="en-US" sz="2400" spc="-5" dirty="0" err="1">
                <a:solidFill>
                  <a:srgbClr val="004992"/>
                </a:solidFill>
                <a:latin typeface="+mn-lt"/>
              </a:rPr>
              <a:t>önündeki</a:t>
            </a:r>
            <a:r>
              <a:rPr lang="en-US" sz="2400" spc="-5" dirty="0">
                <a:solidFill>
                  <a:srgbClr val="004992"/>
                </a:solidFill>
                <a:latin typeface="+mn-lt"/>
              </a:rPr>
              <a:t> </a:t>
            </a:r>
            <a:r>
              <a:rPr lang="en-US" sz="2400" spc="-5" dirty="0" err="1">
                <a:solidFill>
                  <a:srgbClr val="004992"/>
                </a:solidFill>
                <a:latin typeface="+mn-lt"/>
              </a:rPr>
              <a:t>adam</a:t>
            </a:r>
            <a:r>
              <a:rPr lang="en-US" sz="2400" spc="-5" dirty="0">
                <a:solidFill>
                  <a:srgbClr val="004992"/>
                </a:solidFill>
                <a:latin typeface="+mn-lt"/>
              </a:rPr>
              <a:t> ne </a:t>
            </a:r>
            <a:r>
              <a:rPr lang="en-US" sz="2400" spc="-5" dirty="0" err="1">
                <a:solidFill>
                  <a:srgbClr val="004992"/>
                </a:solidFill>
                <a:latin typeface="+mn-lt"/>
              </a:rPr>
              <a:t>düşünüyor</a:t>
            </a:r>
            <a:r>
              <a:rPr lang="en-US" sz="2400" spc="-5" dirty="0">
                <a:solidFill>
                  <a:srgbClr val="004992"/>
                </a:solidFill>
                <a:latin typeface="+mn-lt"/>
              </a:rPr>
              <a:t> </a:t>
            </a:r>
            <a:r>
              <a:rPr lang="en-US" sz="2400" spc="-5" dirty="0" err="1">
                <a:solidFill>
                  <a:srgbClr val="004992"/>
                </a:solidFill>
                <a:latin typeface="+mn-lt"/>
              </a:rPr>
              <a:t>olabilir</a:t>
            </a:r>
            <a:r>
              <a:rPr lang="en-US" sz="2400" spc="-5" dirty="0">
                <a:solidFill>
                  <a:srgbClr val="004992"/>
                </a:solidFill>
                <a:latin typeface="+mn-lt"/>
              </a:rPr>
              <a:t>...? </a:t>
            </a:r>
            <a:r>
              <a:rPr lang="en-US" sz="2400" spc="-5" dirty="0" err="1">
                <a:solidFill>
                  <a:srgbClr val="004992"/>
                </a:solidFill>
                <a:latin typeface="+mn-lt"/>
              </a:rPr>
              <a:t>Doğru</a:t>
            </a:r>
            <a:r>
              <a:rPr lang="en-US" sz="2400" spc="-5" dirty="0">
                <a:solidFill>
                  <a:srgbClr val="004992"/>
                </a:solidFill>
                <a:latin typeface="+mn-lt"/>
              </a:rPr>
              <a:t> mu </a:t>
            </a:r>
            <a:r>
              <a:rPr lang="en-US" sz="2400" spc="-5" dirty="0" err="1">
                <a:solidFill>
                  <a:srgbClr val="004992"/>
                </a:solidFill>
                <a:latin typeface="+mn-lt"/>
              </a:rPr>
              <a:t>düşünüyor</a:t>
            </a:r>
            <a:r>
              <a:rPr lang="en-US" sz="2400" spc="-5" dirty="0">
                <a:solidFill>
                  <a:srgbClr val="004992"/>
                </a:solidFill>
                <a:latin typeface="+mn-lt"/>
              </a:rPr>
              <a:t>?</a:t>
            </a:r>
          </a:p>
        </p:txBody>
      </p:sp>
    </p:spTree>
    <p:extLst>
      <p:ext uri="{BB962C8B-B14F-4D97-AF65-F5344CB8AC3E}">
        <p14:creationId xmlns:p14="http://schemas.microsoft.com/office/powerpoint/2010/main" val="18942143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2">
            <a:extLst>
              <a:ext uri="{FF2B5EF4-FFF2-40B4-BE49-F238E27FC236}">
                <a16:creationId xmlns:a16="http://schemas.microsoft.com/office/drawing/2014/main" id="{6F12A644-6642-6997-775D-339DD6B5CCAF}"/>
              </a:ext>
            </a:extLst>
          </p:cNvPr>
          <p:cNvSpPr>
            <a:spLocks noGrp="1"/>
          </p:cNvSpPr>
          <p:nvPr>
            <p:ph type="ftr" sz="quarter" idx="11"/>
          </p:nvPr>
        </p:nvSpPr>
        <p:spPr>
          <a:xfrm>
            <a:off x="5429771" y="332656"/>
            <a:ext cx="5184000" cy="216000"/>
          </a:xfrm>
        </p:spPr>
        <p:txBody>
          <a:bodyPr/>
          <a:lstStyle/>
          <a:p>
            <a:r>
              <a:rPr lang="de-DE" dirty="0" err="1"/>
              <a:t>Eğitim</a:t>
            </a:r>
            <a:r>
              <a:rPr lang="de-DE" dirty="0"/>
              <a:t> </a:t>
            </a:r>
            <a:r>
              <a:rPr lang="de-DE" dirty="0" err="1"/>
              <a:t>Modülü</a:t>
            </a:r>
            <a:r>
              <a:rPr lang="de-DE" dirty="0"/>
              <a:t> 6 – </a:t>
            </a:r>
            <a:r>
              <a:rPr lang="de-DE" dirty="0" err="1"/>
              <a:t>Empati</a:t>
            </a:r>
            <a:r>
              <a:rPr lang="de-DE" dirty="0"/>
              <a:t> </a:t>
            </a:r>
            <a:r>
              <a:rPr lang="de-DE" dirty="0" err="1"/>
              <a:t>Kurmak</a:t>
            </a:r>
            <a:r>
              <a:rPr lang="de-DE" dirty="0"/>
              <a:t>… II</a:t>
            </a:r>
          </a:p>
        </p:txBody>
      </p:sp>
      <p:sp>
        <p:nvSpPr>
          <p:cNvPr id="3" name="Slide Number Placeholder 3">
            <a:extLst>
              <a:ext uri="{FF2B5EF4-FFF2-40B4-BE49-F238E27FC236}">
                <a16:creationId xmlns:a16="http://schemas.microsoft.com/office/drawing/2014/main" id="{84B20AC8-E344-BC9F-5175-E2C934B119D3}"/>
              </a:ext>
            </a:extLst>
          </p:cNvPr>
          <p:cNvSpPr>
            <a:spLocks noGrp="1"/>
          </p:cNvSpPr>
          <p:nvPr>
            <p:ph type="sldNum" sz="quarter" idx="12"/>
          </p:nvPr>
        </p:nvSpPr>
        <p:spPr>
          <a:xfrm>
            <a:off x="10614388" y="332656"/>
            <a:ext cx="360000" cy="216000"/>
          </a:xfrm>
        </p:spPr>
        <p:txBody>
          <a:bodyPr/>
          <a:lstStyle/>
          <a:p>
            <a:fld id="{9B00EF49-7894-4F53-A8DD-F7DB3BFC5032}" type="slidenum">
              <a:rPr lang="de-DE" smtClean="0"/>
              <a:pPr/>
              <a:t>35</a:t>
            </a:fld>
            <a:endParaRPr lang="de-DE" dirty="0"/>
          </a:p>
        </p:txBody>
      </p:sp>
      <p:pic>
        <p:nvPicPr>
          <p:cNvPr id="4" name="Picture 13" descr="05">
            <a:extLst>
              <a:ext uri="{FF2B5EF4-FFF2-40B4-BE49-F238E27FC236}">
                <a16:creationId xmlns:a16="http://schemas.microsoft.com/office/drawing/2014/main" id="{CE610A62-CC1E-CF58-03EB-D0DB5CABF2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60">
            <a:extLst>
              <a:ext uri="{FF2B5EF4-FFF2-40B4-BE49-F238E27FC236}">
                <a16:creationId xmlns:a16="http://schemas.microsoft.com/office/drawing/2014/main" id="{4307ABF9-B33E-774C-C95B-102E9E73C056}"/>
              </a:ext>
            </a:extLst>
          </p:cNvPr>
          <p:cNvSpPr>
            <a:spLocks noChangeArrowheads="1"/>
          </p:cNvSpPr>
          <p:nvPr/>
        </p:nvSpPr>
        <p:spPr bwMode="auto">
          <a:xfrm>
            <a:off x="2929235" y="1078992"/>
            <a:ext cx="3374136" cy="25146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6" name="Rectangle 60">
            <a:extLst>
              <a:ext uri="{FF2B5EF4-FFF2-40B4-BE49-F238E27FC236}">
                <a16:creationId xmlns:a16="http://schemas.microsoft.com/office/drawing/2014/main" id="{62D9DAA4-5106-100D-B09E-AB78CAB8D4EE}"/>
              </a:ext>
            </a:extLst>
          </p:cNvPr>
          <p:cNvSpPr>
            <a:spLocks noChangeArrowheads="1"/>
          </p:cNvSpPr>
          <p:nvPr/>
        </p:nvSpPr>
        <p:spPr bwMode="auto">
          <a:xfrm>
            <a:off x="6300216" y="1077271"/>
            <a:ext cx="2926080" cy="25146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7" name="Rectangle 60">
            <a:extLst>
              <a:ext uri="{FF2B5EF4-FFF2-40B4-BE49-F238E27FC236}">
                <a16:creationId xmlns:a16="http://schemas.microsoft.com/office/drawing/2014/main" id="{228E5B79-55EC-D50B-4F19-9FCBA33AB4D0}"/>
              </a:ext>
            </a:extLst>
          </p:cNvPr>
          <p:cNvSpPr>
            <a:spLocks noChangeArrowheads="1"/>
          </p:cNvSpPr>
          <p:nvPr/>
        </p:nvSpPr>
        <p:spPr bwMode="auto">
          <a:xfrm>
            <a:off x="2929235" y="3591871"/>
            <a:ext cx="3374136" cy="21488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8" name="Caption_18">
            <a:extLst>
              <a:ext uri="{FF2B5EF4-FFF2-40B4-BE49-F238E27FC236}">
                <a16:creationId xmlns:a16="http://schemas.microsoft.com/office/drawing/2014/main" id="{53981649-DA02-CBE9-F129-3FCC7F825579}"/>
              </a:ext>
            </a:extLst>
          </p:cNvPr>
          <p:cNvSpPr txBox="1">
            <a:spLocks noChangeArrowheads="1"/>
          </p:cNvSpPr>
          <p:nvPr/>
        </p:nvSpPr>
        <p:spPr bwMode="auto">
          <a:xfrm>
            <a:off x="2825816" y="5884164"/>
            <a:ext cx="6509889" cy="70788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dirty="0">
                <a:solidFill>
                  <a:srgbClr val="004992"/>
                </a:solidFill>
                <a:latin typeface="Calibri Light"/>
              </a:rPr>
              <a:t>Anne ne </a:t>
            </a:r>
            <a:r>
              <a:rPr lang="de-DE" altLang="de-DE" sz="2000" dirty="0" err="1">
                <a:solidFill>
                  <a:srgbClr val="004992"/>
                </a:solidFill>
                <a:latin typeface="Calibri Light"/>
              </a:rPr>
              <a:t>düşünüyor</a:t>
            </a:r>
            <a:r>
              <a:rPr lang="de-DE" altLang="de-DE" sz="2000" dirty="0">
                <a:solidFill>
                  <a:srgbClr val="004992"/>
                </a:solidFill>
                <a:latin typeface="Calibri Light"/>
              </a:rPr>
              <a:t>? </a:t>
            </a:r>
            <a:r>
              <a:rPr lang="de-DE" altLang="de-DE" sz="2000" dirty="0" err="1">
                <a:solidFill>
                  <a:srgbClr val="004992"/>
                </a:solidFill>
                <a:latin typeface="Calibri Light"/>
              </a:rPr>
              <a:t>Karar</a:t>
            </a:r>
            <a:r>
              <a:rPr lang="de-DE" altLang="de-DE" sz="2000" dirty="0">
                <a:solidFill>
                  <a:srgbClr val="004992"/>
                </a:solidFill>
                <a:latin typeface="Calibri Light"/>
              </a:rPr>
              <a:t> </a:t>
            </a:r>
            <a:r>
              <a:rPr lang="de-DE" altLang="de-DE" sz="2000" dirty="0" err="1">
                <a:solidFill>
                  <a:srgbClr val="004992"/>
                </a:solidFill>
                <a:latin typeface="Calibri Light"/>
              </a:rPr>
              <a:t>vermek</a:t>
            </a:r>
            <a:r>
              <a:rPr lang="de-DE" altLang="de-DE" sz="2000" dirty="0">
                <a:solidFill>
                  <a:srgbClr val="004992"/>
                </a:solidFill>
                <a:latin typeface="Calibri Light"/>
              </a:rPr>
              <a:t> </a:t>
            </a:r>
            <a:r>
              <a:rPr lang="de-DE" altLang="de-DE" sz="2000" dirty="0" err="1">
                <a:solidFill>
                  <a:srgbClr val="004992"/>
                </a:solidFill>
                <a:latin typeface="Calibri Light"/>
              </a:rPr>
              <a:t>için</a:t>
            </a:r>
            <a:r>
              <a:rPr lang="de-DE" altLang="de-DE" sz="2000" dirty="0">
                <a:solidFill>
                  <a:srgbClr val="004992"/>
                </a:solidFill>
                <a:latin typeface="Calibri Light"/>
              </a:rPr>
              <a:t> </a:t>
            </a:r>
            <a:r>
              <a:rPr lang="de-DE" altLang="de-DE" sz="2000" dirty="0" err="1">
                <a:solidFill>
                  <a:srgbClr val="004992"/>
                </a:solidFill>
                <a:latin typeface="Calibri Light"/>
              </a:rPr>
              <a:t>ek</a:t>
            </a:r>
            <a:r>
              <a:rPr lang="de-DE" altLang="de-DE" sz="2000" dirty="0">
                <a:solidFill>
                  <a:srgbClr val="004992"/>
                </a:solidFill>
                <a:latin typeface="Calibri Light"/>
              </a:rPr>
              <a:t> </a:t>
            </a:r>
            <a:r>
              <a:rPr lang="de-DE" altLang="de-DE" sz="2000" dirty="0" err="1">
                <a:solidFill>
                  <a:srgbClr val="004992"/>
                </a:solidFill>
                <a:latin typeface="Calibri Light"/>
              </a:rPr>
              <a:t>bilgiye</a:t>
            </a:r>
            <a:r>
              <a:rPr lang="de-DE" altLang="de-DE" sz="2000" dirty="0">
                <a:solidFill>
                  <a:srgbClr val="004992"/>
                </a:solidFill>
                <a:latin typeface="Calibri Light"/>
              </a:rPr>
              <a:t> </a:t>
            </a:r>
            <a:r>
              <a:rPr lang="de-DE" altLang="de-DE" sz="2000" dirty="0" err="1">
                <a:solidFill>
                  <a:srgbClr val="004992"/>
                </a:solidFill>
                <a:latin typeface="Calibri Light"/>
              </a:rPr>
              <a:t>ihtiyacımız</a:t>
            </a:r>
            <a:r>
              <a:rPr lang="de-DE" altLang="de-DE" sz="2000" dirty="0">
                <a:solidFill>
                  <a:srgbClr val="004992"/>
                </a:solidFill>
                <a:latin typeface="Calibri Light"/>
              </a:rPr>
              <a:t> </a:t>
            </a:r>
            <a:r>
              <a:rPr lang="de-DE" altLang="de-DE" sz="2000" dirty="0" err="1">
                <a:solidFill>
                  <a:srgbClr val="004992"/>
                </a:solidFill>
                <a:latin typeface="Calibri Light"/>
              </a:rPr>
              <a:t>var</a:t>
            </a:r>
            <a:r>
              <a:rPr lang="de-DE" altLang="de-DE" sz="2000" dirty="0">
                <a:solidFill>
                  <a:srgbClr val="004992"/>
                </a:solidFill>
                <a:latin typeface="Calibri Light"/>
              </a:rPr>
              <a:t> </a:t>
            </a:r>
            <a:r>
              <a:rPr lang="de-DE" altLang="de-DE" sz="2000" dirty="0" err="1">
                <a:solidFill>
                  <a:srgbClr val="004992"/>
                </a:solidFill>
                <a:latin typeface="Calibri Light"/>
              </a:rPr>
              <a:t>mı</a:t>
            </a:r>
            <a:r>
              <a:rPr lang="de-DE" altLang="de-DE" sz="2000" dirty="0">
                <a:solidFill>
                  <a:srgbClr val="004992"/>
                </a:solidFill>
                <a:latin typeface="Calibri Light"/>
              </a:rPr>
              <a:t>?</a:t>
            </a:r>
          </a:p>
        </p:txBody>
      </p:sp>
    </p:spTree>
    <p:extLst>
      <p:ext uri="{BB962C8B-B14F-4D97-AF65-F5344CB8AC3E}">
        <p14:creationId xmlns:p14="http://schemas.microsoft.com/office/powerpoint/2010/main" val="9463023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mn-lt"/>
              </a:rPr>
              <a:t> </a:t>
            </a:r>
          </a:p>
        </p:txBody>
      </p:sp>
      <p:sp>
        <p:nvSpPr>
          <p:cNvPr id="2" name="Footer Placeholder 1"/>
          <p:cNvSpPr>
            <a:spLocks noGrp="1"/>
          </p:cNvSpPr>
          <p:nvPr>
            <p:ph type="ftr" sz="quarter" idx="11"/>
          </p:nvPr>
        </p:nvSpPr>
        <p:spPr/>
        <p:txBody>
          <a:bodyPr/>
          <a:lstStyle/>
          <a:p>
            <a:r>
              <a:rPr lang="de-DE"/>
              <a:t>Eğitim Modülü 6 – Empati Kurmak…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36</a:t>
            </a:fld>
            <a:endParaRPr lang="de-DE" dirty="0"/>
          </a:p>
        </p:txBody>
      </p:sp>
      <p:pic>
        <p:nvPicPr>
          <p:cNvPr id="4" name="Picture 13" descr="05">
            <a:extLst>
              <a:ext uri="{FF2B5EF4-FFF2-40B4-BE49-F238E27FC236}">
                <a16:creationId xmlns:a16="http://schemas.microsoft.com/office/drawing/2014/main" id="{C68F9A1C-88FB-9178-E455-7D1DEE566F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4" y="1078992"/>
            <a:ext cx="6515888" cy="48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aption_18">
            <a:extLst>
              <a:ext uri="{FF2B5EF4-FFF2-40B4-BE49-F238E27FC236}">
                <a16:creationId xmlns:a16="http://schemas.microsoft.com/office/drawing/2014/main" id="{F8AFC7FE-209F-D99E-7037-B22BA377E6DC}"/>
              </a:ext>
            </a:extLst>
          </p:cNvPr>
          <p:cNvSpPr txBox="1">
            <a:spLocks noChangeArrowheads="1"/>
          </p:cNvSpPr>
          <p:nvPr/>
        </p:nvSpPr>
        <p:spPr bwMode="auto">
          <a:xfrm>
            <a:off x="2825816" y="5884164"/>
            <a:ext cx="6509889" cy="70788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dirty="0">
                <a:solidFill>
                  <a:srgbClr val="004992"/>
                </a:solidFill>
                <a:latin typeface="Calibri Light"/>
              </a:rPr>
              <a:t>Anne ne </a:t>
            </a:r>
            <a:r>
              <a:rPr lang="de-DE" altLang="de-DE" sz="2000" dirty="0" err="1">
                <a:solidFill>
                  <a:srgbClr val="004992"/>
                </a:solidFill>
                <a:latin typeface="Calibri Light"/>
              </a:rPr>
              <a:t>düşünüyor</a:t>
            </a:r>
            <a:r>
              <a:rPr lang="de-DE" altLang="de-DE" sz="2000" dirty="0">
                <a:solidFill>
                  <a:srgbClr val="004992"/>
                </a:solidFill>
                <a:latin typeface="Calibri Light"/>
              </a:rPr>
              <a:t>? </a:t>
            </a:r>
            <a:r>
              <a:rPr lang="de-DE" altLang="de-DE" sz="2000" dirty="0" err="1">
                <a:solidFill>
                  <a:srgbClr val="004992"/>
                </a:solidFill>
                <a:latin typeface="Calibri Light"/>
              </a:rPr>
              <a:t>Karar</a:t>
            </a:r>
            <a:r>
              <a:rPr lang="de-DE" altLang="de-DE" sz="2000" dirty="0">
                <a:solidFill>
                  <a:srgbClr val="004992"/>
                </a:solidFill>
                <a:latin typeface="Calibri Light"/>
              </a:rPr>
              <a:t> </a:t>
            </a:r>
            <a:r>
              <a:rPr lang="de-DE" altLang="de-DE" sz="2000" dirty="0" err="1">
                <a:solidFill>
                  <a:srgbClr val="004992"/>
                </a:solidFill>
                <a:latin typeface="Calibri Light"/>
              </a:rPr>
              <a:t>vermek</a:t>
            </a:r>
            <a:r>
              <a:rPr lang="de-DE" altLang="de-DE" sz="2000" dirty="0">
                <a:solidFill>
                  <a:srgbClr val="004992"/>
                </a:solidFill>
                <a:latin typeface="Calibri Light"/>
              </a:rPr>
              <a:t> </a:t>
            </a:r>
            <a:r>
              <a:rPr lang="de-DE" altLang="de-DE" sz="2000" dirty="0" err="1">
                <a:solidFill>
                  <a:srgbClr val="004992"/>
                </a:solidFill>
                <a:latin typeface="Calibri Light"/>
              </a:rPr>
              <a:t>için</a:t>
            </a:r>
            <a:r>
              <a:rPr lang="de-DE" altLang="de-DE" sz="2000" dirty="0">
                <a:solidFill>
                  <a:srgbClr val="004992"/>
                </a:solidFill>
                <a:latin typeface="Calibri Light"/>
              </a:rPr>
              <a:t> </a:t>
            </a:r>
            <a:r>
              <a:rPr lang="de-DE" altLang="de-DE" sz="2000" dirty="0" err="1">
                <a:solidFill>
                  <a:srgbClr val="004992"/>
                </a:solidFill>
                <a:latin typeface="Calibri Light"/>
              </a:rPr>
              <a:t>daha</a:t>
            </a:r>
            <a:r>
              <a:rPr lang="de-DE" altLang="de-DE" sz="2000" dirty="0">
                <a:solidFill>
                  <a:srgbClr val="004992"/>
                </a:solidFill>
                <a:latin typeface="Calibri Light"/>
              </a:rPr>
              <a:t> </a:t>
            </a:r>
            <a:r>
              <a:rPr lang="de-DE" altLang="de-DE" sz="2000" dirty="0" err="1">
                <a:solidFill>
                  <a:srgbClr val="004992"/>
                </a:solidFill>
                <a:latin typeface="Calibri Light"/>
              </a:rPr>
              <a:t>fazla</a:t>
            </a:r>
            <a:r>
              <a:rPr lang="de-DE" altLang="de-DE" sz="2000" dirty="0">
                <a:solidFill>
                  <a:srgbClr val="004992"/>
                </a:solidFill>
                <a:latin typeface="Calibri Light"/>
              </a:rPr>
              <a:t> </a:t>
            </a:r>
            <a:r>
              <a:rPr lang="de-DE" altLang="de-DE" sz="2000" dirty="0" err="1">
                <a:solidFill>
                  <a:srgbClr val="004992"/>
                </a:solidFill>
                <a:latin typeface="Calibri Light"/>
              </a:rPr>
              <a:t>bilgiye</a:t>
            </a:r>
            <a:r>
              <a:rPr lang="de-DE" altLang="de-DE" sz="2000" dirty="0">
                <a:solidFill>
                  <a:srgbClr val="004992"/>
                </a:solidFill>
                <a:latin typeface="Calibri Light"/>
              </a:rPr>
              <a:t> </a:t>
            </a:r>
            <a:r>
              <a:rPr lang="de-DE" altLang="de-DE" sz="2000" dirty="0" err="1">
                <a:solidFill>
                  <a:srgbClr val="004992"/>
                </a:solidFill>
                <a:latin typeface="Calibri Light"/>
              </a:rPr>
              <a:t>ihtiyacımız</a:t>
            </a:r>
            <a:r>
              <a:rPr lang="de-DE" altLang="de-DE" sz="2000" dirty="0">
                <a:solidFill>
                  <a:srgbClr val="004992"/>
                </a:solidFill>
                <a:latin typeface="Calibri Light"/>
              </a:rPr>
              <a:t> </a:t>
            </a:r>
            <a:r>
              <a:rPr lang="de-DE" altLang="de-DE" sz="2000" dirty="0" err="1">
                <a:solidFill>
                  <a:srgbClr val="004992"/>
                </a:solidFill>
                <a:latin typeface="Calibri Light"/>
              </a:rPr>
              <a:t>var</a:t>
            </a:r>
            <a:r>
              <a:rPr lang="de-DE" altLang="de-DE" sz="2000" dirty="0">
                <a:solidFill>
                  <a:srgbClr val="004992"/>
                </a:solidFill>
                <a:latin typeface="Calibri Light"/>
              </a:rPr>
              <a:t> </a:t>
            </a:r>
            <a:r>
              <a:rPr lang="de-DE" altLang="de-DE" sz="2000" dirty="0" err="1">
                <a:solidFill>
                  <a:srgbClr val="004992"/>
                </a:solidFill>
                <a:latin typeface="Calibri Light"/>
              </a:rPr>
              <a:t>mı</a:t>
            </a:r>
            <a:r>
              <a:rPr lang="de-DE" altLang="de-DE" sz="2000" dirty="0">
                <a:solidFill>
                  <a:srgbClr val="004992"/>
                </a:solidFill>
                <a:latin typeface="Calibri Light"/>
              </a:rPr>
              <a:t>?</a:t>
            </a:r>
          </a:p>
        </p:txBody>
      </p:sp>
      <p:sp>
        <p:nvSpPr>
          <p:cNvPr id="7" name="AutoShape 13">
            <a:extLst>
              <a:ext uri="{FF2B5EF4-FFF2-40B4-BE49-F238E27FC236}">
                <a16:creationId xmlns:a16="http://schemas.microsoft.com/office/drawing/2014/main" id="{67A1CFE5-75C6-9652-75AA-E1E88937AD1A}"/>
              </a:ext>
            </a:extLst>
          </p:cNvPr>
          <p:cNvSpPr>
            <a:spLocks noChangeArrowheads="1"/>
          </p:cNvSpPr>
          <p:nvPr/>
        </p:nvSpPr>
        <p:spPr bwMode="auto">
          <a:xfrm>
            <a:off x="3505299" y="1628800"/>
            <a:ext cx="1426141"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100" dirty="0" err="1">
                <a:latin typeface="Calibri Light"/>
              </a:rPr>
              <a:t>Kendimi</a:t>
            </a:r>
            <a:r>
              <a:rPr lang="de-DE" altLang="de-DE" sz="1100" dirty="0">
                <a:latin typeface="Calibri Light"/>
              </a:rPr>
              <a:t> </a:t>
            </a:r>
            <a:r>
              <a:rPr lang="de-DE" altLang="de-DE" sz="1100" dirty="0" err="1">
                <a:latin typeface="Calibri Light"/>
              </a:rPr>
              <a:t>çok</a:t>
            </a:r>
            <a:r>
              <a:rPr lang="de-DE" altLang="de-DE" sz="1100" dirty="0">
                <a:latin typeface="Calibri Light"/>
              </a:rPr>
              <a:t> </a:t>
            </a:r>
            <a:r>
              <a:rPr lang="de-DE" altLang="de-DE" sz="1100" dirty="0" err="1">
                <a:latin typeface="Calibri Light"/>
              </a:rPr>
              <a:t>hasta</a:t>
            </a:r>
            <a:r>
              <a:rPr lang="de-DE" altLang="de-DE" sz="1100" dirty="0">
                <a:latin typeface="Calibri Light"/>
              </a:rPr>
              <a:t> </a:t>
            </a:r>
            <a:r>
              <a:rPr lang="de-DE" altLang="de-DE" sz="1100" dirty="0" err="1">
                <a:latin typeface="Calibri Light"/>
              </a:rPr>
              <a:t>hissediyorum</a:t>
            </a:r>
            <a:r>
              <a:rPr lang="de-DE" altLang="de-DE" sz="1100" dirty="0">
                <a:latin typeface="Calibri Light"/>
              </a:rPr>
              <a:t>!</a:t>
            </a:r>
          </a:p>
        </p:txBody>
      </p:sp>
      <p:sp>
        <p:nvSpPr>
          <p:cNvPr id="8" name="AutoShape 14">
            <a:extLst>
              <a:ext uri="{FF2B5EF4-FFF2-40B4-BE49-F238E27FC236}">
                <a16:creationId xmlns:a16="http://schemas.microsoft.com/office/drawing/2014/main" id="{A1B9043B-1CDE-33F1-2DF5-28C661004DE0}"/>
              </a:ext>
            </a:extLst>
          </p:cNvPr>
          <p:cNvSpPr>
            <a:spLocks noChangeArrowheads="1"/>
          </p:cNvSpPr>
          <p:nvPr/>
        </p:nvSpPr>
        <p:spPr bwMode="auto">
          <a:xfrm>
            <a:off x="4729435" y="1412776"/>
            <a:ext cx="822960" cy="548640"/>
          </a:xfrm>
          <a:prstGeom prst="wedgeRoundRectCallout">
            <a:avLst>
              <a:gd name="adj1" fmla="val 63005"/>
              <a:gd name="adj2" fmla="val 11424"/>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GB" altLang="de-DE" sz="900" dirty="0" err="1">
                <a:latin typeface="Calibri Light"/>
              </a:rPr>
              <a:t>Uyan</a:t>
            </a:r>
            <a:r>
              <a:rPr lang="en-GB" altLang="de-DE" sz="900" dirty="0">
                <a:latin typeface="Calibri Light"/>
              </a:rPr>
              <a:t>, </a:t>
            </a:r>
            <a:r>
              <a:rPr lang="en-GB" altLang="de-DE" sz="900" dirty="0" err="1">
                <a:latin typeface="Calibri Light"/>
              </a:rPr>
              <a:t>canım</a:t>
            </a:r>
            <a:r>
              <a:rPr lang="en-GB" altLang="de-DE" sz="900" dirty="0">
                <a:latin typeface="Calibri Light"/>
              </a:rPr>
              <a:t>! </a:t>
            </a:r>
            <a:r>
              <a:rPr lang="en-GB" altLang="de-DE" sz="900" dirty="0" err="1">
                <a:latin typeface="Calibri Light"/>
              </a:rPr>
              <a:t>Okula</a:t>
            </a:r>
            <a:r>
              <a:rPr lang="en-GB" altLang="de-DE" sz="900" dirty="0">
                <a:latin typeface="Calibri Light"/>
              </a:rPr>
              <a:t> </a:t>
            </a:r>
            <a:r>
              <a:rPr lang="en-GB" altLang="de-DE" sz="900" dirty="0" err="1">
                <a:latin typeface="Calibri Light"/>
              </a:rPr>
              <a:t>gitme</a:t>
            </a:r>
            <a:r>
              <a:rPr lang="en-GB" altLang="de-DE" sz="900" dirty="0">
                <a:latin typeface="Calibri Light"/>
              </a:rPr>
              <a:t> </a:t>
            </a:r>
            <a:r>
              <a:rPr lang="en-GB" altLang="de-DE" sz="900" dirty="0" err="1">
                <a:latin typeface="Calibri Light"/>
              </a:rPr>
              <a:t>vakti</a:t>
            </a:r>
            <a:r>
              <a:rPr lang="en-GB" altLang="de-DE" sz="900" dirty="0">
                <a:latin typeface="Calibri Light"/>
              </a:rPr>
              <a:t> </a:t>
            </a:r>
            <a:r>
              <a:rPr lang="en-GB" altLang="de-DE" sz="900" dirty="0" err="1">
                <a:latin typeface="Calibri Light"/>
              </a:rPr>
              <a:t>geldi</a:t>
            </a:r>
            <a:r>
              <a:rPr lang="en-GB" altLang="de-DE" sz="900" dirty="0">
                <a:latin typeface="Calibri Light"/>
              </a:rPr>
              <a:t>!</a:t>
            </a:r>
          </a:p>
        </p:txBody>
      </p:sp>
      <p:sp>
        <p:nvSpPr>
          <p:cNvPr id="17" name="Oval 16">
            <a:extLst>
              <a:ext uri="{FF2B5EF4-FFF2-40B4-BE49-F238E27FC236}">
                <a16:creationId xmlns:a16="http://schemas.microsoft.com/office/drawing/2014/main" id="{AF89ABBA-57A7-9003-88D4-B43C0C638AC9}"/>
              </a:ext>
            </a:extLst>
          </p:cNvPr>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Text Box 20">
            <a:extLst>
              <a:ext uri="{FF2B5EF4-FFF2-40B4-BE49-F238E27FC236}">
                <a16:creationId xmlns:a16="http://schemas.microsoft.com/office/drawing/2014/main" id="{BC1D712C-4179-FA14-6B48-0776FE7915EF}"/>
              </a:ext>
            </a:extLst>
          </p:cNvPr>
          <p:cNvSpPr txBox="1">
            <a:spLocks noChangeArrowheads="1"/>
          </p:cNvSpPr>
          <p:nvPr/>
        </p:nvSpPr>
        <p:spPr bwMode="auto">
          <a:xfrm>
            <a:off x="6362316" y="1445920"/>
            <a:ext cx="1512168" cy="1216152"/>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tr-TR" altLang="de-DE" sz="1000" dirty="0">
                <a:latin typeface="Calibri Light"/>
              </a:rPr>
              <a:t>İşte termometre,</a:t>
            </a:r>
          </a:p>
          <a:p>
            <a:pPr algn="ctr" eaLnBrk="1" hangingPunct="1">
              <a:spcBef>
                <a:spcPct val="0"/>
              </a:spcBef>
              <a:buFontTx/>
              <a:buNone/>
            </a:pPr>
            <a:r>
              <a:rPr lang="de-DE" altLang="de-DE" sz="1000" dirty="0">
                <a:latin typeface="Calibri Light"/>
              </a:rPr>
              <a:t> </a:t>
            </a:r>
            <a:r>
              <a:rPr lang="de-DE" altLang="de-DE" sz="1000" dirty="0" err="1">
                <a:latin typeface="Calibri Light"/>
              </a:rPr>
              <a:t>ateşini</a:t>
            </a:r>
            <a:r>
              <a:rPr lang="de-DE" altLang="de-DE" sz="1000" dirty="0">
                <a:latin typeface="Calibri Light"/>
              </a:rPr>
              <a:t> </a:t>
            </a:r>
            <a:r>
              <a:rPr lang="de-DE" altLang="de-DE" sz="1000" dirty="0" err="1">
                <a:latin typeface="Calibri Light"/>
              </a:rPr>
              <a:t>kontrol</a:t>
            </a:r>
            <a:r>
              <a:rPr lang="de-DE" altLang="de-DE" sz="1000" dirty="0">
                <a:latin typeface="Calibri Light"/>
              </a:rPr>
              <a:t> </a:t>
            </a:r>
            <a:r>
              <a:rPr lang="de-DE" altLang="de-DE" sz="1000" dirty="0" err="1">
                <a:latin typeface="Calibri Light"/>
              </a:rPr>
              <a:t>etmek</a:t>
            </a:r>
            <a:r>
              <a:rPr lang="de-DE" altLang="de-DE" sz="1000" dirty="0">
                <a:latin typeface="Calibri Light"/>
              </a:rPr>
              <a:t> </a:t>
            </a:r>
            <a:r>
              <a:rPr lang="de-DE" altLang="de-DE" sz="1000" dirty="0" err="1">
                <a:latin typeface="Calibri Light"/>
              </a:rPr>
              <a:t>için</a:t>
            </a:r>
            <a:r>
              <a:rPr lang="de-DE" altLang="de-DE" sz="1000" dirty="0">
                <a:latin typeface="Calibri Light"/>
              </a:rPr>
              <a:t> </a:t>
            </a:r>
            <a:r>
              <a:rPr lang="de-DE" altLang="de-DE" sz="1000" dirty="0" err="1">
                <a:latin typeface="Calibri Light"/>
              </a:rPr>
              <a:t>hemen</a:t>
            </a:r>
            <a:r>
              <a:rPr lang="de-DE" altLang="de-DE" sz="1000" dirty="0">
                <a:latin typeface="Calibri Light"/>
              </a:rPr>
              <a:t> </a:t>
            </a:r>
            <a:r>
              <a:rPr lang="de-DE" altLang="de-DE" sz="1000" dirty="0" err="1">
                <a:latin typeface="Calibri Light"/>
              </a:rPr>
              <a:t>döneceğim</a:t>
            </a:r>
            <a:r>
              <a:rPr lang="de-DE" altLang="de-DE" sz="1000" dirty="0">
                <a:latin typeface="Calibri Light"/>
              </a:rPr>
              <a:t>!</a:t>
            </a:r>
          </a:p>
        </p:txBody>
      </p:sp>
    </p:spTree>
    <p:extLst>
      <p:ext uri="{BB962C8B-B14F-4D97-AF65-F5344CB8AC3E}">
        <p14:creationId xmlns:p14="http://schemas.microsoft.com/office/powerpoint/2010/main" val="40537530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a:latin typeface="+mn-lt"/>
                <a:ea typeface="+mn-ea"/>
                <a:cs typeface="+mn-cs"/>
              </a:rPr>
              <a:t>Video </a:t>
            </a:r>
            <a:r>
              <a:rPr lang="en-US" altLang="ko-KR" sz="3600" spc="-5" dirty="0" err="1">
                <a:latin typeface="+mn-lt"/>
                <a:ea typeface="+mn-ea"/>
                <a:cs typeface="+mn-cs"/>
              </a:rPr>
              <a:t>klip</a:t>
            </a:r>
            <a:r>
              <a:rPr lang="en-US" altLang="ko-KR" sz="3600" spc="-5" dirty="0">
                <a:latin typeface="+mn-lt"/>
                <a:ea typeface="+mn-ea"/>
                <a:cs typeface="+mn-cs"/>
              </a:rPr>
              <a:t>: </a:t>
            </a:r>
            <a:r>
              <a:rPr lang="en-US" altLang="ko-KR" sz="3600" spc="-5" dirty="0" err="1">
                <a:latin typeface="+mn-lt"/>
                <a:ea typeface="+mn-ea"/>
                <a:cs typeface="+mn-cs"/>
              </a:rPr>
              <a:t>isteğe</a:t>
            </a:r>
            <a:r>
              <a:rPr lang="en-US" altLang="ko-KR" sz="3600" spc="-5" dirty="0">
                <a:latin typeface="+mn-lt"/>
                <a:ea typeface="+mn-ea"/>
                <a:cs typeface="+mn-cs"/>
              </a:rPr>
              <a:t> </a:t>
            </a:r>
            <a:r>
              <a:rPr lang="en-US" altLang="ko-KR" sz="3600" spc="-5" dirty="0" err="1">
                <a:latin typeface="+mn-lt"/>
                <a:ea typeface="+mn-ea"/>
                <a:cs typeface="+mn-cs"/>
              </a:rPr>
              <a:t>bağlı</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İsteğe</a:t>
            </a:r>
            <a:r>
              <a:rPr lang="en-US" altLang="ko-KR" sz="2400" dirty="0">
                <a:solidFill>
                  <a:srgbClr val="004992"/>
                </a:solidFill>
              </a:rPr>
              <a:t> </a:t>
            </a:r>
            <a:r>
              <a:rPr lang="en-US" altLang="ko-KR" sz="2400" dirty="0" err="1">
                <a:solidFill>
                  <a:srgbClr val="004992"/>
                </a:solidFill>
              </a:rPr>
              <a:t>bağlı</a:t>
            </a:r>
            <a:r>
              <a:rPr lang="en-US" altLang="ko-KR" sz="2400" dirty="0">
                <a:solidFill>
                  <a:srgbClr val="004992"/>
                </a:solidFill>
              </a:rPr>
              <a:t>: </a:t>
            </a:r>
            <a:r>
              <a:rPr lang="en-US" altLang="ko-KR" sz="2400" dirty="0" err="1">
                <a:solidFill>
                  <a:srgbClr val="004992"/>
                </a:solidFill>
              </a:rPr>
              <a:t>Bugünün</a:t>
            </a:r>
            <a:r>
              <a:rPr lang="en-US" altLang="ko-KR" sz="2400" dirty="0">
                <a:solidFill>
                  <a:srgbClr val="004992"/>
                </a:solidFill>
              </a:rPr>
              <a:t> </a:t>
            </a:r>
            <a:r>
              <a:rPr lang="en-US" altLang="ko-KR" sz="2400" dirty="0" err="1">
                <a:solidFill>
                  <a:srgbClr val="004992"/>
                </a:solidFill>
              </a:rPr>
              <a:t>konusu</a:t>
            </a:r>
            <a:r>
              <a:rPr lang="en-US" altLang="ko-KR" sz="2400" dirty="0">
                <a:solidFill>
                  <a:srgbClr val="004992"/>
                </a:solidFill>
              </a:rPr>
              <a:t> </a:t>
            </a:r>
            <a:r>
              <a:rPr lang="en-US" altLang="ko-KR" sz="2400" dirty="0" err="1">
                <a:solidFill>
                  <a:srgbClr val="004992"/>
                </a:solidFill>
              </a:rPr>
              <a:t>ile</a:t>
            </a:r>
            <a:r>
              <a:rPr lang="en-US" altLang="ko-KR" sz="2400" dirty="0">
                <a:solidFill>
                  <a:srgbClr val="004992"/>
                </a:solidFill>
              </a:rPr>
              <a:t> </a:t>
            </a:r>
            <a:r>
              <a:rPr lang="en-US" altLang="ko-KR" sz="2400" dirty="0" err="1">
                <a:solidFill>
                  <a:srgbClr val="004992"/>
                </a:solidFill>
              </a:rPr>
              <a:t>ilgili</a:t>
            </a:r>
            <a:r>
              <a:rPr lang="en-US" altLang="ko-KR" sz="2400" dirty="0">
                <a:solidFill>
                  <a:srgbClr val="004992"/>
                </a:solidFill>
              </a:rPr>
              <a:t> video </a:t>
            </a:r>
            <a:r>
              <a:rPr lang="en-US" altLang="ko-KR" sz="2400" dirty="0" err="1">
                <a:solidFill>
                  <a:srgbClr val="004992"/>
                </a:solidFill>
              </a:rPr>
              <a:t>klibe</a:t>
            </a:r>
            <a:r>
              <a:rPr lang="en-US" altLang="ko-KR" sz="2400" dirty="0">
                <a:solidFill>
                  <a:srgbClr val="004992"/>
                </a:solidFill>
              </a:rPr>
              <a:t> </a:t>
            </a:r>
            <a:r>
              <a:rPr lang="en-US" altLang="ko-KR" sz="2400" dirty="0" err="1">
                <a:solidFill>
                  <a:srgbClr val="004992"/>
                </a:solidFill>
              </a:rPr>
              <a:t>aşağıda</a:t>
            </a:r>
            <a:r>
              <a:rPr lang="en-US" altLang="ko-KR" sz="2400" dirty="0">
                <a:solidFill>
                  <a:srgbClr val="004992"/>
                </a:solidFill>
              </a:rPr>
              <a:t> </a:t>
            </a:r>
            <a:r>
              <a:rPr lang="en-US" altLang="ko-KR" sz="2400" dirty="0" err="1">
                <a:solidFill>
                  <a:srgbClr val="004992"/>
                </a:solidFill>
              </a:rPr>
              <a:t>belirtilen</a:t>
            </a:r>
            <a:r>
              <a:rPr lang="en-US" altLang="ko-KR" sz="2400" dirty="0">
                <a:solidFill>
                  <a:srgbClr val="004992"/>
                </a:solidFill>
              </a:rPr>
              <a:t> web </a:t>
            </a:r>
            <a:r>
              <a:rPr lang="en-US" altLang="ko-KR" sz="2400" dirty="0" err="1">
                <a:solidFill>
                  <a:srgbClr val="004992"/>
                </a:solidFill>
              </a:rPr>
              <a:t>sitesinden</a:t>
            </a:r>
            <a:r>
              <a:rPr lang="en-US" altLang="ko-KR" sz="2400" dirty="0">
                <a:solidFill>
                  <a:srgbClr val="004992"/>
                </a:solidFill>
              </a:rPr>
              <a:t> </a:t>
            </a:r>
            <a:r>
              <a:rPr lang="en-US" altLang="ko-KR" sz="2400" dirty="0" err="1">
                <a:solidFill>
                  <a:srgbClr val="004992"/>
                </a:solidFill>
              </a:rPr>
              <a:t>ulaşılabilir</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Videodan</a:t>
            </a:r>
            <a:r>
              <a:rPr lang="en-US" altLang="ko-KR" sz="2400" dirty="0">
                <a:solidFill>
                  <a:srgbClr val="333333"/>
                </a:solidFill>
              </a:rPr>
              <a:t> </a:t>
            </a:r>
            <a:r>
              <a:rPr lang="en-US" altLang="ko-KR" sz="2400" dirty="0" err="1">
                <a:solidFill>
                  <a:srgbClr val="333333"/>
                </a:solidFill>
              </a:rPr>
              <a:t>sonra</a:t>
            </a:r>
            <a:r>
              <a:rPr lang="en-US" altLang="ko-KR" sz="2400" dirty="0">
                <a:solidFill>
                  <a:srgbClr val="333333"/>
                </a:solidFill>
              </a:rPr>
              <a:t> </a:t>
            </a:r>
            <a:r>
              <a:rPr lang="en-US" altLang="ko-KR" sz="2400" dirty="0" err="1">
                <a:solidFill>
                  <a:srgbClr val="333333"/>
                </a:solidFill>
              </a:rPr>
              <a:t>bugünün</a:t>
            </a:r>
            <a:r>
              <a:rPr lang="en-US" altLang="ko-KR" sz="2400" dirty="0">
                <a:solidFill>
                  <a:srgbClr val="333333"/>
                </a:solidFill>
              </a:rPr>
              <a:t> </a:t>
            </a:r>
            <a:r>
              <a:rPr lang="en-US" altLang="ko-KR" sz="2400" dirty="0" err="1">
                <a:solidFill>
                  <a:srgbClr val="333333"/>
                </a:solidFill>
              </a:rPr>
              <a:t>konusu</a:t>
            </a:r>
            <a:r>
              <a:rPr lang="en-US" altLang="ko-KR" sz="2400" dirty="0">
                <a:solidFill>
                  <a:srgbClr val="333333"/>
                </a:solidFill>
              </a:rPr>
              <a:t> </a:t>
            </a:r>
            <a:r>
              <a:rPr lang="en-US" altLang="ko-KR" sz="2400" dirty="0" err="1">
                <a:solidFill>
                  <a:srgbClr val="333333"/>
                </a:solidFill>
              </a:rPr>
              <a:t>ile</a:t>
            </a:r>
            <a:r>
              <a:rPr lang="en-US" altLang="ko-KR" sz="2400" dirty="0">
                <a:solidFill>
                  <a:srgbClr val="333333"/>
                </a:solidFill>
              </a:rPr>
              <a:t> </a:t>
            </a:r>
            <a:r>
              <a:rPr lang="en-US" altLang="ko-KR" sz="2400" dirty="0" err="1">
                <a:solidFill>
                  <a:srgbClr val="333333"/>
                </a:solidFill>
              </a:rPr>
              <a:t>ilişkisini</a:t>
            </a:r>
            <a:r>
              <a:rPr lang="en-US" altLang="ko-KR" sz="2400" dirty="0">
                <a:solidFill>
                  <a:srgbClr val="333333"/>
                </a:solidFill>
              </a:rPr>
              <a:t> </a:t>
            </a:r>
            <a:r>
              <a:rPr lang="en-US" altLang="ko-KR" sz="2400" dirty="0" err="1">
                <a:solidFill>
                  <a:srgbClr val="333333"/>
                </a:solidFill>
              </a:rPr>
              <a:t>tartışabilirsiniz</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latin typeface="+mn-lt"/>
              </a:rPr>
              <a:t>[</a:t>
            </a:r>
            <a:r>
              <a:rPr lang="en-US" altLang="ko-KR" i="1" spc="-5" dirty="0" err="1">
                <a:solidFill>
                  <a:srgbClr val="333333"/>
                </a:solidFill>
                <a:latin typeface="+mn-lt"/>
              </a:rPr>
              <a:t>Eğiticiler</a:t>
            </a:r>
            <a:r>
              <a:rPr lang="en-US" altLang="ko-KR" i="1" spc="-5" dirty="0">
                <a:solidFill>
                  <a:srgbClr val="333333"/>
                </a:solidFill>
                <a:latin typeface="+mn-lt"/>
              </a:rPr>
              <a:t> </a:t>
            </a:r>
            <a:r>
              <a:rPr lang="en-US" altLang="ko-KR" i="1" spc="-5" dirty="0" err="1">
                <a:solidFill>
                  <a:srgbClr val="333333"/>
                </a:solidFill>
                <a:latin typeface="+mn-lt"/>
              </a:rPr>
              <a:t>için</a:t>
            </a:r>
            <a:r>
              <a:rPr lang="en-US" altLang="ko-KR" i="1" spc="-5" dirty="0">
                <a:solidFill>
                  <a:srgbClr val="333333"/>
                </a:solidFill>
                <a:latin typeface="+mn-lt"/>
              </a:rPr>
              <a:t>:</a:t>
            </a:r>
            <a:endParaRPr dirty="0">
              <a:solidFill>
                <a:srgbClr val="333333"/>
              </a:solidFill>
              <a:latin typeface="+mn-lt"/>
            </a:endParaRPr>
          </a:p>
          <a:p>
            <a:pPr marL="12700" marR="5080" defTabSz="914400" eaLnBrk="0" fontAlgn="base" hangingPunct="0">
              <a:spcBef>
                <a:spcPts val="800"/>
              </a:spcBef>
              <a:spcAft>
                <a:spcPct val="0"/>
              </a:spcAft>
            </a:pPr>
            <a:r>
              <a:rPr lang="en-US" altLang="ko-KR" dirty="0" err="1">
                <a:solidFill>
                  <a:srgbClr val="333333"/>
                </a:solidFill>
                <a:latin typeface="+mn-lt"/>
              </a:rPr>
              <a:t>Bazı</a:t>
            </a:r>
            <a:r>
              <a:rPr lang="en-US" altLang="ko-KR" dirty="0">
                <a:solidFill>
                  <a:srgbClr val="333333"/>
                </a:solidFill>
                <a:latin typeface="+mn-lt"/>
              </a:rPr>
              <a:t> video </a:t>
            </a:r>
            <a:r>
              <a:rPr lang="en-US" altLang="ko-KR" dirty="0" err="1">
                <a:solidFill>
                  <a:srgbClr val="333333"/>
                </a:solidFill>
                <a:latin typeface="+mn-lt"/>
              </a:rPr>
              <a:t>klipler</a:t>
            </a:r>
            <a:r>
              <a:rPr lang="en-US" altLang="ko-KR" dirty="0">
                <a:solidFill>
                  <a:srgbClr val="333333"/>
                </a:solidFill>
                <a:latin typeface="+mn-lt"/>
              </a:rPr>
              <a:t> </a:t>
            </a:r>
            <a:r>
              <a:rPr lang="en-US" altLang="ko-KR" dirty="0" err="1">
                <a:solidFill>
                  <a:srgbClr val="333333"/>
                </a:solidFill>
                <a:latin typeface="+mn-lt"/>
              </a:rPr>
              <a:t>tüm</a:t>
            </a:r>
            <a:r>
              <a:rPr lang="en-US" altLang="ko-KR" dirty="0">
                <a:solidFill>
                  <a:srgbClr val="333333"/>
                </a:solidFill>
                <a:latin typeface="+mn-lt"/>
              </a:rPr>
              <a:t> </a:t>
            </a:r>
            <a:r>
              <a:rPr lang="en-US" altLang="ko-KR" dirty="0" err="1">
                <a:solidFill>
                  <a:srgbClr val="333333"/>
                </a:solidFill>
                <a:latin typeface="+mn-lt"/>
              </a:rPr>
              <a:t>kültürler</a:t>
            </a:r>
            <a:r>
              <a:rPr lang="en-US" altLang="ko-KR" dirty="0">
                <a:solidFill>
                  <a:srgbClr val="333333"/>
                </a:solidFill>
                <a:latin typeface="+mn-lt"/>
              </a:rPr>
              <a:t> </a:t>
            </a:r>
            <a:r>
              <a:rPr lang="en-US" altLang="ko-KR" dirty="0" err="1">
                <a:solidFill>
                  <a:srgbClr val="333333"/>
                </a:solidFill>
                <a:latin typeface="+mn-lt"/>
              </a:rPr>
              <a:t>ve</a:t>
            </a:r>
            <a:r>
              <a:rPr lang="en-US" altLang="ko-KR" dirty="0">
                <a:solidFill>
                  <a:srgbClr val="333333"/>
                </a:solidFill>
                <a:latin typeface="+mn-lt"/>
              </a:rPr>
              <a:t> </a:t>
            </a:r>
            <a:r>
              <a:rPr lang="en-US" altLang="ko-KR" dirty="0" err="1">
                <a:solidFill>
                  <a:srgbClr val="333333"/>
                </a:solidFill>
                <a:latin typeface="+mn-lt"/>
              </a:rPr>
              <a:t>tüm</a:t>
            </a:r>
            <a:r>
              <a:rPr lang="en-US" altLang="ko-KR" dirty="0">
                <a:solidFill>
                  <a:srgbClr val="333333"/>
                </a:solidFill>
                <a:latin typeface="+mn-lt"/>
              </a:rPr>
              <a:t> </a:t>
            </a:r>
            <a:r>
              <a:rPr lang="en-US" altLang="ko-KR" dirty="0" err="1">
                <a:solidFill>
                  <a:srgbClr val="333333"/>
                </a:solidFill>
                <a:latin typeface="+mn-lt"/>
              </a:rPr>
              <a:t>izleyiciler</a:t>
            </a:r>
            <a:r>
              <a:rPr lang="en-US" altLang="ko-KR" dirty="0">
                <a:solidFill>
                  <a:srgbClr val="333333"/>
                </a:solidFill>
                <a:latin typeface="+mn-lt"/>
              </a:rPr>
              <a:t> </a:t>
            </a:r>
            <a:r>
              <a:rPr lang="en-US" altLang="ko-KR" dirty="0" err="1">
                <a:solidFill>
                  <a:srgbClr val="333333"/>
                </a:solidFill>
                <a:latin typeface="+mn-lt"/>
              </a:rPr>
              <a:t>için</a:t>
            </a:r>
            <a:r>
              <a:rPr lang="en-US" altLang="ko-KR" dirty="0">
                <a:solidFill>
                  <a:srgbClr val="333333"/>
                </a:solidFill>
                <a:latin typeface="+mn-lt"/>
              </a:rPr>
              <a:t> </a:t>
            </a:r>
            <a:r>
              <a:rPr lang="en-US" altLang="ko-KR" dirty="0" err="1">
                <a:solidFill>
                  <a:srgbClr val="333333"/>
                </a:solidFill>
                <a:latin typeface="+mn-lt"/>
              </a:rPr>
              <a:t>uygun</a:t>
            </a:r>
            <a:r>
              <a:rPr lang="en-US" altLang="ko-KR" dirty="0">
                <a:solidFill>
                  <a:srgbClr val="333333"/>
                </a:solidFill>
                <a:latin typeface="+mn-lt"/>
              </a:rPr>
              <a:t> </a:t>
            </a:r>
            <a:r>
              <a:rPr lang="en-US" altLang="ko-KR" dirty="0" err="1">
                <a:solidFill>
                  <a:srgbClr val="333333"/>
                </a:solidFill>
                <a:latin typeface="+mn-lt"/>
              </a:rPr>
              <a:t>olmayan</a:t>
            </a:r>
            <a:r>
              <a:rPr lang="en-US" altLang="ko-KR" dirty="0">
                <a:solidFill>
                  <a:srgbClr val="333333"/>
                </a:solidFill>
                <a:latin typeface="+mn-lt"/>
              </a:rPr>
              <a:t> </a:t>
            </a:r>
            <a:r>
              <a:rPr lang="en-US" altLang="ko-KR" dirty="0" err="1">
                <a:solidFill>
                  <a:srgbClr val="333333"/>
                </a:solidFill>
                <a:latin typeface="+mn-lt"/>
              </a:rPr>
              <a:t>dil</a:t>
            </a:r>
            <a:r>
              <a:rPr lang="en-US" altLang="ko-KR" dirty="0">
                <a:solidFill>
                  <a:srgbClr val="333333"/>
                </a:solidFill>
                <a:latin typeface="+mn-lt"/>
              </a:rPr>
              <a:t> </a:t>
            </a:r>
            <a:r>
              <a:rPr lang="en-US" altLang="ko-KR" dirty="0" err="1">
                <a:solidFill>
                  <a:srgbClr val="333333"/>
                </a:solidFill>
                <a:latin typeface="+mn-lt"/>
              </a:rPr>
              <a:t>içerebilir</a:t>
            </a:r>
            <a:r>
              <a:rPr lang="en-US" altLang="ko-KR" dirty="0">
                <a:solidFill>
                  <a:srgbClr val="333333"/>
                </a:solidFill>
                <a:latin typeface="+mn-lt"/>
              </a:rPr>
              <a:t>. </a:t>
            </a:r>
            <a:r>
              <a:rPr lang="en-US" altLang="ko-KR" dirty="0" err="1">
                <a:solidFill>
                  <a:srgbClr val="333333"/>
                </a:solidFill>
                <a:latin typeface="+mn-lt"/>
              </a:rPr>
              <a:t>Lütfen</a:t>
            </a:r>
            <a:r>
              <a:rPr lang="en-US" altLang="ko-KR" dirty="0">
                <a:solidFill>
                  <a:srgbClr val="333333"/>
                </a:solidFill>
                <a:latin typeface="+mn-lt"/>
              </a:rPr>
              <a:t> </a:t>
            </a:r>
            <a:r>
              <a:rPr lang="en-US" altLang="ko-KR" dirty="0" err="1">
                <a:solidFill>
                  <a:srgbClr val="333333"/>
                </a:solidFill>
                <a:latin typeface="+mn-lt"/>
              </a:rPr>
              <a:t>videoları</a:t>
            </a:r>
            <a:r>
              <a:rPr lang="en-US" altLang="ko-KR" dirty="0">
                <a:solidFill>
                  <a:srgbClr val="333333"/>
                </a:solidFill>
                <a:latin typeface="+mn-lt"/>
              </a:rPr>
              <a:t> </a:t>
            </a:r>
            <a:r>
              <a:rPr lang="en-US" altLang="ko-KR" dirty="0" err="1">
                <a:solidFill>
                  <a:srgbClr val="333333"/>
                </a:solidFill>
                <a:latin typeface="+mn-lt"/>
              </a:rPr>
              <a:t>göstermeden</a:t>
            </a:r>
            <a:r>
              <a:rPr lang="en-US" altLang="ko-KR" dirty="0">
                <a:solidFill>
                  <a:srgbClr val="333333"/>
                </a:solidFill>
                <a:latin typeface="+mn-lt"/>
              </a:rPr>
              <a:t> </a:t>
            </a:r>
            <a:r>
              <a:rPr lang="en-US" altLang="ko-KR" dirty="0" err="1">
                <a:solidFill>
                  <a:srgbClr val="333333"/>
                </a:solidFill>
                <a:latin typeface="+mn-lt"/>
              </a:rPr>
              <a:t>önce</a:t>
            </a:r>
            <a:r>
              <a:rPr lang="en-US" altLang="ko-KR" dirty="0">
                <a:solidFill>
                  <a:srgbClr val="333333"/>
                </a:solidFill>
                <a:latin typeface="+mn-lt"/>
              </a:rPr>
              <a:t> </a:t>
            </a:r>
            <a:r>
              <a:rPr lang="en-US" altLang="ko-KR" dirty="0" err="1">
                <a:solidFill>
                  <a:srgbClr val="333333"/>
                </a:solidFill>
                <a:latin typeface="+mn-lt"/>
              </a:rPr>
              <a:t>dikkatlice</a:t>
            </a:r>
            <a:r>
              <a:rPr lang="en-US" altLang="ko-KR" dirty="0">
                <a:solidFill>
                  <a:srgbClr val="333333"/>
                </a:solidFill>
                <a:latin typeface="+mn-lt"/>
              </a:rPr>
              <a:t> </a:t>
            </a:r>
            <a:r>
              <a:rPr lang="en-US" altLang="ko-KR" dirty="0" err="1">
                <a:solidFill>
                  <a:srgbClr val="333333"/>
                </a:solidFill>
                <a:latin typeface="+mn-lt"/>
              </a:rPr>
              <a:t>gözden</a:t>
            </a:r>
            <a:r>
              <a:rPr lang="en-US" altLang="ko-KR" dirty="0">
                <a:solidFill>
                  <a:srgbClr val="333333"/>
                </a:solidFill>
                <a:latin typeface="+mn-lt"/>
              </a:rPr>
              <a:t> </a:t>
            </a:r>
            <a:r>
              <a:rPr lang="en-US" altLang="ko-KR" dirty="0" err="1">
                <a:solidFill>
                  <a:srgbClr val="333333"/>
                </a:solidFill>
                <a:latin typeface="+mn-lt"/>
              </a:rPr>
              <a:t>geçiriniz</a:t>
            </a:r>
            <a:r>
              <a:rPr lang="en-US" altLang="ko-KR" dirty="0">
                <a:solidFill>
                  <a:srgbClr val="333333"/>
                </a:solidFill>
                <a:latin typeface="+mn-lt"/>
              </a:rPr>
              <a:t>.</a:t>
            </a:r>
            <a:r>
              <a:rPr lang="de-DE" dirty="0">
                <a:solidFill>
                  <a:srgbClr val="333333"/>
                </a:solidFill>
                <a:latin typeface="+mn-lt"/>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r>
              <a:rPr lang="de-DE" dirty="0" err="1"/>
              <a:t>Eğitim</a:t>
            </a:r>
            <a:r>
              <a:rPr lang="de-DE" dirty="0"/>
              <a:t> </a:t>
            </a:r>
            <a:r>
              <a:rPr lang="de-DE" dirty="0" err="1"/>
              <a:t>Modülü</a:t>
            </a:r>
            <a:r>
              <a:rPr lang="de-DE" dirty="0"/>
              <a:t> 6 – </a:t>
            </a:r>
            <a:r>
              <a:rPr lang="de-DE" dirty="0" err="1"/>
              <a:t>Empati</a:t>
            </a:r>
            <a:r>
              <a:rPr lang="de-DE" dirty="0"/>
              <a:t> </a:t>
            </a:r>
            <a:r>
              <a:rPr lang="de-DE" dirty="0" err="1"/>
              <a:t>Kurmak</a:t>
            </a:r>
            <a:r>
              <a:rPr lang="de-DE" dirty="0"/>
              <a:t>… II</a:t>
            </a:r>
          </a:p>
        </p:txBody>
      </p:sp>
      <p:sp>
        <p:nvSpPr>
          <p:cNvPr id="4" name="Slide Number Placeholder 3"/>
          <p:cNvSpPr>
            <a:spLocks noGrp="1"/>
          </p:cNvSpPr>
          <p:nvPr>
            <p:ph type="sldNum" sz="quarter" idx="12"/>
          </p:nvPr>
        </p:nvSpPr>
        <p:spPr/>
        <p:txBody>
          <a:bodyPr/>
          <a:lstStyle/>
          <a:p>
            <a:fld id="{9B00EF49-7894-4F53-A8DD-F7DB3BFC5032}" type="slidenum">
              <a:rPr lang="de-DE" smtClean="0"/>
              <a:pPr/>
              <a:t>37</a:t>
            </a:fld>
            <a:endParaRPr lang="de-DE" dirty="0"/>
          </a:p>
        </p:txBody>
      </p:sp>
    </p:spTree>
    <p:extLst>
      <p:ext uri="{BB962C8B-B14F-4D97-AF65-F5344CB8AC3E}">
        <p14:creationId xmlns:p14="http://schemas.microsoft.com/office/powerpoint/2010/main" val="21377882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3"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033" y="1078992"/>
            <a:ext cx="691345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25" name="Rectangle 23"/>
          <p:cNvSpPr>
            <a:spLocks noChangeArrowheads="1"/>
          </p:cNvSpPr>
          <p:nvPr/>
        </p:nvSpPr>
        <p:spPr bwMode="auto">
          <a:xfrm>
            <a:off x="7334043" y="2092326"/>
            <a:ext cx="97392" cy="7207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79DD31F4-3C14-43E1-AFCB-014EA71F7A12}" type="slidenum">
              <a:rPr lang="de-DE" smtClean="0">
                <a:latin typeface="Calibri Light"/>
              </a:rPr>
              <a:pPr>
                <a:defRPr/>
              </a:pPr>
              <a:t>38</a:t>
            </a:fld>
            <a:endParaRPr lang="de-DE">
              <a:latin typeface="Calibri Light"/>
            </a:endParaRPr>
          </a:p>
        </p:txBody>
      </p:sp>
      <p:sp>
        <p:nvSpPr>
          <p:cNvPr id="7" name="Rectangle 60"/>
          <p:cNvSpPr>
            <a:spLocks noChangeArrowheads="1"/>
          </p:cNvSpPr>
          <p:nvPr/>
        </p:nvSpPr>
        <p:spPr bwMode="auto">
          <a:xfrm>
            <a:off x="2713211" y="1196752"/>
            <a:ext cx="3419856" cy="220370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8" name="Rectangle 60"/>
          <p:cNvSpPr>
            <a:spLocks noChangeArrowheads="1"/>
          </p:cNvSpPr>
          <p:nvPr/>
        </p:nvSpPr>
        <p:spPr bwMode="auto">
          <a:xfrm>
            <a:off x="2713211" y="3401568"/>
            <a:ext cx="3419856" cy="233172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9" name="Rectangle 60"/>
          <p:cNvSpPr>
            <a:spLocks noChangeArrowheads="1"/>
          </p:cNvSpPr>
          <p:nvPr/>
        </p:nvSpPr>
        <p:spPr bwMode="auto">
          <a:xfrm>
            <a:off x="6135624" y="1196752"/>
            <a:ext cx="3282696" cy="220370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 name="Caption_20">
            <a:extLst>
              <a:ext uri="{FF2B5EF4-FFF2-40B4-BE49-F238E27FC236}">
                <a16:creationId xmlns:a16="http://schemas.microsoft.com/office/drawing/2014/main" id="{8E6417EE-BBBE-1B20-6594-A7BC40C4C295}"/>
              </a:ext>
            </a:extLst>
          </p:cNvPr>
          <p:cNvSpPr txBox="1">
            <a:spLocks noChangeArrowheads="1"/>
          </p:cNvSpPr>
          <p:nvPr/>
        </p:nvSpPr>
        <p:spPr bwMode="auto">
          <a:xfrm>
            <a:off x="2624033" y="5884164"/>
            <a:ext cx="6913454" cy="402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en-US" altLang="de-DE" sz="2000" dirty="0" err="1">
                <a:solidFill>
                  <a:srgbClr val="004992"/>
                </a:solidFill>
                <a:latin typeface="Calibri Light"/>
              </a:rPr>
              <a:t>Köpeği</a:t>
            </a:r>
            <a:r>
              <a:rPr lang="en-US" altLang="de-DE" sz="2000" dirty="0">
                <a:solidFill>
                  <a:srgbClr val="004992"/>
                </a:solidFill>
                <a:latin typeface="Calibri Light"/>
              </a:rPr>
              <a:t> </a:t>
            </a:r>
            <a:r>
              <a:rPr lang="en-US" altLang="de-DE" sz="2000" dirty="0" err="1">
                <a:solidFill>
                  <a:srgbClr val="004992"/>
                </a:solidFill>
                <a:latin typeface="Calibri Light"/>
              </a:rPr>
              <a:t>gezdiren</a:t>
            </a:r>
            <a:r>
              <a:rPr lang="en-US" altLang="de-DE" sz="2000" dirty="0">
                <a:solidFill>
                  <a:srgbClr val="004992"/>
                </a:solidFill>
                <a:latin typeface="Calibri Light"/>
              </a:rPr>
              <a:t> </a:t>
            </a:r>
            <a:r>
              <a:rPr lang="en-US" altLang="de-DE" sz="2000" dirty="0" err="1">
                <a:solidFill>
                  <a:srgbClr val="004992"/>
                </a:solidFill>
                <a:latin typeface="Calibri Light"/>
              </a:rPr>
              <a:t>adam</a:t>
            </a:r>
            <a:r>
              <a:rPr lang="en-US" altLang="de-DE" sz="2000" dirty="0">
                <a:solidFill>
                  <a:srgbClr val="004992"/>
                </a:solidFill>
                <a:latin typeface="Calibri Light"/>
              </a:rPr>
              <a:t> ne </a:t>
            </a:r>
            <a:r>
              <a:rPr lang="en-US" altLang="de-DE" sz="2000" dirty="0" err="1">
                <a:solidFill>
                  <a:srgbClr val="004992"/>
                </a:solidFill>
                <a:latin typeface="Calibri Light"/>
              </a:rPr>
              <a:t>düşünüyor</a:t>
            </a:r>
            <a:r>
              <a:rPr lang="en-US" altLang="de-DE" sz="2000" dirty="0">
                <a:solidFill>
                  <a:srgbClr val="004992"/>
                </a:solidFill>
                <a:latin typeface="Calibri Light"/>
              </a:rPr>
              <a:t> </a:t>
            </a:r>
            <a:r>
              <a:rPr lang="en-US" altLang="de-DE" sz="2000" dirty="0" err="1">
                <a:solidFill>
                  <a:srgbClr val="004992"/>
                </a:solidFill>
                <a:latin typeface="Calibri Light"/>
              </a:rPr>
              <a:t>olabilir</a:t>
            </a:r>
            <a:r>
              <a:rPr lang="en-US" altLang="de-DE" sz="2000" dirty="0">
                <a:solidFill>
                  <a:srgbClr val="004992"/>
                </a:solidFill>
                <a:latin typeface="Calibri Light"/>
              </a:rPr>
              <a: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de-DE"/>
              <a:t>Eğitim Modülü 6 – Empati Kurmak…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39</a:t>
            </a:fld>
            <a:endParaRPr lang="de-DE" dirty="0"/>
          </a:p>
        </p:txBody>
      </p:sp>
      <p:pic>
        <p:nvPicPr>
          <p:cNvPr id="3" name="Picture 23" descr="07">
            <a:extLst>
              <a:ext uri="{FF2B5EF4-FFF2-40B4-BE49-F238E27FC236}">
                <a16:creationId xmlns:a16="http://schemas.microsoft.com/office/drawing/2014/main" id="{9EF64BC0-86F1-99A3-FEF7-04C78C449F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033" y="1078992"/>
            <a:ext cx="691345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aption_20">
            <a:extLst>
              <a:ext uri="{FF2B5EF4-FFF2-40B4-BE49-F238E27FC236}">
                <a16:creationId xmlns:a16="http://schemas.microsoft.com/office/drawing/2014/main" id="{AE022C0A-0D61-B1F3-9AB3-8B4ED1CE4A8A}"/>
              </a:ext>
            </a:extLst>
          </p:cNvPr>
          <p:cNvSpPr txBox="1">
            <a:spLocks noChangeArrowheads="1"/>
          </p:cNvSpPr>
          <p:nvPr/>
        </p:nvSpPr>
        <p:spPr bwMode="auto">
          <a:xfrm>
            <a:off x="2624033" y="5884164"/>
            <a:ext cx="6913454" cy="402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en-US" altLang="de-DE" sz="2000" dirty="0" err="1">
                <a:solidFill>
                  <a:srgbClr val="004992"/>
                </a:solidFill>
                <a:latin typeface="Calibri Light"/>
              </a:rPr>
              <a:t>Köpeği</a:t>
            </a:r>
            <a:r>
              <a:rPr lang="en-US" altLang="de-DE" sz="2000" dirty="0">
                <a:solidFill>
                  <a:srgbClr val="004992"/>
                </a:solidFill>
                <a:latin typeface="Calibri Light"/>
              </a:rPr>
              <a:t> </a:t>
            </a:r>
            <a:r>
              <a:rPr lang="en-US" altLang="de-DE" sz="2000" dirty="0" err="1">
                <a:solidFill>
                  <a:srgbClr val="004992"/>
                </a:solidFill>
                <a:latin typeface="Calibri Light"/>
              </a:rPr>
              <a:t>gezdiren</a:t>
            </a:r>
            <a:r>
              <a:rPr lang="en-US" altLang="de-DE" sz="2000" dirty="0">
                <a:solidFill>
                  <a:srgbClr val="004992"/>
                </a:solidFill>
                <a:latin typeface="Calibri Light"/>
              </a:rPr>
              <a:t> </a:t>
            </a:r>
            <a:r>
              <a:rPr lang="en-US" altLang="de-DE" sz="2000" dirty="0" err="1">
                <a:solidFill>
                  <a:srgbClr val="004992"/>
                </a:solidFill>
                <a:latin typeface="Calibri Light"/>
              </a:rPr>
              <a:t>adam</a:t>
            </a:r>
            <a:r>
              <a:rPr lang="en-US" altLang="de-DE" sz="2000" dirty="0">
                <a:solidFill>
                  <a:srgbClr val="004992"/>
                </a:solidFill>
                <a:latin typeface="Calibri Light"/>
              </a:rPr>
              <a:t> ne </a:t>
            </a:r>
            <a:r>
              <a:rPr lang="en-US" altLang="de-DE" sz="2000" dirty="0" err="1">
                <a:solidFill>
                  <a:srgbClr val="004992"/>
                </a:solidFill>
                <a:latin typeface="Calibri Light"/>
              </a:rPr>
              <a:t>düşünüyor</a:t>
            </a:r>
            <a:r>
              <a:rPr lang="en-US" altLang="de-DE" sz="2000" dirty="0">
                <a:solidFill>
                  <a:srgbClr val="004992"/>
                </a:solidFill>
                <a:latin typeface="Calibri Light"/>
              </a:rPr>
              <a:t> </a:t>
            </a:r>
            <a:r>
              <a:rPr lang="en-US" altLang="de-DE" sz="2000" dirty="0" err="1">
                <a:solidFill>
                  <a:srgbClr val="004992"/>
                </a:solidFill>
                <a:latin typeface="Calibri Light"/>
              </a:rPr>
              <a:t>olabilir</a:t>
            </a:r>
            <a:r>
              <a:rPr lang="en-US" altLang="de-DE" sz="2000" dirty="0">
                <a:solidFill>
                  <a:srgbClr val="004992"/>
                </a:solidFill>
                <a:latin typeface="Calibri Light"/>
              </a:rPr>
              <a: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de-DE"/>
              <a:t>Eğitim Modülü 6 – Empati Kurmak…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40</a:t>
            </a:fld>
            <a:endParaRPr lang="de-DE" dirty="0"/>
          </a:p>
        </p:txBody>
      </p:sp>
      <p:pic>
        <p:nvPicPr>
          <p:cNvPr id="3" name="Picture 24" descr="08">
            <a:extLst>
              <a:ext uri="{FF2B5EF4-FFF2-40B4-BE49-F238E27FC236}">
                <a16:creationId xmlns:a16="http://schemas.microsoft.com/office/drawing/2014/main" id="{F077A75A-AF77-164D-B51A-A191009E8A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aption_18">
            <a:extLst>
              <a:ext uri="{FF2B5EF4-FFF2-40B4-BE49-F238E27FC236}">
                <a16:creationId xmlns:a16="http://schemas.microsoft.com/office/drawing/2014/main" id="{E52C591E-CB93-15FD-74A0-B6F770E0BF2B}"/>
              </a:ext>
            </a:extLst>
          </p:cNvPr>
          <p:cNvSpPr txBox="1">
            <a:spLocks noChangeArrowheads="1"/>
          </p:cNvSpPr>
          <p:nvPr/>
        </p:nvSpPr>
        <p:spPr bwMode="auto">
          <a:xfrm>
            <a:off x="428307" y="5478664"/>
            <a:ext cx="11338560" cy="637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60000"/>
              </a:lnSpc>
              <a:spcBef>
                <a:spcPct val="50000"/>
              </a:spcBef>
              <a:buFontTx/>
              <a:buNone/>
            </a:pPr>
            <a:r>
              <a:rPr lang="de-DE" altLang="de-DE" sz="2000" dirty="0">
                <a:solidFill>
                  <a:srgbClr val="004992"/>
                </a:solidFill>
                <a:latin typeface="Calibri Light"/>
              </a:rPr>
              <a:t>Son </a:t>
            </a:r>
            <a:r>
              <a:rPr lang="de-DE" altLang="de-DE" sz="2000" dirty="0" err="1">
                <a:solidFill>
                  <a:srgbClr val="004992"/>
                </a:solidFill>
                <a:latin typeface="Calibri Light"/>
              </a:rPr>
              <a:t>resimdeki</a:t>
            </a:r>
            <a:r>
              <a:rPr lang="de-DE" altLang="de-DE" sz="2000" dirty="0">
                <a:solidFill>
                  <a:srgbClr val="004992"/>
                </a:solidFill>
                <a:latin typeface="Calibri Light"/>
              </a:rPr>
              <a:t> </a:t>
            </a:r>
            <a:r>
              <a:rPr lang="de-DE" altLang="de-DE" sz="2000" dirty="0" err="1">
                <a:solidFill>
                  <a:srgbClr val="004992"/>
                </a:solidFill>
                <a:latin typeface="Calibri Light"/>
              </a:rPr>
              <a:t>adam</a:t>
            </a:r>
            <a:r>
              <a:rPr lang="de-DE" altLang="de-DE" sz="2000" dirty="0">
                <a:solidFill>
                  <a:srgbClr val="004992"/>
                </a:solidFill>
                <a:latin typeface="Calibri Light"/>
              </a:rPr>
              <a:t> ne </a:t>
            </a:r>
            <a:r>
              <a:rPr lang="de-DE" altLang="de-DE" sz="2000" dirty="0" err="1">
                <a:solidFill>
                  <a:srgbClr val="004992"/>
                </a:solidFill>
                <a:latin typeface="Calibri Light"/>
              </a:rPr>
              <a:t>düşünüyor</a:t>
            </a:r>
            <a:r>
              <a:rPr lang="de-DE" altLang="de-DE" sz="2000" dirty="0">
                <a:solidFill>
                  <a:srgbClr val="004992"/>
                </a:solidFill>
                <a:latin typeface="Calibri Light"/>
              </a:rPr>
              <a:t> </a:t>
            </a:r>
            <a:r>
              <a:rPr lang="de-DE" altLang="de-DE" sz="2000" dirty="0" err="1">
                <a:solidFill>
                  <a:srgbClr val="004992"/>
                </a:solidFill>
                <a:latin typeface="Calibri Light"/>
              </a:rPr>
              <a:t>olabilir</a:t>
            </a:r>
            <a:r>
              <a:rPr lang="de-DE" altLang="de-DE" sz="2000" dirty="0">
                <a:solidFill>
                  <a:srgbClr val="004992"/>
                </a:solidFill>
                <a:latin typeface="Calibri Light"/>
              </a:rPr>
              <a:t>...? </a:t>
            </a:r>
          </a:p>
          <a:p>
            <a:pPr algn="ctr" eaLnBrk="1" hangingPunct="1">
              <a:lnSpc>
                <a:spcPct val="60000"/>
              </a:lnSpc>
              <a:spcBef>
                <a:spcPct val="50000"/>
              </a:spcBef>
              <a:buFontTx/>
              <a:buNone/>
            </a:pPr>
            <a:r>
              <a:rPr lang="de-DE" altLang="de-DE" sz="2000" dirty="0" err="1">
                <a:solidFill>
                  <a:srgbClr val="004992"/>
                </a:solidFill>
                <a:latin typeface="Calibri Light"/>
              </a:rPr>
              <a:t>Doğru</a:t>
            </a:r>
            <a:r>
              <a:rPr lang="de-DE" altLang="de-DE" sz="2000" dirty="0">
                <a:solidFill>
                  <a:srgbClr val="004992"/>
                </a:solidFill>
                <a:latin typeface="Calibri Light"/>
              </a:rPr>
              <a:t> </a:t>
            </a:r>
            <a:r>
              <a:rPr lang="de-DE" altLang="de-DE" sz="2000" dirty="0" err="1">
                <a:solidFill>
                  <a:srgbClr val="004992"/>
                </a:solidFill>
                <a:latin typeface="Calibri Light"/>
              </a:rPr>
              <a:t>mu</a:t>
            </a:r>
            <a:r>
              <a:rPr lang="de-DE" altLang="de-DE" sz="2000" dirty="0">
                <a:solidFill>
                  <a:srgbClr val="004992"/>
                </a:solidFill>
                <a:latin typeface="Calibri Light"/>
              </a:rPr>
              <a:t>?</a:t>
            </a:r>
          </a:p>
        </p:txBody>
      </p:sp>
      <p:sp>
        <p:nvSpPr>
          <p:cNvPr id="6" name="AutoShape 9">
            <a:extLst>
              <a:ext uri="{FF2B5EF4-FFF2-40B4-BE49-F238E27FC236}">
                <a16:creationId xmlns:a16="http://schemas.microsoft.com/office/drawing/2014/main" id="{9C3E26BF-99BA-95E7-3219-2D45267F4560}"/>
              </a:ext>
            </a:extLst>
          </p:cNvPr>
          <p:cNvSpPr>
            <a:spLocks noChangeArrowheads="1"/>
          </p:cNvSpPr>
          <p:nvPr/>
        </p:nvSpPr>
        <p:spPr bwMode="auto">
          <a:xfrm>
            <a:off x="3328416" y="1610750"/>
            <a:ext cx="2414016"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200" b="1" dirty="0" err="1">
                <a:latin typeface="Calibri Light"/>
              </a:rPr>
              <a:t>Bayan</a:t>
            </a:r>
            <a:r>
              <a:rPr lang="de-DE" altLang="de-DE" sz="1200" b="1" dirty="0">
                <a:latin typeface="Calibri Light"/>
              </a:rPr>
              <a:t> Miller, </a:t>
            </a:r>
            <a:r>
              <a:rPr lang="de-DE" altLang="de-DE" sz="1200" b="1" dirty="0" err="1">
                <a:latin typeface="Calibri Light"/>
              </a:rPr>
              <a:t>sizi</a:t>
            </a:r>
            <a:r>
              <a:rPr lang="de-DE" altLang="de-DE" sz="1200" b="1" dirty="0">
                <a:latin typeface="Calibri Light"/>
              </a:rPr>
              <a:t> </a:t>
            </a:r>
            <a:r>
              <a:rPr lang="de-DE" altLang="de-DE" sz="1200" b="1" dirty="0" err="1">
                <a:latin typeface="Calibri Light"/>
              </a:rPr>
              <a:t>bir</a:t>
            </a:r>
            <a:r>
              <a:rPr lang="de-DE" altLang="de-DE" sz="1200" b="1" dirty="0">
                <a:latin typeface="Calibri Light"/>
              </a:rPr>
              <a:t> </a:t>
            </a:r>
            <a:r>
              <a:rPr lang="de-DE" altLang="de-DE" sz="1200" b="1" dirty="0" err="1">
                <a:latin typeface="Calibri Light"/>
              </a:rPr>
              <a:t>fincan</a:t>
            </a:r>
            <a:r>
              <a:rPr lang="de-DE" altLang="de-DE" sz="1200" b="1" dirty="0">
                <a:latin typeface="Calibri Light"/>
              </a:rPr>
              <a:t> </a:t>
            </a:r>
            <a:r>
              <a:rPr lang="de-DE" altLang="de-DE" sz="1200" b="1" dirty="0" err="1">
                <a:latin typeface="Calibri Light"/>
              </a:rPr>
              <a:t>kahve</a:t>
            </a:r>
            <a:r>
              <a:rPr lang="de-DE" altLang="de-DE" sz="1200" b="1" dirty="0">
                <a:latin typeface="Calibri Light"/>
              </a:rPr>
              <a:t> </a:t>
            </a:r>
            <a:r>
              <a:rPr lang="de-DE" altLang="de-DE" sz="1200" b="1" dirty="0" err="1">
                <a:latin typeface="Calibri Light"/>
              </a:rPr>
              <a:t>içmeye</a:t>
            </a:r>
            <a:r>
              <a:rPr lang="de-DE" altLang="de-DE" sz="1200" b="1" dirty="0">
                <a:latin typeface="Calibri Light"/>
              </a:rPr>
              <a:t> </a:t>
            </a:r>
            <a:r>
              <a:rPr lang="de-DE" altLang="de-DE" sz="1200" b="1" dirty="0" err="1">
                <a:latin typeface="Calibri Light"/>
              </a:rPr>
              <a:t>davet</a:t>
            </a:r>
            <a:r>
              <a:rPr lang="de-DE" altLang="de-DE" sz="1200" b="1" dirty="0">
                <a:latin typeface="Calibri Light"/>
              </a:rPr>
              <a:t> </a:t>
            </a:r>
            <a:r>
              <a:rPr lang="de-DE" altLang="de-DE" sz="1200" b="1" dirty="0" err="1">
                <a:latin typeface="Calibri Light"/>
              </a:rPr>
              <a:t>edebilir</a:t>
            </a:r>
            <a:r>
              <a:rPr lang="de-DE" altLang="de-DE" sz="1200" b="1" dirty="0">
                <a:latin typeface="Calibri Light"/>
              </a:rPr>
              <a:t> </a:t>
            </a:r>
            <a:r>
              <a:rPr lang="de-DE" altLang="de-DE" sz="1200" b="1" dirty="0" err="1">
                <a:latin typeface="Calibri Light"/>
              </a:rPr>
              <a:t>miyim</a:t>
            </a:r>
            <a:r>
              <a:rPr lang="de-DE" altLang="de-DE" sz="1200" b="1" dirty="0">
                <a:latin typeface="Calibri Light"/>
              </a:rPr>
              <a:t>?</a:t>
            </a:r>
          </a:p>
        </p:txBody>
      </p:sp>
      <p:sp>
        <p:nvSpPr>
          <p:cNvPr id="8" name="AutoShape 10">
            <a:extLst>
              <a:ext uri="{FF2B5EF4-FFF2-40B4-BE49-F238E27FC236}">
                <a16:creationId xmlns:a16="http://schemas.microsoft.com/office/drawing/2014/main" id="{B97F0B55-53D1-D3F5-ED56-96F1A9718983}"/>
              </a:ext>
            </a:extLst>
          </p:cNvPr>
          <p:cNvSpPr>
            <a:spLocks noChangeArrowheads="1"/>
          </p:cNvSpPr>
          <p:nvPr/>
        </p:nvSpPr>
        <p:spPr bwMode="auto">
          <a:xfrm>
            <a:off x="5653219" y="2286000"/>
            <a:ext cx="1812520"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200" b="1" dirty="0" err="1">
                <a:latin typeface="Calibri Light"/>
              </a:rPr>
              <a:t>Üzgünüm</a:t>
            </a:r>
            <a:r>
              <a:rPr lang="de-DE" altLang="de-DE" sz="1200" b="1" dirty="0">
                <a:latin typeface="Calibri Light"/>
              </a:rPr>
              <a:t> </a:t>
            </a:r>
            <a:r>
              <a:rPr lang="de-DE" altLang="de-DE" sz="1200" b="1" dirty="0" err="1">
                <a:latin typeface="Calibri Light"/>
              </a:rPr>
              <a:t>ama</a:t>
            </a:r>
            <a:r>
              <a:rPr lang="de-DE" altLang="de-DE" sz="1200" b="1" dirty="0">
                <a:latin typeface="Calibri Light"/>
              </a:rPr>
              <a:t> </a:t>
            </a:r>
            <a:r>
              <a:rPr lang="de-DE" altLang="de-DE" sz="1200" b="1" dirty="0" err="1">
                <a:latin typeface="Calibri Light"/>
              </a:rPr>
              <a:t>bugün</a:t>
            </a:r>
            <a:r>
              <a:rPr lang="de-DE" altLang="de-DE" sz="1200" b="1" dirty="0">
                <a:latin typeface="Calibri Light"/>
              </a:rPr>
              <a:t> </a:t>
            </a:r>
            <a:r>
              <a:rPr lang="de-DE" altLang="de-DE" sz="1200" b="1" dirty="0" err="1">
                <a:latin typeface="Calibri Light"/>
              </a:rPr>
              <a:t>için</a:t>
            </a:r>
            <a:r>
              <a:rPr lang="de-DE" altLang="de-DE" sz="1200" b="1" dirty="0">
                <a:latin typeface="Calibri Light"/>
              </a:rPr>
              <a:t> </a:t>
            </a:r>
            <a:r>
              <a:rPr lang="de-DE" altLang="de-DE" sz="1200" b="1" dirty="0" err="1">
                <a:latin typeface="Calibri Light"/>
              </a:rPr>
              <a:t>başka</a:t>
            </a:r>
            <a:r>
              <a:rPr lang="de-DE" altLang="de-DE" sz="1200" b="1" dirty="0">
                <a:latin typeface="Calibri Light"/>
              </a:rPr>
              <a:t> </a:t>
            </a:r>
            <a:r>
              <a:rPr lang="de-DE" altLang="de-DE" sz="1200" b="1" dirty="0" err="1">
                <a:latin typeface="Calibri Light"/>
              </a:rPr>
              <a:t>planlarım</a:t>
            </a:r>
            <a:r>
              <a:rPr lang="de-DE" altLang="de-DE" sz="1200" b="1" dirty="0">
                <a:latin typeface="Calibri Light"/>
              </a:rPr>
              <a:t> </a:t>
            </a:r>
            <a:r>
              <a:rPr lang="de-DE" altLang="de-DE" sz="1200" b="1" dirty="0" err="1">
                <a:latin typeface="Calibri Light"/>
              </a:rPr>
              <a:t>var</a:t>
            </a:r>
            <a:r>
              <a:rPr lang="de-DE" altLang="de-DE" sz="1200" b="1" dirty="0">
                <a:latin typeface="Calibri Light"/>
              </a:rPr>
              <a:t>.</a:t>
            </a:r>
          </a:p>
        </p:txBody>
      </p:sp>
      <p:sp>
        <p:nvSpPr>
          <p:cNvPr id="7" name="Rectangle 60">
            <a:extLst>
              <a:ext uri="{FF2B5EF4-FFF2-40B4-BE49-F238E27FC236}">
                <a16:creationId xmlns:a16="http://schemas.microsoft.com/office/drawing/2014/main" id="{532B9298-B1C4-43A5-C0A9-12C115AC19DC}"/>
              </a:ext>
            </a:extLst>
          </p:cNvPr>
          <p:cNvSpPr>
            <a:spLocks noChangeArrowheads="1"/>
          </p:cNvSpPr>
          <p:nvPr/>
        </p:nvSpPr>
        <p:spPr bwMode="auto">
          <a:xfrm>
            <a:off x="594360" y="1545336"/>
            <a:ext cx="2715768" cy="37490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de-DE"/>
              <a:t>Eğitim Modülü 6 – Empati Kurmak…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41</a:t>
            </a:fld>
            <a:endParaRPr lang="de-DE" dirty="0"/>
          </a:p>
        </p:txBody>
      </p:sp>
      <p:pic>
        <p:nvPicPr>
          <p:cNvPr id="3" name="Picture 24" descr="08">
            <a:extLst>
              <a:ext uri="{FF2B5EF4-FFF2-40B4-BE49-F238E27FC236}">
                <a16:creationId xmlns:a16="http://schemas.microsoft.com/office/drawing/2014/main" id="{F077A75A-AF77-164D-B51A-A191009E8A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aption_18">
            <a:extLst>
              <a:ext uri="{FF2B5EF4-FFF2-40B4-BE49-F238E27FC236}">
                <a16:creationId xmlns:a16="http://schemas.microsoft.com/office/drawing/2014/main" id="{E52C591E-CB93-15FD-74A0-B6F770E0BF2B}"/>
              </a:ext>
            </a:extLst>
          </p:cNvPr>
          <p:cNvSpPr txBox="1">
            <a:spLocks noChangeArrowheads="1"/>
          </p:cNvSpPr>
          <p:nvPr/>
        </p:nvSpPr>
        <p:spPr bwMode="auto">
          <a:xfrm>
            <a:off x="428307" y="5478664"/>
            <a:ext cx="11338560" cy="637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60000"/>
              </a:lnSpc>
              <a:spcBef>
                <a:spcPct val="50000"/>
              </a:spcBef>
              <a:buFontTx/>
              <a:buNone/>
            </a:pPr>
            <a:r>
              <a:rPr lang="de-DE" altLang="de-DE" sz="2000" dirty="0">
                <a:solidFill>
                  <a:srgbClr val="004992"/>
                </a:solidFill>
                <a:latin typeface="Calibri Light"/>
              </a:rPr>
              <a:t>Son </a:t>
            </a:r>
            <a:r>
              <a:rPr lang="de-DE" altLang="de-DE" sz="2000" dirty="0" err="1">
                <a:solidFill>
                  <a:srgbClr val="004992"/>
                </a:solidFill>
                <a:latin typeface="Calibri Light"/>
              </a:rPr>
              <a:t>resimdeki</a:t>
            </a:r>
            <a:r>
              <a:rPr lang="de-DE" altLang="de-DE" sz="2000" dirty="0">
                <a:solidFill>
                  <a:srgbClr val="004992"/>
                </a:solidFill>
                <a:latin typeface="Calibri Light"/>
              </a:rPr>
              <a:t> </a:t>
            </a:r>
            <a:r>
              <a:rPr lang="de-DE" altLang="de-DE" sz="2000" dirty="0" err="1">
                <a:solidFill>
                  <a:srgbClr val="004992"/>
                </a:solidFill>
                <a:latin typeface="Calibri Light"/>
              </a:rPr>
              <a:t>adam</a:t>
            </a:r>
            <a:r>
              <a:rPr lang="de-DE" altLang="de-DE" sz="2000" dirty="0">
                <a:solidFill>
                  <a:srgbClr val="004992"/>
                </a:solidFill>
                <a:latin typeface="Calibri Light"/>
              </a:rPr>
              <a:t> ne </a:t>
            </a:r>
            <a:r>
              <a:rPr lang="de-DE" altLang="de-DE" sz="2000" dirty="0" err="1">
                <a:solidFill>
                  <a:srgbClr val="004992"/>
                </a:solidFill>
                <a:latin typeface="Calibri Light"/>
              </a:rPr>
              <a:t>düşünüyor</a:t>
            </a:r>
            <a:r>
              <a:rPr lang="de-DE" altLang="de-DE" sz="2000" dirty="0">
                <a:solidFill>
                  <a:srgbClr val="004992"/>
                </a:solidFill>
                <a:latin typeface="Calibri Light"/>
              </a:rPr>
              <a:t> </a:t>
            </a:r>
            <a:r>
              <a:rPr lang="de-DE" altLang="de-DE" sz="2000" dirty="0" err="1">
                <a:solidFill>
                  <a:srgbClr val="004992"/>
                </a:solidFill>
                <a:latin typeface="Calibri Light"/>
              </a:rPr>
              <a:t>olabilir</a:t>
            </a:r>
            <a:r>
              <a:rPr lang="de-DE" altLang="de-DE" sz="2000" dirty="0">
                <a:solidFill>
                  <a:srgbClr val="004992"/>
                </a:solidFill>
                <a:latin typeface="Calibri Light"/>
              </a:rPr>
              <a:t>...? </a:t>
            </a:r>
          </a:p>
          <a:p>
            <a:pPr algn="ctr" eaLnBrk="1" hangingPunct="1">
              <a:lnSpc>
                <a:spcPct val="60000"/>
              </a:lnSpc>
              <a:spcBef>
                <a:spcPct val="50000"/>
              </a:spcBef>
              <a:buFontTx/>
              <a:buNone/>
            </a:pPr>
            <a:r>
              <a:rPr lang="de-DE" altLang="de-DE" sz="2000" dirty="0" err="1">
                <a:solidFill>
                  <a:srgbClr val="004992"/>
                </a:solidFill>
                <a:latin typeface="Calibri Light"/>
              </a:rPr>
              <a:t>Doğru</a:t>
            </a:r>
            <a:r>
              <a:rPr lang="de-DE" altLang="de-DE" sz="2000" dirty="0">
                <a:solidFill>
                  <a:srgbClr val="004992"/>
                </a:solidFill>
                <a:latin typeface="Calibri Light"/>
              </a:rPr>
              <a:t> </a:t>
            </a:r>
            <a:r>
              <a:rPr lang="de-DE" altLang="de-DE" sz="2000" dirty="0" err="1">
                <a:solidFill>
                  <a:srgbClr val="004992"/>
                </a:solidFill>
                <a:latin typeface="Calibri Light"/>
              </a:rPr>
              <a:t>mu</a:t>
            </a:r>
            <a:r>
              <a:rPr lang="de-DE" altLang="de-DE" sz="2000" dirty="0">
                <a:solidFill>
                  <a:srgbClr val="004992"/>
                </a:solidFill>
                <a:latin typeface="Calibri Light"/>
              </a:rPr>
              <a:t>?</a:t>
            </a:r>
          </a:p>
        </p:txBody>
      </p:sp>
      <p:sp>
        <p:nvSpPr>
          <p:cNvPr id="6" name="AutoShape 9">
            <a:extLst>
              <a:ext uri="{FF2B5EF4-FFF2-40B4-BE49-F238E27FC236}">
                <a16:creationId xmlns:a16="http://schemas.microsoft.com/office/drawing/2014/main" id="{9C3E26BF-99BA-95E7-3219-2D45267F4560}"/>
              </a:ext>
            </a:extLst>
          </p:cNvPr>
          <p:cNvSpPr>
            <a:spLocks noChangeArrowheads="1"/>
          </p:cNvSpPr>
          <p:nvPr/>
        </p:nvSpPr>
        <p:spPr bwMode="auto">
          <a:xfrm>
            <a:off x="3328416" y="1610750"/>
            <a:ext cx="2414016"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200" b="1" dirty="0" err="1">
                <a:latin typeface="Calibri Light"/>
              </a:rPr>
              <a:t>Bayan</a:t>
            </a:r>
            <a:r>
              <a:rPr lang="de-DE" altLang="de-DE" sz="1200" b="1" dirty="0">
                <a:latin typeface="Calibri Light"/>
              </a:rPr>
              <a:t> Miller, </a:t>
            </a:r>
            <a:r>
              <a:rPr lang="de-DE" altLang="de-DE" sz="1200" b="1" dirty="0" err="1">
                <a:latin typeface="Calibri Light"/>
              </a:rPr>
              <a:t>sizi</a:t>
            </a:r>
            <a:r>
              <a:rPr lang="de-DE" altLang="de-DE" sz="1200" b="1" dirty="0">
                <a:latin typeface="Calibri Light"/>
              </a:rPr>
              <a:t> </a:t>
            </a:r>
            <a:r>
              <a:rPr lang="de-DE" altLang="de-DE" sz="1200" b="1" dirty="0" err="1">
                <a:latin typeface="Calibri Light"/>
              </a:rPr>
              <a:t>bir</a:t>
            </a:r>
            <a:r>
              <a:rPr lang="de-DE" altLang="de-DE" sz="1200" b="1" dirty="0">
                <a:latin typeface="Calibri Light"/>
              </a:rPr>
              <a:t> </a:t>
            </a:r>
            <a:r>
              <a:rPr lang="de-DE" altLang="de-DE" sz="1200" b="1" dirty="0" err="1">
                <a:latin typeface="Calibri Light"/>
              </a:rPr>
              <a:t>fincan</a:t>
            </a:r>
            <a:r>
              <a:rPr lang="de-DE" altLang="de-DE" sz="1200" b="1" dirty="0">
                <a:latin typeface="Calibri Light"/>
              </a:rPr>
              <a:t> </a:t>
            </a:r>
            <a:r>
              <a:rPr lang="de-DE" altLang="de-DE" sz="1200" b="1" dirty="0" err="1">
                <a:latin typeface="Calibri Light"/>
              </a:rPr>
              <a:t>kahve</a:t>
            </a:r>
            <a:r>
              <a:rPr lang="de-DE" altLang="de-DE" sz="1200" b="1" dirty="0">
                <a:latin typeface="Calibri Light"/>
              </a:rPr>
              <a:t> </a:t>
            </a:r>
            <a:r>
              <a:rPr lang="de-DE" altLang="de-DE" sz="1200" b="1" dirty="0" err="1">
                <a:latin typeface="Calibri Light"/>
              </a:rPr>
              <a:t>içmeye</a:t>
            </a:r>
            <a:r>
              <a:rPr lang="de-DE" altLang="de-DE" sz="1200" b="1" dirty="0">
                <a:latin typeface="Calibri Light"/>
              </a:rPr>
              <a:t> </a:t>
            </a:r>
            <a:r>
              <a:rPr lang="de-DE" altLang="de-DE" sz="1200" b="1" dirty="0" err="1">
                <a:latin typeface="Calibri Light"/>
              </a:rPr>
              <a:t>davet</a:t>
            </a:r>
            <a:r>
              <a:rPr lang="de-DE" altLang="de-DE" sz="1200" b="1" dirty="0">
                <a:latin typeface="Calibri Light"/>
              </a:rPr>
              <a:t> </a:t>
            </a:r>
            <a:r>
              <a:rPr lang="de-DE" altLang="de-DE" sz="1200" b="1" dirty="0" err="1">
                <a:latin typeface="Calibri Light"/>
              </a:rPr>
              <a:t>edebilir</a:t>
            </a:r>
            <a:r>
              <a:rPr lang="de-DE" altLang="de-DE" sz="1200" b="1" dirty="0">
                <a:latin typeface="Calibri Light"/>
              </a:rPr>
              <a:t> </a:t>
            </a:r>
            <a:r>
              <a:rPr lang="de-DE" altLang="de-DE" sz="1200" b="1" dirty="0" err="1">
                <a:latin typeface="Calibri Light"/>
              </a:rPr>
              <a:t>miyim</a:t>
            </a:r>
            <a:r>
              <a:rPr lang="de-DE" altLang="de-DE" sz="1200" b="1" dirty="0">
                <a:latin typeface="Calibri Light"/>
              </a:rPr>
              <a:t>?</a:t>
            </a:r>
          </a:p>
        </p:txBody>
      </p:sp>
      <p:sp>
        <p:nvSpPr>
          <p:cNvPr id="8" name="AutoShape 10">
            <a:extLst>
              <a:ext uri="{FF2B5EF4-FFF2-40B4-BE49-F238E27FC236}">
                <a16:creationId xmlns:a16="http://schemas.microsoft.com/office/drawing/2014/main" id="{B97F0B55-53D1-D3F5-ED56-96F1A9718983}"/>
              </a:ext>
            </a:extLst>
          </p:cNvPr>
          <p:cNvSpPr>
            <a:spLocks noChangeArrowheads="1"/>
          </p:cNvSpPr>
          <p:nvPr/>
        </p:nvSpPr>
        <p:spPr bwMode="auto">
          <a:xfrm>
            <a:off x="5653219" y="2286000"/>
            <a:ext cx="1812520"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200" b="1" dirty="0" err="1">
                <a:latin typeface="Calibri Light"/>
              </a:rPr>
              <a:t>Üzgünüm</a:t>
            </a:r>
            <a:r>
              <a:rPr lang="de-DE" altLang="de-DE" sz="1200" b="1" dirty="0">
                <a:latin typeface="Calibri Light"/>
              </a:rPr>
              <a:t> </a:t>
            </a:r>
            <a:r>
              <a:rPr lang="de-DE" altLang="de-DE" sz="1200" b="1" dirty="0" err="1">
                <a:latin typeface="Calibri Light"/>
              </a:rPr>
              <a:t>ama</a:t>
            </a:r>
            <a:r>
              <a:rPr lang="de-DE" altLang="de-DE" sz="1200" b="1" dirty="0">
                <a:latin typeface="Calibri Light"/>
              </a:rPr>
              <a:t> </a:t>
            </a:r>
            <a:r>
              <a:rPr lang="de-DE" altLang="de-DE" sz="1200" b="1" dirty="0" err="1">
                <a:latin typeface="Calibri Light"/>
              </a:rPr>
              <a:t>bugün</a:t>
            </a:r>
            <a:r>
              <a:rPr lang="de-DE" altLang="de-DE" sz="1200" b="1" dirty="0">
                <a:latin typeface="Calibri Light"/>
              </a:rPr>
              <a:t> </a:t>
            </a:r>
            <a:r>
              <a:rPr lang="de-DE" altLang="de-DE" sz="1200" b="1" dirty="0" err="1">
                <a:latin typeface="Calibri Light"/>
              </a:rPr>
              <a:t>için</a:t>
            </a:r>
            <a:r>
              <a:rPr lang="de-DE" altLang="de-DE" sz="1200" b="1" dirty="0">
                <a:latin typeface="Calibri Light"/>
              </a:rPr>
              <a:t> </a:t>
            </a:r>
            <a:r>
              <a:rPr lang="de-DE" altLang="de-DE" sz="1200" b="1" dirty="0" err="1">
                <a:latin typeface="Calibri Light"/>
              </a:rPr>
              <a:t>başka</a:t>
            </a:r>
            <a:r>
              <a:rPr lang="de-DE" altLang="de-DE" sz="1200" b="1" dirty="0">
                <a:latin typeface="Calibri Light"/>
              </a:rPr>
              <a:t> </a:t>
            </a:r>
            <a:r>
              <a:rPr lang="de-DE" altLang="de-DE" sz="1200" b="1" dirty="0" err="1">
                <a:latin typeface="Calibri Light"/>
              </a:rPr>
              <a:t>planlarım</a:t>
            </a:r>
            <a:r>
              <a:rPr lang="de-DE" altLang="de-DE" sz="1200" b="1" dirty="0">
                <a:latin typeface="Calibri Light"/>
              </a:rPr>
              <a:t> </a:t>
            </a:r>
            <a:r>
              <a:rPr lang="de-DE" altLang="de-DE" sz="1200" b="1" dirty="0" err="1">
                <a:latin typeface="Calibri Light"/>
              </a:rPr>
              <a:t>var</a:t>
            </a:r>
            <a:r>
              <a:rPr lang="de-DE" altLang="de-DE" sz="1200" b="1" dirty="0">
                <a:latin typeface="Calibri Light"/>
              </a:rPr>
              <a:t>.</a:t>
            </a:r>
          </a:p>
        </p:txBody>
      </p:sp>
    </p:spTree>
    <p:extLst>
      <p:ext uri="{BB962C8B-B14F-4D97-AF65-F5344CB8AC3E}">
        <p14:creationId xmlns:p14="http://schemas.microsoft.com/office/powerpoint/2010/main" val="12721401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Günlük</a:t>
            </a:r>
            <a:r>
              <a:rPr lang="en-US" sz="3600" dirty="0">
                <a:latin typeface="+mn-lt"/>
                <a:ea typeface="+mn-ea"/>
                <a:cs typeface="+mn-cs"/>
              </a:rPr>
              <a:t> </a:t>
            </a:r>
            <a:r>
              <a:rPr lang="en-US" sz="3600" dirty="0" err="1">
                <a:latin typeface="+mn-lt"/>
                <a:ea typeface="+mn-ea"/>
                <a:cs typeface="+mn-cs"/>
              </a:rPr>
              <a:t>hayatımıza</a:t>
            </a:r>
            <a:r>
              <a:rPr lang="en-US" sz="3600" dirty="0">
                <a:latin typeface="+mn-lt"/>
                <a:ea typeface="+mn-ea"/>
                <a:cs typeface="+mn-cs"/>
              </a:rPr>
              <a:t> </a:t>
            </a:r>
            <a:r>
              <a:rPr lang="en-US" sz="3600" dirty="0" err="1">
                <a:latin typeface="+mn-lt"/>
                <a:ea typeface="+mn-ea"/>
                <a:cs typeface="+mn-cs"/>
              </a:rPr>
              <a:t>taşıyalım</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tr-TR" altLang="de-DE" sz="2400" b="1" dirty="0">
                <a:solidFill>
                  <a:srgbClr val="333333"/>
                </a:solidFill>
              </a:rPr>
              <a:t>Öğrenme Hedeflerimiz:</a:t>
            </a:r>
          </a:p>
          <a:p>
            <a:pPr marL="342900" lvl="0" indent="-342900" defTabSz="914400" fontAlgn="base">
              <a:buClr>
                <a:srgbClr val="333333"/>
              </a:buClr>
              <a:buFont typeface="WingDings"/>
              <a:buChar char=""/>
            </a:pPr>
            <a:r>
              <a:rPr lang="tr-TR" altLang="de-DE" sz="2400" dirty="0">
                <a:solidFill>
                  <a:srgbClr val="004992"/>
                </a:solidFill>
              </a:rPr>
              <a:t>Çoğu yanlış anlama ve hatta birçok çatışma</a:t>
            </a:r>
            <a:r>
              <a:rPr lang="de-DE" altLang="de-DE" sz="2400" dirty="0">
                <a:solidFill>
                  <a:srgbClr val="004992"/>
                </a:solidFill>
              </a:rPr>
              <a:t> </a:t>
            </a:r>
            <a:r>
              <a:rPr lang="tr-TR" altLang="de-DE" sz="2400" dirty="0">
                <a:solidFill>
                  <a:srgbClr val="004992"/>
                </a:solidFill>
              </a:rPr>
              <a:t>insanlar başkalarının aklındakini yanlış tahmin ettiklerinden dolayı ortaya çıkar</a:t>
            </a:r>
            <a:r>
              <a:rPr lang="de-DE" altLang="de-DE" sz="2400" dirty="0">
                <a:solidFill>
                  <a:srgbClr val="333333"/>
                </a:solidFill>
              </a:rPr>
              <a:t> (</a:t>
            </a:r>
            <a:r>
              <a:rPr lang="tr-TR" altLang="de-DE" sz="2400" dirty="0">
                <a:solidFill>
                  <a:srgbClr val="333333"/>
                </a:solidFill>
              </a:rPr>
              <a:t>ör: eğer arkadaşlarınıza o sırada kötü hissettiğinizi söylemezseniz, onların da size daha düşünceli davranmasını bekleyemezsiniz</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r>
              <a:rPr lang="de-DE"/>
              <a:t>Eğitim Modülü 6 – Empati Kurmak… II</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42</a:t>
            </a:fld>
            <a:endParaRPr lang="de-DE"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Günlük</a:t>
            </a:r>
            <a:r>
              <a:rPr lang="en-US" sz="3600" dirty="0">
                <a:latin typeface="+mn-lt"/>
                <a:ea typeface="+mn-ea"/>
                <a:cs typeface="+mn-cs"/>
              </a:rPr>
              <a:t> </a:t>
            </a:r>
            <a:r>
              <a:rPr lang="en-US" sz="3600" dirty="0" err="1">
                <a:latin typeface="+mn-lt"/>
                <a:ea typeface="+mn-ea"/>
                <a:cs typeface="+mn-cs"/>
              </a:rPr>
              <a:t>hayatımıza</a:t>
            </a:r>
            <a:r>
              <a:rPr lang="en-US" sz="3600" dirty="0">
                <a:latin typeface="+mn-lt"/>
                <a:ea typeface="+mn-ea"/>
                <a:cs typeface="+mn-cs"/>
              </a:rPr>
              <a:t> </a:t>
            </a:r>
            <a:r>
              <a:rPr lang="en-US" sz="3600" dirty="0" err="1">
                <a:latin typeface="+mn-lt"/>
                <a:ea typeface="+mn-ea"/>
                <a:cs typeface="+mn-cs"/>
              </a:rPr>
              <a:t>taşıyalım</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tr-TR" altLang="de-DE" sz="2400" b="1" dirty="0">
                <a:solidFill>
                  <a:srgbClr val="333333"/>
                </a:solidFill>
              </a:rPr>
              <a:t>Öğrenme Hedeflerimiz:</a:t>
            </a:r>
          </a:p>
          <a:p>
            <a:pPr marL="342900" lvl="0" indent="-342900" defTabSz="914400" fontAlgn="base">
              <a:buClr>
                <a:srgbClr val="333333"/>
              </a:buClr>
              <a:buFont typeface="WingDings"/>
              <a:buChar char=""/>
            </a:pPr>
            <a:r>
              <a:rPr lang="tr-TR" altLang="de-DE" sz="2400" dirty="0">
                <a:solidFill>
                  <a:srgbClr val="004992"/>
                </a:solidFill>
              </a:rPr>
              <a:t>Çoğu yanlış anlama ve hatta birçok çatışma</a:t>
            </a:r>
            <a:r>
              <a:rPr lang="de-DE" altLang="de-DE" sz="2400" dirty="0">
                <a:solidFill>
                  <a:srgbClr val="004992"/>
                </a:solidFill>
              </a:rPr>
              <a:t> </a:t>
            </a:r>
            <a:r>
              <a:rPr lang="tr-TR" altLang="de-DE" sz="2400" dirty="0">
                <a:solidFill>
                  <a:srgbClr val="004992"/>
                </a:solidFill>
              </a:rPr>
              <a:t>insanlar başkalarının aklındakini yanlış tahmin ettiklerinden dolayı ortaya çıkar</a:t>
            </a:r>
            <a:r>
              <a:rPr lang="de-DE" altLang="de-DE" sz="2400" dirty="0">
                <a:solidFill>
                  <a:srgbClr val="333333"/>
                </a:solidFill>
              </a:rPr>
              <a:t> (</a:t>
            </a:r>
            <a:r>
              <a:rPr lang="tr-TR" altLang="de-DE" sz="2400" dirty="0">
                <a:solidFill>
                  <a:srgbClr val="333333"/>
                </a:solidFill>
              </a:rPr>
              <a:t>ör: eğer arkadaşlarınıza o sırada kötü hissettiğinizi söylemezseniz, onların da size daha düşünceli davranmasını bekleyemezsiniz</a:t>
            </a:r>
            <a:r>
              <a:rPr lang="de-DE"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Karmaşık sosyal durumları farklı açılardan değerlendirmeye çalışınız ve mevcut olan tüm bilgiyi dikkate alınız</a:t>
            </a:r>
            <a:r>
              <a:rPr lang="de-DE" altLang="de-DE" sz="2400" dirty="0">
                <a:solidFill>
                  <a:srgbClr val="333333"/>
                </a:solidFill>
              </a:rPr>
              <a:t>. </a:t>
            </a:r>
            <a:r>
              <a:rPr lang="tr-TR" altLang="de-DE" sz="2400" dirty="0">
                <a:solidFill>
                  <a:srgbClr val="333333"/>
                </a:solidFill>
              </a:rPr>
              <a:t>Ne kadar daha fazla bilgiyi hesaba katarsanız, yerinde bir yargıya varma şansınız o kadar </a:t>
            </a:r>
            <a:r>
              <a:rPr lang="tr-TR" altLang="de-DE" sz="2400">
                <a:solidFill>
                  <a:srgbClr val="333333"/>
                </a:solidFill>
              </a:rPr>
              <a:t>artar</a:t>
            </a:r>
            <a:r>
              <a:rPr lang="de-DE"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r>
              <a:rPr lang="de-DE"/>
              <a:t>Eğitim Modülü 6 – Empati Kurmak… II</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43</a:t>
            </a:fld>
            <a:endParaRPr lang="de-DE" dirty="0"/>
          </a:p>
        </p:txBody>
      </p:sp>
    </p:spTree>
    <p:extLst>
      <p:ext uri="{BB962C8B-B14F-4D97-AF65-F5344CB8AC3E}">
        <p14:creationId xmlns:p14="http://schemas.microsoft.com/office/powerpoint/2010/main" val="20749797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Günlük</a:t>
            </a:r>
            <a:r>
              <a:rPr lang="en-US" sz="3600" dirty="0">
                <a:latin typeface="+mn-lt"/>
                <a:ea typeface="+mn-ea"/>
                <a:cs typeface="+mn-cs"/>
              </a:rPr>
              <a:t> </a:t>
            </a:r>
            <a:r>
              <a:rPr lang="en-US" sz="3600" dirty="0" err="1">
                <a:latin typeface="+mn-lt"/>
                <a:ea typeface="+mn-ea"/>
                <a:cs typeface="+mn-cs"/>
              </a:rPr>
              <a:t>hayatımıza</a:t>
            </a:r>
            <a:r>
              <a:rPr lang="en-US" sz="3600" dirty="0">
                <a:latin typeface="+mn-lt"/>
                <a:ea typeface="+mn-ea"/>
                <a:cs typeface="+mn-cs"/>
              </a:rPr>
              <a:t> </a:t>
            </a:r>
            <a:r>
              <a:rPr lang="en-US" sz="3600" dirty="0" err="1">
                <a:latin typeface="+mn-lt"/>
                <a:ea typeface="+mn-ea"/>
                <a:cs typeface="+mn-cs"/>
              </a:rPr>
              <a:t>taşıyalım</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tr-TR" altLang="de-DE" sz="2400" b="1" dirty="0">
                <a:solidFill>
                  <a:srgbClr val="333333"/>
                </a:solidFill>
              </a:rPr>
              <a:t>Öğrenme Hedeflerimiz:</a:t>
            </a:r>
          </a:p>
          <a:p>
            <a:pPr marL="342900" lvl="0" indent="-342900" defTabSz="914400" fontAlgn="base">
              <a:buClr>
                <a:srgbClr val="333333"/>
              </a:buClr>
              <a:buFont typeface="WingDings"/>
              <a:buChar char=""/>
            </a:pPr>
            <a:r>
              <a:rPr lang="tr-TR" altLang="de-DE" sz="2400" dirty="0">
                <a:solidFill>
                  <a:srgbClr val="004992"/>
                </a:solidFill>
              </a:rPr>
              <a:t>Çoğu yanlış anlama ve hatta birçok çatışma</a:t>
            </a:r>
            <a:r>
              <a:rPr lang="de-DE" altLang="de-DE" sz="2400" dirty="0">
                <a:solidFill>
                  <a:srgbClr val="004992"/>
                </a:solidFill>
              </a:rPr>
              <a:t> </a:t>
            </a:r>
            <a:r>
              <a:rPr lang="tr-TR" altLang="de-DE" sz="2400" dirty="0">
                <a:solidFill>
                  <a:srgbClr val="004992"/>
                </a:solidFill>
              </a:rPr>
              <a:t>insanlar başkalarının aklındakini yanlış tahmin ettiklerinden dolayı ortaya çıkar</a:t>
            </a:r>
            <a:r>
              <a:rPr lang="de-DE" altLang="de-DE" sz="2400" dirty="0">
                <a:solidFill>
                  <a:srgbClr val="333333"/>
                </a:solidFill>
              </a:rPr>
              <a:t> (</a:t>
            </a:r>
            <a:r>
              <a:rPr lang="tr-TR" altLang="de-DE" sz="2400" dirty="0">
                <a:solidFill>
                  <a:srgbClr val="333333"/>
                </a:solidFill>
              </a:rPr>
              <a:t>ör: eğer arkadaşlarınıza o sırada kötü hissettiğinizi söylemezseniz, onların da size daha düşünceli davranmasını bekleyemezsiniz</a:t>
            </a:r>
            <a:r>
              <a:rPr lang="de-DE"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Karmaşık sosyal durumları farklı açılardan değerlendirmeye çalışınız ve mevcut olan tüm bilgiyi dikkate alınız</a:t>
            </a:r>
            <a:r>
              <a:rPr lang="de-DE" altLang="de-DE" sz="2400" dirty="0">
                <a:solidFill>
                  <a:srgbClr val="333333"/>
                </a:solidFill>
              </a:rPr>
              <a:t>. </a:t>
            </a:r>
            <a:r>
              <a:rPr lang="tr-TR" altLang="de-DE" sz="2400" dirty="0">
                <a:solidFill>
                  <a:srgbClr val="333333"/>
                </a:solidFill>
              </a:rPr>
              <a:t>Ne kadar daha fazla bilgiyi hesaba katarsanız, yerinde bir yargıya varma şansınız o kadar artar</a:t>
            </a:r>
            <a:r>
              <a:rPr lang="de-DE"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Dikkat</a:t>
            </a:r>
            <a:r>
              <a:rPr lang="de-DE" altLang="de-DE" sz="2400" dirty="0">
                <a:solidFill>
                  <a:srgbClr val="333333"/>
                </a:solidFill>
              </a:rPr>
              <a:t>: </a:t>
            </a:r>
            <a:r>
              <a:rPr lang="tr-TR" altLang="de-DE" sz="2400" dirty="0">
                <a:solidFill>
                  <a:srgbClr val="333333"/>
                </a:solidFill>
              </a:rPr>
              <a:t>O anki ruhsal durumumuz, çevreyi nasıl algıladığımızı etkiler</a:t>
            </a:r>
            <a:r>
              <a:rPr lang="de-DE" altLang="de-DE" sz="2400" dirty="0">
                <a:solidFill>
                  <a:srgbClr val="333333"/>
                </a:solidFill>
              </a:rPr>
              <a:t> (</a:t>
            </a:r>
            <a:r>
              <a:rPr lang="tr-TR" altLang="de-DE" sz="2400" dirty="0">
                <a:solidFill>
                  <a:srgbClr val="333333"/>
                </a:solidFill>
              </a:rPr>
              <a:t>mesela, birini nasıl değerlendirdiğimizi</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r>
              <a:rPr lang="de-DE"/>
              <a:t>Eğitim Modülü 6 – Empati Kurmak… II</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44</a:t>
            </a:fld>
            <a:endParaRPr lang="de-DE" dirty="0"/>
          </a:p>
        </p:txBody>
      </p:sp>
    </p:spTree>
    <p:extLst>
      <p:ext uri="{BB962C8B-B14F-4D97-AF65-F5344CB8AC3E}">
        <p14:creationId xmlns:p14="http://schemas.microsoft.com/office/powerpoint/2010/main" val="20442680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Bunun</a:t>
            </a:r>
            <a:r>
              <a:rPr lang="en-US" sz="3600" dirty="0">
                <a:latin typeface="+mn-lt"/>
                <a:ea typeface="+mn-ea"/>
                <a:cs typeface="+mn-cs"/>
              </a:rPr>
              <a:t> </a:t>
            </a:r>
            <a:r>
              <a:rPr lang="en-US" sz="3600" dirty="0" err="1">
                <a:latin typeface="+mn-lt"/>
                <a:ea typeface="+mn-ea"/>
                <a:cs typeface="+mn-cs"/>
              </a:rPr>
              <a:t>psikoz</a:t>
            </a:r>
            <a:r>
              <a:rPr lang="en-US" sz="3600" dirty="0">
                <a:latin typeface="+mn-lt"/>
                <a:ea typeface="+mn-ea"/>
                <a:cs typeface="+mn-cs"/>
              </a:rPr>
              <a:t> </a:t>
            </a:r>
            <a:r>
              <a:rPr lang="en-US" sz="3600" dirty="0" err="1">
                <a:latin typeface="+mn-lt"/>
                <a:ea typeface="+mn-ea"/>
                <a:cs typeface="+mn-cs"/>
              </a:rPr>
              <a:t>ile</a:t>
            </a:r>
            <a:r>
              <a:rPr lang="en-US" sz="3600" dirty="0">
                <a:latin typeface="+mn-lt"/>
                <a:ea typeface="+mn-ea"/>
                <a:cs typeface="+mn-cs"/>
              </a:rPr>
              <a:t> </a:t>
            </a:r>
            <a:r>
              <a:rPr lang="en-US" sz="3600" dirty="0" err="1">
                <a:latin typeface="+mn-lt"/>
                <a:ea typeface="+mn-ea"/>
                <a:cs typeface="+mn-cs"/>
              </a:rPr>
              <a:t>alakası</a:t>
            </a:r>
            <a:r>
              <a:rPr lang="en-US" sz="3600" dirty="0">
                <a:latin typeface="+mn-lt"/>
                <a:ea typeface="+mn-ea"/>
                <a:cs typeface="+mn-cs"/>
              </a:rPr>
              <a:t> </a:t>
            </a:r>
            <a:r>
              <a:rPr lang="en-US" sz="3600" dirty="0" err="1">
                <a:latin typeface="+mn-lt"/>
                <a:ea typeface="+mn-ea"/>
                <a:cs typeface="+mn-cs"/>
              </a:rPr>
              <a:t>nedir</a:t>
            </a:r>
            <a:r>
              <a:rPr lang="en-US" sz="3600" dirty="0">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tr-TR" altLang="de-DE" sz="2000" dirty="0">
                <a:solidFill>
                  <a:srgbClr val="333333"/>
                </a:solidFill>
              </a:rPr>
              <a:t>Psikotik dönemde insanlar yüz ifadeleri</a:t>
            </a:r>
            <a:r>
              <a:rPr lang="de-DE" altLang="de-DE" sz="2000" dirty="0">
                <a:solidFill>
                  <a:srgbClr val="333333"/>
                </a:solidFill>
              </a:rPr>
              <a:t> </a:t>
            </a:r>
            <a:r>
              <a:rPr lang="tr-TR" altLang="de-DE" sz="2000" dirty="0">
                <a:solidFill>
                  <a:srgbClr val="333333"/>
                </a:solidFill>
              </a:rPr>
              <a:t>ya da davranışlarını yanlış değerlendirme ya da abartılı yorumlama tehlikesi yaşıyorlar</a:t>
            </a:r>
            <a:r>
              <a:rPr lang="en-AU" altLang="de-DE" sz="2000" dirty="0">
                <a:solidFill>
                  <a:srgbClr val="333333"/>
                </a:solidFill>
              </a:rPr>
              <a:t>.</a:t>
            </a:r>
          </a:p>
          <a:p>
            <a:pPr lvl="0" defTabSz="914400" fontAlgn="base"/>
            <a:r>
              <a:rPr lang="tr-TR" altLang="de-DE" sz="2000" dirty="0">
                <a:solidFill>
                  <a:srgbClr val="004992"/>
                </a:solidFill>
              </a:rPr>
              <a:t>Mesela</a:t>
            </a:r>
            <a:r>
              <a:rPr lang="en-AU" altLang="de-DE" sz="2000" dirty="0">
                <a:solidFill>
                  <a:srgbClr val="004992"/>
                </a:solidFill>
              </a:rPr>
              <a:t>:</a:t>
            </a:r>
            <a:r>
              <a:rPr lang="en-AU" altLang="de-DE" sz="2000" dirty="0">
                <a:solidFill>
                  <a:srgbClr val="333333"/>
                </a:solidFill>
              </a:rPr>
              <a:t> M</a:t>
            </a:r>
            <a:r>
              <a:rPr lang="tr-TR" altLang="de-DE" sz="2000" dirty="0">
                <a:solidFill>
                  <a:srgbClr val="333333"/>
                </a:solidFill>
              </a:rPr>
              <a:t>ahmut, kendisi ile dalga geçildiğini hisseder</a:t>
            </a:r>
            <a:r>
              <a:rPr lang="en-AU" altLang="de-DE" sz="2000" dirty="0">
                <a:solidFill>
                  <a:srgbClr val="333333"/>
                </a:solidFill>
              </a:rPr>
              <a:t>!</a:t>
            </a:r>
          </a:p>
          <a:p>
            <a:pPr lvl="0" defTabSz="914400" fontAlgn="base"/>
            <a:r>
              <a:rPr lang="tr-TR" altLang="de-DE" sz="2000" dirty="0">
                <a:solidFill>
                  <a:srgbClr val="004992"/>
                </a:solidFill>
              </a:rPr>
              <a:t>Öncesinde</a:t>
            </a:r>
            <a:r>
              <a:rPr lang="en-AU" altLang="de-DE" sz="2000" dirty="0">
                <a:solidFill>
                  <a:srgbClr val="004992"/>
                </a:solidFill>
              </a:rPr>
              <a:t>:</a:t>
            </a:r>
            <a:r>
              <a:rPr lang="en-AU" altLang="de-DE" sz="2000" dirty="0">
                <a:solidFill>
                  <a:srgbClr val="333333"/>
                </a:solidFill>
              </a:rPr>
              <a:t> Ma</a:t>
            </a:r>
            <a:r>
              <a:rPr lang="tr-TR" altLang="de-DE" sz="2000" dirty="0">
                <a:solidFill>
                  <a:srgbClr val="333333"/>
                </a:solidFill>
              </a:rPr>
              <a:t>hmut, gümrükten geçtikten sonra havaalanının giriş holüne gelir, orada insanlar beklemekte</a:t>
            </a:r>
            <a:r>
              <a:rPr lang="en-AU" altLang="de-DE" sz="2000" dirty="0">
                <a:solidFill>
                  <a:srgbClr val="333333"/>
                </a:solidFill>
              </a:rPr>
              <a:t> </a:t>
            </a:r>
            <a:r>
              <a:rPr lang="tr-TR" altLang="de-DE" sz="2000" dirty="0">
                <a:solidFill>
                  <a:srgbClr val="333333"/>
                </a:solidFill>
              </a:rPr>
              <a:t>ve onun geldiği tarafa bakmaktadır. Aralarından ikisi gürültülü bir şekilde gülmeye başlar</a:t>
            </a:r>
            <a:r>
              <a:rPr lang="en-AU" altLang="de-DE" sz="2000" dirty="0">
                <a:solidFill>
                  <a:srgbClr val="333333"/>
                </a:solidFill>
              </a:rPr>
              <a:t>.</a:t>
            </a:r>
          </a:p>
          <a:p>
            <a:pPr lvl="0" defTabSz="914400" fontAlgn="base"/>
            <a:r>
              <a:rPr lang="tr-TR" altLang="de-DE" sz="2000" dirty="0">
                <a:solidFill>
                  <a:srgbClr val="004992"/>
                </a:solidFill>
              </a:rPr>
              <a:t>Ancak</a:t>
            </a:r>
            <a:r>
              <a:rPr lang="en-AU" altLang="de-DE" sz="2000" dirty="0">
                <a:solidFill>
                  <a:srgbClr val="004992"/>
                </a:solidFill>
              </a:rPr>
              <a:t>:</a:t>
            </a:r>
            <a:r>
              <a:rPr lang="en-AU" altLang="de-DE" sz="2000" dirty="0">
                <a:solidFill>
                  <a:srgbClr val="333333"/>
                </a:solidFill>
              </a:rPr>
              <a:t> </a:t>
            </a:r>
            <a:r>
              <a:rPr lang="tr-TR" altLang="de-DE" sz="2000" dirty="0">
                <a:solidFill>
                  <a:srgbClr val="333333"/>
                </a:solidFill>
              </a:rPr>
              <a:t>Tabii ki de</a:t>
            </a:r>
            <a:r>
              <a:rPr lang="en-AU" altLang="de-DE" sz="2000" dirty="0">
                <a:solidFill>
                  <a:srgbClr val="333333"/>
                </a:solidFill>
              </a:rPr>
              <a:t>, </a:t>
            </a:r>
            <a:r>
              <a:rPr lang="tr-TR" altLang="de-DE" sz="2000" dirty="0">
                <a:solidFill>
                  <a:srgbClr val="333333"/>
                </a:solidFill>
              </a:rPr>
              <a:t>bekleyenlerin hepsi, arkadaşlarını ya da müşterilerini karşılayabilmek için çıkan yolcuları yakından incelemektedir</a:t>
            </a:r>
            <a:r>
              <a:rPr lang="en-AU" altLang="de-DE" sz="2000" dirty="0">
                <a:solidFill>
                  <a:srgbClr val="333333"/>
                </a:solidFill>
              </a:rPr>
              <a:t>. </a:t>
            </a:r>
            <a:r>
              <a:rPr lang="tr-TR" altLang="de-DE" sz="2000" dirty="0">
                <a:solidFill>
                  <a:srgbClr val="333333"/>
                </a:solidFill>
              </a:rPr>
              <a:t>O iki gülen kişi büyük ihtimalle uzun zamandır birbirlerini görmemiş ve birbirlerine tatil hatıralarını anlatmaktadır</a:t>
            </a:r>
            <a:r>
              <a:rPr lang="en-AU" altLang="de-DE" sz="2000" dirty="0">
                <a:solidFill>
                  <a:srgbClr val="333333"/>
                </a:solidFill>
              </a:rPr>
              <a:t>. </a:t>
            </a:r>
            <a:r>
              <a:rPr lang="tr-TR" altLang="de-DE" sz="2000" dirty="0">
                <a:solidFill>
                  <a:srgbClr val="333333"/>
                </a:solidFill>
              </a:rPr>
              <a:t>Ya da belki de Mahmut’un Meksika’da tatildeyken giydiği gülünç geniş kenarlı şapka hala kafasındadır</a:t>
            </a:r>
            <a:r>
              <a:rPr lang="en-AU" altLang="de-DE" sz="2000" dirty="0">
                <a:solidFill>
                  <a:srgbClr val="333333"/>
                </a:solidFill>
              </a:rPr>
              <a:t>.</a:t>
            </a:r>
          </a:p>
          <a:p>
            <a:pPr lvl="0" defTabSz="914400" fontAlgn="base"/>
            <a:r>
              <a:rPr lang="tr-TR" altLang="de-DE" sz="2000" dirty="0">
                <a:solidFill>
                  <a:srgbClr val="333333"/>
                </a:solidFill>
              </a:rPr>
              <a:t>Hepimiz hata yaparız</a:t>
            </a:r>
            <a:r>
              <a:rPr lang="en-AU" altLang="de-DE" sz="2000" dirty="0">
                <a:solidFill>
                  <a:srgbClr val="333333"/>
                </a:solidFill>
              </a:rPr>
              <a:t>! – </a:t>
            </a:r>
            <a:r>
              <a:rPr lang="tr-TR" altLang="de-DE" sz="2000" dirty="0">
                <a:solidFill>
                  <a:srgbClr val="333333"/>
                </a:solidFill>
              </a:rPr>
              <a:t>her zaman farklı bakış açılarını düşününüz</a:t>
            </a:r>
            <a:r>
              <a:rPr lang="en-AU" altLang="de-DE" sz="2000" dirty="0">
                <a:solidFill>
                  <a:srgbClr val="333333"/>
                </a:solidFill>
              </a:rPr>
              <a:t>.</a:t>
            </a:r>
            <a:endParaRPr lang="en-US" sz="2000" dirty="0">
              <a:solidFill>
                <a:srgbClr val="333333"/>
              </a:solidFill>
            </a:endParaRPr>
          </a:p>
        </p:txBody>
      </p:sp>
      <p:sp>
        <p:nvSpPr>
          <p:cNvPr id="6" name="Footer Placeholder 5"/>
          <p:cNvSpPr>
            <a:spLocks noGrp="1"/>
          </p:cNvSpPr>
          <p:nvPr>
            <p:ph type="ftr" sz="quarter" idx="11"/>
          </p:nvPr>
        </p:nvSpPr>
        <p:spPr/>
        <p:txBody>
          <a:bodyPr/>
          <a:lstStyle/>
          <a:p>
            <a:r>
              <a:rPr lang="de-DE"/>
              <a:t>Eğitim Modülü 6 – Empati Kurmak… II</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45</a:t>
            </a:fld>
            <a:endParaRPr lang="de-DE"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İlginiz</a:t>
            </a:r>
            <a:r>
              <a:rPr lang="en-US" altLang="ko-KR" sz="3600" dirty="0">
                <a:latin typeface="+mn-lt"/>
                <a:ea typeface="+mn-ea"/>
                <a:cs typeface="+mn-cs"/>
              </a:rPr>
              <a:t> </a:t>
            </a:r>
            <a:r>
              <a:rPr lang="en-US" altLang="ko-KR" sz="3600" dirty="0" err="1">
                <a:latin typeface="+mn-lt"/>
                <a:ea typeface="+mn-ea"/>
                <a:cs typeface="+mn-cs"/>
              </a:rPr>
              <a:t>için</a:t>
            </a:r>
            <a:r>
              <a:rPr lang="en-US" altLang="ko-KR" sz="3600" dirty="0">
                <a:latin typeface="+mn-lt"/>
                <a:ea typeface="+mn-ea"/>
                <a:cs typeface="+mn-cs"/>
              </a:rPr>
              <a:t> </a:t>
            </a:r>
            <a:r>
              <a:rPr lang="en-US" altLang="ko-KR" sz="3600" dirty="0" err="1">
                <a:latin typeface="+mn-lt"/>
                <a:ea typeface="+mn-ea"/>
                <a:cs typeface="+mn-cs"/>
              </a:rPr>
              <a:t>teşekkür</a:t>
            </a:r>
            <a:r>
              <a:rPr lang="en-US" altLang="ko-KR" sz="3600" dirty="0">
                <a:latin typeface="+mn-lt"/>
                <a:ea typeface="+mn-ea"/>
                <a:cs typeface="+mn-cs"/>
              </a:rPr>
              <a:t> </a:t>
            </a:r>
            <a:r>
              <a:rPr lang="en-US" altLang="ko-KR" sz="3600" dirty="0" err="1">
                <a:latin typeface="+mn-lt"/>
                <a:ea typeface="+mn-ea"/>
                <a:cs typeface="+mn-cs"/>
              </a:rPr>
              <a:t>ederim</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Eğiticiler</a:t>
            </a:r>
            <a:r>
              <a:rPr lang="en-US" altLang="ko-KR" i="1" dirty="0">
                <a:solidFill>
                  <a:srgbClr val="004992"/>
                </a:solidFill>
              </a:rPr>
              <a:t> </a:t>
            </a:r>
            <a:r>
              <a:rPr lang="en-US" altLang="ko-KR" i="1" dirty="0" err="1">
                <a:solidFill>
                  <a:srgbClr val="004992"/>
                </a:solidFill>
              </a:rPr>
              <a:t>için</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Lütfen</a:t>
            </a:r>
            <a:r>
              <a:rPr lang="en-US" altLang="ko-KR" dirty="0">
                <a:solidFill>
                  <a:srgbClr val="004992"/>
                </a:solidFill>
              </a:rPr>
              <a:t> </a:t>
            </a:r>
            <a:r>
              <a:rPr lang="en-US" altLang="ko-KR" dirty="0" err="1">
                <a:solidFill>
                  <a:srgbClr val="004992"/>
                </a:solidFill>
              </a:rPr>
              <a:t>çalışma</a:t>
            </a:r>
            <a:r>
              <a:rPr lang="en-US" altLang="ko-KR" dirty="0">
                <a:solidFill>
                  <a:srgbClr val="004992"/>
                </a:solidFill>
              </a:rPr>
              <a:t> </a:t>
            </a:r>
            <a:r>
              <a:rPr lang="en-US" altLang="ko-KR" dirty="0" err="1">
                <a:solidFill>
                  <a:srgbClr val="004992"/>
                </a:solidFill>
              </a:rPr>
              <a:t>kağıtlarını</a:t>
            </a:r>
            <a:r>
              <a:rPr lang="en-US" altLang="ko-KR" dirty="0">
                <a:solidFill>
                  <a:srgbClr val="004992"/>
                </a:solidFill>
              </a:rPr>
              <a:t> </a:t>
            </a:r>
            <a:r>
              <a:rPr lang="en-US" altLang="ko-KR" dirty="0" err="1">
                <a:solidFill>
                  <a:srgbClr val="004992"/>
                </a:solidFill>
              </a:rPr>
              <a:t>dağıtın</a:t>
            </a:r>
            <a:r>
              <a:rPr lang="en-US" altLang="ko-KR" dirty="0">
                <a:solidFill>
                  <a:srgbClr val="004992"/>
                </a:solidFill>
              </a:rPr>
              <a:t>. COGITO </a:t>
            </a:r>
            <a:r>
              <a:rPr lang="en-US" altLang="ko-KR" dirty="0" err="1">
                <a:solidFill>
                  <a:srgbClr val="004992"/>
                </a:solidFill>
              </a:rPr>
              <a:t>uygulamamızı</a:t>
            </a:r>
            <a:r>
              <a:rPr lang="en-US" altLang="ko-KR" dirty="0">
                <a:solidFill>
                  <a:srgbClr val="004992"/>
                </a:solidFill>
              </a:rPr>
              <a:t> </a:t>
            </a:r>
            <a:r>
              <a:rPr lang="en-US" altLang="ko-KR" dirty="0" err="1">
                <a:solidFill>
                  <a:srgbClr val="004992"/>
                </a:solidFill>
              </a:rPr>
              <a:t>tanıtın</a:t>
            </a:r>
            <a:r>
              <a:rPr lang="en-US" altLang="ko-KR" dirty="0">
                <a:solidFill>
                  <a:srgbClr val="004992"/>
                </a:solidFill>
              </a:rPr>
              <a:t> (</a:t>
            </a:r>
            <a:r>
              <a:rPr lang="en-US" altLang="ko-KR" dirty="0" err="1">
                <a:solidFill>
                  <a:srgbClr val="004992"/>
                </a:solidFill>
              </a:rPr>
              <a:t>ücretsiz</a:t>
            </a:r>
            <a:r>
              <a:rPr lang="en-US" altLang="ko-KR" dirty="0">
                <a:solidFill>
                  <a:srgbClr val="004992"/>
                </a:solidFill>
              </a:rPr>
              <a:t> </a:t>
            </a:r>
            <a:r>
              <a:rPr lang="en-US" altLang="ko-KR" dirty="0" err="1">
                <a:solidFill>
                  <a:srgbClr val="004992"/>
                </a:solidFill>
              </a:rPr>
              <a:t>indirin</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rPr>
              <a:t>www.uke.de/mct_app</a:t>
            </a:r>
            <a:endParaRPr lang="de-DE"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r>
              <a:rPr lang="de-DE"/>
              <a:t>Eğitim Modülü 6 – Empati Kurmak… II</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46</a:t>
            </a:fld>
            <a:endParaRPr lang="de-DE" dirty="0"/>
          </a:p>
        </p:txBody>
      </p:sp>
    </p:spTree>
    <p:extLst>
      <p:ext uri="{BB962C8B-B14F-4D97-AF65-F5344CB8AC3E}">
        <p14:creationId xmlns:p14="http://schemas.microsoft.com/office/powerpoint/2010/main" val="28750198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1322345790"/>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Llima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Psalmz</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Thomas Hawk</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Lips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Red lips/Rote Lippen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Volker Henkel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fotomoment.de</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emotionen</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storm_gal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Wolf Dog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Intuition (dog/Hund)</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bricolage.108</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Circus ring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Funny clown/Lustiger Clown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MisterSquirrel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Pennywise</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Evil clown/Böser Clown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def110</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Zirkus - circus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Circus/Zirkus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Marina Ruiz-Villarreal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Comic strip: John &amp; Mary/ Bildergeschichte John &amp; Mary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M.A./ Christin Hoche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Comic strips: bank, boating, sausage/Bildergeschichten Bank, Bootfahren, Wurst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r>
              <a:rPr lang="de-DE" altLang="de-DE" sz="1200" dirty="0">
                <a:solidFill>
                  <a:srgbClr val="333333"/>
                </a:solidFill>
                <a:latin typeface="Calibri Light"/>
              </a:rPr>
              <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
        <p:nvSpPr>
          <p:cNvPr id="2" name="Footer Placeholder 1"/>
          <p:cNvSpPr>
            <a:spLocks noGrp="1"/>
          </p:cNvSpPr>
          <p:nvPr>
            <p:ph type="ftr" sz="quarter" idx="11"/>
          </p:nvPr>
        </p:nvSpPr>
        <p:spPr/>
        <p:txBody>
          <a:bodyPr/>
          <a:lstStyle/>
          <a:p>
            <a:r>
              <a:rPr lang="de-DE"/>
              <a:t>Eğitim Modülü 6 – Empati Kurmak…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47</a:t>
            </a:fld>
            <a:endParaRPr lang="de-DE" dirty="0"/>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2802</Words>
  <Application>Microsoft Office PowerPoint</Application>
  <PresentationFormat>Benutzerdefiniert</PresentationFormat>
  <Paragraphs>460</Paragraphs>
  <Slides>47</Slides>
  <Notes>44</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47</vt:i4>
      </vt:variant>
    </vt:vector>
  </HeadingPairs>
  <TitlesOfParts>
    <vt:vector size="56" baseType="lpstr">
      <vt:lpstr>ＭＳ Ｐゴシック</vt:lpstr>
      <vt:lpstr>Arial</vt:lpstr>
      <vt:lpstr>Calibri</vt:lpstr>
      <vt:lpstr>Calibri Light</vt:lpstr>
      <vt:lpstr>Symbol</vt:lpstr>
      <vt:lpstr>Times New Roman</vt:lpstr>
      <vt:lpstr>WingDings</vt:lpstr>
      <vt:lpstr>UKE_PPT-Vorlage_16zu9</vt:lpstr>
      <vt:lpstr>1_UKE_PPT-Vorlage_16zu9</vt:lpstr>
      <vt:lpstr>MCT 6 B BADE – Empati Kurmak… II</vt:lpstr>
      <vt:lpstr>PowerPoint-Präsentation</vt:lpstr>
      <vt:lpstr>Biriyle tanışırken, ilk neye bakarsınız? İyi bir değerlendirme için bu ipuçları ne kadar güvenilirdir?</vt:lpstr>
      <vt:lpstr>Başka hangi bilgi kaynakları düşünülebilir? Bunlar ne kadar güvenilirdir?</vt:lpstr>
      <vt:lpstr>Başka hangi bilgi kaynakları düşünülebilir? Bunlar ne kadar güvenilirdir?</vt:lpstr>
      <vt:lpstr>Belli başlı sosyal ipuçlarının yarar ve zararları</vt:lpstr>
      <vt:lpstr>Lütfen bir kişi hakkında yargıya varırken kullanılan aşağıdaki özelliğin yarar ve zararlarını tartışınız</vt:lpstr>
      <vt:lpstr>Lütfen bir kişi hakkında yargıya varırken kullanılan aşağıdaki özelliğin yarar ve zararlarını tartışınız</vt:lpstr>
      <vt:lpstr>Lütfen bir kişi hakkında yargıya varırken kullanılan aşağıdaki özelliğin yarar ve zararlarını tartışınız</vt:lpstr>
      <vt:lpstr>Lütfen bir kişi hakkında yargıya varırken kullanılan aşağıdaki özelliğin yarar ve zararlarını tartışınız</vt:lpstr>
      <vt:lpstr>Lütfen bir kişi hakkında yargıya varırken kullanılan aşağıdaki özelliğin yarar ve zararlarını tartışınız</vt:lpstr>
      <vt:lpstr>Lütfen bir kişi hakkında yargıya varırken kullanılan aşağıdaki özelliğin yarar ve zararlarını tartışınız</vt:lpstr>
      <vt:lpstr>Lütfen bir kişi hakkında yargıya varırken kullanılan aşağıdaki özelliğin yarar ve zararlarını tartışınız</vt:lpstr>
      <vt:lpstr>Lütfen bir kişi hakkında yargıya varırken kullanılan aşağıdaki özelliğin yarar ve zararlarını tartışınız</vt:lpstr>
      <vt:lpstr>Lütfen bir kişi hakkında yargıya varırken kullanılan aşağıdaki özelliğin yarar ve zararlarını tartışınız</vt:lpstr>
      <vt:lpstr>Lütfen bir kişi hakkında yargıya varırken kullanılan aşağıdaki özelliğin yarar ve zararlarını tartışınız</vt:lpstr>
      <vt:lpstr>Lütfen bir kişi hakkında yargıya varırken kullanılan aşağıdaki özelliğin yarar ve zararlarını tartışınız</vt:lpstr>
      <vt:lpstr>Görünüm ve gerçeklik!</vt:lpstr>
      <vt:lpstr>Bunu neden yapıyoruz?</vt:lpstr>
      <vt:lpstr>Bunu neden yapıyoruz?</vt:lpstr>
      <vt:lpstr>Psikotik dönemde empati eksikliği nasıl yanlış anlaşılmalara yol açar - örnekler</vt:lpstr>
      <vt:lpstr>Alıştırma</vt:lpstr>
      <vt:lpstr>Alıştırma</vt:lpstr>
      <vt:lpstr>Alıştırma</vt:lpstr>
      <vt:lpstr>PowerPoint-Präsentation</vt:lpstr>
      <vt:lpstr>Aşırı kilolu bir adam sandalyeden düşer Çoğu insan ne düşünüyor olabilir?</vt:lpstr>
      <vt:lpstr>Haydi başlayalım!</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Video klip: isteğe bağlı</vt:lpstr>
      <vt:lpstr>PowerPoint-Präsentation</vt:lpstr>
      <vt:lpstr>PowerPoint-Präsentation</vt:lpstr>
      <vt:lpstr>PowerPoint-Präsentation</vt:lpstr>
      <vt:lpstr>PowerPoint-Präsentation</vt:lpstr>
      <vt:lpstr>Günlük hayatımıza taşıyalım</vt:lpstr>
      <vt:lpstr>Günlük hayatımıza taşıyalım</vt:lpstr>
      <vt:lpstr>Günlük hayatımıza taşıyalım</vt:lpstr>
      <vt:lpstr>Bunun psikoz ile alakası nedir?</vt:lpstr>
      <vt:lpstr>İlginiz için teşekkür ederim</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UKE Arbeit</cp:lastModifiedBy>
  <cp:revision>356</cp:revision>
  <dcterms:created xsi:type="dcterms:W3CDTF">2004-06-30T16:15:23Z</dcterms:created>
  <dcterms:modified xsi:type="dcterms:W3CDTF">2024-06-06T06:24:53Z</dcterms:modified>
</cp:coreProperties>
</file>