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 id="2147483680" r:id="rId2"/>
  </p:sldMasterIdLst>
  <p:notesMasterIdLst>
    <p:notesMasterId r:id="rId51"/>
  </p:notesMasterIdLst>
  <p:sldIdLst>
    <p:sldId id="419" r:id="rId3"/>
    <p:sldId id="391" r:id="rId4"/>
    <p:sldId id="401" r:id="rId5"/>
    <p:sldId id="400" r:id="rId6"/>
    <p:sldId id="399" r:id="rId7"/>
    <p:sldId id="288" r:id="rId8"/>
    <p:sldId id="262" r:id="rId9"/>
    <p:sldId id="263" r:id="rId10"/>
    <p:sldId id="396" r:id="rId11"/>
    <p:sldId id="335" r:id="rId12"/>
    <p:sldId id="402" r:id="rId13"/>
    <p:sldId id="337" r:id="rId14"/>
    <p:sldId id="404" r:id="rId15"/>
    <p:sldId id="403" r:id="rId16"/>
    <p:sldId id="390" r:id="rId17"/>
    <p:sldId id="405" r:id="rId18"/>
    <p:sldId id="340" r:id="rId19"/>
    <p:sldId id="406" r:id="rId20"/>
    <p:sldId id="342" r:id="rId21"/>
    <p:sldId id="394" r:id="rId22"/>
    <p:sldId id="272" r:id="rId23"/>
    <p:sldId id="343" r:id="rId24"/>
    <p:sldId id="344" r:id="rId25"/>
    <p:sldId id="366" r:id="rId26"/>
    <p:sldId id="408" r:id="rId27"/>
    <p:sldId id="407" r:id="rId28"/>
    <p:sldId id="368" r:id="rId29"/>
    <p:sldId id="410" r:id="rId30"/>
    <p:sldId id="409" r:id="rId31"/>
    <p:sldId id="298" r:id="rId32"/>
    <p:sldId id="349" r:id="rId33"/>
    <p:sldId id="350" r:id="rId34"/>
    <p:sldId id="351" r:id="rId35"/>
    <p:sldId id="365" r:id="rId36"/>
    <p:sldId id="330" r:id="rId37"/>
    <p:sldId id="411" r:id="rId38"/>
    <p:sldId id="412" r:id="rId39"/>
    <p:sldId id="387" r:id="rId40"/>
    <p:sldId id="415" r:id="rId41"/>
    <p:sldId id="414" r:id="rId42"/>
    <p:sldId id="413" r:id="rId43"/>
    <p:sldId id="359" r:id="rId44"/>
    <p:sldId id="416" r:id="rId45"/>
    <p:sldId id="395" r:id="rId46"/>
    <p:sldId id="397" r:id="rId47"/>
    <p:sldId id="417" r:id="rId48"/>
    <p:sldId id="418" r:id="rId49"/>
    <p:sldId id="374" r:id="rId50"/>
  </p:sldIdLst>
  <p:sldSz cx="12195175" cy="6858000"/>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2" clrIdx="0"/>
  <p:cmAuthor id="1" name="XXX" initials="" lastIdx="11" clrIdx="1"/>
  <p:cmAuthor id="2" name="Steffen" initials="" lastIdx="12" clrIdx="2"/>
  <p:cmAuthor id="3" name="Microsoft Office User" initials="MOU" lastIdx="11" clrIdx="3"/>
  <p:cmAuthor id="4" name="PHSABC" initials="P"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006699"/>
    <a:srgbClr val="FFFFFF"/>
    <a:srgbClr val="FF3300"/>
    <a:srgbClr val="FF9933"/>
    <a:srgbClr val="0066CC"/>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824" autoAdjust="0"/>
    <p:restoredTop sz="95915" autoAdjust="0"/>
  </p:normalViewPr>
  <p:slideViewPr>
    <p:cSldViewPr snapToGrid="0">
      <p:cViewPr varScale="1">
        <p:scale>
          <a:sx n="62" d="100"/>
          <a:sy n="62" d="100"/>
        </p:scale>
        <p:origin x="280" y="76"/>
      </p:cViewPr>
      <p:guideLst>
        <p:guide orient="horz" pos="4319"/>
        <p:guide/>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30889756-5852-4C0B-B3BC-A1D8033423C8}" type="datetimeFigureOut">
              <a:rPr lang="de-DE"/>
              <a:pPr>
                <a:defRPr/>
              </a:pPr>
              <a:t>08.11.2021</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774801F-772A-4AA8-996C-FBA3D3528CBC}" type="slidenum">
              <a:rPr lang="de-DE"/>
              <a:pPr>
                <a:defRPr/>
              </a:pPr>
              <a:t>‹Nr.›</a:t>
            </a:fld>
            <a:endParaRPr lang="de-DE"/>
          </a:p>
        </p:txBody>
      </p:sp>
    </p:spTree>
    <p:extLst>
      <p:ext uri="{BB962C8B-B14F-4D97-AF65-F5344CB8AC3E}">
        <p14:creationId xmlns:p14="http://schemas.microsoft.com/office/powerpoint/2010/main" val="15730989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2</a:t>
            </a:fld>
            <a:endParaRPr lang="de-DE"/>
          </a:p>
        </p:txBody>
      </p:sp>
    </p:spTree>
    <p:extLst>
      <p:ext uri="{BB962C8B-B14F-4D97-AF65-F5344CB8AC3E}">
        <p14:creationId xmlns:p14="http://schemas.microsoft.com/office/powerpoint/2010/main" val="2176558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3</a:t>
            </a:fld>
            <a:endParaRPr lang="de-DE"/>
          </a:p>
        </p:txBody>
      </p:sp>
    </p:spTree>
    <p:extLst>
      <p:ext uri="{BB962C8B-B14F-4D97-AF65-F5344CB8AC3E}">
        <p14:creationId xmlns:p14="http://schemas.microsoft.com/office/powerpoint/2010/main" val="2176558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4</a:t>
            </a:fld>
            <a:endParaRPr lang="de-DE"/>
          </a:p>
        </p:txBody>
      </p:sp>
    </p:spTree>
    <p:extLst>
      <p:ext uri="{BB962C8B-B14F-4D97-AF65-F5344CB8AC3E}">
        <p14:creationId xmlns:p14="http://schemas.microsoft.com/office/powerpoint/2010/main" val="2176558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5</a:t>
            </a:fld>
            <a:endParaRPr lang="de-DE"/>
          </a:p>
        </p:txBody>
      </p:sp>
    </p:spTree>
    <p:extLst>
      <p:ext uri="{BB962C8B-B14F-4D97-AF65-F5344CB8AC3E}">
        <p14:creationId xmlns:p14="http://schemas.microsoft.com/office/powerpoint/2010/main" val="2176558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6</a:t>
            </a:fld>
            <a:endParaRPr lang="de-DE"/>
          </a:p>
        </p:txBody>
      </p:sp>
    </p:spTree>
    <p:extLst>
      <p:ext uri="{BB962C8B-B14F-4D97-AF65-F5344CB8AC3E}">
        <p14:creationId xmlns:p14="http://schemas.microsoft.com/office/powerpoint/2010/main" val="755238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4578"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4579"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D9D6F26-A163-449C-A9D9-0FB537161DF2}" type="slidenum">
              <a:rPr lang="de-DE"/>
              <a:pPr fontAlgn="base">
                <a:spcBef>
                  <a:spcPct val="0"/>
                </a:spcBef>
                <a:spcAft>
                  <a:spcPct val="0"/>
                </a:spcAft>
              </a:pPr>
              <a:t>7</a:t>
            </a:fld>
            <a:endParaRPr lang="de-DE"/>
          </a:p>
        </p:txBody>
      </p:sp>
    </p:spTree>
    <p:extLst>
      <p:ext uri="{BB962C8B-B14F-4D97-AF65-F5344CB8AC3E}">
        <p14:creationId xmlns:p14="http://schemas.microsoft.com/office/powerpoint/2010/main" val="651890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2662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662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F84F5B8-6B5D-4CDC-A8E0-CA48D435372C}" type="slidenum">
              <a:rPr lang="de-DE">
                <a:solidFill>
                  <a:srgbClr val="000000"/>
                </a:solidFill>
              </a:rPr>
              <a:pPr fontAlgn="base">
                <a:spcBef>
                  <a:spcPct val="0"/>
                </a:spcBef>
                <a:spcAft>
                  <a:spcPct val="0"/>
                </a:spcAft>
              </a:pPr>
              <a:t>8</a:t>
            </a:fld>
            <a:endParaRPr lang="de-DE">
              <a:solidFill>
                <a:srgbClr val="000000"/>
              </a:solidFill>
            </a:endParaRPr>
          </a:p>
        </p:txBody>
      </p:sp>
    </p:spTree>
    <p:extLst>
      <p:ext uri="{BB962C8B-B14F-4D97-AF65-F5344CB8AC3E}">
        <p14:creationId xmlns:p14="http://schemas.microsoft.com/office/powerpoint/2010/main" val="2552610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9</a:t>
            </a:fld>
            <a:endParaRPr lang="de-DE"/>
          </a:p>
        </p:txBody>
      </p:sp>
    </p:spTree>
    <p:extLst>
      <p:ext uri="{BB962C8B-B14F-4D97-AF65-F5344CB8AC3E}">
        <p14:creationId xmlns:p14="http://schemas.microsoft.com/office/powerpoint/2010/main" val="4234591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10</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11</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12</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13</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14</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0" dirty="0"/>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15</a:t>
            </a:fld>
            <a:endParaRPr lang="de-DE">
              <a:solidFill>
                <a:srgbClr val="000000"/>
              </a:solidFill>
            </a:endParaRPr>
          </a:p>
        </p:txBody>
      </p:sp>
    </p:spTree>
    <p:extLst>
      <p:ext uri="{BB962C8B-B14F-4D97-AF65-F5344CB8AC3E}">
        <p14:creationId xmlns:p14="http://schemas.microsoft.com/office/powerpoint/2010/main" val="31124782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0" dirty="0"/>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16</a:t>
            </a:fld>
            <a:endParaRPr lang="de-DE">
              <a:solidFill>
                <a:srgbClr val="000000"/>
              </a:solidFill>
            </a:endParaRPr>
          </a:p>
        </p:txBody>
      </p:sp>
    </p:spTree>
    <p:extLst>
      <p:ext uri="{BB962C8B-B14F-4D97-AF65-F5344CB8AC3E}">
        <p14:creationId xmlns:p14="http://schemas.microsoft.com/office/powerpoint/2010/main" val="31124782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17</a:t>
            </a:fld>
            <a:endParaRPr lang="de-DE"/>
          </a:p>
        </p:txBody>
      </p:sp>
    </p:spTree>
    <p:extLst>
      <p:ext uri="{BB962C8B-B14F-4D97-AF65-F5344CB8AC3E}">
        <p14:creationId xmlns:p14="http://schemas.microsoft.com/office/powerpoint/2010/main" val="40300458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18</a:t>
            </a:fld>
            <a:endParaRPr lang="de-DE"/>
          </a:p>
        </p:txBody>
      </p:sp>
    </p:spTree>
    <p:extLst>
      <p:ext uri="{BB962C8B-B14F-4D97-AF65-F5344CB8AC3E}">
        <p14:creationId xmlns:p14="http://schemas.microsoft.com/office/powerpoint/2010/main" val="18934119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19</a:t>
            </a:fld>
            <a:endParaRPr lang="de-DE"/>
          </a:p>
        </p:txBody>
      </p:sp>
    </p:spTree>
    <p:extLst>
      <p:ext uri="{BB962C8B-B14F-4D97-AF65-F5344CB8AC3E}">
        <p14:creationId xmlns:p14="http://schemas.microsoft.com/office/powerpoint/2010/main" val="12705007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20</a:t>
            </a:fld>
            <a:endParaRPr lang="de-DE"/>
          </a:p>
        </p:txBody>
      </p:sp>
    </p:spTree>
    <p:extLst>
      <p:ext uri="{BB962C8B-B14F-4D97-AF65-F5344CB8AC3E}">
        <p14:creationId xmlns:p14="http://schemas.microsoft.com/office/powerpoint/2010/main" val="7263927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21</a:t>
            </a:fld>
            <a:endParaRPr lang="de-DE"/>
          </a:p>
        </p:txBody>
      </p:sp>
    </p:spTree>
    <p:extLst>
      <p:ext uri="{BB962C8B-B14F-4D97-AF65-F5344CB8AC3E}">
        <p14:creationId xmlns:p14="http://schemas.microsoft.com/office/powerpoint/2010/main" val="20820345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22</a:t>
            </a:fld>
            <a:endParaRPr lang="de-DE"/>
          </a:p>
        </p:txBody>
      </p:sp>
    </p:spTree>
    <p:extLst>
      <p:ext uri="{BB962C8B-B14F-4D97-AF65-F5344CB8AC3E}">
        <p14:creationId xmlns:p14="http://schemas.microsoft.com/office/powerpoint/2010/main" val="27434121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23</a:t>
            </a:fld>
            <a:endParaRPr lang="de-DE"/>
          </a:p>
        </p:txBody>
      </p:sp>
    </p:spTree>
    <p:extLst>
      <p:ext uri="{BB962C8B-B14F-4D97-AF65-F5344CB8AC3E}">
        <p14:creationId xmlns:p14="http://schemas.microsoft.com/office/powerpoint/2010/main" val="14552584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24</a:t>
            </a:fld>
            <a:endParaRPr lang="de-DE"/>
          </a:p>
        </p:txBody>
      </p:sp>
    </p:spTree>
    <p:extLst>
      <p:ext uri="{BB962C8B-B14F-4D97-AF65-F5344CB8AC3E}">
        <p14:creationId xmlns:p14="http://schemas.microsoft.com/office/powerpoint/2010/main" val="8934494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25</a:t>
            </a:fld>
            <a:endParaRPr lang="de-DE"/>
          </a:p>
        </p:txBody>
      </p:sp>
    </p:spTree>
    <p:extLst>
      <p:ext uri="{BB962C8B-B14F-4D97-AF65-F5344CB8AC3E}">
        <p14:creationId xmlns:p14="http://schemas.microsoft.com/office/powerpoint/2010/main" val="8934494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26</a:t>
            </a:fld>
            <a:endParaRPr lang="de-DE"/>
          </a:p>
        </p:txBody>
      </p:sp>
    </p:spTree>
    <p:extLst>
      <p:ext uri="{BB962C8B-B14F-4D97-AF65-F5344CB8AC3E}">
        <p14:creationId xmlns:p14="http://schemas.microsoft.com/office/powerpoint/2010/main" val="8934494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27</a:t>
            </a:fld>
            <a:endParaRPr lang="de-DE"/>
          </a:p>
        </p:txBody>
      </p:sp>
    </p:spTree>
    <p:extLst>
      <p:ext uri="{BB962C8B-B14F-4D97-AF65-F5344CB8AC3E}">
        <p14:creationId xmlns:p14="http://schemas.microsoft.com/office/powerpoint/2010/main" val="21976127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28</a:t>
            </a:fld>
            <a:endParaRPr lang="de-DE"/>
          </a:p>
        </p:txBody>
      </p:sp>
    </p:spTree>
    <p:extLst>
      <p:ext uri="{BB962C8B-B14F-4D97-AF65-F5344CB8AC3E}">
        <p14:creationId xmlns:p14="http://schemas.microsoft.com/office/powerpoint/2010/main" val="24433534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29</a:t>
            </a:fld>
            <a:endParaRPr lang="de-DE"/>
          </a:p>
        </p:txBody>
      </p:sp>
    </p:spTree>
    <p:extLst>
      <p:ext uri="{BB962C8B-B14F-4D97-AF65-F5344CB8AC3E}">
        <p14:creationId xmlns:p14="http://schemas.microsoft.com/office/powerpoint/2010/main" val="20810677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61442"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61443"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B41509-AB3C-41D5-A2C2-A5B8C1450E64}" type="slidenum">
              <a:rPr lang="de-DE"/>
              <a:pPr fontAlgn="base">
                <a:spcBef>
                  <a:spcPct val="0"/>
                </a:spcBef>
                <a:spcAft>
                  <a:spcPct val="0"/>
                </a:spcAft>
              </a:pPr>
              <a:t>30</a:t>
            </a:fld>
            <a:endParaRPr lang="de-DE"/>
          </a:p>
        </p:txBody>
      </p:sp>
    </p:spTree>
    <p:extLst>
      <p:ext uri="{BB962C8B-B14F-4D97-AF65-F5344CB8AC3E}">
        <p14:creationId xmlns:p14="http://schemas.microsoft.com/office/powerpoint/2010/main" val="12137785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31</a:t>
            </a:fld>
            <a:endParaRPr lang="de-DE"/>
          </a:p>
        </p:txBody>
      </p:sp>
    </p:spTree>
    <p:extLst>
      <p:ext uri="{BB962C8B-B14F-4D97-AF65-F5344CB8AC3E}">
        <p14:creationId xmlns:p14="http://schemas.microsoft.com/office/powerpoint/2010/main" val="39504272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32</a:t>
            </a:fld>
            <a:endParaRPr lang="de-DE"/>
          </a:p>
        </p:txBody>
      </p:sp>
    </p:spTree>
    <p:extLst>
      <p:ext uri="{BB962C8B-B14F-4D97-AF65-F5344CB8AC3E}">
        <p14:creationId xmlns:p14="http://schemas.microsoft.com/office/powerpoint/2010/main" val="40813772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33</a:t>
            </a:fld>
            <a:endParaRPr lang="de-DE"/>
          </a:p>
        </p:txBody>
      </p:sp>
    </p:spTree>
    <p:extLst>
      <p:ext uri="{BB962C8B-B14F-4D97-AF65-F5344CB8AC3E}">
        <p14:creationId xmlns:p14="http://schemas.microsoft.com/office/powerpoint/2010/main" val="29402178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CA8666-0AE3-4076-86A4-6A917B39D1D1}" type="slidenum">
              <a:rPr lang="de-DE"/>
              <a:pPr fontAlgn="base">
                <a:spcBef>
                  <a:spcPct val="0"/>
                </a:spcBef>
                <a:spcAft>
                  <a:spcPct val="0"/>
                </a:spcAft>
              </a:pPr>
              <a:t>34</a:t>
            </a:fld>
            <a:endParaRPr lang="de-DE"/>
          </a:p>
        </p:txBody>
      </p:sp>
      <p:sp>
        <p:nvSpPr>
          <p:cNvPr id="696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p:spPr>
      </p:sp>
      <p:sp>
        <p:nvSpPr>
          <p:cNvPr id="696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Tree>
    <p:extLst>
      <p:ext uri="{BB962C8B-B14F-4D97-AF65-F5344CB8AC3E}">
        <p14:creationId xmlns:p14="http://schemas.microsoft.com/office/powerpoint/2010/main" val="17402443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35</a:t>
            </a:fld>
            <a:endParaRPr lang="de-DE"/>
          </a:p>
        </p:txBody>
      </p:sp>
    </p:spTree>
    <p:extLst>
      <p:ext uri="{BB962C8B-B14F-4D97-AF65-F5344CB8AC3E}">
        <p14:creationId xmlns:p14="http://schemas.microsoft.com/office/powerpoint/2010/main" val="10534963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36</a:t>
            </a:fld>
            <a:endParaRPr lang="de-DE"/>
          </a:p>
        </p:txBody>
      </p:sp>
    </p:spTree>
    <p:extLst>
      <p:ext uri="{BB962C8B-B14F-4D97-AF65-F5344CB8AC3E}">
        <p14:creationId xmlns:p14="http://schemas.microsoft.com/office/powerpoint/2010/main" val="27505846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37</a:t>
            </a:fld>
            <a:endParaRPr lang="de-DE"/>
          </a:p>
        </p:txBody>
      </p:sp>
    </p:spTree>
    <p:extLst>
      <p:ext uri="{BB962C8B-B14F-4D97-AF65-F5344CB8AC3E}">
        <p14:creationId xmlns:p14="http://schemas.microsoft.com/office/powerpoint/2010/main" val="7662407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38</a:t>
            </a:fld>
            <a:endParaRPr lang="de-DE"/>
          </a:p>
        </p:txBody>
      </p:sp>
    </p:spTree>
    <p:extLst>
      <p:ext uri="{BB962C8B-B14F-4D97-AF65-F5344CB8AC3E}">
        <p14:creationId xmlns:p14="http://schemas.microsoft.com/office/powerpoint/2010/main" val="20910411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39</a:t>
            </a:fld>
            <a:endParaRPr lang="de-DE"/>
          </a:p>
        </p:txBody>
      </p:sp>
    </p:spTree>
    <p:extLst>
      <p:ext uri="{BB962C8B-B14F-4D97-AF65-F5344CB8AC3E}">
        <p14:creationId xmlns:p14="http://schemas.microsoft.com/office/powerpoint/2010/main" val="15386089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40</a:t>
            </a:fld>
            <a:endParaRPr lang="de-DE"/>
          </a:p>
        </p:txBody>
      </p:sp>
    </p:spTree>
    <p:extLst>
      <p:ext uri="{BB962C8B-B14F-4D97-AF65-F5344CB8AC3E}">
        <p14:creationId xmlns:p14="http://schemas.microsoft.com/office/powerpoint/2010/main" val="25314242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41</a:t>
            </a:fld>
            <a:endParaRPr lang="de-DE"/>
          </a:p>
        </p:txBody>
      </p:sp>
    </p:spTree>
    <p:extLst>
      <p:ext uri="{BB962C8B-B14F-4D97-AF65-F5344CB8AC3E}">
        <p14:creationId xmlns:p14="http://schemas.microsoft.com/office/powerpoint/2010/main" val="65866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42</a:t>
            </a:fld>
            <a:endParaRPr lang="de-DE"/>
          </a:p>
        </p:txBody>
      </p:sp>
    </p:spTree>
    <p:extLst>
      <p:ext uri="{BB962C8B-B14F-4D97-AF65-F5344CB8AC3E}">
        <p14:creationId xmlns:p14="http://schemas.microsoft.com/office/powerpoint/2010/main" val="599084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43</a:t>
            </a:fld>
            <a:endParaRPr lang="de-DE"/>
          </a:p>
        </p:txBody>
      </p:sp>
    </p:spTree>
    <p:extLst>
      <p:ext uri="{BB962C8B-B14F-4D97-AF65-F5344CB8AC3E}">
        <p14:creationId xmlns:p14="http://schemas.microsoft.com/office/powerpoint/2010/main" val="33712276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83970"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buFont typeface="Wingdings" pitchFamily="2" charset="2"/>
              <a:buNone/>
            </a:pPr>
            <a:endParaRPr lang="en-US" dirty="0"/>
          </a:p>
        </p:txBody>
      </p:sp>
      <p:sp>
        <p:nvSpPr>
          <p:cNvPr id="83971"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CD2DEEF-AE10-49EC-98F5-1C57981AEA6B}" type="slidenum">
              <a:rPr lang="de-DE"/>
              <a:pPr fontAlgn="base">
                <a:spcBef>
                  <a:spcPct val="0"/>
                </a:spcBef>
                <a:spcAft>
                  <a:spcPct val="0"/>
                </a:spcAft>
              </a:pPr>
              <a:t>44</a:t>
            </a:fld>
            <a:endParaRPr lang="de-DE"/>
          </a:p>
        </p:txBody>
      </p:sp>
    </p:spTree>
    <p:extLst>
      <p:ext uri="{BB962C8B-B14F-4D97-AF65-F5344CB8AC3E}">
        <p14:creationId xmlns:p14="http://schemas.microsoft.com/office/powerpoint/2010/main" val="19876922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45</a:t>
            </a:fld>
            <a:endParaRPr lang="de-DE"/>
          </a:p>
        </p:txBody>
      </p:sp>
    </p:spTree>
    <p:extLst>
      <p:ext uri="{BB962C8B-B14F-4D97-AF65-F5344CB8AC3E}">
        <p14:creationId xmlns:p14="http://schemas.microsoft.com/office/powerpoint/2010/main" val="15174825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46</a:t>
            </a:fld>
            <a:endParaRPr lang="de-DE"/>
          </a:p>
        </p:txBody>
      </p:sp>
    </p:spTree>
    <p:extLst>
      <p:ext uri="{BB962C8B-B14F-4D97-AF65-F5344CB8AC3E}">
        <p14:creationId xmlns:p14="http://schemas.microsoft.com/office/powerpoint/2010/main" val="5357101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48</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48204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Bu </a:t>
            </a:r>
            <a:r>
              <a:rPr lang="en-US" altLang="ko-KR" sz="1000" dirty="0" err="1">
                <a:latin typeface="+mj-lt"/>
              </a:rPr>
              <a:t>modüldeki</a:t>
            </a:r>
            <a:r>
              <a:rPr lang="en-US" altLang="ko-KR" sz="1000" dirty="0">
                <a:latin typeface="+mj-lt"/>
              </a:rPr>
              <a:t> </a:t>
            </a:r>
            <a:r>
              <a:rPr lang="en-US" altLang="ko-KR" sz="1000" dirty="0" err="1">
                <a:latin typeface="+mj-lt"/>
              </a:rPr>
              <a:t>resimlerin</a:t>
            </a:r>
            <a:r>
              <a:rPr lang="en-US" altLang="ko-KR" sz="1000" dirty="0">
                <a:latin typeface="+mj-lt"/>
              </a:rPr>
              <a:t> </a:t>
            </a:r>
            <a:r>
              <a:rPr lang="en-US" altLang="ko-KR" sz="1000" dirty="0" err="1">
                <a:latin typeface="+mj-lt"/>
              </a:rPr>
              <a:t>kullanımı</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gerekli</a:t>
            </a:r>
            <a:r>
              <a:rPr lang="en-US" altLang="ko-KR" sz="1000" dirty="0">
                <a:latin typeface="+mj-lt"/>
              </a:rPr>
              <a:t> </a:t>
            </a:r>
            <a:r>
              <a:rPr lang="en-US" altLang="ko-KR" sz="1000" dirty="0" err="1">
                <a:latin typeface="+mj-lt"/>
              </a:rPr>
              <a:t>izin</a:t>
            </a:r>
            <a:r>
              <a:rPr lang="en-US" altLang="ko-KR" sz="1000" dirty="0">
                <a:latin typeface="+mj-lt"/>
              </a:rPr>
              <a:t> </a:t>
            </a:r>
            <a:r>
              <a:rPr lang="en-US" altLang="ko-KR" sz="1000" dirty="0" err="1">
                <a:latin typeface="+mj-lt"/>
              </a:rPr>
              <a:t>sırasıyla</a:t>
            </a:r>
            <a:r>
              <a:rPr lang="en-US" altLang="ko-KR" sz="1000" dirty="0">
                <a:latin typeface="+mj-lt"/>
              </a:rPr>
              <a:t> </a:t>
            </a:r>
            <a:r>
              <a:rPr lang="en-US" altLang="ko-KR" sz="1000" dirty="0" err="1">
                <a:latin typeface="+mj-lt"/>
              </a:rPr>
              <a:t>sanatçılarından</a:t>
            </a:r>
            <a:r>
              <a:rPr lang="en-US" altLang="ko-KR" sz="1000" dirty="0">
                <a:latin typeface="+mj-lt"/>
              </a:rPr>
              <a:t> </a:t>
            </a:r>
            <a:r>
              <a:rPr lang="en-US" altLang="ko-KR" sz="1000" dirty="0" err="1">
                <a:latin typeface="+mj-lt"/>
              </a:rPr>
              <a:t>ve</a:t>
            </a:r>
            <a:r>
              <a:rPr lang="en-US" altLang="ko-KR" sz="1000" dirty="0">
                <a:latin typeface="+mj-lt"/>
              </a:rPr>
              <a:t> </a:t>
            </a:r>
            <a:r>
              <a:rPr lang="en-US" altLang="ko-KR" sz="1000" dirty="0" err="1">
                <a:latin typeface="+mj-lt"/>
              </a:rPr>
              <a:t>telif</a:t>
            </a:r>
            <a:r>
              <a:rPr lang="en-US" altLang="ko-KR" sz="1000" dirty="0">
                <a:latin typeface="+mj-lt"/>
              </a:rPr>
              <a:t> </a:t>
            </a:r>
            <a:r>
              <a:rPr lang="en-US" altLang="ko-KR" sz="1000" dirty="0" err="1">
                <a:latin typeface="+mj-lt"/>
              </a:rPr>
              <a:t>hakkı</a:t>
            </a:r>
            <a:r>
              <a:rPr lang="en-US" altLang="ko-KR" sz="1000" dirty="0">
                <a:latin typeface="+mj-lt"/>
              </a:rPr>
              <a:t> </a:t>
            </a:r>
            <a:r>
              <a:rPr lang="en-US" altLang="ko-KR" sz="1000" dirty="0" err="1">
                <a:latin typeface="+mj-lt"/>
              </a:rPr>
              <a:t>sahipleri</a:t>
            </a:r>
            <a:r>
              <a:rPr lang="en-US" altLang="ko-KR" sz="1000" dirty="0">
                <a:latin typeface="+mj-lt"/>
              </a:rPr>
              <a:t> </a:t>
            </a:r>
            <a:r>
              <a:rPr lang="en-US" altLang="ko-KR" sz="1000" dirty="0" err="1">
                <a:latin typeface="+mj-lt"/>
              </a:rPr>
              <a:t>nden</a:t>
            </a:r>
            <a:r>
              <a:rPr lang="en-US" altLang="ko-KR" sz="1000" dirty="0">
                <a:latin typeface="+mj-lt"/>
              </a:rPr>
              <a:t> </a:t>
            </a:r>
            <a:r>
              <a:rPr lang="en-US" altLang="ko-KR" sz="1000" dirty="0" err="1">
                <a:latin typeface="+mj-lt"/>
              </a:rPr>
              <a:t>temin</a:t>
            </a:r>
            <a:r>
              <a:rPr lang="en-US" altLang="ko-KR" sz="1000" dirty="0">
                <a:latin typeface="+mj-lt"/>
              </a:rPr>
              <a:t> </a:t>
            </a:r>
            <a:r>
              <a:rPr lang="en-US" altLang="ko-KR" sz="1000" dirty="0" err="1">
                <a:latin typeface="+mj-lt"/>
              </a:rPr>
              <a:t>edilmiştir</a:t>
            </a:r>
            <a:r>
              <a:rPr lang="en-US" altLang="ko-KR" sz="1000" dirty="0">
                <a:latin typeface="+mj-lt"/>
              </a:rPr>
              <a:t>. </a:t>
            </a:r>
            <a:r>
              <a:rPr lang="en-US" altLang="ko-KR" sz="1000" dirty="0" err="1">
                <a:latin typeface="+mj-lt"/>
              </a:rPr>
              <a:t>Detaylar</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sanatçı</a:t>
            </a:r>
            <a:r>
              <a:rPr lang="en-US" altLang="ko-KR" sz="1000" dirty="0">
                <a:latin typeface="+mj-lt"/>
              </a:rPr>
              <a:t> </a:t>
            </a:r>
            <a:r>
              <a:rPr lang="en-US" altLang="ko-KR" sz="1000" dirty="0" err="1">
                <a:latin typeface="+mj-lt"/>
              </a:rPr>
              <a:t>ismi</a:t>
            </a:r>
            <a:r>
              <a:rPr lang="en-US" altLang="ko-KR" sz="1000" dirty="0">
                <a:latin typeface="+mj-lt"/>
              </a:rPr>
              <a:t>, </a:t>
            </a:r>
            <a:r>
              <a:rPr lang="en-US" altLang="ko-KR" sz="1000" dirty="0" err="1">
                <a:latin typeface="+mj-lt"/>
              </a:rPr>
              <a:t>başlık</a:t>
            </a:r>
            <a:r>
              <a:rPr lang="en-US" altLang="ko-KR" sz="1000" dirty="0">
                <a:latin typeface="+mj-lt"/>
              </a:rPr>
              <a:t>), </a:t>
            </a:r>
            <a:r>
              <a:rPr lang="en-US" altLang="ko-KR" sz="1000" dirty="0" err="1">
                <a:latin typeface="+mj-lt"/>
              </a:rPr>
              <a:t>lütfen</a:t>
            </a:r>
            <a:r>
              <a:rPr lang="en-US" altLang="ko-KR" sz="1000" dirty="0">
                <a:latin typeface="+mj-lt"/>
              </a:rPr>
              <a:t> </a:t>
            </a:r>
            <a:r>
              <a:rPr lang="en-US" altLang="ko-KR" sz="1000" dirty="0" err="1">
                <a:latin typeface="+mj-lt"/>
              </a:rPr>
              <a:t>bu</a:t>
            </a:r>
            <a:r>
              <a:rPr lang="en-US" altLang="ko-KR" sz="1000" dirty="0">
                <a:latin typeface="+mj-lt"/>
              </a:rPr>
              <a:t> </a:t>
            </a:r>
            <a:r>
              <a:rPr lang="en-US" altLang="ko-KR" sz="1000" dirty="0" err="1">
                <a:latin typeface="+mj-lt"/>
              </a:rPr>
              <a:t>sunumun</a:t>
            </a:r>
            <a:r>
              <a:rPr lang="en-US" altLang="ko-KR" sz="1000" dirty="0">
                <a:latin typeface="+mj-lt"/>
              </a:rPr>
              <a:t> </a:t>
            </a:r>
            <a:r>
              <a:rPr lang="en-US" altLang="ko-KR" sz="1000" dirty="0" err="1">
                <a:latin typeface="+mj-lt"/>
              </a:rPr>
              <a:t>sonundaki</a:t>
            </a:r>
            <a:r>
              <a:rPr lang="en-US" altLang="ko-KR" sz="1000" dirty="0">
                <a:latin typeface="+mj-lt"/>
              </a:rPr>
              <a:t> </a:t>
            </a:r>
            <a:r>
              <a:rPr lang="en-US" altLang="ko-KR" sz="1000" dirty="0" err="1">
                <a:latin typeface="+mj-lt"/>
              </a:rPr>
              <a:t>ilgili</a:t>
            </a:r>
            <a:r>
              <a:rPr lang="en-US" altLang="ko-KR" sz="1000" dirty="0">
                <a:latin typeface="+mj-lt"/>
              </a:rPr>
              <a:t> </a:t>
            </a:r>
            <a:r>
              <a:rPr lang="en-US" altLang="ko-KR" sz="1000" dirty="0" err="1">
                <a:latin typeface="+mj-lt"/>
              </a:rPr>
              <a:t>kısma</a:t>
            </a:r>
            <a:r>
              <a:rPr lang="en-US" altLang="ko-KR" sz="1000" dirty="0">
                <a:latin typeface="+mj-lt"/>
              </a:rPr>
              <a:t> </a:t>
            </a:r>
            <a:r>
              <a:rPr lang="en-US" altLang="ko-KR" sz="1000" dirty="0" err="1">
                <a:latin typeface="+mj-lt"/>
              </a:rPr>
              <a:t>bakınız</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Eğitim Modülü 9 – Benlik Saygısı (Özsaygı)</a:t>
            </a:r>
          </a:p>
        </p:txBody>
      </p:sp>
      <p:sp>
        <p:nvSpPr>
          <p:cNvPr id="4" name="Slide Number Placeholder 3"/>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Eğitim Modülü 9 – Benlik Saygısı (Özsaygı)</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279F671-5723-4878-905E-9AC05A64390E}"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Eğitim Modülü 9 – Benlik Saygısı (Özsaygı)</a:t>
            </a:r>
          </a:p>
        </p:txBody>
      </p:sp>
      <p:sp>
        <p:nvSpPr>
          <p:cNvPr id="7" name="Slide Number Placeholder 6"/>
          <p:cNvSpPr>
            <a:spLocks noGrp="1"/>
          </p:cNvSpPr>
          <p:nvPr>
            <p:ph type="sldNum" sz="quarter" idx="12"/>
          </p:nvPr>
        </p:nvSpPr>
        <p:spPr bwMode="gray"/>
        <p:txBody>
          <a:bodyPr/>
          <a:lstStyle>
            <a:lvl1pPr>
              <a:defRPr b="0"/>
            </a:lvl1pPr>
          </a:lstStyle>
          <a:p>
            <a:pPr>
              <a:defRPr/>
            </a:pPr>
            <a:fld id="{47B42004-CB0A-4E47-85EB-5CDE16661512}"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Eğitim Modülü 9 – Benlik Saygısı (Özsaygı)</a:t>
            </a:r>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Eğitim Modülü 9 – Benlik Saygısı (Özsaygı)</a:t>
            </a:r>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Eğitim Modülü 9 – Benlik Saygısı (Özsaygı)</a:t>
            </a:r>
          </a:p>
        </p:txBody>
      </p:sp>
      <p:sp>
        <p:nvSpPr>
          <p:cNvPr id="5" name="Slide Number Placeholder 4"/>
          <p:cNvSpPr>
            <a:spLocks noGrp="1"/>
          </p:cNvSpPr>
          <p:nvPr>
            <p:ph type="sldNum" sz="quarter" idx="12"/>
          </p:nvPr>
        </p:nvSpPr>
        <p:spPr bwMode="gray"/>
        <p:txBody>
          <a:bodyPr/>
          <a:lstStyle>
            <a:lvl1pPr>
              <a:defRPr b="0"/>
            </a:lvl1pPr>
          </a:lstStyle>
          <a:p>
            <a:pPr>
              <a:defRPr/>
            </a:pPr>
            <a:fld id="{FA6740D3-3AD7-4A67-BA83-33BECCF281CD}"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Eğitim Modülü 9 – Benlik Saygısı (Özsaygı)</a:t>
            </a:r>
          </a:p>
        </p:txBody>
      </p:sp>
      <p:sp>
        <p:nvSpPr>
          <p:cNvPr id="4" name="Slide Number Placeholder 3"/>
          <p:cNvSpPr>
            <a:spLocks noGrp="1"/>
          </p:cNvSpPr>
          <p:nvPr>
            <p:ph type="sldNum" sz="quarter" idx="12"/>
          </p:nvPr>
        </p:nvSpPr>
        <p:spPr bwMode="gray"/>
        <p:txBody>
          <a:bodyPr/>
          <a:lstStyle>
            <a:lvl1pPr>
              <a:defRPr b="0"/>
            </a:lvl1pPr>
          </a:lstStyle>
          <a:p>
            <a:pPr>
              <a:defRPr/>
            </a:pPr>
            <a:fld id="{2944132C-884D-4D58-A037-B33015F71617}"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0925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29215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dirty="0">
                <a:solidFill>
                  <a:srgbClr val="333333"/>
                </a:solidFill>
                <a:latin typeface="Calibri Light"/>
              </a:rPr>
              <a:t>Bu </a:t>
            </a:r>
            <a:r>
              <a:rPr lang="en-US" altLang="ko-KR" sz="1000" dirty="0" err="1">
                <a:solidFill>
                  <a:srgbClr val="333333"/>
                </a:solidFill>
                <a:latin typeface="Calibri Light"/>
              </a:rPr>
              <a:t>modüldeki</a:t>
            </a:r>
            <a:r>
              <a:rPr lang="en-US" altLang="ko-KR" sz="1000" dirty="0">
                <a:solidFill>
                  <a:srgbClr val="333333"/>
                </a:solidFill>
                <a:latin typeface="Calibri Light"/>
              </a:rPr>
              <a:t> </a:t>
            </a:r>
            <a:r>
              <a:rPr lang="en-US" altLang="ko-KR" sz="1000" dirty="0" err="1">
                <a:solidFill>
                  <a:srgbClr val="333333"/>
                </a:solidFill>
                <a:latin typeface="Calibri Light"/>
              </a:rPr>
              <a:t>resimlerin</a:t>
            </a:r>
            <a:r>
              <a:rPr lang="en-US" altLang="ko-KR" sz="1000" dirty="0">
                <a:solidFill>
                  <a:srgbClr val="333333"/>
                </a:solidFill>
                <a:latin typeface="Calibri Light"/>
              </a:rPr>
              <a:t> </a:t>
            </a:r>
            <a:r>
              <a:rPr lang="en-US" altLang="ko-KR" sz="1000" dirty="0" err="1">
                <a:solidFill>
                  <a:srgbClr val="333333"/>
                </a:solidFill>
                <a:latin typeface="Calibri Light"/>
              </a:rPr>
              <a:t>kullanımı</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gerekli</a:t>
            </a:r>
            <a:r>
              <a:rPr lang="en-US" altLang="ko-KR" sz="1000" dirty="0">
                <a:solidFill>
                  <a:srgbClr val="333333"/>
                </a:solidFill>
                <a:latin typeface="Calibri Light"/>
              </a:rPr>
              <a:t> </a:t>
            </a:r>
            <a:r>
              <a:rPr lang="en-US" altLang="ko-KR" sz="1000" dirty="0" err="1">
                <a:solidFill>
                  <a:srgbClr val="333333"/>
                </a:solidFill>
                <a:latin typeface="Calibri Light"/>
              </a:rPr>
              <a:t>izin</a:t>
            </a:r>
            <a:r>
              <a:rPr lang="en-US" altLang="ko-KR" sz="1000" dirty="0">
                <a:solidFill>
                  <a:srgbClr val="333333"/>
                </a:solidFill>
                <a:latin typeface="Calibri Light"/>
              </a:rPr>
              <a:t> </a:t>
            </a:r>
            <a:r>
              <a:rPr lang="en-US" altLang="ko-KR" sz="1000" dirty="0" err="1">
                <a:solidFill>
                  <a:srgbClr val="333333"/>
                </a:solidFill>
                <a:latin typeface="Calibri Light"/>
              </a:rPr>
              <a:t>sırasıyla</a:t>
            </a:r>
            <a:r>
              <a:rPr lang="en-US" altLang="ko-KR" sz="1000" dirty="0">
                <a:solidFill>
                  <a:srgbClr val="333333"/>
                </a:solidFill>
                <a:latin typeface="Calibri Light"/>
              </a:rPr>
              <a:t> </a:t>
            </a:r>
            <a:r>
              <a:rPr lang="en-US" altLang="ko-KR" sz="1000" dirty="0" err="1">
                <a:solidFill>
                  <a:srgbClr val="333333"/>
                </a:solidFill>
                <a:latin typeface="Calibri Light"/>
              </a:rPr>
              <a:t>sanatçılarından</a:t>
            </a:r>
            <a:r>
              <a:rPr lang="en-US" altLang="ko-KR" sz="1000" dirty="0">
                <a:solidFill>
                  <a:srgbClr val="333333"/>
                </a:solidFill>
                <a:latin typeface="Calibri Light"/>
              </a:rPr>
              <a:t> </a:t>
            </a:r>
            <a:r>
              <a:rPr lang="en-US" altLang="ko-KR" sz="1000" dirty="0" err="1">
                <a:solidFill>
                  <a:srgbClr val="333333"/>
                </a:solidFill>
                <a:latin typeface="Calibri Light"/>
              </a:rPr>
              <a:t>ve</a:t>
            </a:r>
            <a:r>
              <a:rPr lang="en-US" altLang="ko-KR" sz="1000" dirty="0">
                <a:solidFill>
                  <a:srgbClr val="333333"/>
                </a:solidFill>
                <a:latin typeface="Calibri Light"/>
              </a:rPr>
              <a:t> </a:t>
            </a:r>
            <a:r>
              <a:rPr lang="en-US" altLang="ko-KR" sz="1000" dirty="0" err="1">
                <a:solidFill>
                  <a:srgbClr val="333333"/>
                </a:solidFill>
                <a:latin typeface="Calibri Light"/>
              </a:rPr>
              <a:t>telif</a:t>
            </a:r>
            <a:r>
              <a:rPr lang="en-US" altLang="ko-KR" sz="1000" dirty="0">
                <a:solidFill>
                  <a:srgbClr val="333333"/>
                </a:solidFill>
                <a:latin typeface="Calibri Light"/>
              </a:rPr>
              <a:t> </a:t>
            </a:r>
            <a:r>
              <a:rPr lang="en-US" altLang="ko-KR" sz="1000" dirty="0" err="1">
                <a:solidFill>
                  <a:srgbClr val="333333"/>
                </a:solidFill>
                <a:latin typeface="Calibri Light"/>
              </a:rPr>
              <a:t>hakkı</a:t>
            </a:r>
            <a:r>
              <a:rPr lang="en-US" altLang="ko-KR" sz="1000" dirty="0">
                <a:solidFill>
                  <a:srgbClr val="333333"/>
                </a:solidFill>
                <a:latin typeface="Calibri Light"/>
              </a:rPr>
              <a:t> </a:t>
            </a:r>
            <a:r>
              <a:rPr lang="en-US" altLang="ko-KR" sz="1000" dirty="0" err="1">
                <a:solidFill>
                  <a:srgbClr val="333333"/>
                </a:solidFill>
                <a:latin typeface="Calibri Light"/>
              </a:rPr>
              <a:t>sahipleri</a:t>
            </a:r>
            <a:r>
              <a:rPr lang="en-US" altLang="ko-KR" sz="1000" dirty="0">
                <a:solidFill>
                  <a:srgbClr val="333333"/>
                </a:solidFill>
                <a:latin typeface="Calibri Light"/>
              </a:rPr>
              <a:t> </a:t>
            </a:r>
            <a:r>
              <a:rPr lang="en-US" altLang="ko-KR" sz="1000" dirty="0" err="1">
                <a:solidFill>
                  <a:srgbClr val="333333"/>
                </a:solidFill>
                <a:latin typeface="Calibri Light"/>
              </a:rPr>
              <a:t>nden</a:t>
            </a:r>
            <a:r>
              <a:rPr lang="en-US" altLang="ko-KR" sz="1000" dirty="0">
                <a:solidFill>
                  <a:srgbClr val="333333"/>
                </a:solidFill>
                <a:latin typeface="Calibri Light"/>
              </a:rPr>
              <a:t> </a:t>
            </a:r>
            <a:r>
              <a:rPr lang="en-US" altLang="ko-KR" sz="1000" dirty="0" err="1">
                <a:solidFill>
                  <a:srgbClr val="333333"/>
                </a:solidFill>
                <a:latin typeface="Calibri Light"/>
              </a:rPr>
              <a:t>temin</a:t>
            </a:r>
            <a:r>
              <a:rPr lang="en-US" altLang="ko-KR" sz="1000" dirty="0">
                <a:solidFill>
                  <a:srgbClr val="333333"/>
                </a:solidFill>
                <a:latin typeface="Calibri Light"/>
              </a:rPr>
              <a:t> </a:t>
            </a:r>
            <a:r>
              <a:rPr lang="en-US" altLang="ko-KR" sz="1000" dirty="0" err="1">
                <a:solidFill>
                  <a:srgbClr val="333333"/>
                </a:solidFill>
                <a:latin typeface="Calibri Light"/>
              </a:rPr>
              <a:t>edilmiştir</a:t>
            </a:r>
            <a:r>
              <a:rPr lang="en-US" altLang="ko-KR" sz="1000" dirty="0">
                <a:solidFill>
                  <a:srgbClr val="333333"/>
                </a:solidFill>
                <a:latin typeface="Calibri Light"/>
              </a:rPr>
              <a:t>. </a:t>
            </a:r>
            <a:r>
              <a:rPr lang="en-US" altLang="ko-KR" sz="1000" dirty="0" err="1">
                <a:solidFill>
                  <a:srgbClr val="333333"/>
                </a:solidFill>
                <a:latin typeface="Calibri Light"/>
              </a:rPr>
              <a:t>Detaylar</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sanatçı</a:t>
            </a:r>
            <a:r>
              <a:rPr lang="en-US" altLang="ko-KR" sz="1000" dirty="0">
                <a:solidFill>
                  <a:srgbClr val="333333"/>
                </a:solidFill>
                <a:latin typeface="Calibri Light"/>
              </a:rPr>
              <a:t> </a:t>
            </a:r>
            <a:r>
              <a:rPr lang="en-US" altLang="ko-KR" sz="1000" dirty="0" err="1">
                <a:solidFill>
                  <a:srgbClr val="333333"/>
                </a:solidFill>
                <a:latin typeface="Calibri Light"/>
              </a:rPr>
              <a:t>ismi</a:t>
            </a:r>
            <a:r>
              <a:rPr lang="en-US" altLang="ko-KR" sz="1000" dirty="0">
                <a:solidFill>
                  <a:srgbClr val="333333"/>
                </a:solidFill>
                <a:latin typeface="Calibri Light"/>
              </a:rPr>
              <a:t>, </a:t>
            </a:r>
            <a:r>
              <a:rPr lang="en-US" altLang="ko-KR" sz="1000" dirty="0" err="1">
                <a:solidFill>
                  <a:srgbClr val="333333"/>
                </a:solidFill>
                <a:latin typeface="Calibri Light"/>
              </a:rPr>
              <a:t>başlık</a:t>
            </a:r>
            <a:r>
              <a:rPr lang="en-US" altLang="ko-KR" sz="1000" dirty="0">
                <a:solidFill>
                  <a:srgbClr val="333333"/>
                </a:solidFill>
                <a:latin typeface="Calibri Light"/>
              </a:rPr>
              <a:t>), </a:t>
            </a:r>
            <a:r>
              <a:rPr lang="en-US" altLang="ko-KR" sz="1000" dirty="0" err="1">
                <a:solidFill>
                  <a:srgbClr val="333333"/>
                </a:solidFill>
                <a:latin typeface="Calibri Light"/>
              </a:rPr>
              <a:t>lütfen</a:t>
            </a:r>
            <a:r>
              <a:rPr lang="en-US" altLang="ko-KR" sz="1000" dirty="0">
                <a:solidFill>
                  <a:srgbClr val="333333"/>
                </a:solidFill>
                <a:latin typeface="Calibri Light"/>
              </a:rPr>
              <a:t> </a:t>
            </a:r>
            <a:r>
              <a:rPr lang="en-US" altLang="ko-KR" sz="1000" dirty="0" err="1">
                <a:solidFill>
                  <a:srgbClr val="333333"/>
                </a:solidFill>
                <a:latin typeface="Calibri Light"/>
              </a:rPr>
              <a:t>bu</a:t>
            </a:r>
            <a:r>
              <a:rPr lang="en-US" altLang="ko-KR" sz="1000" dirty="0">
                <a:solidFill>
                  <a:srgbClr val="333333"/>
                </a:solidFill>
                <a:latin typeface="Calibri Light"/>
              </a:rPr>
              <a:t> </a:t>
            </a:r>
            <a:r>
              <a:rPr lang="en-US" altLang="ko-KR" sz="1000" dirty="0" err="1">
                <a:solidFill>
                  <a:srgbClr val="333333"/>
                </a:solidFill>
                <a:latin typeface="Calibri Light"/>
              </a:rPr>
              <a:t>sunumun</a:t>
            </a:r>
            <a:r>
              <a:rPr lang="en-US" altLang="ko-KR" sz="1000" dirty="0">
                <a:solidFill>
                  <a:srgbClr val="333333"/>
                </a:solidFill>
                <a:latin typeface="Calibri Light"/>
              </a:rPr>
              <a:t> </a:t>
            </a:r>
            <a:r>
              <a:rPr lang="en-US" altLang="ko-KR" sz="1000" dirty="0" err="1">
                <a:solidFill>
                  <a:srgbClr val="333333"/>
                </a:solidFill>
                <a:latin typeface="Calibri Light"/>
              </a:rPr>
              <a:t>sonundaki</a:t>
            </a:r>
            <a:r>
              <a:rPr lang="en-US" altLang="ko-KR" sz="1000" dirty="0">
                <a:solidFill>
                  <a:srgbClr val="333333"/>
                </a:solidFill>
                <a:latin typeface="Calibri Light"/>
              </a:rPr>
              <a:t> </a:t>
            </a:r>
            <a:r>
              <a:rPr lang="en-US" altLang="ko-KR" sz="1000" dirty="0" err="1">
                <a:solidFill>
                  <a:srgbClr val="333333"/>
                </a:solidFill>
                <a:latin typeface="Calibri Light"/>
              </a:rPr>
              <a:t>ilgili</a:t>
            </a:r>
            <a:r>
              <a:rPr lang="en-US" altLang="ko-KR" sz="1000" dirty="0">
                <a:solidFill>
                  <a:srgbClr val="333333"/>
                </a:solidFill>
                <a:latin typeface="Calibri Light"/>
              </a:rPr>
              <a:t> </a:t>
            </a:r>
            <a:r>
              <a:rPr lang="en-US" altLang="ko-KR" sz="1000" dirty="0" err="1">
                <a:solidFill>
                  <a:srgbClr val="333333"/>
                </a:solidFill>
                <a:latin typeface="Calibri Light"/>
              </a:rPr>
              <a:t>kısma</a:t>
            </a:r>
            <a:r>
              <a:rPr lang="en-US" altLang="ko-KR" sz="1000" dirty="0">
                <a:solidFill>
                  <a:srgbClr val="333333"/>
                </a:solidFill>
                <a:latin typeface="Calibri Light"/>
              </a:rPr>
              <a:t> </a:t>
            </a:r>
            <a:r>
              <a:rPr lang="en-US" altLang="ko-KR" sz="1000" dirty="0" err="1">
                <a:solidFill>
                  <a:srgbClr val="333333"/>
                </a:solidFill>
                <a:latin typeface="Calibri Light"/>
              </a:rPr>
              <a:t>bakınız</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6985301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2497542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502995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41981379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4006072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40976959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0490745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2063024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1352350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6979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Eğitim Modülü 9 – Benlik Saygısı (Özsaygı)</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6351AD6-BF97-4807-9242-9DB476F9791F}"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97455291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9 I – </a:t>
            </a:r>
            <a:r>
              <a:rPr lang="es-ES" altLang="ko-KR" dirty="0" err="1"/>
              <a:t>Benlik</a:t>
            </a:r>
            <a:r>
              <a:rPr lang="es-ES" altLang="ko-KR" dirty="0"/>
              <a:t> </a:t>
            </a:r>
            <a:r>
              <a:rPr lang="es-ES" altLang="ko-KR" dirty="0" err="1"/>
              <a:t>Saygısı</a:t>
            </a:r>
            <a:r>
              <a:rPr lang="es-ES" altLang="ko-KR" dirty="0"/>
              <a:t> (</a:t>
            </a:r>
            <a:r>
              <a:rPr lang="es-ES" altLang="ko-KR" dirty="0" err="1"/>
              <a:t>Özsaygı</a:t>
            </a:r>
            <a:r>
              <a:rPr lang="es-ES" altLang="ko-KR" dirty="0"/>
              <a:t>)</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Akturan </a:t>
            </a:r>
            <a:r>
              <a:rPr lang="nl-NL" sz="1600" dirty="0">
                <a:solidFill>
                  <a:srgbClr val="004992"/>
                </a:solidFill>
              </a:rPr>
              <a:t>(11|21)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543245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Benlik Saygısı: Nedir?</a:t>
            </a:r>
            <a:endParaRPr lang="de-DE" sz="3600" dirty="0">
              <a:latin typeface="+mn-lt"/>
              <a:ea typeface="+mn-ea"/>
              <a:cs typeface="+mn-cs"/>
            </a:endParaRPr>
          </a:p>
        </p:txBody>
      </p:sp>
      <p:sp>
        <p:nvSpPr>
          <p:cNvPr id="467971" name="Rectangle 3"/>
          <p:cNvSpPr>
            <a:spLocks noGrp="1" noChangeArrowheads="1"/>
          </p:cNvSpPr>
          <p:nvPr>
            <p:ph idx="1"/>
          </p:nvPr>
        </p:nvSpPr>
        <p:spPr>
          <a:xfrm>
            <a:off x="6161649" y="2204864"/>
            <a:ext cx="5587306" cy="4248000"/>
          </a:xfrm>
        </p:spPr>
        <p:txBody>
          <a:bodyPr>
            <a:noAutofit/>
          </a:bodyPr>
          <a:lstStyle/>
          <a:p>
            <a:pPr eaLnBrk="1" hangingPunct="1">
              <a:buClr>
                <a:srgbClr val="333333"/>
              </a:buClr>
              <a:defRPr/>
            </a:pPr>
            <a:r>
              <a:rPr lang="en-US" sz="2400" dirty="0">
                <a:solidFill>
                  <a:srgbClr val="333333"/>
                </a:solidFill>
              </a:rPr>
              <a:t>???</a:t>
            </a: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pPr>
              <a:defRPr/>
            </a:pPr>
            <a:r>
              <a:rPr lang="de-DE"/>
              <a:t>Eğitim Modülü 9 – Benlik Saygısı (Özsaygı)</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2</a:t>
            </a:fld>
            <a:endParaRPr lang="de-DE"/>
          </a:p>
        </p:txBody>
      </p:sp>
    </p:spTree>
    <p:extLst>
      <p:ext uri="{BB962C8B-B14F-4D97-AF65-F5344CB8AC3E}">
        <p14:creationId xmlns:p14="http://schemas.microsoft.com/office/powerpoint/2010/main" val="1362817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Benlik Saygısı: Nedir?</a:t>
            </a:r>
            <a:endParaRPr lang="de-DE" sz="3600" dirty="0">
              <a:latin typeface="+mn-lt"/>
              <a:ea typeface="+mn-ea"/>
              <a:cs typeface="+mn-cs"/>
            </a:endParaRPr>
          </a:p>
        </p:txBody>
      </p:sp>
      <p:sp>
        <p:nvSpPr>
          <p:cNvPr id="467971" name="Rectangle 3"/>
          <p:cNvSpPr>
            <a:spLocks noGrp="1" noChangeArrowheads="1"/>
          </p:cNvSpPr>
          <p:nvPr>
            <p:ph idx="1"/>
          </p:nvPr>
        </p:nvSpPr>
        <p:spPr>
          <a:xfrm>
            <a:off x="6161649" y="2204864"/>
            <a:ext cx="5587306" cy="4248000"/>
          </a:xfrm>
        </p:spPr>
        <p:txBody>
          <a:bodyPr>
            <a:noAutofit/>
          </a:bodyPr>
          <a:lstStyle/>
          <a:p>
            <a:pPr marL="342900" indent="-342900" eaLnBrk="1" hangingPunct="1">
              <a:buClr>
                <a:srgbClr val="333333"/>
              </a:buClr>
              <a:buFont typeface="WingDings"/>
              <a:buChar char=""/>
              <a:defRPr/>
            </a:pPr>
            <a:r>
              <a:rPr lang="tr-TR" sz="2400" dirty="0">
                <a:solidFill>
                  <a:srgbClr val="333333"/>
                </a:solidFill>
              </a:rPr>
              <a:t>Kendimize verdiğimiz değer</a:t>
            </a:r>
            <a:endParaRPr lang="en-US" sz="2400" dirty="0">
              <a:solidFill>
                <a:srgbClr val="333333"/>
              </a:solidFill>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pPr>
              <a:defRPr/>
            </a:pPr>
            <a:r>
              <a:rPr lang="de-DE"/>
              <a:t>Eğitim Modülü 9 – Benlik Saygısı (Özsaygı)</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3</a:t>
            </a:fld>
            <a:endParaRPr lang="de-DE"/>
          </a:p>
        </p:txBody>
      </p:sp>
    </p:spTree>
    <p:extLst>
      <p:ext uri="{BB962C8B-B14F-4D97-AF65-F5344CB8AC3E}">
        <p14:creationId xmlns:p14="http://schemas.microsoft.com/office/powerpoint/2010/main" val="1064874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Benlik Saygısı: Nedir?</a:t>
            </a:r>
            <a:endParaRPr lang="de-DE" sz="3600" dirty="0">
              <a:latin typeface="+mn-lt"/>
              <a:ea typeface="+mn-ea"/>
              <a:cs typeface="+mn-cs"/>
            </a:endParaRPr>
          </a:p>
        </p:txBody>
      </p:sp>
      <p:sp>
        <p:nvSpPr>
          <p:cNvPr id="467971" name="Rectangle 3"/>
          <p:cNvSpPr>
            <a:spLocks noGrp="1" noChangeArrowheads="1"/>
          </p:cNvSpPr>
          <p:nvPr>
            <p:ph idx="1"/>
          </p:nvPr>
        </p:nvSpPr>
        <p:spPr>
          <a:xfrm>
            <a:off x="6161649" y="2204864"/>
            <a:ext cx="5587306" cy="4248000"/>
          </a:xfrm>
        </p:spPr>
        <p:txBody>
          <a:bodyPr>
            <a:noAutofit/>
          </a:bodyPr>
          <a:lstStyle/>
          <a:p>
            <a:pPr marL="342900" indent="-342900" eaLnBrk="1" hangingPunct="1">
              <a:buClr>
                <a:srgbClr val="333333"/>
              </a:buClr>
              <a:buFont typeface="WingDings"/>
              <a:buChar char=""/>
              <a:defRPr/>
            </a:pPr>
            <a:r>
              <a:rPr lang="tr-TR" sz="2400" dirty="0">
                <a:solidFill>
                  <a:srgbClr val="333333"/>
                </a:solidFill>
              </a:rPr>
              <a:t>Kendimize verdiğimiz değer</a:t>
            </a:r>
            <a:endParaRPr lang="de-DE" sz="2400" dirty="0">
              <a:solidFill>
                <a:srgbClr val="333333"/>
              </a:solidFill>
            </a:endParaRPr>
          </a:p>
          <a:p>
            <a:pPr marL="342900" indent="-342900" eaLnBrk="1" hangingPunct="1">
              <a:buClr>
                <a:srgbClr val="333333"/>
              </a:buClr>
              <a:buFont typeface="WingDings"/>
              <a:buChar char=""/>
              <a:defRPr/>
            </a:pPr>
            <a:r>
              <a:rPr lang="tr-TR" sz="2400" dirty="0">
                <a:solidFill>
                  <a:srgbClr val="333333"/>
                </a:solidFill>
              </a:rPr>
              <a:t>Kişinin kendini </a:t>
            </a:r>
            <a:r>
              <a:rPr lang="tr-TR" sz="2400">
                <a:solidFill>
                  <a:srgbClr val="333333"/>
                </a:solidFill>
              </a:rPr>
              <a:t>öznel değerlendirmesi</a:t>
            </a:r>
            <a:endParaRPr lang="en-US" sz="2400" dirty="0">
              <a:solidFill>
                <a:srgbClr val="333333"/>
              </a:solidFill>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pPr>
              <a:defRPr/>
            </a:pPr>
            <a:r>
              <a:rPr lang="de-DE"/>
              <a:t>Eğitim Modülü 9 – Benlik Saygısı (Özsaygı)</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4</a:t>
            </a:fld>
            <a:endParaRPr lang="de-DE"/>
          </a:p>
        </p:txBody>
      </p:sp>
    </p:spTree>
    <p:extLst>
      <p:ext uri="{BB962C8B-B14F-4D97-AF65-F5344CB8AC3E}">
        <p14:creationId xmlns:p14="http://schemas.microsoft.com/office/powerpoint/2010/main" val="2493391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Benlik Saygısı: Nedir?</a:t>
            </a:r>
            <a:endParaRPr lang="de-DE" sz="3600" dirty="0">
              <a:latin typeface="+mn-lt"/>
              <a:ea typeface="+mn-ea"/>
              <a:cs typeface="+mn-cs"/>
            </a:endParaRPr>
          </a:p>
        </p:txBody>
      </p:sp>
      <p:sp>
        <p:nvSpPr>
          <p:cNvPr id="467971" name="Rectangle 3"/>
          <p:cNvSpPr>
            <a:spLocks noGrp="1" noChangeArrowheads="1"/>
          </p:cNvSpPr>
          <p:nvPr>
            <p:ph idx="1"/>
          </p:nvPr>
        </p:nvSpPr>
        <p:spPr>
          <a:xfrm>
            <a:off x="6161649" y="2204864"/>
            <a:ext cx="5587306" cy="4248000"/>
          </a:xfrm>
        </p:spPr>
        <p:txBody>
          <a:bodyPr>
            <a:noAutofit/>
          </a:bodyPr>
          <a:lstStyle/>
          <a:p>
            <a:pPr marL="342900" indent="-342900" eaLnBrk="1" hangingPunct="1">
              <a:buClr>
                <a:srgbClr val="333333"/>
              </a:buClr>
              <a:buFont typeface="WingDings"/>
              <a:buChar char=""/>
              <a:defRPr/>
            </a:pPr>
            <a:r>
              <a:rPr lang="tr-TR" sz="2400" dirty="0">
                <a:solidFill>
                  <a:srgbClr val="333333"/>
                </a:solidFill>
              </a:rPr>
              <a:t>Kendimize verdiğimiz değer</a:t>
            </a:r>
            <a:endParaRPr lang="de-DE" sz="2400" dirty="0">
              <a:solidFill>
                <a:srgbClr val="333333"/>
              </a:solidFill>
            </a:endParaRPr>
          </a:p>
          <a:p>
            <a:pPr marL="342900" indent="-342900" eaLnBrk="1" hangingPunct="1">
              <a:buClr>
                <a:srgbClr val="333333"/>
              </a:buClr>
              <a:buFont typeface="WingDings"/>
              <a:buChar char=""/>
              <a:defRPr/>
            </a:pPr>
            <a:r>
              <a:rPr lang="tr-TR" sz="2400" dirty="0">
                <a:solidFill>
                  <a:srgbClr val="333333"/>
                </a:solidFill>
              </a:rPr>
              <a:t>Kişinin kendini öznel değerlendirmesi</a:t>
            </a:r>
            <a:endParaRPr lang="de-DE" sz="2400" dirty="0">
              <a:solidFill>
                <a:srgbClr val="333333"/>
              </a:solidFill>
            </a:endParaRPr>
          </a:p>
          <a:p>
            <a:pPr marL="342900" indent="-342900">
              <a:buClr>
                <a:srgbClr val="333333"/>
              </a:buClr>
              <a:buFont typeface="WingDings"/>
              <a:buChar char=""/>
              <a:defRPr/>
            </a:pPr>
            <a:r>
              <a:rPr lang="tr-TR" sz="2400" dirty="0">
                <a:solidFill>
                  <a:srgbClr val="333333"/>
                </a:solidFill>
              </a:rPr>
              <a:t>Başkalarının sizi nasıl algıladığıyla ilgisi olmayan bir şey</a:t>
            </a:r>
            <a:endParaRPr lang="en-US" sz="2400" dirty="0">
              <a:solidFill>
                <a:srgbClr val="333333"/>
              </a:solidFill>
            </a:endParaRPr>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pPr>
              <a:defRPr/>
            </a:pPr>
            <a:r>
              <a:rPr lang="de-DE"/>
              <a:t>Eğitim Modülü 9 – Benlik Saygısı (Özsaygı)</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5</a:t>
            </a:fld>
            <a:endParaRPr lang="de-DE"/>
          </a:p>
        </p:txBody>
      </p:sp>
    </p:spTree>
    <p:extLst>
      <p:ext uri="{BB962C8B-B14F-4D97-AF65-F5344CB8AC3E}">
        <p14:creationId xmlns:p14="http://schemas.microsoft.com/office/powerpoint/2010/main" val="3833172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Düşük benlik saygısı, ruh sağlığımızı etkileyebilir</a:t>
            </a:r>
            <a:endParaRPr lang="de-DE" sz="3600" dirty="0">
              <a:latin typeface="+mn-lt"/>
              <a:ea typeface="+mn-ea"/>
              <a:cs typeface="+mn-cs"/>
            </a:endParaRPr>
          </a:p>
        </p:txBody>
      </p:sp>
      <p:sp>
        <p:nvSpPr>
          <p:cNvPr id="22530" name="Inhaltsplatzhalter 2"/>
          <p:cNvSpPr>
            <a:spLocks noGrp="1"/>
          </p:cNvSpPr>
          <p:nvPr>
            <p:ph idx="1"/>
          </p:nvPr>
        </p:nvSpPr>
        <p:spPr/>
        <p:txBody>
          <a:bodyPr>
            <a:noAutofit/>
          </a:bodyPr>
          <a:lstStyle/>
          <a:p>
            <a:pPr marL="342900" indent="-342900">
              <a:buClr>
                <a:srgbClr val="333333"/>
              </a:buClr>
              <a:buFont typeface="WingDings"/>
              <a:buChar char=""/>
            </a:pPr>
            <a:r>
              <a:rPr lang="tr-TR" sz="2400" dirty="0">
                <a:solidFill>
                  <a:srgbClr val="333333"/>
                </a:solidFill>
              </a:rPr>
              <a:t>Ruhsal</a:t>
            </a:r>
            <a:r>
              <a:rPr lang="en-US" sz="2400" dirty="0">
                <a:solidFill>
                  <a:srgbClr val="333333"/>
                </a:solidFill>
              </a:rPr>
              <a:t> </a:t>
            </a:r>
            <a:r>
              <a:rPr lang="en-US" sz="2400" dirty="0" err="1">
                <a:solidFill>
                  <a:srgbClr val="333333"/>
                </a:solidFill>
              </a:rPr>
              <a:t>hastalığı</a:t>
            </a:r>
            <a:r>
              <a:rPr lang="en-US" sz="2400" dirty="0">
                <a:solidFill>
                  <a:srgbClr val="333333"/>
                </a:solidFill>
              </a:rPr>
              <a:t> </a:t>
            </a:r>
            <a:r>
              <a:rPr lang="en-US" sz="2400" dirty="0" err="1">
                <a:solidFill>
                  <a:srgbClr val="333333"/>
                </a:solidFill>
              </a:rPr>
              <a:t>olan</a:t>
            </a:r>
            <a:r>
              <a:rPr lang="en-US" sz="2400" dirty="0">
                <a:solidFill>
                  <a:srgbClr val="333333"/>
                </a:solidFill>
              </a:rPr>
              <a:t> </a:t>
            </a:r>
            <a:r>
              <a:rPr lang="en-US" sz="2400" dirty="0" err="1">
                <a:solidFill>
                  <a:srgbClr val="333333"/>
                </a:solidFill>
              </a:rPr>
              <a:t>kişiler</a:t>
            </a:r>
            <a:r>
              <a:rPr lang="en-US" sz="2400" dirty="0">
                <a:solidFill>
                  <a:srgbClr val="333333"/>
                </a:solidFill>
              </a:rPr>
              <a:t> </a:t>
            </a:r>
            <a:r>
              <a:rPr lang="en-US" sz="2400" dirty="0" err="1">
                <a:solidFill>
                  <a:srgbClr val="333333"/>
                </a:solidFill>
              </a:rPr>
              <a:t>genellikle</a:t>
            </a:r>
            <a:r>
              <a:rPr lang="en-US" sz="2400" dirty="0">
                <a:solidFill>
                  <a:srgbClr val="333333"/>
                </a:solidFill>
              </a:rPr>
              <a:t> </a:t>
            </a:r>
            <a:r>
              <a:rPr lang="en-US" sz="2400" dirty="0" err="1">
                <a:solidFill>
                  <a:srgbClr val="333333"/>
                </a:solidFill>
              </a:rPr>
              <a:t>düşük</a:t>
            </a:r>
            <a:r>
              <a:rPr lang="en-US" sz="2400" dirty="0">
                <a:solidFill>
                  <a:srgbClr val="333333"/>
                </a:solidFill>
              </a:rPr>
              <a:t> </a:t>
            </a:r>
            <a:r>
              <a:rPr lang="en-US" sz="2400" dirty="0" err="1">
                <a:solidFill>
                  <a:srgbClr val="333333"/>
                </a:solidFill>
              </a:rPr>
              <a:t>benlik</a:t>
            </a:r>
            <a:r>
              <a:rPr lang="en-US" sz="2400" dirty="0">
                <a:solidFill>
                  <a:srgbClr val="333333"/>
                </a:solidFill>
              </a:rPr>
              <a:t> </a:t>
            </a:r>
            <a:r>
              <a:rPr lang="en-US" sz="2400" dirty="0" err="1">
                <a:solidFill>
                  <a:srgbClr val="333333"/>
                </a:solidFill>
              </a:rPr>
              <a:t>saygısı</a:t>
            </a:r>
            <a:r>
              <a:rPr lang="en-US" sz="2400" dirty="0">
                <a:solidFill>
                  <a:srgbClr val="333333"/>
                </a:solidFill>
              </a:rPr>
              <a:t> </a:t>
            </a:r>
            <a:r>
              <a:rPr lang="tr-TR" sz="2400" dirty="0">
                <a:solidFill>
                  <a:srgbClr val="333333"/>
                </a:solidFill>
              </a:rPr>
              <a:t>yaşarlar</a:t>
            </a:r>
          </a:p>
          <a:p>
            <a:pPr marL="342900" indent="-342900">
              <a:buClr>
                <a:srgbClr val="333333"/>
              </a:buClr>
              <a:buFont typeface="WingDings"/>
              <a:buChar char=""/>
            </a:pPr>
            <a:r>
              <a:rPr lang="en-US" sz="2400" dirty="0" err="1">
                <a:solidFill>
                  <a:srgbClr val="333333"/>
                </a:solidFill>
              </a:rPr>
              <a:t>Düşük</a:t>
            </a:r>
            <a:r>
              <a:rPr lang="en-US" sz="2400" dirty="0">
                <a:solidFill>
                  <a:srgbClr val="333333"/>
                </a:solidFill>
              </a:rPr>
              <a:t> </a:t>
            </a:r>
            <a:r>
              <a:rPr lang="en-US" sz="2400" dirty="0" err="1">
                <a:solidFill>
                  <a:srgbClr val="333333"/>
                </a:solidFill>
              </a:rPr>
              <a:t>benlik</a:t>
            </a:r>
            <a:r>
              <a:rPr lang="en-US" sz="2400" dirty="0">
                <a:solidFill>
                  <a:srgbClr val="333333"/>
                </a:solidFill>
              </a:rPr>
              <a:t> </a:t>
            </a:r>
            <a:r>
              <a:rPr lang="en-US" sz="2400" dirty="0" err="1">
                <a:solidFill>
                  <a:srgbClr val="333333"/>
                </a:solidFill>
              </a:rPr>
              <a:t>saygısı</a:t>
            </a:r>
            <a:r>
              <a:rPr lang="en-US" sz="2400" dirty="0">
                <a:solidFill>
                  <a:srgbClr val="333333"/>
                </a:solidFill>
              </a:rPr>
              <a:t> </a:t>
            </a:r>
            <a:r>
              <a:rPr lang="en-US" sz="2400" dirty="0" err="1">
                <a:solidFill>
                  <a:srgbClr val="333333"/>
                </a:solidFill>
              </a:rPr>
              <a:t>psikolojik</a:t>
            </a:r>
            <a:r>
              <a:rPr lang="en-US" sz="2400" dirty="0">
                <a:solidFill>
                  <a:srgbClr val="333333"/>
                </a:solidFill>
              </a:rPr>
              <a:t> </a:t>
            </a:r>
            <a:r>
              <a:rPr lang="en-US" sz="2400" dirty="0" err="1">
                <a:solidFill>
                  <a:srgbClr val="333333"/>
                </a:solidFill>
              </a:rPr>
              <a:t>sorunlara</a:t>
            </a:r>
            <a:r>
              <a:rPr lang="en-US" sz="2400" dirty="0">
                <a:solidFill>
                  <a:srgbClr val="333333"/>
                </a:solidFill>
              </a:rPr>
              <a:t> </a:t>
            </a:r>
            <a:r>
              <a:rPr lang="en-US" sz="2400" dirty="0" err="1">
                <a:solidFill>
                  <a:srgbClr val="333333"/>
                </a:solidFill>
              </a:rPr>
              <a:t>katkıda</a:t>
            </a:r>
            <a:r>
              <a:rPr lang="en-US" sz="2400" dirty="0">
                <a:solidFill>
                  <a:srgbClr val="333333"/>
                </a:solidFill>
              </a:rPr>
              <a:t> </a:t>
            </a:r>
            <a:r>
              <a:rPr lang="en-US" sz="2400" dirty="0" err="1">
                <a:solidFill>
                  <a:srgbClr val="333333"/>
                </a:solidFill>
              </a:rPr>
              <a:t>bulunabilir</a:t>
            </a:r>
            <a:r>
              <a:rPr lang="tr-TR" sz="2400" dirty="0">
                <a:solidFill>
                  <a:srgbClr val="333333"/>
                </a:solidFill>
              </a:rPr>
              <a:t>. Örneğin:</a:t>
            </a:r>
            <a:endParaRPr lang="de-DE" sz="2400" dirty="0">
              <a:solidFill>
                <a:srgbClr val="333333"/>
              </a:solidFill>
            </a:endParaRPr>
          </a:p>
          <a:p>
            <a:pPr marL="774827" lvl="3" indent="-342900">
              <a:spcBef>
                <a:spcPts val="1999"/>
              </a:spcBef>
              <a:buClr>
                <a:srgbClr val="333333"/>
              </a:buClr>
              <a:buFont typeface="WingDings"/>
              <a:buChar char=""/>
            </a:pPr>
            <a:r>
              <a:rPr lang="de-DE" sz="2400" dirty="0" err="1">
                <a:solidFill>
                  <a:srgbClr val="333333"/>
                </a:solidFill>
                <a:latin typeface="+mn-lt"/>
              </a:rPr>
              <a:t>Kendinden</a:t>
            </a:r>
            <a:r>
              <a:rPr lang="de-DE" sz="2400" dirty="0">
                <a:solidFill>
                  <a:srgbClr val="333333"/>
                </a:solidFill>
                <a:latin typeface="+mn-lt"/>
              </a:rPr>
              <a:t> </a:t>
            </a:r>
            <a:r>
              <a:rPr lang="tr-TR" sz="2400" dirty="0">
                <a:solidFill>
                  <a:srgbClr val="333333"/>
                </a:solidFill>
                <a:latin typeface="+mn-lt"/>
              </a:rPr>
              <a:t>şüphe etme</a:t>
            </a:r>
            <a:endParaRPr lang="de-DE" sz="2400" dirty="0">
              <a:solidFill>
                <a:srgbClr val="333333"/>
              </a:solidFill>
              <a:latin typeface="+mn-lt"/>
            </a:endParaRPr>
          </a:p>
          <a:p>
            <a:pPr marL="774827" lvl="3" indent="-342900">
              <a:spcBef>
                <a:spcPts val="1999"/>
              </a:spcBef>
              <a:buClr>
                <a:srgbClr val="333333"/>
              </a:buClr>
              <a:buFont typeface="WingDings"/>
              <a:buChar char=""/>
            </a:pPr>
            <a:r>
              <a:rPr lang="tr-TR" sz="2400" dirty="0" err="1">
                <a:solidFill>
                  <a:srgbClr val="333333"/>
                </a:solidFill>
                <a:latin typeface="+mn-lt"/>
              </a:rPr>
              <a:t>K</a:t>
            </a:r>
            <a:r>
              <a:rPr lang="de-DE" sz="2400" dirty="0" err="1">
                <a:solidFill>
                  <a:srgbClr val="333333"/>
                </a:solidFill>
                <a:latin typeface="+mn-lt"/>
              </a:rPr>
              <a:t>orku</a:t>
            </a:r>
            <a:endParaRPr lang="de-DE" sz="2400" dirty="0">
              <a:solidFill>
                <a:srgbClr val="333333"/>
              </a:solidFill>
              <a:latin typeface="+mn-lt"/>
            </a:endParaRPr>
          </a:p>
          <a:p>
            <a:pPr marL="774827" lvl="3" indent="-342900">
              <a:spcBef>
                <a:spcPts val="1999"/>
              </a:spcBef>
              <a:buClr>
                <a:srgbClr val="333333"/>
              </a:buClr>
              <a:buFont typeface="WingDings"/>
              <a:buChar char=""/>
            </a:pPr>
            <a:r>
              <a:rPr lang="tr-TR" sz="2400" dirty="0" err="1">
                <a:solidFill>
                  <a:srgbClr val="333333"/>
                </a:solidFill>
                <a:latin typeface="+mn-lt"/>
              </a:rPr>
              <a:t>D</a:t>
            </a:r>
            <a:r>
              <a:rPr lang="de-DE" sz="2400" dirty="0" err="1">
                <a:solidFill>
                  <a:srgbClr val="333333"/>
                </a:solidFill>
                <a:latin typeface="+mn-lt"/>
              </a:rPr>
              <a:t>epresif</a:t>
            </a:r>
            <a:r>
              <a:rPr lang="de-DE" sz="2400" dirty="0">
                <a:solidFill>
                  <a:srgbClr val="333333"/>
                </a:solidFill>
                <a:latin typeface="+mn-lt"/>
              </a:rPr>
              <a:t> </a:t>
            </a:r>
            <a:r>
              <a:rPr lang="de-DE" sz="2400" dirty="0" err="1">
                <a:solidFill>
                  <a:srgbClr val="333333"/>
                </a:solidFill>
                <a:latin typeface="+mn-lt"/>
              </a:rPr>
              <a:t>belirtiler</a:t>
            </a:r>
            <a:endParaRPr lang="de-DE" sz="2400" dirty="0">
              <a:solidFill>
                <a:srgbClr val="333333"/>
              </a:solidFill>
              <a:latin typeface="+mn-lt"/>
            </a:endParaRPr>
          </a:p>
          <a:p>
            <a:pPr marL="774827" lvl="3" indent="-342900">
              <a:spcBef>
                <a:spcPts val="1999"/>
              </a:spcBef>
              <a:buClr>
                <a:srgbClr val="333333"/>
              </a:buClr>
              <a:buFont typeface="WingDings"/>
              <a:buChar char=""/>
            </a:pPr>
            <a:r>
              <a:rPr lang="de-DE" sz="2400" dirty="0">
                <a:solidFill>
                  <a:srgbClr val="333333"/>
                </a:solidFill>
                <a:latin typeface="+mn-lt"/>
              </a:rPr>
              <a:t>Yalnızlık</a:t>
            </a:r>
            <a:endParaRPr lang="tr-TR" sz="2400" dirty="0">
              <a:solidFill>
                <a:srgbClr val="333333"/>
              </a:solidFill>
              <a:latin typeface="+mn-lt"/>
            </a:endParaRPr>
          </a:p>
        </p:txBody>
      </p:sp>
      <p:sp>
        <p:nvSpPr>
          <p:cNvPr id="4" name="Footer Placeholder 3"/>
          <p:cNvSpPr>
            <a:spLocks noGrp="1"/>
          </p:cNvSpPr>
          <p:nvPr>
            <p:ph type="ftr" sz="quarter" idx="11"/>
          </p:nvPr>
        </p:nvSpPr>
        <p:spPr/>
        <p:txBody>
          <a:bodyPr/>
          <a:lstStyle/>
          <a:p>
            <a:pPr>
              <a:defRPr/>
            </a:pPr>
            <a:r>
              <a:rPr lang="de-DE"/>
              <a:t>Eğitim Modülü 9 – Benlik Saygısı (Özsaygı)</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6</a:t>
            </a:fld>
            <a:endParaRPr 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Abartılı benlik saygısı ile sağlıklı benlik saygısı arasındaki fark</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tr-TR" sz="2000" dirty="0">
                <a:solidFill>
                  <a:srgbClr val="333333"/>
                </a:solidFill>
              </a:rPr>
              <a:t>Psikozdaki bireylerin çoğu (fakat hepsi değil) eziyet ve baskı hisseder</a:t>
            </a:r>
            <a:r>
              <a:rPr lang="en-US" sz="2000" dirty="0">
                <a:solidFill>
                  <a:srgbClr val="333333"/>
                </a:solidFill>
              </a:rPr>
              <a:t>. </a:t>
            </a:r>
            <a:r>
              <a:rPr lang="tr-TR" sz="2000" dirty="0">
                <a:solidFill>
                  <a:srgbClr val="333333"/>
                </a:solidFill>
              </a:rPr>
              <a:t>Bu his benlik saygısında azalmaya yol açabilir</a:t>
            </a:r>
            <a:r>
              <a:rPr lang="en-US" sz="2000" dirty="0">
                <a:solidFill>
                  <a:srgbClr val="333333"/>
                </a:solidFill>
              </a:rPr>
              <a:t>. </a:t>
            </a:r>
            <a:r>
              <a:rPr lang="tr-TR" sz="2000" dirty="0">
                <a:solidFill>
                  <a:srgbClr val="333333"/>
                </a:solidFill>
              </a:rPr>
              <a:t>Öte yandan, bazıları özel görevler için gönderildiklerini ya da önemli bir görev için seçildiklerini hissederlerse, benlik saygısında artma yaşayabilirler.</a:t>
            </a:r>
            <a:endParaRPr lang="en-US" sz="2000" dirty="0">
              <a:solidFill>
                <a:srgbClr val="333333"/>
              </a:solidFill>
            </a:endParaRPr>
          </a:p>
          <a:p>
            <a:pPr>
              <a:lnSpc>
                <a:spcPct val="100000"/>
              </a:lnSpc>
              <a:spcBef>
                <a:spcPts val="1200"/>
              </a:spcBef>
              <a:defRPr/>
            </a:pPr>
            <a:endParaRPr lang="en-US" sz="2000" dirty="0">
              <a:solidFill>
                <a:srgbClr val="333333"/>
              </a:solidFill>
            </a:endParaRPr>
          </a:p>
          <a:p>
            <a:pPr>
              <a:lnSpc>
                <a:spcPct val="100000"/>
              </a:lnSpc>
              <a:spcBef>
                <a:spcPts val="1200"/>
              </a:spcBef>
              <a:defRPr/>
            </a:pPr>
            <a:endParaRPr lang="en-US" sz="2000" dirty="0">
              <a:solidFill>
                <a:srgbClr val="333333"/>
              </a:solidFill>
            </a:endParaRPr>
          </a:p>
          <a:p>
            <a:pPr>
              <a:lnSpc>
                <a:spcPct val="100000"/>
              </a:lnSpc>
              <a:spcBef>
                <a:spcPts val="1200"/>
              </a:spcBef>
              <a:defRPr/>
            </a:pPr>
            <a:endParaRPr lang="de-DE" sz="2000" dirty="0">
              <a:solidFill>
                <a:srgbClr val="333333"/>
              </a:solidFill>
            </a:endParaRPr>
          </a:p>
          <a:p>
            <a:pPr>
              <a:lnSpc>
                <a:spcPct val="100000"/>
              </a:lnSpc>
              <a:spcBef>
                <a:spcPts val="1200"/>
              </a:spcBef>
              <a:defRPr/>
            </a:pPr>
            <a:r>
              <a:rPr lang="tr-TR" sz="2000" b="1" dirty="0">
                <a:solidFill>
                  <a:srgbClr val="004992"/>
                </a:solidFill>
              </a:rPr>
              <a:t>DİKKAT</a:t>
            </a:r>
            <a:r>
              <a:rPr lang="en-US" sz="2000" b="1" dirty="0">
                <a:solidFill>
                  <a:srgbClr val="004992"/>
                </a:solidFill>
              </a:rPr>
              <a:t>:</a:t>
            </a:r>
            <a:r>
              <a:rPr lang="en-US" sz="2000" b="1" dirty="0">
                <a:solidFill>
                  <a:srgbClr val="333333"/>
                </a:solidFill>
              </a:rPr>
              <a:t> </a:t>
            </a:r>
            <a:r>
              <a:rPr lang="tr-TR" sz="2000" dirty="0">
                <a:solidFill>
                  <a:srgbClr val="333333"/>
                </a:solidFill>
              </a:rPr>
              <a:t>Megaloman fikirler </a:t>
            </a:r>
            <a:r>
              <a:rPr lang="en-US" sz="2000" dirty="0">
                <a:solidFill>
                  <a:srgbClr val="333333"/>
                </a:solidFill>
              </a:rPr>
              <a:t>(</a:t>
            </a:r>
            <a:r>
              <a:rPr lang="tr-TR" sz="2000" dirty="0">
                <a:solidFill>
                  <a:srgbClr val="333333"/>
                </a:solidFill>
              </a:rPr>
              <a:t>başkalarından daha güçlü ve daha önemli olunduğuyla ilgili inançlar</a:t>
            </a:r>
            <a:r>
              <a:rPr lang="en-US" sz="2000" dirty="0">
                <a:solidFill>
                  <a:srgbClr val="333333"/>
                </a:solidFill>
              </a:rPr>
              <a:t>) </a:t>
            </a:r>
            <a:r>
              <a:rPr lang="tr-TR" sz="2000" dirty="0">
                <a:solidFill>
                  <a:srgbClr val="333333"/>
                </a:solidFill>
              </a:rPr>
              <a:t>kısa süreliğine benlik saygısı duygusunu arttırabilir ancak ‘sağlıklı’ benlik saygısıyla hiçbir ilgisi yoktur</a:t>
            </a:r>
            <a:r>
              <a:rPr lang="en-US" sz="2000" dirty="0">
                <a:solidFill>
                  <a:srgbClr val="333333"/>
                </a:solidFill>
              </a:rPr>
              <a:t>!</a:t>
            </a:r>
          </a:p>
          <a:p>
            <a:pPr marL="342900" indent="-342900">
              <a:lnSpc>
                <a:spcPct val="100000"/>
              </a:lnSpc>
              <a:spcBef>
                <a:spcPts val="1200"/>
              </a:spcBef>
              <a:buClr>
                <a:srgbClr val="333333"/>
              </a:buClr>
              <a:buFont typeface="WingDings"/>
              <a:buChar char=""/>
              <a:defRPr/>
            </a:pPr>
            <a:r>
              <a:rPr lang="tr-TR" sz="2000" dirty="0">
                <a:solidFill>
                  <a:srgbClr val="333333"/>
                </a:solidFill>
              </a:rPr>
              <a:t>Bu his uzun sürmeyecektir</a:t>
            </a:r>
            <a:endParaRPr lang="en-US" sz="2000" dirty="0">
              <a:solidFill>
                <a:srgbClr val="333333"/>
              </a:solidFill>
            </a:endParaRPr>
          </a:p>
          <a:p>
            <a:pPr marL="342900" indent="-342900">
              <a:lnSpc>
                <a:spcPct val="100000"/>
              </a:lnSpc>
              <a:spcBef>
                <a:spcPts val="1200"/>
              </a:spcBef>
              <a:buClr>
                <a:srgbClr val="333333"/>
              </a:buClr>
              <a:buFont typeface="WingDings"/>
              <a:buChar char=""/>
              <a:defRPr/>
            </a:pPr>
            <a:r>
              <a:rPr lang="en-US" sz="2000" dirty="0">
                <a:solidFill>
                  <a:srgbClr val="333333"/>
                </a:solidFill>
              </a:rPr>
              <a:t>... </a:t>
            </a:r>
            <a:r>
              <a:rPr lang="tr-TR" sz="2000" dirty="0">
                <a:solidFill>
                  <a:srgbClr val="333333"/>
                </a:solidFill>
              </a:rPr>
              <a:t>ve gerçeklik ve gerçek güce dayalı değildir!</a:t>
            </a:r>
            <a:endParaRPr lang="de-DE" sz="2000" dirty="0">
              <a:solidFill>
                <a:srgbClr val="333333"/>
              </a:solidFill>
            </a:endParaRPr>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460498"/>
            <a:ext cx="1012024" cy="1012024"/>
          </a:xfrm>
          <a:prstGeom prst="rect">
            <a:avLst/>
          </a:prstGeom>
          <a:noFill/>
        </p:spPr>
      </p:pic>
      <p:sp>
        <p:nvSpPr>
          <p:cNvPr id="5" name="Footer Placeholder 4"/>
          <p:cNvSpPr>
            <a:spLocks noGrp="1"/>
          </p:cNvSpPr>
          <p:nvPr>
            <p:ph type="ftr" sz="quarter" idx="11"/>
          </p:nvPr>
        </p:nvSpPr>
        <p:spPr/>
        <p:txBody>
          <a:bodyPr/>
          <a:lstStyle/>
          <a:p>
            <a:pPr>
              <a:defRPr/>
            </a:pPr>
            <a:r>
              <a:rPr lang="de-DE"/>
              <a:t>Eğitim Modülü 9 – Benlik Saygısı (Özsaygı)</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pPr>
                <a:defRPr/>
              </a:pPr>
              <a:t>7</a:t>
            </a:fld>
            <a:endParaRPr 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Fakat…</a:t>
            </a:r>
            <a:endParaRPr lang="de-DE" sz="3600" dirty="0">
              <a:latin typeface="+mn-lt"/>
              <a:ea typeface="+mn-ea"/>
              <a:cs typeface="+mn-cs"/>
            </a:endParaRPr>
          </a:p>
        </p:txBody>
      </p:sp>
      <p:sp>
        <p:nvSpPr>
          <p:cNvPr id="25602" name="Inhaltsplatzhalter 2"/>
          <p:cNvSpPr>
            <a:spLocks noGrp="1"/>
          </p:cNvSpPr>
          <p:nvPr>
            <p:ph idx="1"/>
          </p:nvPr>
        </p:nvSpPr>
        <p:spPr/>
        <p:txBody>
          <a:bodyPr>
            <a:noAutofit/>
          </a:bodyPr>
          <a:lstStyle/>
          <a:p>
            <a:pPr marL="342900" indent="-342900">
              <a:buClr>
                <a:srgbClr val="333333"/>
              </a:buClr>
              <a:buFont typeface="WingDings"/>
              <a:buChar char=""/>
            </a:pPr>
            <a:r>
              <a:rPr lang="tr-TR" sz="2400" dirty="0">
                <a:solidFill>
                  <a:srgbClr val="333333"/>
                </a:solidFill>
              </a:rPr>
              <a:t>Tüm insanların genellikle keşfedilmeyi bekleyen gerçek güçleri vardır.</a:t>
            </a:r>
            <a:endParaRPr lang="de-DE" sz="2400" dirty="0">
              <a:solidFill>
                <a:srgbClr val="333333"/>
              </a:solidFill>
            </a:endParaRPr>
          </a:p>
          <a:p>
            <a:pPr marL="342900" indent="-342900">
              <a:buClr>
                <a:srgbClr val="333333"/>
              </a:buClr>
              <a:buFont typeface="WingDings"/>
              <a:buChar char=""/>
            </a:pPr>
            <a:r>
              <a:rPr lang="tr-TR" sz="2400" dirty="0">
                <a:solidFill>
                  <a:srgbClr val="333333"/>
                </a:solidFill>
              </a:rPr>
              <a:t>Bu güçlerle gurur duyulmalıdır</a:t>
            </a:r>
            <a:r>
              <a:rPr lang="de-DE" sz="2400" dirty="0">
                <a:solidFill>
                  <a:srgbClr val="333333"/>
                </a:solidFill>
              </a:rPr>
              <a:t>!</a:t>
            </a:r>
          </a:p>
          <a:p>
            <a:pPr marL="342900" indent="-342900">
              <a:buClr>
                <a:srgbClr val="333333"/>
              </a:buClr>
              <a:buFont typeface="WingDings"/>
              <a:buChar char=""/>
            </a:pPr>
            <a:r>
              <a:rPr lang="tr-TR" sz="2400" dirty="0">
                <a:solidFill>
                  <a:srgbClr val="333333"/>
                </a:solidFill>
              </a:rPr>
              <a:t>Bu güçlerin farkında olmak, benlik saygınızın temelini oluşturmaktadır.</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9 – Benlik Saygısı (Özsaygı)</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8</a:t>
            </a:fld>
            <a:endParaRPr 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Bunu neden yapıyoruz?</a:t>
            </a:r>
            <a:endParaRPr lang="de-DE" alt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de-DE" sz="2400" dirty="0" err="1">
                <a:solidFill>
                  <a:srgbClr val="333333"/>
                </a:solidFill>
              </a:rPr>
              <a:t>Psikozu</a:t>
            </a:r>
            <a:r>
              <a:rPr lang="de-DE" sz="2400" dirty="0">
                <a:solidFill>
                  <a:srgbClr val="333333"/>
                </a:solidFill>
              </a:rPr>
              <a:t> </a:t>
            </a:r>
            <a:r>
              <a:rPr lang="de-DE" sz="2400" dirty="0" err="1">
                <a:solidFill>
                  <a:srgbClr val="333333"/>
                </a:solidFill>
              </a:rPr>
              <a:t>olan</a:t>
            </a:r>
            <a:r>
              <a:rPr lang="de-DE" sz="2400" dirty="0">
                <a:solidFill>
                  <a:srgbClr val="333333"/>
                </a:solidFill>
              </a:rPr>
              <a:t> </a:t>
            </a:r>
            <a:r>
              <a:rPr lang="de-DE" sz="2400" dirty="0" err="1">
                <a:solidFill>
                  <a:srgbClr val="333333"/>
                </a:solidFill>
              </a:rPr>
              <a:t>pek</a:t>
            </a:r>
            <a:r>
              <a:rPr lang="de-DE" sz="2400" dirty="0">
                <a:solidFill>
                  <a:srgbClr val="333333"/>
                </a:solidFill>
              </a:rPr>
              <a:t> </a:t>
            </a:r>
            <a:r>
              <a:rPr lang="de-DE" sz="2400" dirty="0" err="1">
                <a:solidFill>
                  <a:srgbClr val="333333"/>
                </a:solidFill>
              </a:rPr>
              <a:t>çok</a:t>
            </a:r>
            <a:r>
              <a:rPr lang="de-DE" sz="2400" dirty="0">
                <a:solidFill>
                  <a:srgbClr val="333333"/>
                </a:solidFill>
              </a:rPr>
              <a:t> </a:t>
            </a:r>
            <a:r>
              <a:rPr lang="de-DE" sz="2400" dirty="0" err="1">
                <a:solidFill>
                  <a:srgbClr val="333333"/>
                </a:solidFill>
              </a:rPr>
              <a:t>kişi</a:t>
            </a:r>
            <a:r>
              <a:rPr lang="de-DE" sz="2400" dirty="0">
                <a:solidFill>
                  <a:srgbClr val="333333"/>
                </a:solidFill>
              </a:rPr>
              <a:t> (</a:t>
            </a:r>
            <a:r>
              <a:rPr lang="de-DE" sz="2400" dirty="0" err="1">
                <a:solidFill>
                  <a:srgbClr val="333333"/>
                </a:solidFill>
              </a:rPr>
              <a:t>hepsi</a:t>
            </a:r>
            <a:r>
              <a:rPr lang="de-DE" sz="2400" dirty="0">
                <a:solidFill>
                  <a:srgbClr val="333333"/>
                </a:solidFill>
              </a:rPr>
              <a:t> </a:t>
            </a:r>
            <a:r>
              <a:rPr lang="de-DE" sz="2400" dirty="0" err="1">
                <a:solidFill>
                  <a:srgbClr val="333333"/>
                </a:solidFill>
              </a:rPr>
              <a:t>değil</a:t>
            </a:r>
            <a:r>
              <a:rPr lang="de-DE" sz="2400" dirty="0">
                <a:solidFill>
                  <a:srgbClr val="333333"/>
                </a:solidFill>
              </a:rPr>
              <a:t>!) </a:t>
            </a:r>
            <a:r>
              <a:rPr lang="tr-TR" sz="2400" dirty="0">
                <a:solidFill>
                  <a:srgbClr val="333333"/>
                </a:solidFill>
              </a:rPr>
              <a:t>ç</a:t>
            </a:r>
            <a:r>
              <a:rPr lang="de-DE" sz="2400" dirty="0" err="1">
                <a:solidFill>
                  <a:srgbClr val="333333"/>
                </a:solidFill>
              </a:rPr>
              <a:t>oğu</a:t>
            </a:r>
            <a:r>
              <a:rPr lang="de-DE" sz="2400" dirty="0">
                <a:solidFill>
                  <a:srgbClr val="333333"/>
                </a:solidFill>
              </a:rPr>
              <a:t> </a:t>
            </a:r>
            <a:r>
              <a:rPr lang="de-DE" sz="2400" dirty="0" err="1">
                <a:solidFill>
                  <a:srgbClr val="333333"/>
                </a:solidFill>
              </a:rPr>
              <a:t>zaman</a:t>
            </a:r>
            <a:r>
              <a:rPr lang="de-DE" sz="2400" dirty="0">
                <a:solidFill>
                  <a:srgbClr val="333333"/>
                </a:solidFill>
              </a:rPr>
              <a:t> </a:t>
            </a:r>
            <a:r>
              <a:rPr lang="de-DE" sz="2400" dirty="0" err="1">
                <a:solidFill>
                  <a:srgbClr val="333333"/>
                </a:solidFill>
              </a:rPr>
              <a:t>kişilerarası</a:t>
            </a:r>
            <a:r>
              <a:rPr lang="de-DE" sz="2400" dirty="0">
                <a:solidFill>
                  <a:srgbClr val="333333"/>
                </a:solidFill>
              </a:rPr>
              <a:t> </a:t>
            </a:r>
            <a:r>
              <a:rPr lang="de-DE" sz="2400" dirty="0" err="1">
                <a:solidFill>
                  <a:srgbClr val="333333"/>
                </a:solidFill>
              </a:rPr>
              <a:t>olumsuz</a:t>
            </a:r>
            <a:r>
              <a:rPr lang="de-DE" sz="2400" dirty="0">
                <a:solidFill>
                  <a:srgbClr val="333333"/>
                </a:solidFill>
              </a:rPr>
              <a:t> </a:t>
            </a:r>
            <a:r>
              <a:rPr lang="de-DE" sz="2400" dirty="0" err="1">
                <a:solidFill>
                  <a:srgbClr val="333333"/>
                </a:solidFill>
              </a:rPr>
              <a:t>deneyimler</a:t>
            </a:r>
            <a:r>
              <a:rPr lang="de-DE" sz="2400" dirty="0">
                <a:solidFill>
                  <a:srgbClr val="333333"/>
                </a:solidFill>
              </a:rPr>
              <a:t> </a:t>
            </a:r>
            <a:r>
              <a:rPr lang="de-DE" sz="2400" dirty="0" err="1">
                <a:solidFill>
                  <a:srgbClr val="333333"/>
                </a:solidFill>
              </a:rPr>
              <a:t>nedeniyle</a:t>
            </a:r>
            <a:r>
              <a:rPr lang="de-DE" sz="2400" dirty="0">
                <a:solidFill>
                  <a:srgbClr val="333333"/>
                </a:solidFill>
              </a:rPr>
              <a:t> </a:t>
            </a:r>
            <a:r>
              <a:rPr lang="de-DE" sz="2400" dirty="0" err="1">
                <a:solidFill>
                  <a:srgbClr val="333333"/>
                </a:solidFill>
              </a:rPr>
              <a:t>düşük</a:t>
            </a:r>
            <a:r>
              <a:rPr lang="de-DE" sz="2400" dirty="0">
                <a:solidFill>
                  <a:srgbClr val="333333"/>
                </a:solidFill>
              </a:rPr>
              <a:t> </a:t>
            </a:r>
            <a:r>
              <a:rPr lang="de-DE" sz="2400" dirty="0" err="1">
                <a:solidFill>
                  <a:srgbClr val="333333"/>
                </a:solidFill>
              </a:rPr>
              <a:t>benlik</a:t>
            </a:r>
            <a:r>
              <a:rPr lang="de-DE" sz="2400" dirty="0">
                <a:solidFill>
                  <a:srgbClr val="333333"/>
                </a:solidFill>
              </a:rPr>
              <a:t> </a:t>
            </a:r>
            <a:r>
              <a:rPr lang="de-DE" sz="2400" dirty="0" err="1">
                <a:solidFill>
                  <a:srgbClr val="333333"/>
                </a:solidFill>
              </a:rPr>
              <a:t>saygısına</a:t>
            </a:r>
            <a:r>
              <a:rPr lang="de-DE" sz="2400" dirty="0">
                <a:solidFill>
                  <a:srgbClr val="333333"/>
                </a:solidFill>
              </a:rPr>
              <a:t> </a:t>
            </a:r>
            <a:r>
              <a:rPr lang="de-DE" sz="2400" dirty="0" err="1">
                <a:solidFill>
                  <a:srgbClr val="333333"/>
                </a:solidFill>
              </a:rPr>
              <a:t>sahiptir</a:t>
            </a:r>
            <a:r>
              <a:rPr lang="de-DE" sz="2400" dirty="0">
                <a:solidFill>
                  <a:srgbClr val="333333"/>
                </a:solidFill>
              </a:rPr>
              <a:t>. </a:t>
            </a:r>
            <a:r>
              <a:rPr lang="de-DE" sz="2400" err="1">
                <a:solidFill>
                  <a:srgbClr val="333333"/>
                </a:solidFill>
              </a:rPr>
              <a:t>Benlik</a:t>
            </a:r>
            <a:r>
              <a:rPr lang="de-DE" sz="2400">
                <a:solidFill>
                  <a:srgbClr val="333333"/>
                </a:solidFill>
              </a:rPr>
              <a:t> saygısını yükseltmek </a:t>
            </a:r>
            <a:r>
              <a:rPr lang="de-DE" sz="2400" dirty="0" err="1">
                <a:solidFill>
                  <a:srgbClr val="333333"/>
                </a:solidFill>
              </a:rPr>
              <a:t>ve</a:t>
            </a:r>
            <a:r>
              <a:rPr lang="de-DE" sz="2400" dirty="0">
                <a:solidFill>
                  <a:srgbClr val="333333"/>
                </a:solidFill>
              </a:rPr>
              <a:t> </a:t>
            </a:r>
            <a:r>
              <a:rPr lang="de-DE" sz="2400" dirty="0" err="1">
                <a:solidFill>
                  <a:srgbClr val="333333"/>
                </a:solidFill>
              </a:rPr>
              <a:t>depresif</a:t>
            </a:r>
            <a:r>
              <a:rPr lang="de-DE" sz="2400" dirty="0">
                <a:solidFill>
                  <a:srgbClr val="333333"/>
                </a:solidFill>
              </a:rPr>
              <a:t> </a:t>
            </a:r>
            <a:r>
              <a:rPr lang="de-DE" sz="2400" dirty="0" err="1">
                <a:solidFill>
                  <a:srgbClr val="333333"/>
                </a:solidFill>
              </a:rPr>
              <a:t>belirtileri</a:t>
            </a:r>
            <a:r>
              <a:rPr lang="de-DE" sz="2400" dirty="0">
                <a:solidFill>
                  <a:srgbClr val="333333"/>
                </a:solidFill>
              </a:rPr>
              <a:t> </a:t>
            </a:r>
            <a:r>
              <a:rPr lang="de-DE" sz="2400" dirty="0" err="1">
                <a:solidFill>
                  <a:srgbClr val="333333"/>
                </a:solidFill>
              </a:rPr>
              <a:t>iyileştirmek</a:t>
            </a:r>
            <a:r>
              <a:rPr lang="de-DE" sz="2400" dirty="0">
                <a:solidFill>
                  <a:srgbClr val="333333"/>
                </a:solidFill>
              </a:rPr>
              <a:t>, </a:t>
            </a:r>
            <a:r>
              <a:rPr lang="de-DE" sz="2400" dirty="0" err="1">
                <a:solidFill>
                  <a:srgbClr val="333333"/>
                </a:solidFill>
              </a:rPr>
              <a:t>ruhsal</a:t>
            </a:r>
            <a:r>
              <a:rPr lang="de-DE" sz="2400" dirty="0">
                <a:solidFill>
                  <a:srgbClr val="333333"/>
                </a:solidFill>
              </a:rPr>
              <a:t> </a:t>
            </a:r>
            <a:r>
              <a:rPr lang="de-DE" sz="2400" dirty="0" err="1">
                <a:solidFill>
                  <a:srgbClr val="333333"/>
                </a:solidFill>
              </a:rPr>
              <a:t>dengeyi</a:t>
            </a:r>
            <a:r>
              <a:rPr lang="de-DE" sz="2400" dirty="0">
                <a:solidFill>
                  <a:srgbClr val="333333"/>
                </a:solidFill>
              </a:rPr>
              <a:t> </a:t>
            </a:r>
            <a:r>
              <a:rPr lang="de-DE" sz="2400" dirty="0" err="1">
                <a:solidFill>
                  <a:srgbClr val="333333"/>
                </a:solidFill>
              </a:rPr>
              <a:t>arttırır</a:t>
            </a:r>
            <a:r>
              <a:rPr lang="de-DE" sz="2400" dirty="0">
                <a:solidFill>
                  <a:srgbClr val="333333"/>
                </a:solidFill>
              </a:rPr>
              <a:t>. Bu durum, psikotik belirtilerin azalmasına da yardımcı olabilir.</a:t>
            </a:r>
          </a:p>
        </p:txBody>
      </p:sp>
      <p:sp>
        <p:nvSpPr>
          <p:cNvPr id="8" name="Footer Placeholder 7"/>
          <p:cNvSpPr>
            <a:spLocks noGrp="1"/>
          </p:cNvSpPr>
          <p:nvPr>
            <p:ph type="ftr" sz="quarter" idx="11"/>
          </p:nvPr>
        </p:nvSpPr>
        <p:spPr/>
        <p:txBody>
          <a:bodyPr/>
          <a:lstStyle/>
          <a:p>
            <a:pPr>
              <a:defRPr/>
            </a:pPr>
            <a:r>
              <a:rPr lang="de-DE"/>
              <a:t>Eğitim Modülü 9 – Benlik Saygısı (Özsaygı)</a:t>
            </a:r>
          </a:p>
        </p:txBody>
      </p:sp>
      <p:sp>
        <p:nvSpPr>
          <p:cNvPr id="9" name="Slide Number Placeholder 8"/>
          <p:cNvSpPr>
            <a:spLocks noGrp="1"/>
          </p:cNvSpPr>
          <p:nvPr>
            <p:ph type="sldNum" sz="quarter" idx="12"/>
          </p:nvPr>
        </p:nvSpPr>
        <p:spPr/>
        <p:txBody>
          <a:bodyPr/>
          <a:lstStyle/>
          <a:p>
            <a:pPr>
              <a:defRPr/>
            </a:pPr>
            <a:fld id="{F279F671-5723-4878-905E-9AC05A64390E}" type="slidenum">
              <a:rPr lang="de-DE" smtClean="0"/>
              <a:pPr>
                <a:defRPr/>
              </a:pPr>
              <a:t>9</a:t>
            </a:fld>
            <a:endParaRPr lang="de-DE"/>
          </a:p>
        </p:txBody>
      </p:sp>
    </p:spTree>
    <p:extLst>
      <p:ext uri="{BB962C8B-B14F-4D97-AF65-F5344CB8AC3E}">
        <p14:creationId xmlns:p14="http://schemas.microsoft.com/office/powerpoint/2010/main" val="1261583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764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Benlik Saygısı Kaynakları</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tr-TR" sz="2400" dirty="0">
                <a:solidFill>
                  <a:srgbClr val="333333"/>
                </a:solidFill>
              </a:rPr>
              <a:t>Benlik saygısı sabit değildir</a:t>
            </a:r>
            <a:r>
              <a:rPr lang="en-US" sz="2400" dirty="0">
                <a:solidFill>
                  <a:srgbClr val="333333"/>
                </a:solidFill>
              </a:rPr>
              <a:t>, </a:t>
            </a:r>
            <a:r>
              <a:rPr lang="tr-TR" sz="2400" dirty="0">
                <a:solidFill>
                  <a:srgbClr val="333333"/>
                </a:solidFill>
              </a:rPr>
              <a:t>hayatınızın çeşitli alanlarında ve farklı şekillerde ortaya çıkabilir</a:t>
            </a:r>
            <a:r>
              <a:rPr lang="en-US" sz="2400" dirty="0">
                <a:solidFill>
                  <a:srgbClr val="333333"/>
                </a:solidFill>
              </a:rPr>
              <a:t> (</a:t>
            </a:r>
            <a:r>
              <a:rPr lang="tr-TR" sz="2400" dirty="0">
                <a:solidFill>
                  <a:srgbClr val="333333"/>
                </a:solidFill>
              </a:rPr>
              <a:t>sağda bir raf olarak temsil edilen</a:t>
            </a:r>
            <a:r>
              <a:rPr lang="en-US" sz="2400" dirty="0">
                <a:solidFill>
                  <a:srgbClr val="333333"/>
                </a:solidFill>
              </a:rPr>
              <a:t>).</a:t>
            </a:r>
            <a:endParaRPr lang="de-DE" sz="2400" dirty="0">
              <a:solidFill>
                <a:srgbClr val="333333"/>
              </a:solidFill>
            </a:endParaRPr>
          </a:p>
        </p:txBody>
      </p:sp>
      <p:sp>
        <p:nvSpPr>
          <p:cNvPr id="18"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mn-lt"/>
              </a:rPr>
              <a:t>   </a:t>
            </a:r>
            <a:r>
              <a:rPr lang="de-DE" dirty="0" err="1">
                <a:solidFill>
                  <a:srgbClr val="333333"/>
                </a:solidFill>
                <a:latin typeface="+mn-lt"/>
              </a:rPr>
              <a:t>Hobiler</a:t>
            </a:r>
            <a:endParaRPr lang="de-DE" dirty="0">
              <a:solidFill>
                <a:srgbClr val="333333"/>
              </a:solidFill>
              <a:latin typeface="+mn-lt"/>
            </a:endParaRPr>
          </a:p>
        </p:txBody>
      </p:sp>
      <p:sp>
        <p:nvSpPr>
          <p:cNvPr id="19"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Spor</a:t>
            </a:r>
            <a:endParaRPr lang="de-DE" dirty="0">
              <a:solidFill>
                <a:srgbClr val="333333"/>
              </a:solidFill>
              <a:latin typeface="+mn-lt"/>
            </a:endParaRPr>
          </a:p>
        </p:txBody>
      </p:sp>
      <p:sp>
        <p:nvSpPr>
          <p:cNvPr id="20"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Görünüm</a:t>
            </a:r>
            <a:endParaRPr lang="de-DE" dirty="0">
              <a:solidFill>
                <a:srgbClr val="333333"/>
              </a:solidFill>
              <a:latin typeface="+mn-lt"/>
            </a:endParaRPr>
          </a:p>
        </p:txBody>
      </p:sp>
      <p:sp>
        <p:nvSpPr>
          <p:cNvPr id="21"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mn-lt"/>
              </a:rPr>
              <a:t>  </a:t>
            </a:r>
            <a:r>
              <a:rPr lang="de-DE" dirty="0" err="1">
                <a:solidFill>
                  <a:srgbClr val="333333"/>
                </a:solidFill>
                <a:latin typeface="+mn-lt"/>
              </a:rPr>
              <a:t>İş</a:t>
            </a:r>
            <a:endParaRPr lang="de-DE" dirty="0">
              <a:solidFill>
                <a:srgbClr val="333333"/>
              </a:solidFill>
              <a:latin typeface="+mn-lt"/>
            </a:endParaRPr>
          </a:p>
        </p:txBody>
      </p:sp>
      <p:sp>
        <p:nvSpPr>
          <p:cNvPr id="22"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İlişkiler</a:t>
            </a:r>
            <a:endParaRPr lang="de-DE" dirty="0">
              <a:solidFill>
                <a:srgbClr val="333333"/>
              </a:solidFill>
              <a:latin typeface="+mn-lt"/>
            </a:endParaRPr>
          </a:p>
        </p:txBody>
      </p:sp>
      <p:sp>
        <p:nvSpPr>
          <p:cNvPr id="4" name="Footer Placeholder 3"/>
          <p:cNvSpPr>
            <a:spLocks noGrp="1"/>
          </p:cNvSpPr>
          <p:nvPr>
            <p:ph type="ftr" sz="quarter" idx="11"/>
          </p:nvPr>
        </p:nvSpPr>
        <p:spPr/>
        <p:txBody>
          <a:bodyPr/>
          <a:lstStyle/>
          <a:p>
            <a:pPr>
              <a:defRPr/>
            </a:pPr>
            <a:r>
              <a:rPr lang="de-DE"/>
              <a:t>Eğitim Modülü 9 – Benlik Saygısı (Özsaygı)</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10</a:t>
            </a:fld>
            <a:endParaRPr 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764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Benlik Saygısı Kaynakları</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tr-TR" sz="2400" dirty="0">
                <a:solidFill>
                  <a:srgbClr val="333333"/>
                </a:solidFill>
              </a:rPr>
              <a:t>Benlik saygısı sabit değildir</a:t>
            </a:r>
            <a:r>
              <a:rPr lang="en-US" sz="2400" dirty="0">
                <a:solidFill>
                  <a:srgbClr val="333333"/>
                </a:solidFill>
              </a:rPr>
              <a:t>, </a:t>
            </a:r>
            <a:r>
              <a:rPr lang="tr-TR" sz="2400" dirty="0">
                <a:solidFill>
                  <a:srgbClr val="333333"/>
                </a:solidFill>
              </a:rPr>
              <a:t>hayatınızın çeşitli alanlarında ve farklı şekillerde ortaya çıkabilir</a:t>
            </a:r>
            <a:r>
              <a:rPr lang="en-US" sz="2400" dirty="0">
                <a:solidFill>
                  <a:srgbClr val="333333"/>
                </a:solidFill>
              </a:rPr>
              <a:t> (</a:t>
            </a:r>
            <a:r>
              <a:rPr lang="tr-TR" sz="2400" dirty="0">
                <a:solidFill>
                  <a:srgbClr val="333333"/>
                </a:solidFill>
              </a:rPr>
              <a:t>sağda bir raf olarak temsil edilen</a:t>
            </a:r>
            <a:r>
              <a:rPr lang="en-US" sz="2400" dirty="0">
                <a:solidFill>
                  <a:srgbClr val="333333"/>
                </a:solidFill>
              </a:rPr>
              <a:t>).</a:t>
            </a:r>
          </a:p>
          <a:p>
            <a:pPr marL="342900" indent="-342900" eaLnBrk="1" hangingPunct="1">
              <a:buClr>
                <a:srgbClr val="333333"/>
              </a:buClr>
              <a:buFont typeface="WingDings"/>
              <a:buChar char=""/>
            </a:pPr>
            <a:r>
              <a:rPr lang="tr-TR" sz="2400" dirty="0">
                <a:solidFill>
                  <a:srgbClr val="333333"/>
                </a:solidFill>
              </a:rPr>
              <a:t>Önemli olan sadece kendi zayıflıklarımıza odaklanmak yerine</a:t>
            </a:r>
            <a:r>
              <a:rPr lang="en-US" sz="2400" dirty="0">
                <a:solidFill>
                  <a:srgbClr val="333333"/>
                </a:solidFill>
              </a:rPr>
              <a:t>(= </a:t>
            </a:r>
            <a:r>
              <a:rPr lang="tr-TR" sz="2400" dirty="0">
                <a:solidFill>
                  <a:srgbClr val="333333"/>
                </a:solidFill>
              </a:rPr>
              <a:t>raftaki boş bölümler</a:t>
            </a:r>
            <a:r>
              <a:rPr lang="en-US" sz="2400" dirty="0">
                <a:solidFill>
                  <a:srgbClr val="333333"/>
                </a:solidFill>
              </a:rPr>
              <a:t>) </a:t>
            </a:r>
            <a:r>
              <a:rPr lang="tr-TR" sz="2400" dirty="0">
                <a:solidFill>
                  <a:srgbClr val="333333"/>
                </a:solidFill>
              </a:rPr>
              <a:t>yeteneklerimizin ve güçlerimizin farkında olmaktır</a:t>
            </a:r>
            <a:r>
              <a:rPr lang="en-US" sz="2400" dirty="0">
                <a:solidFill>
                  <a:srgbClr val="333333"/>
                </a:solidFill>
              </a:rPr>
              <a:t> (</a:t>
            </a:r>
            <a:r>
              <a:rPr lang="tr-TR" sz="2400" dirty="0">
                <a:solidFill>
                  <a:srgbClr val="333333"/>
                </a:solidFill>
              </a:rPr>
              <a:t>dolu bölümler</a:t>
            </a:r>
            <a:r>
              <a:rPr lang="en-US" sz="2400" dirty="0">
                <a:solidFill>
                  <a:srgbClr val="333333"/>
                </a:solidFill>
              </a:rPr>
              <a:t>).</a:t>
            </a:r>
            <a:endParaRPr lang="de-DE" sz="2400" dirty="0">
              <a:solidFill>
                <a:srgbClr val="333333"/>
              </a:solidFill>
            </a:endParaRPr>
          </a:p>
        </p:txBody>
      </p:sp>
      <p:sp>
        <p:nvSpPr>
          <p:cNvPr id="18"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mn-lt"/>
              </a:rPr>
              <a:t>   </a:t>
            </a:r>
            <a:r>
              <a:rPr lang="de-DE" dirty="0" err="1">
                <a:solidFill>
                  <a:srgbClr val="333333"/>
                </a:solidFill>
                <a:latin typeface="+mn-lt"/>
              </a:rPr>
              <a:t>Hobiler</a:t>
            </a:r>
            <a:endParaRPr lang="de-DE" dirty="0">
              <a:solidFill>
                <a:srgbClr val="333333"/>
              </a:solidFill>
              <a:latin typeface="+mn-lt"/>
            </a:endParaRPr>
          </a:p>
        </p:txBody>
      </p:sp>
      <p:sp>
        <p:nvSpPr>
          <p:cNvPr id="19"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Spor</a:t>
            </a:r>
            <a:endParaRPr lang="de-DE" dirty="0">
              <a:solidFill>
                <a:srgbClr val="333333"/>
              </a:solidFill>
              <a:latin typeface="+mn-lt"/>
            </a:endParaRPr>
          </a:p>
        </p:txBody>
      </p:sp>
      <p:sp>
        <p:nvSpPr>
          <p:cNvPr id="20"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Görünüm</a:t>
            </a:r>
            <a:endParaRPr lang="de-DE" dirty="0">
              <a:solidFill>
                <a:srgbClr val="333333"/>
              </a:solidFill>
              <a:latin typeface="+mn-lt"/>
            </a:endParaRPr>
          </a:p>
        </p:txBody>
      </p:sp>
      <p:sp>
        <p:nvSpPr>
          <p:cNvPr id="21"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mn-lt"/>
              </a:rPr>
              <a:t>  </a:t>
            </a:r>
            <a:r>
              <a:rPr lang="de-DE" dirty="0" err="1">
                <a:solidFill>
                  <a:srgbClr val="333333"/>
                </a:solidFill>
                <a:latin typeface="+mn-lt"/>
              </a:rPr>
              <a:t>İş</a:t>
            </a:r>
            <a:endParaRPr lang="de-DE" dirty="0">
              <a:solidFill>
                <a:srgbClr val="333333"/>
              </a:solidFill>
              <a:latin typeface="+mn-lt"/>
            </a:endParaRPr>
          </a:p>
        </p:txBody>
      </p:sp>
      <p:sp>
        <p:nvSpPr>
          <p:cNvPr id="22"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İlişkiler</a:t>
            </a:r>
            <a:endParaRPr lang="de-DE" dirty="0">
              <a:solidFill>
                <a:srgbClr val="333333"/>
              </a:solidFill>
              <a:latin typeface="+mn-lt"/>
            </a:endParaRPr>
          </a:p>
        </p:txBody>
      </p:sp>
      <p:sp>
        <p:nvSpPr>
          <p:cNvPr id="4" name="Footer Placeholder 3"/>
          <p:cNvSpPr>
            <a:spLocks noGrp="1"/>
          </p:cNvSpPr>
          <p:nvPr>
            <p:ph type="ftr" sz="quarter" idx="11"/>
          </p:nvPr>
        </p:nvSpPr>
        <p:spPr/>
        <p:txBody>
          <a:bodyPr/>
          <a:lstStyle/>
          <a:p>
            <a:pPr>
              <a:defRPr/>
            </a:pPr>
            <a:r>
              <a:rPr lang="de-DE"/>
              <a:t>Eğitim Modülü 9 – Benlik Saygısı (Özsaygı)</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11</a:t>
            </a:fld>
            <a:endParaRPr lang="de-DE"/>
          </a:p>
        </p:txBody>
      </p:sp>
    </p:spTree>
    <p:extLst>
      <p:ext uri="{BB962C8B-B14F-4D97-AF65-F5344CB8AC3E}">
        <p14:creationId xmlns:p14="http://schemas.microsoft.com/office/powerpoint/2010/main" val="1545829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Düşük benlik saygısı olan kişiler…</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de-DE" sz="2400" dirty="0">
                <a:solidFill>
                  <a:srgbClr val="333333"/>
                </a:solidFill>
              </a:rPr>
              <a:t>… </a:t>
            </a:r>
            <a:r>
              <a:rPr lang="tr-TR" sz="2400" dirty="0">
                <a:solidFill>
                  <a:srgbClr val="333333"/>
                </a:solidFill>
              </a:rPr>
              <a:t>başkalarının dolu tepsileri üzerine odaklanırken, kendilerinin boş tepsileri üzerine odaklanma </a:t>
            </a:r>
            <a:r>
              <a:rPr lang="tr-TR" sz="2400">
                <a:solidFill>
                  <a:srgbClr val="333333"/>
                </a:solidFill>
              </a:rPr>
              <a:t>eğilimindedirler</a:t>
            </a:r>
            <a:r>
              <a:rPr lang="de-DE" sz="2400">
                <a:solidFill>
                  <a:srgbClr val="333333"/>
                </a:solidFill>
              </a:rPr>
              <a:t>.</a:t>
            </a:r>
            <a:endParaRPr lang="en-US" sz="2400" dirty="0">
              <a:solidFill>
                <a:srgbClr val="333333"/>
              </a:solidFill>
            </a:endParaRPr>
          </a:p>
        </p:txBody>
      </p:sp>
      <p:pic>
        <p:nvPicPr>
          <p:cNvPr id="17"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3"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mn-lt"/>
              </a:rPr>
              <a:t>   </a:t>
            </a:r>
            <a:r>
              <a:rPr lang="de-DE" dirty="0" err="1">
                <a:solidFill>
                  <a:srgbClr val="333333"/>
                </a:solidFill>
                <a:latin typeface="+mn-lt"/>
              </a:rPr>
              <a:t>Hobiler</a:t>
            </a:r>
            <a:endParaRPr lang="de-DE" dirty="0">
              <a:solidFill>
                <a:srgbClr val="333333"/>
              </a:solidFill>
              <a:latin typeface="+mn-lt"/>
            </a:endParaRPr>
          </a:p>
        </p:txBody>
      </p:sp>
      <p:sp>
        <p:nvSpPr>
          <p:cNvPr id="24"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Spor</a:t>
            </a:r>
            <a:endParaRPr lang="de-DE" dirty="0">
              <a:solidFill>
                <a:srgbClr val="333333"/>
              </a:solidFill>
              <a:latin typeface="+mn-lt"/>
            </a:endParaRPr>
          </a:p>
        </p:txBody>
      </p:sp>
      <p:sp>
        <p:nvSpPr>
          <p:cNvPr id="25"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Görünüm</a:t>
            </a:r>
            <a:endParaRPr lang="de-DE" dirty="0">
              <a:solidFill>
                <a:srgbClr val="333333"/>
              </a:solidFill>
              <a:latin typeface="+mn-lt"/>
            </a:endParaRPr>
          </a:p>
        </p:txBody>
      </p:sp>
      <p:sp>
        <p:nvSpPr>
          <p:cNvPr id="26"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mn-lt"/>
              </a:rPr>
              <a:t>  </a:t>
            </a:r>
            <a:r>
              <a:rPr lang="de-DE" dirty="0" err="1">
                <a:solidFill>
                  <a:srgbClr val="333333"/>
                </a:solidFill>
                <a:latin typeface="+mn-lt"/>
              </a:rPr>
              <a:t>İş</a:t>
            </a:r>
            <a:endParaRPr lang="de-DE" dirty="0">
              <a:solidFill>
                <a:srgbClr val="333333"/>
              </a:solidFill>
              <a:latin typeface="+mn-lt"/>
            </a:endParaRPr>
          </a:p>
        </p:txBody>
      </p:sp>
      <p:sp>
        <p:nvSpPr>
          <p:cNvPr id="27"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İlişkiler</a:t>
            </a:r>
            <a:endParaRPr lang="de-DE" dirty="0">
              <a:solidFill>
                <a:srgbClr val="333333"/>
              </a:solidFill>
              <a:latin typeface="+mn-lt"/>
            </a:endParaRPr>
          </a:p>
        </p:txBody>
      </p:sp>
      <p:sp>
        <p:nvSpPr>
          <p:cNvPr id="4" name="Footer Placeholder 3"/>
          <p:cNvSpPr>
            <a:spLocks noGrp="1"/>
          </p:cNvSpPr>
          <p:nvPr>
            <p:ph type="ftr" sz="quarter" idx="11"/>
          </p:nvPr>
        </p:nvSpPr>
        <p:spPr/>
        <p:txBody>
          <a:bodyPr/>
          <a:lstStyle/>
          <a:p>
            <a:pPr>
              <a:defRPr/>
            </a:pPr>
            <a:r>
              <a:rPr lang="de-DE"/>
              <a:t>Eğitim Modülü 9 – Benlik Saygısı (Özsaygı)</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12</a:t>
            </a:fld>
            <a:endParaRPr 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Düşük benlik saygısı olan kişiler…</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de-DE" sz="2400" dirty="0">
                <a:solidFill>
                  <a:srgbClr val="333333"/>
                </a:solidFill>
              </a:rPr>
              <a:t>… </a:t>
            </a:r>
            <a:r>
              <a:rPr lang="tr-TR" sz="2400" dirty="0">
                <a:solidFill>
                  <a:srgbClr val="333333"/>
                </a:solidFill>
              </a:rPr>
              <a:t>başkalarının dolu tepsileri üzerine odaklanırken, kendilerinin boş tepsileri üzerine odaklanma eğilimindedirler</a:t>
            </a:r>
            <a:r>
              <a:rPr lang="de-DE" sz="2400" dirty="0">
                <a:solidFill>
                  <a:srgbClr val="333333"/>
                </a:solidFill>
              </a:rPr>
              <a:t>.</a:t>
            </a:r>
          </a:p>
          <a:p>
            <a:pPr marL="342900" indent="-342900">
              <a:buClr>
                <a:srgbClr val="333333"/>
              </a:buClr>
              <a:buFont typeface="WingDings"/>
              <a:buChar char=""/>
              <a:defRPr/>
            </a:pPr>
            <a:r>
              <a:rPr lang="de-DE" sz="2400" dirty="0">
                <a:solidFill>
                  <a:srgbClr val="333333"/>
                </a:solidFill>
              </a:rPr>
              <a:t>… </a:t>
            </a:r>
            <a:r>
              <a:rPr lang="tr-TR" sz="2400">
                <a:solidFill>
                  <a:srgbClr val="333333"/>
                </a:solidFill>
              </a:rPr>
              <a:t>kendilerine genelleştirilmiş olumsuz </a:t>
            </a:r>
            <a:r>
              <a:rPr lang="tr-TR" sz="2400" dirty="0">
                <a:solidFill>
                  <a:srgbClr val="333333"/>
                </a:solidFill>
              </a:rPr>
              <a:t>yargılama yapma eğilimindedirler </a:t>
            </a:r>
            <a:r>
              <a:rPr lang="en-US" sz="2400" dirty="0">
                <a:solidFill>
                  <a:srgbClr val="333333"/>
                </a:solidFill>
              </a:rPr>
              <a:t>(</a:t>
            </a:r>
            <a:r>
              <a:rPr lang="tr-TR" sz="2400" dirty="0">
                <a:solidFill>
                  <a:srgbClr val="333333"/>
                </a:solidFill>
              </a:rPr>
              <a:t>örneğin </a:t>
            </a:r>
            <a:r>
              <a:rPr lang="tr-TR" sz="2400" kern="1200" dirty="0">
                <a:solidFill>
                  <a:srgbClr val="333333"/>
                </a:solidFill>
              </a:rPr>
              <a:t>‘</a:t>
            </a:r>
            <a:r>
              <a:rPr lang="tr-TR" sz="2400" dirty="0">
                <a:solidFill>
                  <a:srgbClr val="333333"/>
                </a:solidFill>
              </a:rPr>
              <a:t>Ben değersizim</a:t>
            </a:r>
            <a:r>
              <a:rPr lang="tr-TR" sz="2400" kern="1200">
                <a:solidFill>
                  <a:srgbClr val="333333"/>
                </a:solidFill>
              </a:rPr>
              <a:t>’</a:t>
            </a:r>
            <a:r>
              <a:rPr lang="en-US" sz="2400">
                <a:solidFill>
                  <a:srgbClr val="333333"/>
                </a:solidFill>
              </a:rPr>
              <a:t>).</a:t>
            </a:r>
            <a:endParaRPr lang="en-US" sz="2400" dirty="0">
              <a:solidFill>
                <a:srgbClr val="333333"/>
              </a:solidFill>
            </a:endParaRPr>
          </a:p>
        </p:txBody>
      </p:sp>
      <p:pic>
        <p:nvPicPr>
          <p:cNvPr id="17"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3"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mn-lt"/>
              </a:rPr>
              <a:t>   </a:t>
            </a:r>
            <a:r>
              <a:rPr lang="de-DE" dirty="0" err="1">
                <a:solidFill>
                  <a:srgbClr val="333333"/>
                </a:solidFill>
                <a:latin typeface="+mn-lt"/>
              </a:rPr>
              <a:t>Hobiler</a:t>
            </a:r>
            <a:endParaRPr lang="de-DE" dirty="0">
              <a:solidFill>
                <a:srgbClr val="333333"/>
              </a:solidFill>
              <a:latin typeface="+mn-lt"/>
            </a:endParaRPr>
          </a:p>
        </p:txBody>
      </p:sp>
      <p:sp>
        <p:nvSpPr>
          <p:cNvPr id="24"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Spor</a:t>
            </a:r>
            <a:endParaRPr lang="de-DE" dirty="0">
              <a:solidFill>
                <a:srgbClr val="333333"/>
              </a:solidFill>
              <a:latin typeface="+mn-lt"/>
            </a:endParaRPr>
          </a:p>
        </p:txBody>
      </p:sp>
      <p:sp>
        <p:nvSpPr>
          <p:cNvPr id="25"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Görünüm</a:t>
            </a:r>
            <a:endParaRPr lang="de-DE" dirty="0">
              <a:solidFill>
                <a:srgbClr val="333333"/>
              </a:solidFill>
              <a:latin typeface="+mn-lt"/>
            </a:endParaRPr>
          </a:p>
        </p:txBody>
      </p:sp>
      <p:sp>
        <p:nvSpPr>
          <p:cNvPr id="26"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mn-lt"/>
              </a:rPr>
              <a:t>  </a:t>
            </a:r>
            <a:r>
              <a:rPr lang="de-DE" dirty="0" err="1">
                <a:solidFill>
                  <a:srgbClr val="333333"/>
                </a:solidFill>
                <a:latin typeface="+mn-lt"/>
              </a:rPr>
              <a:t>İş</a:t>
            </a:r>
            <a:endParaRPr lang="de-DE" dirty="0">
              <a:solidFill>
                <a:srgbClr val="333333"/>
              </a:solidFill>
              <a:latin typeface="+mn-lt"/>
            </a:endParaRPr>
          </a:p>
        </p:txBody>
      </p:sp>
      <p:sp>
        <p:nvSpPr>
          <p:cNvPr id="27"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İlişkiler</a:t>
            </a:r>
            <a:endParaRPr lang="de-DE" dirty="0">
              <a:solidFill>
                <a:srgbClr val="333333"/>
              </a:solidFill>
              <a:latin typeface="+mn-lt"/>
            </a:endParaRPr>
          </a:p>
        </p:txBody>
      </p:sp>
      <p:sp>
        <p:nvSpPr>
          <p:cNvPr id="4" name="Footer Placeholder 3"/>
          <p:cNvSpPr>
            <a:spLocks noGrp="1"/>
          </p:cNvSpPr>
          <p:nvPr>
            <p:ph type="ftr" sz="quarter" idx="11"/>
          </p:nvPr>
        </p:nvSpPr>
        <p:spPr/>
        <p:txBody>
          <a:bodyPr/>
          <a:lstStyle/>
          <a:p>
            <a:pPr>
              <a:defRPr/>
            </a:pPr>
            <a:r>
              <a:rPr lang="de-DE"/>
              <a:t>Eğitim Modülü 9 – Benlik Saygısı (Özsaygı)</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13</a:t>
            </a:fld>
            <a:endParaRPr lang="de-DE"/>
          </a:p>
        </p:txBody>
      </p:sp>
    </p:spTree>
    <p:extLst>
      <p:ext uri="{BB962C8B-B14F-4D97-AF65-F5344CB8AC3E}">
        <p14:creationId xmlns:p14="http://schemas.microsoft.com/office/powerpoint/2010/main" val="23027778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Düşük benlik saygısı olan kişiler…</a:t>
            </a:r>
            <a:endParaRPr lang="de-DE" sz="3600" dirty="0">
              <a:latin typeface="+mn-lt"/>
              <a:ea typeface="+mn-ea"/>
              <a:cs typeface="+mn-cs"/>
            </a:endParaRPr>
          </a:p>
        </p:txBody>
      </p:sp>
      <p:sp>
        <p:nvSpPr>
          <p:cNvPr id="27650"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pPr>
            <a:r>
              <a:rPr lang="de-DE" sz="2400" dirty="0">
                <a:solidFill>
                  <a:srgbClr val="333333"/>
                </a:solidFill>
              </a:rPr>
              <a:t>… </a:t>
            </a:r>
            <a:r>
              <a:rPr lang="tr-TR" sz="2400" dirty="0">
                <a:solidFill>
                  <a:srgbClr val="333333"/>
                </a:solidFill>
              </a:rPr>
              <a:t>başkalarının dolu tepsileri üzerine odaklanırken, kendilerinin boş tepsileri üzerine odaklanma eğilimindedirler</a:t>
            </a:r>
            <a:r>
              <a:rPr lang="de-DE" sz="2400" dirty="0">
                <a:solidFill>
                  <a:srgbClr val="333333"/>
                </a:solidFill>
              </a:rPr>
              <a:t>.</a:t>
            </a:r>
          </a:p>
          <a:p>
            <a:pPr marL="342900" indent="-342900">
              <a:buClr>
                <a:srgbClr val="333333"/>
              </a:buClr>
              <a:buFont typeface="WingDings"/>
              <a:buChar char=""/>
              <a:defRPr/>
            </a:pPr>
            <a:r>
              <a:rPr lang="de-DE" sz="2400" dirty="0">
                <a:solidFill>
                  <a:srgbClr val="333333"/>
                </a:solidFill>
              </a:rPr>
              <a:t>… </a:t>
            </a:r>
            <a:r>
              <a:rPr lang="tr-TR" sz="2400">
                <a:solidFill>
                  <a:srgbClr val="333333"/>
                </a:solidFill>
              </a:rPr>
              <a:t>kendilerine genelleştirilmiş olumsuz </a:t>
            </a:r>
            <a:r>
              <a:rPr lang="tr-TR" sz="2400" dirty="0">
                <a:solidFill>
                  <a:srgbClr val="333333"/>
                </a:solidFill>
              </a:rPr>
              <a:t>yargılama yapma eğilimindedirler </a:t>
            </a:r>
            <a:r>
              <a:rPr lang="en-US" sz="2400" dirty="0">
                <a:solidFill>
                  <a:srgbClr val="333333"/>
                </a:solidFill>
              </a:rPr>
              <a:t>(</a:t>
            </a:r>
            <a:r>
              <a:rPr lang="tr-TR" sz="2400" dirty="0">
                <a:solidFill>
                  <a:srgbClr val="333333"/>
                </a:solidFill>
              </a:rPr>
              <a:t>örneğin </a:t>
            </a:r>
            <a:r>
              <a:rPr lang="tr-TR" sz="2400" kern="1200" dirty="0">
                <a:solidFill>
                  <a:srgbClr val="333333"/>
                </a:solidFill>
              </a:rPr>
              <a:t>‘</a:t>
            </a:r>
            <a:r>
              <a:rPr lang="tr-TR" sz="2400" dirty="0">
                <a:solidFill>
                  <a:srgbClr val="333333"/>
                </a:solidFill>
              </a:rPr>
              <a:t>Ben değersizim</a:t>
            </a:r>
            <a:r>
              <a:rPr lang="tr-TR" sz="2400" kern="1200" dirty="0">
                <a:solidFill>
                  <a:srgbClr val="333333"/>
                </a:solidFill>
              </a:rPr>
              <a:t>’</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defRPr/>
            </a:pPr>
            <a:r>
              <a:rPr lang="de-DE" sz="2400" dirty="0">
                <a:solidFill>
                  <a:srgbClr val="333333"/>
                </a:solidFill>
              </a:rPr>
              <a:t>... </a:t>
            </a:r>
            <a:r>
              <a:rPr lang="tr-TR" sz="2400" dirty="0">
                <a:solidFill>
                  <a:srgbClr val="333333"/>
                </a:solidFill>
              </a:rPr>
              <a:t>birey kendisinin bütün özellikleri ve mevcut davranışı arasında ayırım yapamaz</a:t>
            </a:r>
            <a:r>
              <a:rPr lang="en-US" sz="2400" dirty="0">
                <a:solidFill>
                  <a:srgbClr val="333333"/>
                </a:solidFill>
              </a:rPr>
              <a:t> (</a:t>
            </a:r>
            <a:r>
              <a:rPr lang="tr-TR" sz="2400" dirty="0">
                <a:solidFill>
                  <a:srgbClr val="333333"/>
                </a:solidFill>
              </a:rPr>
              <a:t>örneğin</a:t>
            </a:r>
            <a:r>
              <a:rPr lang="en-US" sz="2400" dirty="0">
                <a:solidFill>
                  <a:srgbClr val="333333"/>
                </a:solidFill>
              </a:rPr>
              <a:t> </a:t>
            </a:r>
            <a:r>
              <a:rPr lang="tr-TR" sz="2400" kern="1200" dirty="0">
                <a:solidFill>
                  <a:srgbClr val="333333"/>
                </a:solidFill>
              </a:rPr>
              <a:t>‘bir şeyde başarısız olursam, bu kaybeden olduğum anlamına gelir</a:t>
            </a:r>
            <a:r>
              <a:rPr lang="tr-TR" sz="2400" kern="1200">
                <a:solidFill>
                  <a:srgbClr val="333333"/>
                </a:solidFill>
              </a:rPr>
              <a:t>’</a:t>
            </a:r>
            <a:r>
              <a:rPr lang="en-US" sz="2400">
                <a:solidFill>
                  <a:srgbClr val="333333"/>
                </a:solidFill>
              </a:rPr>
              <a:t>).</a:t>
            </a:r>
            <a:endParaRPr lang="en-US" sz="2400" dirty="0">
              <a:solidFill>
                <a:srgbClr val="333333"/>
              </a:solidFill>
            </a:endParaRPr>
          </a:p>
        </p:txBody>
      </p:sp>
      <p:pic>
        <p:nvPicPr>
          <p:cNvPr id="17"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3"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mn-lt"/>
              </a:rPr>
              <a:t>   </a:t>
            </a:r>
            <a:r>
              <a:rPr lang="de-DE" dirty="0" err="1">
                <a:solidFill>
                  <a:srgbClr val="333333"/>
                </a:solidFill>
                <a:latin typeface="+mn-lt"/>
              </a:rPr>
              <a:t>Hobiler</a:t>
            </a:r>
            <a:endParaRPr lang="de-DE" dirty="0">
              <a:solidFill>
                <a:srgbClr val="333333"/>
              </a:solidFill>
              <a:latin typeface="+mn-lt"/>
            </a:endParaRPr>
          </a:p>
        </p:txBody>
      </p:sp>
      <p:sp>
        <p:nvSpPr>
          <p:cNvPr id="24"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Spor</a:t>
            </a:r>
            <a:endParaRPr lang="de-DE" dirty="0">
              <a:solidFill>
                <a:srgbClr val="333333"/>
              </a:solidFill>
              <a:latin typeface="+mn-lt"/>
            </a:endParaRPr>
          </a:p>
        </p:txBody>
      </p:sp>
      <p:sp>
        <p:nvSpPr>
          <p:cNvPr id="25"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Görünüm</a:t>
            </a:r>
            <a:endParaRPr lang="de-DE" dirty="0">
              <a:solidFill>
                <a:srgbClr val="333333"/>
              </a:solidFill>
              <a:latin typeface="+mn-lt"/>
            </a:endParaRPr>
          </a:p>
        </p:txBody>
      </p:sp>
      <p:sp>
        <p:nvSpPr>
          <p:cNvPr id="26"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mn-lt"/>
              </a:rPr>
              <a:t>  </a:t>
            </a:r>
            <a:r>
              <a:rPr lang="de-DE" dirty="0" err="1">
                <a:solidFill>
                  <a:srgbClr val="333333"/>
                </a:solidFill>
                <a:latin typeface="+mn-lt"/>
              </a:rPr>
              <a:t>İş</a:t>
            </a:r>
            <a:endParaRPr lang="de-DE" dirty="0">
              <a:solidFill>
                <a:srgbClr val="333333"/>
              </a:solidFill>
              <a:latin typeface="+mn-lt"/>
            </a:endParaRPr>
          </a:p>
        </p:txBody>
      </p:sp>
      <p:sp>
        <p:nvSpPr>
          <p:cNvPr id="27"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İlişkiler</a:t>
            </a:r>
            <a:endParaRPr lang="de-DE" dirty="0">
              <a:solidFill>
                <a:srgbClr val="333333"/>
              </a:solidFill>
              <a:latin typeface="+mn-lt"/>
            </a:endParaRPr>
          </a:p>
        </p:txBody>
      </p:sp>
      <p:sp>
        <p:nvSpPr>
          <p:cNvPr id="4" name="Footer Placeholder 3"/>
          <p:cNvSpPr>
            <a:spLocks noGrp="1"/>
          </p:cNvSpPr>
          <p:nvPr>
            <p:ph type="ftr" sz="quarter" idx="11"/>
          </p:nvPr>
        </p:nvSpPr>
        <p:spPr/>
        <p:txBody>
          <a:bodyPr/>
          <a:lstStyle/>
          <a:p>
            <a:pPr>
              <a:defRPr/>
            </a:pPr>
            <a:r>
              <a:rPr lang="de-DE"/>
              <a:t>Eğitim Modülü 9 – Benlik Saygısı (Özsaygı)</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14</a:t>
            </a:fld>
            <a:endParaRPr lang="de-DE"/>
          </a:p>
        </p:txBody>
      </p:sp>
    </p:spTree>
    <p:extLst>
      <p:ext uri="{BB962C8B-B14F-4D97-AF65-F5344CB8AC3E}">
        <p14:creationId xmlns:p14="http://schemas.microsoft.com/office/powerpoint/2010/main" val="822777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2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Unutmayın…</a:t>
            </a:r>
            <a:endParaRPr lang="de-DE" sz="3600" dirty="0">
              <a:latin typeface="+mn-lt"/>
              <a:ea typeface="+mn-ea"/>
              <a:cs typeface="+mn-cs"/>
            </a:endParaRPr>
          </a:p>
        </p:txBody>
      </p:sp>
      <p:sp>
        <p:nvSpPr>
          <p:cNvPr id="28" name="Caption_28"/>
          <p:cNvSpPr>
            <a:spLocks noChangeArrowheads="1"/>
          </p:cNvSpPr>
          <p:nvPr/>
        </p:nvSpPr>
        <p:spPr bwMode="auto">
          <a:xfrm>
            <a:off x="408955" y="1813842"/>
            <a:ext cx="3351884" cy="1158611"/>
          </a:xfrm>
          <a:prstGeom prst="wedgeRoundRectCallout">
            <a:avLst>
              <a:gd name="adj1" fmla="val 65195"/>
              <a:gd name="adj2" fmla="val 17750"/>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mn-lt"/>
              </a:rPr>
              <a:t>İyi bir dinleyiciyim, güvenilirim, arkadaşlıklarımı sürdürebilir ve başkalarını güldürebilirim…</a:t>
            </a:r>
            <a:endParaRPr lang="de-DE" dirty="0">
              <a:solidFill>
                <a:srgbClr val="333333"/>
              </a:solidFill>
              <a:latin typeface="+mn-lt"/>
            </a:endParaRPr>
          </a:p>
        </p:txBody>
      </p:sp>
      <p:sp>
        <p:nvSpPr>
          <p:cNvPr id="29" name="Caption_25"/>
          <p:cNvSpPr>
            <a:spLocks noChangeArrowheads="1"/>
          </p:cNvSpPr>
          <p:nvPr/>
        </p:nvSpPr>
        <p:spPr bwMode="auto">
          <a:xfrm>
            <a:off x="408954" y="3181127"/>
            <a:ext cx="3351884" cy="978153"/>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mn-lt"/>
              </a:rPr>
              <a:t>Şu anda işsizim, son sınavda başarısız oldum</a:t>
            </a:r>
            <a:endParaRPr lang="de-DE" i="1" dirty="0">
              <a:solidFill>
                <a:srgbClr val="333333"/>
              </a:solidFill>
              <a:latin typeface="+mn-lt"/>
            </a:endParaRPr>
          </a:p>
        </p:txBody>
      </p:sp>
      <p:sp>
        <p:nvSpPr>
          <p:cNvPr id="41" name="Caption_26"/>
          <p:cNvSpPr>
            <a:spLocks noChangeArrowheads="1"/>
          </p:cNvSpPr>
          <p:nvPr/>
        </p:nvSpPr>
        <p:spPr bwMode="auto">
          <a:xfrm>
            <a:off x="408953" y="4384452"/>
            <a:ext cx="3351885" cy="1330547"/>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mn-lt"/>
              </a:rPr>
              <a:t>Saçımı ve gözlerimi beğeniyorum ancak daha uzun olmak isterdim…</a:t>
            </a:r>
            <a:endParaRPr lang="de-DE" i="1" dirty="0">
              <a:solidFill>
                <a:srgbClr val="333333"/>
              </a:solidFill>
              <a:latin typeface="+mn-lt"/>
            </a:endParaRPr>
          </a:p>
        </p:txBody>
      </p:sp>
      <p:sp>
        <p:nvSpPr>
          <p:cNvPr id="42" name="Caption_27"/>
          <p:cNvSpPr>
            <a:spLocks noChangeArrowheads="1"/>
          </p:cNvSpPr>
          <p:nvPr/>
        </p:nvSpPr>
        <p:spPr bwMode="auto">
          <a:xfrm>
            <a:off x="8259099" y="3440459"/>
            <a:ext cx="3539611" cy="1333375"/>
          </a:xfrm>
          <a:prstGeom prst="wedgeRoundRectCallout">
            <a:avLst>
              <a:gd name="adj1" fmla="val -60032"/>
              <a:gd name="adj2" fmla="val 32033"/>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mn-lt"/>
              </a:rPr>
              <a:t>Yemek yapmayı seviyorum, müzik ve siyaset hakkında çok şey biliyorum. Edebiyat ve filmlerle ilgileniyorum…</a:t>
            </a:r>
            <a:endParaRPr lang="de-DE" i="1" dirty="0">
              <a:solidFill>
                <a:srgbClr val="333333"/>
              </a:solidFill>
              <a:latin typeface="+mn-lt"/>
            </a:endParaRPr>
          </a:p>
        </p:txBody>
      </p:sp>
      <p:sp>
        <p:nvSpPr>
          <p:cNvPr id="43" name="Caption_24"/>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mn-lt"/>
              </a:rPr>
              <a:t>Okuldaki spor takımında sonuncu olarak seçildim, top atışında iyi değilim ancak iyi dans ederim…</a:t>
            </a:r>
            <a:endParaRPr lang="de-DE" i="1" dirty="0">
              <a:solidFill>
                <a:srgbClr val="333333"/>
              </a:solidFill>
              <a:latin typeface="+mn-lt"/>
            </a:endParaRPr>
          </a:p>
        </p:txBody>
      </p:sp>
      <p:sp>
        <p:nvSpPr>
          <p:cNvPr id="44" name="Caption_22"/>
          <p:cNvSpPr txBox="1">
            <a:spLocks noChangeArrowheads="1"/>
          </p:cNvSpPr>
          <p:nvPr/>
        </p:nvSpPr>
        <p:spPr bwMode="auto">
          <a:xfrm>
            <a:off x="6337950"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mn-lt"/>
              </a:rPr>
              <a:t>   </a:t>
            </a:r>
            <a:r>
              <a:rPr lang="de-DE" dirty="0" err="1">
                <a:solidFill>
                  <a:srgbClr val="333333"/>
                </a:solidFill>
                <a:latin typeface="+mn-lt"/>
              </a:rPr>
              <a:t>Hobiler</a:t>
            </a:r>
            <a:endParaRPr lang="de-DE" dirty="0">
              <a:solidFill>
                <a:srgbClr val="333333"/>
              </a:solidFill>
              <a:latin typeface="+mn-lt"/>
            </a:endParaRPr>
          </a:p>
        </p:txBody>
      </p:sp>
      <p:sp>
        <p:nvSpPr>
          <p:cNvPr id="45" name="Caption_21"/>
          <p:cNvSpPr txBox="1">
            <a:spLocks noChangeArrowheads="1"/>
          </p:cNvSpPr>
          <p:nvPr/>
        </p:nvSpPr>
        <p:spPr bwMode="auto">
          <a:xfrm>
            <a:off x="6718163"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Spor</a:t>
            </a:r>
            <a:endParaRPr lang="de-DE" dirty="0">
              <a:solidFill>
                <a:srgbClr val="333333"/>
              </a:solidFill>
              <a:latin typeface="+mn-lt"/>
            </a:endParaRPr>
          </a:p>
        </p:txBody>
      </p:sp>
      <p:sp>
        <p:nvSpPr>
          <p:cNvPr id="46" name="Caption_20"/>
          <p:cNvSpPr txBox="1">
            <a:spLocks noChangeArrowheads="1"/>
          </p:cNvSpPr>
          <p:nvPr/>
        </p:nvSpPr>
        <p:spPr bwMode="auto">
          <a:xfrm>
            <a:off x="4482553"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Görünüm</a:t>
            </a:r>
            <a:endParaRPr lang="de-DE" dirty="0">
              <a:solidFill>
                <a:srgbClr val="333333"/>
              </a:solidFill>
              <a:latin typeface="+mn-lt"/>
            </a:endParaRPr>
          </a:p>
        </p:txBody>
      </p:sp>
      <p:sp>
        <p:nvSpPr>
          <p:cNvPr id="47" name="Caption_19"/>
          <p:cNvSpPr txBox="1">
            <a:spLocks noChangeArrowheads="1"/>
          </p:cNvSpPr>
          <p:nvPr/>
        </p:nvSpPr>
        <p:spPr bwMode="auto">
          <a:xfrm>
            <a:off x="4672689"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mn-lt"/>
              </a:rPr>
              <a:t>  </a:t>
            </a:r>
            <a:r>
              <a:rPr lang="de-DE" dirty="0" err="1">
                <a:solidFill>
                  <a:srgbClr val="333333"/>
                </a:solidFill>
                <a:latin typeface="+mn-lt"/>
              </a:rPr>
              <a:t>İş</a:t>
            </a:r>
            <a:endParaRPr lang="de-DE" dirty="0">
              <a:solidFill>
                <a:srgbClr val="333333"/>
              </a:solidFill>
              <a:latin typeface="+mn-lt"/>
            </a:endParaRPr>
          </a:p>
        </p:txBody>
      </p:sp>
      <p:sp>
        <p:nvSpPr>
          <p:cNvPr id="48" name="Caption_18"/>
          <p:cNvSpPr txBox="1">
            <a:spLocks noChangeArrowheads="1"/>
          </p:cNvSpPr>
          <p:nvPr/>
        </p:nvSpPr>
        <p:spPr bwMode="auto">
          <a:xfrm>
            <a:off x="4482010"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İlişkiler</a:t>
            </a:r>
            <a:endParaRPr lang="de-DE" dirty="0">
              <a:solidFill>
                <a:srgbClr val="333333"/>
              </a:solidFill>
              <a:latin typeface="+mn-lt"/>
            </a:endParaRPr>
          </a:p>
        </p:txBody>
      </p:sp>
      <p:sp>
        <p:nvSpPr>
          <p:cNvPr id="4" name="Footer Placeholder 3"/>
          <p:cNvSpPr>
            <a:spLocks noGrp="1"/>
          </p:cNvSpPr>
          <p:nvPr>
            <p:ph type="ftr" sz="quarter" idx="11"/>
          </p:nvPr>
        </p:nvSpPr>
        <p:spPr/>
        <p:txBody>
          <a:bodyPr/>
          <a:lstStyle/>
          <a:p>
            <a:pPr>
              <a:defRPr/>
            </a:pPr>
            <a:r>
              <a:rPr lang="de-DE"/>
              <a:t>Eğitim Modülü 9 – Benlik Saygısı (Özsaygı)</a:t>
            </a:r>
          </a:p>
        </p:txBody>
      </p:sp>
      <p:sp>
        <p:nvSpPr>
          <p:cNvPr id="5" name="Slide Number Placeholder 4"/>
          <p:cNvSpPr>
            <a:spLocks noGrp="1"/>
          </p:cNvSpPr>
          <p:nvPr>
            <p:ph type="sldNum" sz="quarter" idx="12"/>
          </p:nvPr>
        </p:nvSpPr>
        <p:spPr/>
        <p:txBody>
          <a:bodyPr/>
          <a:lstStyle/>
          <a:p>
            <a:pPr>
              <a:defRPr/>
            </a:pPr>
            <a:fld id="{FA6740D3-3AD7-4A67-BA83-33BECCF281CD}" type="slidenum">
              <a:rPr lang="de-DE" smtClean="0"/>
              <a:pPr>
                <a:defRPr/>
              </a:pPr>
              <a:t>15</a:t>
            </a:fld>
            <a:endParaRPr lang="de-DE"/>
          </a:p>
        </p:txBody>
      </p:sp>
    </p:spTree>
    <p:extLst>
      <p:ext uri="{BB962C8B-B14F-4D97-AF65-F5344CB8AC3E}">
        <p14:creationId xmlns:p14="http://schemas.microsoft.com/office/powerpoint/2010/main" val="9256810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21"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Unutmayın…</a:t>
            </a:r>
            <a:endParaRPr lang="de-DE" sz="3600" dirty="0">
              <a:latin typeface="+mn-lt"/>
              <a:ea typeface="+mn-ea"/>
              <a:cs typeface="+mn-cs"/>
            </a:endParaRPr>
          </a:p>
        </p:txBody>
      </p:sp>
      <p:sp>
        <p:nvSpPr>
          <p:cNvPr id="27" name="Caption_29"/>
          <p:cNvSpPr>
            <a:spLocks noChangeArrowheads="1"/>
          </p:cNvSpPr>
          <p:nvPr/>
        </p:nvSpPr>
        <p:spPr bwMode="auto">
          <a:xfrm>
            <a:off x="408955" y="6446520"/>
            <a:ext cx="11376000" cy="400110"/>
          </a:xfrm>
          <a:prstGeom prst="rect">
            <a:avLst/>
          </a:prstGeom>
          <a:noFill/>
          <a:ln w="9525">
            <a:noFill/>
            <a:miter lim="800000"/>
            <a:headEnd/>
            <a:tailEnd/>
          </a:ln>
        </p:spPr>
        <p:txBody>
          <a:bodyPr wrap="square">
            <a:spAutoFit/>
          </a:bodyPr>
          <a:lstStyle/>
          <a:p>
            <a:pPr algn="ctr"/>
            <a:r>
              <a:rPr lang="en-US" sz="2000" dirty="0" err="1">
                <a:solidFill>
                  <a:srgbClr val="004992"/>
                </a:solidFill>
                <a:latin typeface="+mn-lt"/>
              </a:rPr>
              <a:t>Hangi</a:t>
            </a:r>
            <a:r>
              <a:rPr lang="en-US" sz="2000" dirty="0">
                <a:solidFill>
                  <a:srgbClr val="004992"/>
                </a:solidFill>
                <a:latin typeface="+mn-lt"/>
              </a:rPr>
              <a:t> </a:t>
            </a:r>
            <a:r>
              <a:rPr lang="en-US" sz="2000" dirty="0" err="1">
                <a:solidFill>
                  <a:srgbClr val="004992"/>
                </a:solidFill>
                <a:latin typeface="+mn-lt"/>
              </a:rPr>
              <a:t>tepsi</a:t>
            </a:r>
            <a:r>
              <a:rPr lang="en-US" sz="2000" dirty="0">
                <a:solidFill>
                  <a:srgbClr val="004992"/>
                </a:solidFill>
                <a:latin typeface="+mn-lt"/>
              </a:rPr>
              <a:t> </a:t>
            </a:r>
            <a:r>
              <a:rPr lang="en-US" sz="2000" dirty="0" err="1">
                <a:solidFill>
                  <a:srgbClr val="004992"/>
                </a:solidFill>
                <a:latin typeface="+mn-lt"/>
              </a:rPr>
              <a:t>için</a:t>
            </a:r>
            <a:r>
              <a:rPr lang="en-US" sz="2000" dirty="0">
                <a:solidFill>
                  <a:srgbClr val="004992"/>
                </a:solidFill>
                <a:latin typeface="+mn-lt"/>
              </a:rPr>
              <a:t> </a:t>
            </a:r>
            <a:r>
              <a:rPr lang="en-US" sz="2000" dirty="0" err="1">
                <a:solidFill>
                  <a:srgbClr val="004992"/>
                </a:solidFill>
                <a:latin typeface="+mn-lt"/>
              </a:rPr>
              <a:t>uzun</a:t>
            </a:r>
            <a:r>
              <a:rPr lang="en-US" sz="2000" dirty="0">
                <a:solidFill>
                  <a:srgbClr val="004992"/>
                </a:solidFill>
                <a:latin typeface="+mn-lt"/>
              </a:rPr>
              <a:t> </a:t>
            </a:r>
            <a:r>
              <a:rPr lang="en-US" sz="2000" dirty="0" err="1">
                <a:solidFill>
                  <a:srgbClr val="004992"/>
                </a:solidFill>
                <a:latin typeface="+mn-lt"/>
              </a:rPr>
              <a:t>bir</a:t>
            </a:r>
            <a:r>
              <a:rPr lang="en-US" sz="2000" dirty="0">
                <a:solidFill>
                  <a:srgbClr val="004992"/>
                </a:solidFill>
                <a:latin typeface="+mn-lt"/>
              </a:rPr>
              <a:t> </a:t>
            </a:r>
            <a:r>
              <a:rPr lang="en-US" sz="2000" dirty="0" err="1">
                <a:solidFill>
                  <a:srgbClr val="004992"/>
                </a:solidFill>
                <a:latin typeface="+mn-lt"/>
              </a:rPr>
              <a:t>süredir</a:t>
            </a:r>
            <a:r>
              <a:rPr lang="en-US" sz="2000" dirty="0">
                <a:solidFill>
                  <a:srgbClr val="004992"/>
                </a:solidFill>
                <a:latin typeface="+mn-lt"/>
              </a:rPr>
              <a:t> </a:t>
            </a:r>
            <a:r>
              <a:rPr lang="en-US" sz="2000" dirty="0" err="1">
                <a:solidFill>
                  <a:srgbClr val="004992"/>
                </a:solidFill>
                <a:latin typeface="+mn-lt"/>
              </a:rPr>
              <a:t>arayışınız</a:t>
            </a:r>
            <a:r>
              <a:rPr lang="en-US" sz="2000" dirty="0">
                <a:solidFill>
                  <a:srgbClr val="004992"/>
                </a:solidFill>
                <a:latin typeface="+mn-lt"/>
              </a:rPr>
              <a:t> </a:t>
            </a:r>
            <a:r>
              <a:rPr lang="en-US" sz="2000" dirty="0" err="1">
                <a:solidFill>
                  <a:srgbClr val="004992"/>
                </a:solidFill>
                <a:latin typeface="+mn-lt"/>
              </a:rPr>
              <a:t>olmadı</a:t>
            </a:r>
            <a:r>
              <a:rPr lang="en-US" sz="2000" dirty="0">
                <a:solidFill>
                  <a:srgbClr val="004992"/>
                </a:solidFill>
                <a:latin typeface="+mn-lt"/>
              </a:rPr>
              <a:t>? </a:t>
            </a:r>
            <a:r>
              <a:rPr lang="en-US" sz="2000" dirty="0" err="1">
                <a:solidFill>
                  <a:srgbClr val="004992"/>
                </a:solidFill>
                <a:latin typeface="+mn-lt"/>
              </a:rPr>
              <a:t>Orada</a:t>
            </a:r>
            <a:r>
              <a:rPr lang="en-US" sz="2000" dirty="0">
                <a:solidFill>
                  <a:srgbClr val="004992"/>
                </a:solidFill>
                <a:latin typeface="+mn-lt"/>
              </a:rPr>
              <a:t> </a:t>
            </a:r>
            <a:r>
              <a:rPr lang="en-US" sz="2000" dirty="0" err="1">
                <a:solidFill>
                  <a:srgbClr val="004992"/>
                </a:solidFill>
                <a:latin typeface="+mn-lt"/>
              </a:rPr>
              <a:t>gizli</a:t>
            </a:r>
            <a:r>
              <a:rPr lang="en-US" sz="2000" dirty="0">
                <a:solidFill>
                  <a:srgbClr val="004992"/>
                </a:solidFill>
                <a:latin typeface="+mn-lt"/>
              </a:rPr>
              <a:t> ne </a:t>
            </a:r>
            <a:r>
              <a:rPr lang="en-US" sz="2000" dirty="0" err="1">
                <a:solidFill>
                  <a:srgbClr val="004992"/>
                </a:solidFill>
                <a:latin typeface="+mn-lt"/>
              </a:rPr>
              <a:t>hazineler</a:t>
            </a:r>
            <a:r>
              <a:rPr lang="en-US" sz="2000" dirty="0">
                <a:solidFill>
                  <a:srgbClr val="004992"/>
                </a:solidFill>
                <a:latin typeface="+mn-lt"/>
              </a:rPr>
              <a:t> </a:t>
            </a:r>
            <a:r>
              <a:rPr lang="en-US" sz="2000" dirty="0" err="1">
                <a:solidFill>
                  <a:srgbClr val="004992"/>
                </a:solidFill>
                <a:latin typeface="+mn-lt"/>
              </a:rPr>
              <a:t>olabilir</a:t>
            </a:r>
            <a:r>
              <a:rPr lang="en-US" sz="2000" dirty="0">
                <a:solidFill>
                  <a:srgbClr val="004992"/>
                </a:solidFill>
                <a:latin typeface="+mn-lt"/>
              </a:rPr>
              <a:t>?</a:t>
            </a:r>
            <a:endParaRPr lang="fr-FR" sz="2000" dirty="0">
              <a:solidFill>
                <a:srgbClr val="004992"/>
              </a:solidFill>
              <a:latin typeface="+mn-lt"/>
            </a:endParaRPr>
          </a:p>
        </p:txBody>
      </p:sp>
      <p:sp>
        <p:nvSpPr>
          <p:cNvPr id="28" name="Caption_28"/>
          <p:cNvSpPr>
            <a:spLocks noChangeArrowheads="1"/>
          </p:cNvSpPr>
          <p:nvPr/>
        </p:nvSpPr>
        <p:spPr bwMode="auto">
          <a:xfrm>
            <a:off x="408955" y="1813842"/>
            <a:ext cx="3351884" cy="1158611"/>
          </a:xfrm>
          <a:prstGeom prst="wedgeRoundRectCallout">
            <a:avLst>
              <a:gd name="adj1" fmla="val 65195"/>
              <a:gd name="adj2" fmla="val 17750"/>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mn-lt"/>
              </a:rPr>
              <a:t>İyi bir dinleyiciyim, güvenilirim, arkadaşlıklarımı sürdürebilir ve başkalarını güldürebilirim…</a:t>
            </a:r>
            <a:endParaRPr lang="de-DE" dirty="0">
              <a:solidFill>
                <a:srgbClr val="333333"/>
              </a:solidFill>
              <a:latin typeface="+mn-lt"/>
            </a:endParaRPr>
          </a:p>
        </p:txBody>
      </p:sp>
      <p:sp>
        <p:nvSpPr>
          <p:cNvPr id="29" name="Caption_25"/>
          <p:cNvSpPr>
            <a:spLocks noChangeArrowheads="1"/>
          </p:cNvSpPr>
          <p:nvPr/>
        </p:nvSpPr>
        <p:spPr bwMode="auto">
          <a:xfrm>
            <a:off x="408954" y="3181127"/>
            <a:ext cx="3351884" cy="978153"/>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mn-lt"/>
              </a:rPr>
              <a:t>Şu anda işsizim, son sınavda başarısız oldum</a:t>
            </a:r>
            <a:endParaRPr lang="de-DE" i="1" dirty="0">
              <a:solidFill>
                <a:srgbClr val="333333"/>
              </a:solidFill>
              <a:latin typeface="+mn-lt"/>
            </a:endParaRPr>
          </a:p>
        </p:txBody>
      </p:sp>
      <p:sp>
        <p:nvSpPr>
          <p:cNvPr id="41" name="Caption_26"/>
          <p:cNvSpPr>
            <a:spLocks noChangeArrowheads="1"/>
          </p:cNvSpPr>
          <p:nvPr/>
        </p:nvSpPr>
        <p:spPr bwMode="auto">
          <a:xfrm>
            <a:off x="408953" y="4384452"/>
            <a:ext cx="3351885" cy="1330547"/>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mn-lt"/>
              </a:rPr>
              <a:t>Saçımı ve gözlerimi beğeniyorum ancak daha uzun olmak isterdim…</a:t>
            </a:r>
            <a:endParaRPr lang="de-DE" i="1" dirty="0">
              <a:solidFill>
                <a:srgbClr val="333333"/>
              </a:solidFill>
              <a:latin typeface="+mn-lt"/>
            </a:endParaRPr>
          </a:p>
        </p:txBody>
      </p:sp>
      <p:sp>
        <p:nvSpPr>
          <p:cNvPr id="42" name="Caption_27"/>
          <p:cNvSpPr>
            <a:spLocks noChangeArrowheads="1"/>
          </p:cNvSpPr>
          <p:nvPr/>
        </p:nvSpPr>
        <p:spPr bwMode="auto">
          <a:xfrm>
            <a:off x="8259099" y="3440459"/>
            <a:ext cx="3539611" cy="1333375"/>
          </a:xfrm>
          <a:prstGeom prst="wedgeRoundRectCallout">
            <a:avLst>
              <a:gd name="adj1" fmla="val -60032"/>
              <a:gd name="adj2" fmla="val 32033"/>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mn-lt"/>
              </a:rPr>
              <a:t>Yemek yapmayı seviyorum, müzik ve siyaset hakkında çok şey biliyorum. Edebiyat ve filmlerle ilgileniyorum…</a:t>
            </a:r>
            <a:endParaRPr lang="de-DE" i="1" dirty="0">
              <a:solidFill>
                <a:srgbClr val="333333"/>
              </a:solidFill>
              <a:latin typeface="+mn-lt"/>
            </a:endParaRPr>
          </a:p>
        </p:txBody>
      </p:sp>
      <p:sp>
        <p:nvSpPr>
          <p:cNvPr id="43" name="Caption_24"/>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mn-lt"/>
              </a:rPr>
              <a:t>Okuldaki spor takımında sonuncu olarak seçildim, top atışında iyi değilim ancak iyi dans ederim…</a:t>
            </a:r>
            <a:endParaRPr lang="de-DE" i="1" dirty="0">
              <a:solidFill>
                <a:srgbClr val="333333"/>
              </a:solidFill>
              <a:latin typeface="+mn-lt"/>
            </a:endParaRPr>
          </a:p>
        </p:txBody>
      </p:sp>
      <p:sp>
        <p:nvSpPr>
          <p:cNvPr id="44" name="Caption_22"/>
          <p:cNvSpPr txBox="1">
            <a:spLocks noChangeArrowheads="1"/>
          </p:cNvSpPr>
          <p:nvPr/>
        </p:nvSpPr>
        <p:spPr bwMode="auto">
          <a:xfrm>
            <a:off x="6337950"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mn-lt"/>
              </a:rPr>
              <a:t>   </a:t>
            </a:r>
            <a:r>
              <a:rPr lang="de-DE" dirty="0" err="1">
                <a:solidFill>
                  <a:srgbClr val="333333"/>
                </a:solidFill>
                <a:latin typeface="+mn-lt"/>
              </a:rPr>
              <a:t>Hobiler</a:t>
            </a:r>
            <a:endParaRPr lang="de-DE" dirty="0">
              <a:solidFill>
                <a:srgbClr val="333333"/>
              </a:solidFill>
              <a:latin typeface="+mn-lt"/>
            </a:endParaRPr>
          </a:p>
        </p:txBody>
      </p:sp>
      <p:sp>
        <p:nvSpPr>
          <p:cNvPr id="45" name="Caption_21"/>
          <p:cNvSpPr txBox="1">
            <a:spLocks noChangeArrowheads="1"/>
          </p:cNvSpPr>
          <p:nvPr/>
        </p:nvSpPr>
        <p:spPr bwMode="auto">
          <a:xfrm>
            <a:off x="6718163" y="2972453"/>
            <a:ext cx="109728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Spor</a:t>
            </a:r>
            <a:endParaRPr lang="de-DE" dirty="0">
              <a:solidFill>
                <a:srgbClr val="333333"/>
              </a:solidFill>
              <a:latin typeface="+mn-lt"/>
            </a:endParaRPr>
          </a:p>
        </p:txBody>
      </p:sp>
      <p:sp>
        <p:nvSpPr>
          <p:cNvPr id="46" name="Caption_20"/>
          <p:cNvSpPr txBox="1">
            <a:spLocks noChangeArrowheads="1"/>
          </p:cNvSpPr>
          <p:nvPr/>
        </p:nvSpPr>
        <p:spPr bwMode="auto">
          <a:xfrm>
            <a:off x="4482553"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Görünüm</a:t>
            </a:r>
            <a:endParaRPr lang="de-DE" dirty="0">
              <a:solidFill>
                <a:srgbClr val="333333"/>
              </a:solidFill>
              <a:latin typeface="+mn-lt"/>
            </a:endParaRPr>
          </a:p>
        </p:txBody>
      </p:sp>
      <p:sp>
        <p:nvSpPr>
          <p:cNvPr id="47" name="Caption_19"/>
          <p:cNvSpPr txBox="1">
            <a:spLocks noChangeArrowheads="1"/>
          </p:cNvSpPr>
          <p:nvPr/>
        </p:nvSpPr>
        <p:spPr bwMode="auto">
          <a:xfrm>
            <a:off x="4672689"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mn-lt"/>
              </a:rPr>
              <a:t>  </a:t>
            </a:r>
            <a:r>
              <a:rPr lang="de-DE" dirty="0" err="1">
                <a:solidFill>
                  <a:srgbClr val="333333"/>
                </a:solidFill>
                <a:latin typeface="+mn-lt"/>
              </a:rPr>
              <a:t>İş</a:t>
            </a:r>
            <a:endParaRPr lang="de-DE" dirty="0">
              <a:solidFill>
                <a:srgbClr val="333333"/>
              </a:solidFill>
              <a:latin typeface="+mn-lt"/>
            </a:endParaRPr>
          </a:p>
        </p:txBody>
      </p:sp>
      <p:sp>
        <p:nvSpPr>
          <p:cNvPr id="48" name="Caption_18"/>
          <p:cNvSpPr txBox="1">
            <a:spLocks noChangeArrowheads="1"/>
          </p:cNvSpPr>
          <p:nvPr/>
        </p:nvSpPr>
        <p:spPr bwMode="auto">
          <a:xfrm>
            <a:off x="4482010"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mn-lt"/>
              </a:rPr>
              <a:t>İlişkiler</a:t>
            </a:r>
            <a:endParaRPr lang="de-DE" dirty="0">
              <a:solidFill>
                <a:srgbClr val="333333"/>
              </a:solidFill>
              <a:latin typeface="+mn-lt"/>
            </a:endParaRPr>
          </a:p>
        </p:txBody>
      </p:sp>
      <p:sp>
        <p:nvSpPr>
          <p:cNvPr id="4" name="Footer Placeholder 3"/>
          <p:cNvSpPr>
            <a:spLocks noGrp="1"/>
          </p:cNvSpPr>
          <p:nvPr>
            <p:ph type="ftr" sz="quarter" idx="11"/>
          </p:nvPr>
        </p:nvSpPr>
        <p:spPr/>
        <p:txBody>
          <a:bodyPr/>
          <a:lstStyle/>
          <a:p>
            <a:pPr>
              <a:defRPr/>
            </a:pPr>
            <a:r>
              <a:rPr lang="de-DE"/>
              <a:t>Eğitim Modülü 9 – Benlik Saygısı (Özsaygı)</a:t>
            </a:r>
          </a:p>
        </p:txBody>
      </p:sp>
      <p:sp>
        <p:nvSpPr>
          <p:cNvPr id="5" name="Slide Number Placeholder 4"/>
          <p:cNvSpPr>
            <a:spLocks noGrp="1"/>
          </p:cNvSpPr>
          <p:nvPr>
            <p:ph type="sldNum" sz="quarter" idx="12"/>
          </p:nvPr>
        </p:nvSpPr>
        <p:spPr/>
        <p:txBody>
          <a:bodyPr/>
          <a:lstStyle/>
          <a:p>
            <a:pPr>
              <a:defRPr/>
            </a:pPr>
            <a:fld id="{FA6740D3-3AD7-4A67-BA83-33BECCF281CD}" type="slidenum">
              <a:rPr lang="de-DE" smtClean="0"/>
              <a:pPr>
                <a:defRPr/>
              </a:pPr>
              <a:t>16</a:t>
            </a:fld>
            <a:endParaRPr lang="de-DE"/>
          </a:p>
        </p:txBody>
      </p:sp>
    </p:spTree>
    <p:extLst>
      <p:ext uri="{BB962C8B-B14F-4D97-AF65-F5344CB8AC3E}">
        <p14:creationId xmlns:p14="http://schemas.microsoft.com/office/powerpoint/2010/main" val="9124854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Benlik saygısı yüksek olan insanlar nasıl görünürler?</a:t>
            </a:r>
            <a:endParaRPr lang="de-DE" sz="3600" dirty="0">
              <a:latin typeface="+mn-lt"/>
              <a:ea typeface="+mn-ea"/>
              <a:cs typeface="+mn-cs"/>
            </a:endParaRPr>
          </a:p>
        </p:txBody>
      </p:sp>
      <p:sp>
        <p:nvSpPr>
          <p:cNvPr id="5" name="Rectangle 15"/>
          <p:cNvSpPr>
            <a:spLocks noGrp="1" noChangeArrowheads="1"/>
          </p:cNvSpPr>
          <p:nvPr>
            <p:ph idx="1"/>
          </p:nvPr>
        </p:nvSpPr>
        <p:spPr>
          <a:xfrm>
            <a:off x="408954" y="2204864"/>
            <a:ext cx="7498080" cy="4248000"/>
          </a:xfrm>
        </p:spPr>
        <p:txBody>
          <a:bodyPr>
            <a:noAutofit/>
          </a:bodyPr>
          <a:lstStyle/>
          <a:p>
            <a:pPr marL="342900" indent="-342900" eaLnBrk="1" hangingPunct="1">
              <a:buClr>
                <a:srgbClr val="333333"/>
              </a:buClr>
              <a:buFont typeface="WingDings"/>
              <a:buChar char=""/>
              <a:defRPr/>
            </a:pPr>
            <a:r>
              <a:rPr lang="tr-TR" sz="2400" dirty="0">
                <a:solidFill>
                  <a:srgbClr val="333333"/>
                </a:solidFill>
              </a:rPr>
              <a:t>Ses</a:t>
            </a:r>
            <a:r>
              <a:rPr lang="de-DE" sz="2400" dirty="0">
                <a:solidFill>
                  <a:srgbClr val="333333"/>
                </a:solidFill>
              </a:rPr>
              <a:t>: </a:t>
            </a:r>
            <a:r>
              <a:rPr lang="de-DE" sz="2400" dirty="0">
                <a:solidFill>
                  <a:srgbClr val="004992"/>
                </a:solidFill>
              </a:rPr>
              <a:t>??? </a:t>
            </a:r>
            <a:r>
              <a:rPr lang="tr-TR" sz="2400" dirty="0">
                <a:solidFill>
                  <a:srgbClr val="FFFFFF"/>
                </a:solidFill>
              </a:rPr>
              <a:t>berrak</a:t>
            </a:r>
            <a:r>
              <a:rPr lang="de-DE" sz="2400" dirty="0">
                <a:solidFill>
                  <a:srgbClr val="FFFFFF"/>
                </a:solidFill>
              </a:rPr>
              <a:t>, </a:t>
            </a:r>
            <a:r>
              <a:rPr lang="tr-TR" sz="2400" dirty="0">
                <a:solidFill>
                  <a:srgbClr val="FFFFFF"/>
                </a:solidFill>
              </a:rPr>
              <a:t>iyi ifade eden, uygun ses seviyesi</a:t>
            </a:r>
            <a:endParaRPr lang="de-DE" sz="2400" dirty="0">
              <a:solidFill>
                <a:srgbClr val="FFFFFF"/>
              </a:solidFill>
            </a:endParaRPr>
          </a:p>
          <a:p>
            <a:pPr marL="342900" indent="-342900">
              <a:buClr>
                <a:srgbClr val="333333"/>
              </a:buClr>
              <a:buFont typeface="WingDings"/>
              <a:buChar char=""/>
              <a:defRPr/>
            </a:pPr>
            <a:r>
              <a:rPr lang="tr-TR" sz="2400" dirty="0">
                <a:solidFill>
                  <a:srgbClr val="333333"/>
                </a:solidFill>
              </a:rPr>
              <a:t>Yüz ifadesi/Mimik</a:t>
            </a:r>
            <a:r>
              <a:rPr lang="de-DE" sz="2400" dirty="0">
                <a:solidFill>
                  <a:srgbClr val="333333"/>
                </a:solidFill>
              </a:rPr>
              <a:t>: </a:t>
            </a:r>
            <a:r>
              <a:rPr lang="de-DE" sz="2400" dirty="0">
                <a:solidFill>
                  <a:srgbClr val="004992"/>
                </a:solidFill>
              </a:rPr>
              <a:t>??? </a:t>
            </a:r>
            <a:r>
              <a:rPr lang="tr-TR" sz="2400" dirty="0">
                <a:solidFill>
                  <a:srgbClr val="FFFFFF"/>
                </a:solidFill>
              </a:rPr>
              <a:t>göz teması</a:t>
            </a:r>
            <a:r>
              <a:rPr lang="de-DE" sz="2400" dirty="0">
                <a:solidFill>
                  <a:srgbClr val="FFFFFF"/>
                </a:solidFill>
              </a:rPr>
              <a:t>; </a:t>
            </a:r>
            <a:r>
              <a:rPr lang="tr-TR" sz="2400" dirty="0">
                <a:solidFill>
                  <a:srgbClr val="FFFFFF"/>
                </a:solidFill>
              </a:rPr>
              <a:t>kendinden emin</a:t>
            </a:r>
            <a:endParaRPr lang="de-DE" sz="2400" dirty="0">
              <a:solidFill>
                <a:srgbClr val="FFFFFF"/>
              </a:solidFill>
            </a:endParaRPr>
          </a:p>
          <a:p>
            <a:pPr marL="342900" indent="-342900" eaLnBrk="1" hangingPunct="1">
              <a:buClr>
                <a:srgbClr val="333333"/>
              </a:buClr>
              <a:buFont typeface="WingDings"/>
              <a:buChar char=""/>
              <a:defRPr/>
            </a:pPr>
            <a:r>
              <a:rPr lang="tr-TR" sz="2400" dirty="0">
                <a:solidFill>
                  <a:srgbClr val="333333"/>
                </a:solidFill>
              </a:rPr>
              <a:t>Postür</a:t>
            </a:r>
            <a:r>
              <a:rPr lang="de-DE" sz="2400" dirty="0">
                <a:solidFill>
                  <a:srgbClr val="333333"/>
                </a:solidFill>
              </a:rPr>
              <a:t>: </a:t>
            </a:r>
            <a:r>
              <a:rPr lang="de-DE" sz="2400" dirty="0">
                <a:solidFill>
                  <a:srgbClr val="004992"/>
                </a:solidFill>
              </a:rPr>
              <a:t>??? </a:t>
            </a:r>
            <a:r>
              <a:rPr lang="tr-TR" sz="2400" dirty="0">
                <a:solidFill>
                  <a:srgbClr val="FFFFFF"/>
                </a:solidFill>
              </a:rPr>
              <a:t>dik</a:t>
            </a: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
        <p:nvSpPr>
          <p:cNvPr id="10" name="Footer Placeholder 9"/>
          <p:cNvSpPr>
            <a:spLocks noGrp="1"/>
          </p:cNvSpPr>
          <p:nvPr>
            <p:ph type="ftr" sz="quarter" idx="11"/>
          </p:nvPr>
        </p:nvSpPr>
        <p:spPr/>
        <p:txBody>
          <a:bodyPr/>
          <a:lstStyle/>
          <a:p>
            <a:pPr>
              <a:defRPr/>
            </a:pPr>
            <a:r>
              <a:rPr lang="de-DE"/>
              <a:t>Eğitim Modülü 9 – Benlik Saygısı (Özsaygı)</a:t>
            </a:r>
          </a:p>
        </p:txBody>
      </p:sp>
      <p:sp>
        <p:nvSpPr>
          <p:cNvPr id="11" name="Slide Number Placeholder 10"/>
          <p:cNvSpPr>
            <a:spLocks noGrp="1"/>
          </p:cNvSpPr>
          <p:nvPr>
            <p:ph type="sldNum" sz="quarter" idx="12"/>
          </p:nvPr>
        </p:nvSpPr>
        <p:spPr/>
        <p:txBody>
          <a:bodyPr/>
          <a:lstStyle/>
          <a:p>
            <a:pPr>
              <a:defRPr/>
            </a:pPr>
            <a:fld id="{F279F671-5723-4878-905E-9AC05A64390E}" type="slidenum">
              <a:rPr lang="de-DE" smtClean="0"/>
              <a:pPr>
                <a:defRPr/>
              </a:pPr>
              <a:t>17</a:t>
            </a:fld>
            <a:endParaRPr 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Benlik saygısı yüksek olan insanlar nasıl görünürler?</a:t>
            </a:r>
            <a:endParaRPr lang="de-DE" sz="3600" dirty="0">
              <a:latin typeface="+mn-lt"/>
              <a:ea typeface="+mn-ea"/>
              <a:cs typeface="+mn-cs"/>
            </a:endParaRPr>
          </a:p>
        </p:txBody>
      </p:sp>
      <p:sp>
        <p:nvSpPr>
          <p:cNvPr id="5" name="Rectangle 15"/>
          <p:cNvSpPr>
            <a:spLocks noGrp="1" noChangeArrowheads="1"/>
          </p:cNvSpPr>
          <p:nvPr>
            <p:ph idx="1"/>
          </p:nvPr>
        </p:nvSpPr>
        <p:spPr>
          <a:xfrm>
            <a:off x="408954" y="2204864"/>
            <a:ext cx="7498080" cy="4248000"/>
          </a:xfrm>
        </p:spPr>
        <p:txBody>
          <a:bodyPr>
            <a:noAutofit/>
          </a:bodyPr>
          <a:lstStyle/>
          <a:p>
            <a:pPr marL="342900" indent="-342900" eaLnBrk="1" hangingPunct="1">
              <a:buClr>
                <a:srgbClr val="000000"/>
              </a:buClr>
              <a:buFont typeface="WingDings"/>
              <a:buChar char=""/>
              <a:defRPr/>
            </a:pPr>
            <a:r>
              <a:rPr lang="tr-TR" sz="2400" dirty="0">
                <a:solidFill>
                  <a:srgbClr val="333333"/>
                </a:solidFill>
              </a:rPr>
              <a:t>Ses</a:t>
            </a:r>
            <a:r>
              <a:rPr lang="de-DE" sz="2400" dirty="0">
                <a:solidFill>
                  <a:srgbClr val="333333"/>
                </a:solidFill>
              </a:rPr>
              <a:t>: </a:t>
            </a:r>
            <a:r>
              <a:rPr lang="tr-TR" sz="2400" dirty="0">
                <a:solidFill>
                  <a:srgbClr val="004992"/>
                </a:solidFill>
              </a:rPr>
              <a:t>berrak</a:t>
            </a:r>
            <a:r>
              <a:rPr lang="de-DE" sz="2400" dirty="0">
                <a:solidFill>
                  <a:srgbClr val="004992"/>
                </a:solidFill>
              </a:rPr>
              <a:t>, </a:t>
            </a:r>
            <a:r>
              <a:rPr lang="tr-TR" sz="2400" dirty="0">
                <a:solidFill>
                  <a:srgbClr val="004992"/>
                </a:solidFill>
              </a:rPr>
              <a:t>iyi ifade eden, uygun ses seviyesi</a:t>
            </a:r>
            <a:endParaRPr lang="de-DE" sz="2400" dirty="0">
              <a:solidFill>
                <a:srgbClr val="004992"/>
              </a:solidFill>
            </a:endParaRPr>
          </a:p>
          <a:p>
            <a:pPr marL="342900" indent="-342900">
              <a:buClr>
                <a:srgbClr val="000000"/>
              </a:buClr>
              <a:buFont typeface="WingDings"/>
              <a:buChar char=""/>
              <a:defRPr/>
            </a:pPr>
            <a:r>
              <a:rPr lang="tr-TR" sz="2400" dirty="0">
                <a:solidFill>
                  <a:srgbClr val="333333"/>
                </a:solidFill>
              </a:rPr>
              <a:t>Yüz ifadesi/Mimik</a:t>
            </a:r>
            <a:r>
              <a:rPr lang="de-DE" sz="2400" dirty="0">
                <a:solidFill>
                  <a:srgbClr val="333333"/>
                </a:solidFill>
              </a:rPr>
              <a:t>: </a:t>
            </a:r>
            <a:r>
              <a:rPr lang="tr-TR" sz="2400" dirty="0">
                <a:solidFill>
                  <a:srgbClr val="004992"/>
                </a:solidFill>
              </a:rPr>
              <a:t>göz teması</a:t>
            </a:r>
            <a:r>
              <a:rPr lang="de-DE" sz="2400" dirty="0">
                <a:solidFill>
                  <a:srgbClr val="004992"/>
                </a:solidFill>
              </a:rPr>
              <a:t>; </a:t>
            </a:r>
            <a:r>
              <a:rPr lang="tr-TR" sz="2400" dirty="0">
                <a:solidFill>
                  <a:srgbClr val="004992"/>
                </a:solidFill>
              </a:rPr>
              <a:t>kendinden emin görünüm</a:t>
            </a:r>
            <a:endParaRPr lang="de-DE" sz="2400" dirty="0">
              <a:solidFill>
                <a:srgbClr val="004992"/>
              </a:solidFill>
            </a:endParaRPr>
          </a:p>
          <a:p>
            <a:pPr marL="342900" indent="-342900" eaLnBrk="1" hangingPunct="1">
              <a:buClr>
                <a:srgbClr val="333333"/>
              </a:buClr>
              <a:buFont typeface="WingDings"/>
              <a:buChar char=""/>
              <a:defRPr/>
            </a:pPr>
            <a:r>
              <a:rPr lang="tr-TR" sz="2400" dirty="0">
                <a:solidFill>
                  <a:srgbClr val="333333"/>
                </a:solidFill>
              </a:rPr>
              <a:t>Postür</a:t>
            </a:r>
            <a:r>
              <a:rPr lang="de-DE" sz="2400" dirty="0">
                <a:solidFill>
                  <a:srgbClr val="333333"/>
                </a:solidFill>
              </a:rPr>
              <a:t>: </a:t>
            </a:r>
            <a:r>
              <a:rPr lang="tr-TR" sz="2400" dirty="0">
                <a:solidFill>
                  <a:srgbClr val="004992"/>
                </a:solidFill>
              </a:rPr>
              <a:t>dik</a:t>
            </a:r>
          </a:p>
          <a:p>
            <a:pPr lvl="0" defTabSz="914400" fontAlgn="base"/>
            <a:r>
              <a:rPr lang="tr-TR" sz="2400" dirty="0">
                <a:solidFill>
                  <a:srgbClr val="004992"/>
                </a:solidFill>
              </a:rPr>
              <a:t>Her şeyde olduğu gibi</a:t>
            </a:r>
            <a:r>
              <a:rPr lang="en-US" sz="2400" dirty="0">
                <a:solidFill>
                  <a:srgbClr val="004992"/>
                </a:solidFill>
              </a:rPr>
              <a:t>: </a:t>
            </a:r>
            <a:r>
              <a:rPr lang="tr-TR" sz="2400" dirty="0">
                <a:solidFill>
                  <a:srgbClr val="004992"/>
                </a:solidFill>
              </a:rPr>
              <a:t>aşırıya kaçmayın </a:t>
            </a:r>
            <a:r>
              <a:rPr lang="en-US" sz="2400" dirty="0">
                <a:solidFill>
                  <a:srgbClr val="004992"/>
                </a:solidFill>
              </a:rPr>
              <a:t>(</a:t>
            </a:r>
            <a:r>
              <a:rPr lang="tr-TR" sz="2400" dirty="0">
                <a:solidFill>
                  <a:srgbClr val="004992"/>
                </a:solidFill>
              </a:rPr>
              <a:t>örneğin; başkalarına gözünü dikip bakmak, sürekli sözünü kesmek,</a:t>
            </a:r>
            <a:r>
              <a:rPr lang="en-US" sz="2400" dirty="0">
                <a:solidFill>
                  <a:srgbClr val="004992"/>
                </a:solidFill>
              </a:rPr>
              <a:t> </a:t>
            </a:r>
            <a:r>
              <a:rPr lang="tr-TR" sz="2400" dirty="0">
                <a:solidFill>
                  <a:srgbClr val="004992"/>
                </a:solidFill>
              </a:rPr>
              <a:t>patronluk taslamak</a:t>
            </a:r>
            <a:r>
              <a:rPr lang="en-US" sz="2400" dirty="0">
                <a:solidFill>
                  <a:srgbClr val="004992"/>
                </a:solidFill>
              </a:rPr>
              <a:t>).</a:t>
            </a:r>
            <a:endParaRPr lang="de-DE" sz="2400" dirty="0">
              <a:solidFill>
                <a:srgbClr val="333333"/>
              </a:solidFill>
            </a:endParaRPr>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
        <p:nvSpPr>
          <p:cNvPr id="4" name="Footer Placeholder 3"/>
          <p:cNvSpPr>
            <a:spLocks noGrp="1"/>
          </p:cNvSpPr>
          <p:nvPr>
            <p:ph type="ftr" sz="quarter" idx="11"/>
          </p:nvPr>
        </p:nvSpPr>
        <p:spPr/>
        <p:txBody>
          <a:bodyPr/>
          <a:lstStyle/>
          <a:p>
            <a:pPr>
              <a:defRPr/>
            </a:pPr>
            <a:r>
              <a:rPr lang="de-DE"/>
              <a:t>Eğitim Modülü 9 – Benlik Saygısı (Özsaygı)</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pPr>
                <a:defRPr/>
              </a:pPr>
              <a:t>18</a:t>
            </a:fld>
            <a:endParaRPr lang="de-DE"/>
          </a:p>
        </p:txBody>
      </p:sp>
    </p:spTree>
    <p:extLst>
      <p:ext uri="{BB962C8B-B14F-4D97-AF65-F5344CB8AC3E}">
        <p14:creationId xmlns:p14="http://schemas.microsoft.com/office/powerpoint/2010/main" val="4100949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Yüksek benlik saygısının doğrudan gözlenemeyen özellikleri</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5760720" cy="4248000"/>
          </a:xfrm>
        </p:spPr>
        <p:txBody>
          <a:bodyPr>
            <a:noAutofit/>
          </a:bodyPr>
          <a:lstStyle/>
          <a:p>
            <a:pPr marL="341991" indent="-341991">
              <a:buNone/>
            </a:pPr>
            <a:r>
              <a:rPr lang="de-DE" sz="2400" kern="1200">
                <a:solidFill>
                  <a:srgbClr val="333333"/>
                </a:solidFill>
              </a:rPr>
              <a:t>???</a:t>
            </a:r>
            <a:endParaRPr lang="de-DE" sz="2400" kern="1200" dirty="0">
              <a:solidFill>
                <a:srgbClr val="333333"/>
              </a:solidFill>
            </a:endParaRPr>
          </a:p>
        </p:txBody>
      </p:sp>
      <p:pic>
        <p:nvPicPr>
          <p:cNvPr id="9"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
        <p:nvSpPr>
          <p:cNvPr id="6" name="Footer Placeholder 5"/>
          <p:cNvSpPr>
            <a:spLocks noGrp="1"/>
          </p:cNvSpPr>
          <p:nvPr>
            <p:ph type="ftr" sz="quarter" idx="11"/>
          </p:nvPr>
        </p:nvSpPr>
        <p:spPr/>
        <p:txBody>
          <a:bodyPr/>
          <a:lstStyle/>
          <a:p>
            <a:pPr>
              <a:defRPr/>
            </a:pPr>
            <a:r>
              <a:rPr lang="de-DE"/>
              <a:t>Eğitim Modülü 9 – Benlik Saygısı (Özsaygı)</a:t>
            </a:r>
          </a:p>
        </p:txBody>
      </p:sp>
      <p:sp>
        <p:nvSpPr>
          <p:cNvPr id="10" name="Slide Number Placeholder 9"/>
          <p:cNvSpPr>
            <a:spLocks noGrp="1"/>
          </p:cNvSpPr>
          <p:nvPr>
            <p:ph type="sldNum" sz="quarter" idx="12"/>
          </p:nvPr>
        </p:nvSpPr>
        <p:spPr/>
        <p:txBody>
          <a:bodyPr/>
          <a:lstStyle/>
          <a:p>
            <a:pPr>
              <a:defRPr/>
            </a:pPr>
            <a:fld id="{F279F671-5723-4878-905E-9AC05A64390E}" type="slidenum">
              <a:rPr lang="de-DE" smtClean="0"/>
              <a:pPr>
                <a:defRPr/>
              </a:pPr>
              <a:t>19</a:t>
            </a:fld>
            <a:endParaRPr 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Yüksek benlik saygısının doğrudan gözlenemeyen özellikleri</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5760720" cy="4248000"/>
          </a:xfrm>
        </p:spPr>
        <p:txBody>
          <a:bodyPr>
            <a:noAutofit/>
          </a:bodyPr>
          <a:lstStyle/>
          <a:p>
            <a:pPr marL="342900" indent="-342900">
              <a:buClr>
                <a:srgbClr val="333333"/>
              </a:buClr>
              <a:buFont typeface="WingDings"/>
              <a:buChar char=""/>
              <a:defRPr/>
            </a:pPr>
            <a:r>
              <a:rPr lang="tr-TR" sz="2400" dirty="0">
                <a:solidFill>
                  <a:srgbClr val="333333"/>
                </a:solidFill>
              </a:rPr>
              <a:t>Kişinin kendi yeteneklerine güvenmesi</a:t>
            </a:r>
            <a:r>
              <a:rPr lang="de-DE" sz="2400" dirty="0">
                <a:solidFill>
                  <a:srgbClr val="333333"/>
                </a:solidFill>
              </a:rPr>
              <a:t>.</a:t>
            </a:r>
          </a:p>
          <a:p>
            <a:pPr marL="342900" indent="-342900">
              <a:buClr>
                <a:srgbClr val="333333"/>
              </a:buClr>
              <a:buFont typeface="WingDings"/>
              <a:buChar char=""/>
              <a:defRPr/>
            </a:pPr>
            <a:r>
              <a:rPr lang="tr-TR" sz="2400" dirty="0">
                <a:solidFill>
                  <a:srgbClr val="333333"/>
                </a:solidFill>
              </a:rPr>
              <a:t>Kendi hata ve yanlışlarını kabul etmesi </a:t>
            </a:r>
            <a:r>
              <a:rPr lang="en-US" sz="2400" dirty="0">
                <a:solidFill>
                  <a:srgbClr val="333333"/>
                </a:solidFill>
              </a:rPr>
              <a:t>(</a:t>
            </a:r>
            <a:r>
              <a:rPr lang="tr-TR" sz="2400" dirty="0">
                <a:solidFill>
                  <a:srgbClr val="333333"/>
                </a:solidFill>
              </a:rPr>
              <a:t>kendi değerini </a:t>
            </a:r>
            <a:r>
              <a:rPr lang="tr-TR" sz="2400">
                <a:solidFill>
                  <a:srgbClr val="333333"/>
                </a:solidFill>
              </a:rPr>
              <a:t>düşürmeden</a:t>
            </a:r>
            <a:r>
              <a:rPr lang="en-US" sz="2400">
                <a:solidFill>
                  <a:srgbClr val="333333"/>
                </a:solidFill>
              </a:rPr>
              <a:t>).</a:t>
            </a:r>
          </a:p>
          <a:p>
            <a:pPr marL="342900" indent="-342900">
              <a:buClr>
                <a:srgbClr val="333333"/>
              </a:buClr>
              <a:buFont typeface="WingDings"/>
              <a:buChar char=""/>
              <a:defRPr/>
            </a:pPr>
            <a:r>
              <a:rPr lang="tr-TR" sz="2400">
                <a:solidFill>
                  <a:srgbClr val="333333"/>
                </a:solidFill>
              </a:rPr>
              <a:t>Özeleştiri </a:t>
            </a:r>
            <a:r>
              <a:rPr lang="tr-TR" sz="2400" dirty="0">
                <a:solidFill>
                  <a:srgbClr val="333333"/>
                </a:solidFill>
              </a:rPr>
              <a:t>yapma</a:t>
            </a:r>
            <a:r>
              <a:rPr lang="en-US" sz="2400" dirty="0">
                <a:solidFill>
                  <a:srgbClr val="333333"/>
                </a:solidFill>
              </a:rPr>
              <a:t>, </a:t>
            </a:r>
            <a:r>
              <a:rPr lang="tr-TR" sz="2400" dirty="0">
                <a:solidFill>
                  <a:srgbClr val="333333"/>
                </a:solidFill>
              </a:rPr>
              <a:t>öğrenmeye açık olma</a:t>
            </a:r>
            <a:r>
              <a:rPr lang="en-US" sz="2400" dirty="0">
                <a:solidFill>
                  <a:srgbClr val="333333"/>
                </a:solidFill>
              </a:rPr>
              <a:t> (</a:t>
            </a:r>
            <a:r>
              <a:rPr lang="tr-TR" sz="2400" dirty="0">
                <a:solidFill>
                  <a:srgbClr val="333333"/>
                </a:solidFill>
              </a:rPr>
              <a:t>kendi yanlış ve hatalarından</a:t>
            </a:r>
            <a:r>
              <a:rPr lang="en-US" sz="2400" dirty="0">
                <a:solidFill>
                  <a:srgbClr val="333333"/>
                </a:solidFill>
              </a:rPr>
              <a:t>).</a:t>
            </a:r>
            <a:endParaRPr lang="de-DE" sz="2400" dirty="0">
              <a:solidFill>
                <a:srgbClr val="333333"/>
              </a:solidFill>
            </a:endParaRPr>
          </a:p>
          <a:p>
            <a:pPr marL="342900" indent="-342900">
              <a:buClr>
                <a:srgbClr val="333333"/>
              </a:buClr>
              <a:buFont typeface="WingDings"/>
              <a:buChar char=""/>
              <a:defRPr/>
            </a:pPr>
            <a:r>
              <a:rPr lang="tr-TR" sz="2400" dirty="0">
                <a:solidFill>
                  <a:srgbClr val="333333"/>
                </a:solidFill>
              </a:rPr>
              <a:t>Kendine karşı olumlu tutum</a:t>
            </a:r>
            <a:r>
              <a:rPr lang="en-US" sz="2400" dirty="0">
                <a:solidFill>
                  <a:srgbClr val="333333"/>
                </a:solidFill>
              </a:rPr>
              <a:t>, </a:t>
            </a:r>
            <a:r>
              <a:rPr lang="tr-TR" sz="2400" dirty="0">
                <a:solidFill>
                  <a:srgbClr val="333333"/>
                </a:solidFill>
              </a:rPr>
              <a:t>örneğin</a:t>
            </a:r>
            <a:r>
              <a:rPr lang="en-US" sz="2400" dirty="0">
                <a:solidFill>
                  <a:srgbClr val="333333"/>
                </a:solidFill>
              </a:rPr>
              <a:t>, </a:t>
            </a:r>
            <a:r>
              <a:rPr lang="tr-TR" sz="2400" dirty="0">
                <a:solidFill>
                  <a:srgbClr val="333333"/>
                </a:solidFill>
              </a:rPr>
              <a:t>başarıda kendini övme</a:t>
            </a:r>
            <a:r>
              <a:rPr lang="de-DE" sz="2400" dirty="0">
                <a:solidFill>
                  <a:srgbClr val="333333"/>
                </a:solidFill>
              </a:rPr>
              <a:t>.</a:t>
            </a:r>
          </a:p>
        </p:txBody>
      </p:sp>
      <p:pic>
        <p:nvPicPr>
          <p:cNvPr id="9"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
        <p:nvSpPr>
          <p:cNvPr id="6" name="Footer Placeholder 5"/>
          <p:cNvSpPr>
            <a:spLocks noGrp="1"/>
          </p:cNvSpPr>
          <p:nvPr>
            <p:ph type="ftr" sz="quarter" idx="11"/>
          </p:nvPr>
        </p:nvSpPr>
        <p:spPr/>
        <p:txBody>
          <a:bodyPr/>
          <a:lstStyle/>
          <a:p>
            <a:pPr>
              <a:defRPr/>
            </a:pPr>
            <a:r>
              <a:rPr lang="de-DE"/>
              <a:t>Eğitim Modülü 9 – Benlik Saygısı (Özsaygı)</a:t>
            </a:r>
          </a:p>
        </p:txBody>
      </p:sp>
      <p:sp>
        <p:nvSpPr>
          <p:cNvPr id="10" name="Slide Number Placeholder 9"/>
          <p:cNvSpPr>
            <a:spLocks noGrp="1"/>
          </p:cNvSpPr>
          <p:nvPr>
            <p:ph type="sldNum" sz="quarter" idx="12"/>
          </p:nvPr>
        </p:nvSpPr>
        <p:spPr/>
        <p:txBody>
          <a:bodyPr/>
          <a:lstStyle/>
          <a:p>
            <a:pPr>
              <a:defRPr/>
            </a:pPr>
            <a:fld id="{F279F671-5723-4878-905E-9AC05A64390E}" type="slidenum">
              <a:rPr lang="de-DE" smtClean="0"/>
              <a:pPr>
                <a:defRPr/>
              </a:pPr>
              <a:t>20</a:t>
            </a:fld>
            <a:endParaRPr lang="de-DE"/>
          </a:p>
        </p:txBody>
      </p:sp>
    </p:spTree>
    <p:extLst>
      <p:ext uri="{BB962C8B-B14F-4D97-AF65-F5344CB8AC3E}">
        <p14:creationId xmlns:p14="http://schemas.microsoft.com/office/powerpoint/2010/main" val="23008782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Güçlü yönlerinizin farkına varma</a:t>
            </a:r>
            <a:endParaRPr lang="de-DE" sz="3600" dirty="0">
              <a:latin typeface="+mn-lt"/>
              <a:ea typeface="+mn-ea"/>
              <a:cs typeface="+mn-cs"/>
            </a:endParaRPr>
          </a:p>
        </p:txBody>
      </p:sp>
      <p:sp>
        <p:nvSpPr>
          <p:cNvPr id="3" name="Inhaltsplatzhalter 2"/>
          <p:cNvSpPr>
            <a:spLocks noGrp="1"/>
          </p:cNvSpPr>
          <p:nvPr>
            <p:ph idx="1"/>
          </p:nvPr>
        </p:nvSpPr>
        <p:spPr/>
        <p:txBody>
          <a:bodyPr wrap="square">
            <a:noAutofit/>
          </a:bodyPr>
          <a:lstStyle/>
          <a:p>
            <a:pPr>
              <a:defRPr/>
            </a:pPr>
            <a:r>
              <a:rPr lang="tr-TR" sz="2400" dirty="0">
                <a:solidFill>
                  <a:srgbClr val="004992"/>
                </a:solidFill>
              </a:rPr>
              <a:t>Kendi güçlü yönlerimizi keşfetmek, bazen neden bu kadar zordur?</a:t>
            </a:r>
            <a:endParaRPr lang="en-US" sz="2400" dirty="0">
              <a:solidFill>
                <a:srgbClr val="004992"/>
              </a:solidFill>
            </a:endParaRPr>
          </a:p>
          <a:p>
            <a:pPr marL="342900" lvl="1" indent="-342900">
              <a:spcBef>
                <a:spcPts val="1999"/>
              </a:spcBef>
              <a:spcAft>
                <a:spcPts val="0"/>
              </a:spcAft>
              <a:buClr>
                <a:srgbClr val="333333"/>
              </a:buClr>
              <a:buFont typeface="WingDings"/>
              <a:buChar char=""/>
              <a:tabLst>
                <a:tab pos="82550" algn="l"/>
                <a:tab pos="808038" algn="l"/>
                <a:tab pos="895350" algn="l"/>
              </a:tabLst>
              <a:defRPr/>
            </a:pPr>
            <a:r>
              <a:rPr lang="tr-TR" sz="2400" dirty="0">
                <a:solidFill>
                  <a:srgbClr val="333333"/>
                </a:solidFill>
                <a:latin typeface="+mn-lt"/>
              </a:rPr>
              <a:t>Genel varsayım</a:t>
            </a:r>
            <a:r>
              <a:rPr lang="de-DE" sz="2400" dirty="0">
                <a:solidFill>
                  <a:srgbClr val="333333"/>
                </a:solidFill>
                <a:latin typeface="+mn-lt"/>
              </a:rPr>
              <a:t>: </a:t>
            </a:r>
            <a:r>
              <a:rPr lang="tr-TR" sz="2400" dirty="0">
                <a:solidFill>
                  <a:srgbClr val="333333"/>
                </a:solidFill>
                <a:latin typeface="+mn-lt"/>
              </a:rPr>
              <a:t>‘Eğer kendimi översem, kendini beğenmiş, kibirli biri olurum</a:t>
            </a:r>
            <a:r>
              <a:rPr lang="en-US" sz="2400" dirty="0">
                <a:solidFill>
                  <a:srgbClr val="333333"/>
                </a:solidFill>
                <a:latin typeface="+mn-lt"/>
              </a:rPr>
              <a:t>.</a:t>
            </a:r>
            <a:r>
              <a:rPr lang="tr-TR" sz="2400" dirty="0">
                <a:solidFill>
                  <a:srgbClr val="333333"/>
                </a:solidFill>
                <a:latin typeface="+mn-lt"/>
              </a:rPr>
              <a:t>’</a:t>
            </a:r>
            <a:endParaRPr lang="de-DE" sz="2400" dirty="0">
              <a:solidFill>
                <a:srgbClr val="333333"/>
              </a:solidFill>
              <a:latin typeface="+mn-lt"/>
            </a:endParaRPr>
          </a:p>
          <a:p>
            <a:pPr marL="342900" lvl="1" indent="-342900">
              <a:spcBef>
                <a:spcPts val="1999"/>
              </a:spcBef>
              <a:spcAft>
                <a:spcPts val="0"/>
              </a:spcAft>
              <a:buClr>
                <a:srgbClr val="333333"/>
              </a:buClr>
              <a:buFont typeface="WingDings"/>
              <a:buChar char=""/>
              <a:tabLst>
                <a:tab pos="82550" algn="l"/>
                <a:tab pos="808038" algn="l"/>
                <a:tab pos="895350" algn="l"/>
              </a:tabLst>
              <a:defRPr/>
            </a:pPr>
            <a:r>
              <a:rPr lang="tr-TR" sz="2400" dirty="0">
                <a:solidFill>
                  <a:srgbClr val="333333"/>
                </a:solidFill>
                <a:latin typeface="+mn-lt"/>
              </a:rPr>
              <a:t>Hastalığın alevlendiği dönemlerde, kendi güçlü yönlerinizi görmek ve göstermek zor olabilir.</a:t>
            </a:r>
            <a:endParaRPr lang="en-US" sz="2400" dirty="0">
              <a:solidFill>
                <a:srgbClr val="333333"/>
              </a:solidFill>
              <a:latin typeface="+mn-lt"/>
            </a:endParaRPr>
          </a:p>
        </p:txBody>
      </p:sp>
      <p:sp>
        <p:nvSpPr>
          <p:cNvPr id="6" name="Footer Placeholder 5"/>
          <p:cNvSpPr>
            <a:spLocks noGrp="1"/>
          </p:cNvSpPr>
          <p:nvPr>
            <p:ph type="ftr" sz="quarter" idx="11"/>
          </p:nvPr>
        </p:nvSpPr>
        <p:spPr/>
        <p:txBody>
          <a:bodyPr/>
          <a:lstStyle/>
          <a:p>
            <a:pPr>
              <a:defRPr/>
            </a:pPr>
            <a:r>
              <a:rPr lang="de-DE"/>
              <a:t>Eğitim Modülü 9 – Benlik Saygısı (Özsaygı)</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21</a:t>
            </a:fld>
            <a:endParaRPr 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Güçlü yönlerinizin farkına varma</a:t>
            </a:r>
            <a:endParaRPr lang="de-DE" sz="3600" dirty="0">
              <a:latin typeface="+mn-lt"/>
              <a:ea typeface="+mn-ea"/>
              <a:cs typeface="+mn-cs"/>
            </a:endParaRPr>
          </a:p>
        </p:txBody>
      </p:sp>
      <p:sp>
        <p:nvSpPr>
          <p:cNvPr id="3" name="Inhaltsplatzhalter 2"/>
          <p:cNvSpPr>
            <a:spLocks noGrp="1"/>
          </p:cNvSpPr>
          <p:nvPr>
            <p:ph idx="1"/>
          </p:nvPr>
        </p:nvSpPr>
        <p:spPr>
          <a:xfrm>
            <a:off x="408955" y="2204864"/>
            <a:ext cx="11340000" cy="4248000"/>
          </a:xfrm>
        </p:spPr>
        <p:txBody>
          <a:bodyPr>
            <a:noAutofit/>
          </a:bodyPr>
          <a:lstStyle/>
          <a:p>
            <a:r>
              <a:rPr lang="tr-TR" sz="2400" dirty="0">
                <a:solidFill>
                  <a:srgbClr val="004992"/>
                </a:solidFill>
              </a:rPr>
              <a:t>‘Kayıp hazineyi’ geri kazanmak</a:t>
            </a:r>
            <a:r>
              <a:rPr lang="de-DE" sz="2400" dirty="0">
                <a:solidFill>
                  <a:srgbClr val="004992"/>
                </a:solidFill>
              </a:rPr>
              <a:t>:</a:t>
            </a:r>
          </a:p>
          <a:p>
            <a:pPr marL="342900" indent="-342900">
              <a:buClr>
                <a:srgbClr val="333333"/>
              </a:buClr>
              <a:buFont typeface="WingDings"/>
              <a:buChar char=""/>
            </a:pPr>
            <a:r>
              <a:rPr lang="tr-TR" sz="2400" dirty="0">
                <a:solidFill>
                  <a:srgbClr val="333333"/>
                </a:solidFill>
              </a:rPr>
              <a:t>Arkadaşlarınıza ve ailenize, size hangi güçlü yönleriniz için değer verdiklerini sorun.</a:t>
            </a:r>
            <a:endParaRPr lang="en-US" sz="2400" dirty="0">
              <a:solidFill>
                <a:srgbClr val="333333"/>
              </a:solidFill>
            </a:endParaRPr>
          </a:p>
          <a:p>
            <a:pPr marL="342900" indent="-342900">
              <a:buClr>
                <a:srgbClr val="333333"/>
              </a:buClr>
              <a:buFont typeface="WingDings"/>
              <a:buChar char=""/>
            </a:pPr>
            <a:r>
              <a:rPr lang="tr-TR" sz="2400" dirty="0">
                <a:solidFill>
                  <a:srgbClr val="333333"/>
                </a:solidFill>
              </a:rPr>
              <a:t>İyi idare ettiğiniz ve övgü aldığınız ‘somut durumları’ düşünün.</a:t>
            </a:r>
            <a:endParaRPr lang="en-US" sz="2400" dirty="0">
              <a:solidFill>
                <a:srgbClr val="333333"/>
              </a:solidFill>
            </a:endParaRPr>
          </a:p>
          <a:p>
            <a:pPr marL="342900" indent="-342900">
              <a:buClr>
                <a:srgbClr val="333333"/>
              </a:buClr>
              <a:buFont typeface="WingDings"/>
              <a:buChar char=""/>
            </a:pPr>
            <a:r>
              <a:rPr lang="tr-TR" sz="2400" dirty="0">
                <a:solidFill>
                  <a:srgbClr val="333333"/>
                </a:solidFill>
              </a:rPr>
              <a:t>… ve bu durumları/deneyimleri ‘sevinç günlüğü’</a:t>
            </a:r>
            <a:r>
              <a:rPr lang="en-US" sz="2400" dirty="0">
                <a:solidFill>
                  <a:srgbClr val="333333"/>
                </a:solidFill>
              </a:rPr>
              <a:t>*</a:t>
            </a:r>
            <a:r>
              <a:rPr lang="tr-TR" sz="2400" dirty="0">
                <a:solidFill>
                  <a:srgbClr val="333333"/>
                </a:solidFill>
              </a:rPr>
              <a:t> ne yazın, böylece kötü zamanlarda onları hatırlarsınız.</a:t>
            </a:r>
            <a:endParaRPr lang="de-DE" sz="2400" dirty="0">
              <a:solidFill>
                <a:srgbClr val="333333"/>
              </a:solidFill>
            </a:endParaRPr>
          </a:p>
        </p:txBody>
      </p:sp>
      <p:sp>
        <p:nvSpPr>
          <p:cNvPr id="5" name="Textfeld 4"/>
          <p:cNvSpPr txBox="1">
            <a:spLocks noChangeArrowheads="1"/>
          </p:cNvSpPr>
          <p:nvPr/>
        </p:nvSpPr>
        <p:spPr bwMode="auto">
          <a:xfrm>
            <a:off x="408955" y="6145087"/>
            <a:ext cx="11376000" cy="307777"/>
          </a:xfrm>
          <a:prstGeom prst="rect">
            <a:avLst/>
          </a:prstGeom>
          <a:noFill/>
          <a:ln w="9525">
            <a:noFill/>
            <a:miter lim="800000"/>
            <a:headEnd/>
            <a:tailEnd/>
          </a:ln>
        </p:spPr>
        <p:txBody>
          <a:bodyPr>
            <a:noAutofit/>
          </a:bodyPr>
          <a:lstStyle/>
          <a:p>
            <a:r>
              <a:rPr lang="tr-TR" sz="1400" dirty="0">
                <a:solidFill>
                  <a:srgbClr val="333333"/>
                </a:solidFill>
                <a:latin typeface="+mn-lt"/>
              </a:rPr>
              <a:t>*Sevinç günlüğüne gününüzün sadece olumlu anıları yazılmalıdır</a:t>
            </a:r>
            <a:endParaRPr lang="de-DE" sz="1400" dirty="0">
              <a:solidFill>
                <a:srgbClr val="333333"/>
              </a:solidFill>
              <a:latin typeface="+mn-lt"/>
            </a:endParaRPr>
          </a:p>
        </p:txBody>
      </p:sp>
      <p:pic>
        <p:nvPicPr>
          <p:cNvPr id="9"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
        <p:nvSpPr>
          <p:cNvPr id="7" name="Footer Placeholder 6"/>
          <p:cNvSpPr>
            <a:spLocks noGrp="1"/>
          </p:cNvSpPr>
          <p:nvPr>
            <p:ph type="ftr" sz="quarter" idx="11"/>
          </p:nvPr>
        </p:nvSpPr>
        <p:spPr/>
        <p:txBody>
          <a:bodyPr/>
          <a:lstStyle/>
          <a:p>
            <a:pPr>
              <a:defRPr/>
            </a:pPr>
            <a:r>
              <a:rPr lang="de-DE"/>
              <a:t>Eğitim Modülü 9 – Benlik Saygısı (Özsaygı)</a:t>
            </a:r>
          </a:p>
        </p:txBody>
      </p:sp>
      <p:sp>
        <p:nvSpPr>
          <p:cNvPr id="10" name="Slide Number Placeholder 9"/>
          <p:cNvSpPr>
            <a:spLocks noGrp="1"/>
          </p:cNvSpPr>
          <p:nvPr>
            <p:ph type="sldNum" sz="quarter" idx="12"/>
          </p:nvPr>
        </p:nvSpPr>
        <p:spPr/>
        <p:txBody>
          <a:bodyPr/>
          <a:lstStyle/>
          <a:p>
            <a:pPr>
              <a:defRPr/>
            </a:pPr>
            <a:fld id="{F279F671-5723-4878-905E-9AC05A64390E}" type="slidenum">
              <a:rPr lang="de-DE" smtClean="0"/>
              <a:pPr>
                <a:defRPr/>
              </a:pPr>
              <a:t>22</a:t>
            </a:fld>
            <a:endParaRPr 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Egzersiz 1</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gn="ctr">
              <a:defRPr/>
            </a:pPr>
            <a:r>
              <a:rPr lang="tr-TR" sz="2400" dirty="0">
                <a:solidFill>
                  <a:srgbClr val="004992"/>
                </a:solidFill>
              </a:rPr>
              <a:t>Kendinizle ilgili neleri seversiniz</a:t>
            </a:r>
            <a:r>
              <a:rPr lang="de-DE" sz="2400" dirty="0">
                <a:solidFill>
                  <a:srgbClr val="004992"/>
                </a:solidFill>
              </a:rPr>
              <a:t>?</a:t>
            </a:r>
          </a:p>
          <a:p>
            <a:pPr algn="ctr">
              <a:defRPr/>
            </a:pPr>
            <a:r>
              <a:rPr lang="tr-TR" sz="2400" dirty="0">
                <a:solidFill>
                  <a:srgbClr val="004992"/>
                </a:solidFill>
              </a:rPr>
              <a:t>Neyde iyisiniz</a:t>
            </a:r>
            <a:r>
              <a:rPr lang="de-DE" sz="2400" dirty="0">
                <a:solidFill>
                  <a:srgbClr val="004992"/>
                </a:solidFill>
              </a:rPr>
              <a:t>?</a:t>
            </a:r>
          </a:p>
          <a:p>
            <a:pPr algn="ctr">
              <a:defRPr/>
            </a:pPr>
            <a:r>
              <a:rPr lang="tr-TR" sz="2400" dirty="0">
                <a:solidFill>
                  <a:srgbClr val="333333"/>
                </a:solidFill>
              </a:rPr>
              <a:t>Her bir güçlü yönünüzü düşünün</a:t>
            </a:r>
            <a:r>
              <a:rPr 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Eğitim Modülü 9 – Benlik Saygısı (Özsaygı)</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23</a:t>
            </a:fld>
            <a:endParaRPr 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Egzersiz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tr-TR" sz="2400" dirty="0">
                <a:solidFill>
                  <a:srgbClr val="333333"/>
                </a:solidFill>
              </a:rPr>
              <a:t>Kalkın ve başınızı aşağı sarkıtın.</a:t>
            </a:r>
            <a:endParaRPr lang="de-DE" sz="2400" dirty="0">
              <a:solidFill>
                <a:srgbClr val="333333"/>
              </a:solidFill>
            </a:endParaRPr>
          </a:p>
          <a:p>
            <a:pPr marL="342900" indent="-342900">
              <a:buClr>
                <a:srgbClr val="333333"/>
              </a:buClr>
              <a:buFont typeface="WingDings"/>
              <a:buChar char=""/>
            </a:pPr>
            <a:r>
              <a:rPr lang="tr-TR" sz="2400" dirty="0">
                <a:solidFill>
                  <a:srgbClr val="333333"/>
                </a:solidFill>
              </a:rPr>
              <a:t>Aşağı bakın, kollarınızı ve omuzlarınızı aşağı sarkıtın, sırtınızı kamburlaştırın.</a:t>
            </a:r>
            <a:endParaRPr lang="de-DE" sz="2400" dirty="0">
              <a:solidFill>
                <a:srgbClr val="333333"/>
              </a:solidFill>
            </a:endParaRPr>
          </a:p>
        </p:txBody>
      </p:sp>
      <p:sp>
        <p:nvSpPr>
          <p:cNvPr id="4" name="Footer Placeholder 3"/>
          <p:cNvSpPr>
            <a:spLocks noGrp="1"/>
          </p:cNvSpPr>
          <p:nvPr>
            <p:ph type="ftr" sz="quarter" idx="11"/>
          </p:nvPr>
        </p:nvSpPr>
        <p:spPr/>
        <p:txBody>
          <a:bodyPr/>
          <a:lstStyle/>
          <a:p>
            <a:pPr>
              <a:defRPr/>
            </a:pPr>
            <a:r>
              <a:rPr lang="de-DE"/>
              <a:t>Eğitim Modülü 9 – Benlik Saygısı (Özsaygı)</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24</a:t>
            </a:fld>
            <a:endParaRPr lang="de-DE"/>
          </a:p>
        </p:txBody>
      </p:sp>
    </p:spTree>
    <p:extLst>
      <p:ext uri="{BB962C8B-B14F-4D97-AF65-F5344CB8AC3E}">
        <p14:creationId xmlns:p14="http://schemas.microsoft.com/office/powerpoint/2010/main" val="12839733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Egzersiz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tr-TR" sz="2400" dirty="0">
                <a:solidFill>
                  <a:srgbClr val="333333"/>
                </a:solidFill>
              </a:rPr>
              <a:t>Kalkın ve başınızı aşağı sarkıtın.</a:t>
            </a:r>
            <a:endParaRPr lang="de-DE" sz="2400" dirty="0">
              <a:solidFill>
                <a:srgbClr val="333333"/>
              </a:solidFill>
            </a:endParaRPr>
          </a:p>
          <a:p>
            <a:pPr marL="342900" indent="-342900">
              <a:buClr>
                <a:srgbClr val="333333"/>
              </a:buClr>
              <a:buFont typeface="WingDings"/>
              <a:buChar char=""/>
            </a:pPr>
            <a:r>
              <a:rPr lang="tr-TR" sz="2400" dirty="0">
                <a:solidFill>
                  <a:srgbClr val="333333"/>
                </a:solidFill>
              </a:rPr>
              <a:t>Aşağı bakın, kollarınızı ve omuzlarınızı aşağı sarkıtın, sırtınızı kamburlaştırın.</a:t>
            </a:r>
            <a:endParaRPr lang="de-DE" sz="2400" dirty="0">
              <a:solidFill>
                <a:srgbClr val="333333"/>
              </a:solidFill>
            </a:endParaRPr>
          </a:p>
          <a:p>
            <a:pPr marL="342900" indent="-342900">
              <a:buClr>
                <a:srgbClr val="333333"/>
              </a:buClr>
              <a:buFont typeface="WingDings"/>
              <a:buChar char=""/>
            </a:pPr>
            <a:r>
              <a:rPr lang="tr-TR" sz="2400" dirty="0">
                <a:solidFill>
                  <a:srgbClr val="333333"/>
                </a:solidFill>
              </a:rPr>
              <a:t>Bu pozisyonda odada yürüyün</a:t>
            </a:r>
            <a:r>
              <a:rPr lang="de-DE" sz="2400" dirty="0">
                <a:solidFill>
                  <a:srgbClr val="333333"/>
                </a:solidFill>
              </a:rPr>
              <a:t>!</a:t>
            </a:r>
          </a:p>
        </p:txBody>
      </p:sp>
      <p:sp>
        <p:nvSpPr>
          <p:cNvPr id="4" name="Footer Placeholder 3"/>
          <p:cNvSpPr>
            <a:spLocks noGrp="1"/>
          </p:cNvSpPr>
          <p:nvPr>
            <p:ph type="ftr" sz="quarter" idx="11"/>
          </p:nvPr>
        </p:nvSpPr>
        <p:spPr/>
        <p:txBody>
          <a:bodyPr/>
          <a:lstStyle/>
          <a:p>
            <a:pPr>
              <a:defRPr/>
            </a:pPr>
            <a:r>
              <a:rPr lang="de-DE"/>
              <a:t>Eğitim Modülü 9 – Benlik Saygısı (Özsaygı)</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25</a:t>
            </a:fld>
            <a:endParaRPr lang="de-DE"/>
          </a:p>
        </p:txBody>
      </p:sp>
    </p:spTree>
    <p:extLst>
      <p:ext uri="{BB962C8B-B14F-4D97-AF65-F5344CB8AC3E}">
        <p14:creationId xmlns:p14="http://schemas.microsoft.com/office/powerpoint/2010/main" val="16369440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Egzersiz 2</a:t>
            </a:r>
            <a:endParaRPr lang="de-DE" sz="3600" dirty="0">
              <a:latin typeface="+mn-lt"/>
              <a:ea typeface="+mn-ea"/>
              <a:cs typeface="+mn-cs"/>
            </a:endParaRP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tr-TR" sz="2400" dirty="0">
                <a:solidFill>
                  <a:srgbClr val="333333"/>
                </a:solidFill>
              </a:rPr>
              <a:t>Kalkın ve başınızı aşağı sarkıtın.</a:t>
            </a:r>
            <a:endParaRPr lang="de-DE" sz="2400" dirty="0">
              <a:solidFill>
                <a:srgbClr val="333333"/>
              </a:solidFill>
            </a:endParaRPr>
          </a:p>
          <a:p>
            <a:pPr marL="342900" indent="-342900">
              <a:buClr>
                <a:srgbClr val="333333"/>
              </a:buClr>
              <a:buFont typeface="WingDings"/>
              <a:buChar char=""/>
            </a:pPr>
            <a:r>
              <a:rPr lang="tr-TR" sz="2400" dirty="0">
                <a:solidFill>
                  <a:srgbClr val="333333"/>
                </a:solidFill>
              </a:rPr>
              <a:t>Aşağı bakın, kollarınızı ve omuzlarınızı aşağı sarkıtın, sırtınızı kamburlaştırın.</a:t>
            </a:r>
            <a:endParaRPr lang="de-DE" sz="2400" dirty="0">
              <a:solidFill>
                <a:srgbClr val="333333"/>
              </a:solidFill>
            </a:endParaRPr>
          </a:p>
          <a:p>
            <a:pPr marL="342900" indent="-342900">
              <a:buClr>
                <a:srgbClr val="333333"/>
              </a:buClr>
              <a:buFont typeface="WingDings"/>
              <a:buChar char=""/>
            </a:pPr>
            <a:r>
              <a:rPr lang="tr-TR" sz="2400" dirty="0">
                <a:solidFill>
                  <a:srgbClr val="333333"/>
                </a:solidFill>
              </a:rPr>
              <a:t>Bu pozisyonda odada yürüyün</a:t>
            </a:r>
            <a:r>
              <a:rPr lang="de-DE" sz="2400" dirty="0">
                <a:solidFill>
                  <a:srgbClr val="333333"/>
                </a:solidFill>
              </a:rPr>
              <a:t>!</a:t>
            </a:r>
          </a:p>
          <a:p>
            <a:pPr algn="ctr"/>
            <a:r>
              <a:rPr lang="tr-TR" sz="2400" dirty="0">
                <a:solidFill>
                  <a:srgbClr val="004992"/>
                </a:solidFill>
              </a:rPr>
              <a:t>Bu nasıl hissettiriyor</a:t>
            </a:r>
            <a:r>
              <a:rPr lang="de-DE" sz="2400" dirty="0">
                <a:solidFill>
                  <a:srgbClr val="004992"/>
                </a:solidFill>
              </a:rPr>
              <a:t>?</a:t>
            </a:r>
          </a:p>
        </p:txBody>
      </p:sp>
      <p:sp>
        <p:nvSpPr>
          <p:cNvPr id="4" name="Footer Placeholder 3"/>
          <p:cNvSpPr>
            <a:spLocks noGrp="1"/>
          </p:cNvSpPr>
          <p:nvPr>
            <p:ph type="ftr" sz="quarter" idx="11"/>
          </p:nvPr>
        </p:nvSpPr>
        <p:spPr/>
        <p:txBody>
          <a:bodyPr/>
          <a:lstStyle/>
          <a:p>
            <a:pPr>
              <a:defRPr/>
            </a:pPr>
            <a:r>
              <a:rPr lang="de-DE"/>
              <a:t>Eğitim Modülü 9 – Benlik Saygısı (Özsaygı)</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26</a:t>
            </a:fld>
            <a:endParaRPr lang="de-DE"/>
          </a:p>
        </p:txBody>
      </p:sp>
    </p:spTree>
    <p:extLst>
      <p:ext uri="{BB962C8B-B14F-4D97-AF65-F5344CB8AC3E}">
        <p14:creationId xmlns:p14="http://schemas.microsoft.com/office/powerpoint/2010/main" val="6982568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Egzersiz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tr-TR" sz="2400" dirty="0">
                <a:solidFill>
                  <a:srgbClr val="333333"/>
                </a:solidFill>
              </a:rPr>
              <a:t>Şimdi vücudunuzun üst bölümünü rahat bir </a:t>
            </a:r>
            <a:r>
              <a:rPr lang="tr-TR" sz="2400" dirty="0" err="1">
                <a:solidFill>
                  <a:srgbClr val="333333"/>
                </a:solidFill>
              </a:rPr>
              <a:t>pozisonda</a:t>
            </a:r>
            <a:r>
              <a:rPr lang="tr-TR" sz="2400" dirty="0">
                <a:solidFill>
                  <a:srgbClr val="333333"/>
                </a:solidFill>
              </a:rPr>
              <a:t> aşağı sarkıtın ve sonra çok yavaşça omurganızı teker teker hareket ettirerek kendinizi dik bir konuma getirin. Bunu yaparken birinin sizi saçlarınızın ucundan yukarı çektiğini düşünün.</a:t>
            </a:r>
            <a:endParaRPr lang="de-DE" sz="2400" dirty="0">
              <a:solidFill>
                <a:srgbClr val="004992"/>
              </a:solidFill>
            </a:endParaRPr>
          </a:p>
        </p:txBody>
      </p:sp>
      <p:sp>
        <p:nvSpPr>
          <p:cNvPr id="4" name="Footer Placeholder 3"/>
          <p:cNvSpPr>
            <a:spLocks noGrp="1"/>
          </p:cNvSpPr>
          <p:nvPr>
            <p:ph type="ftr" sz="quarter" idx="11"/>
          </p:nvPr>
        </p:nvSpPr>
        <p:spPr/>
        <p:txBody>
          <a:bodyPr/>
          <a:lstStyle/>
          <a:p>
            <a:pPr>
              <a:defRPr/>
            </a:pPr>
            <a:r>
              <a:rPr lang="de-DE"/>
              <a:t>Eğitim Modülü 9 – Benlik Saygısı (Özsaygı)</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27</a:t>
            </a:fld>
            <a:endParaRPr lang="de-DE"/>
          </a:p>
        </p:txBody>
      </p:sp>
    </p:spTree>
    <p:extLst>
      <p:ext uri="{BB962C8B-B14F-4D97-AF65-F5344CB8AC3E}">
        <p14:creationId xmlns:p14="http://schemas.microsoft.com/office/powerpoint/2010/main" val="29819285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Egzersiz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tr-TR" sz="2400" dirty="0">
                <a:solidFill>
                  <a:srgbClr val="333333"/>
                </a:solidFill>
              </a:rPr>
              <a:t>Şimdi vücudunuzun üst bölümünü rahat bir </a:t>
            </a:r>
            <a:r>
              <a:rPr lang="tr-TR" sz="2400" dirty="0" err="1">
                <a:solidFill>
                  <a:srgbClr val="333333"/>
                </a:solidFill>
              </a:rPr>
              <a:t>pozisonda</a:t>
            </a:r>
            <a:r>
              <a:rPr lang="tr-TR" sz="2400" dirty="0">
                <a:solidFill>
                  <a:srgbClr val="333333"/>
                </a:solidFill>
              </a:rPr>
              <a:t> aşağı sarkıtın ve sonra çok yavaşça omurganızı teker teker hareket ettirerek kendinizi dik bir konuma getirin. Bunu yaparken birinin sizi saçlarınızın ucundan yukarı çektiğini düşünün.</a:t>
            </a:r>
            <a:endParaRPr lang="en-US" sz="2400" dirty="0">
              <a:solidFill>
                <a:srgbClr val="333333"/>
              </a:solidFill>
            </a:endParaRPr>
          </a:p>
          <a:p>
            <a:pPr marL="342900" indent="-342900">
              <a:buClr>
                <a:srgbClr val="333333"/>
              </a:buClr>
              <a:buFont typeface="WingDings"/>
              <a:buChar char=""/>
            </a:pPr>
            <a:r>
              <a:rPr lang="de-DE" sz="2400" dirty="0" err="1">
                <a:solidFill>
                  <a:srgbClr val="333333"/>
                </a:solidFill>
              </a:rPr>
              <a:t>Bu</a:t>
            </a:r>
            <a:r>
              <a:rPr lang="de-DE" sz="2400" dirty="0">
                <a:solidFill>
                  <a:srgbClr val="333333"/>
                </a:solidFill>
              </a:rPr>
              <a:t> </a:t>
            </a:r>
            <a:r>
              <a:rPr lang="de-DE" sz="2400" dirty="0" err="1">
                <a:solidFill>
                  <a:srgbClr val="333333"/>
                </a:solidFill>
              </a:rPr>
              <a:t>pozisyonda</a:t>
            </a:r>
            <a:r>
              <a:rPr lang="de-DE" sz="2400" dirty="0">
                <a:solidFill>
                  <a:srgbClr val="333333"/>
                </a:solidFill>
              </a:rPr>
              <a:t> </a:t>
            </a:r>
            <a:r>
              <a:rPr lang="de-DE" sz="2400" dirty="0" err="1">
                <a:solidFill>
                  <a:srgbClr val="333333"/>
                </a:solidFill>
              </a:rPr>
              <a:t>odada</a:t>
            </a:r>
            <a:r>
              <a:rPr lang="de-DE" sz="2400" dirty="0">
                <a:solidFill>
                  <a:srgbClr val="333333"/>
                </a:solidFill>
              </a:rPr>
              <a:t> </a:t>
            </a:r>
            <a:r>
              <a:rPr lang="de-DE" sz="2400" err="1">
                <a:solidFill>
                  <a:srgbClr val="333333"/>
                </a:solidFill>
              </a:rPr>
              <a:t>yürüyün</a:t>
            </a:r>
            <a:r>
              <a:rPr lang="de-DE" sz="2400">
                <a:solidFill>
                  <a:srgbClr val="333333"/>
                </a:solidFill>
              </a:rPr>
              <a:t>!</a:t>
            </a:r>
            <a:endParaRPr lang="de-DE" sz="2400" dirty="0">
              <a:solidFill>
                <a:srgbClr val="004992"/>
              </a:solidFill>
            </a:endParaRPr>
          </a:p>
        </p:txBody>
      </p:sp>
      <p:sp>
        <p:nvSpPr>
          <p:cNvPr id="4" name="Footer Placeholder 3"/>
          <p:cNvSpPr>
            <a:spLocks noGrp="1"/>
          </p:cNvSpPr>
          <p:nvPr>
            <p:ph type="ftr" sz="quarter" idx="11"/>
          </p:nvPr>
        </p:nvSpPr>
        <p:spPr/>
        <p:txBody>
          <a:bodyPr/>
          <a:lstStyle/>
          <a:p>
            <a:pPr>
              <a:defRPr/>
            </a:pPr>
            <a:r>
              <a:rPr lang="de-DE"/>
              <a:t>Eğitim Modülü 9 – Benlik Saygısı (Özsaygı)</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28</a:t>
            </a:fld>
            <a:endParaRPr lang="de-DE"/>
          </a:p>
        </p:txBody>
      </p:sp>
    </p:spTree>
    <p:extLst>
      <p:ext uri="{BB962C8B-B14F-4D97-AF65-F5344CB8AC3E}">
        <p14:creationId xmlns:p14="http://schemas.microsoft.com/office/powerpoint/2010/main" val="35918234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Egzersiz 2</a:t>
            </a:r>
            <a:endParaRPr lang="de-DE" sz="3600" dirty="0">
              <a:latin typeface="+mn-lt"/>
              <a:ea typeface="+mn-ea"/>
              <a:cs typeface="+mn-cs"/>
            </a:endParaRP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tr-TR" sz="2400" dirty="0">
                <a:solidFill>
                  <a:srgbClr val="333333"/>
                </a:solidFill>
              </a:rPr>
              <a:t>Şimdi vücudunuzun üst bölümünü rahat bir </a:t>
            </a:r>
            <a:r>
              <a:rPr lang="tr-TR" sz="2400" dirty="0" err="1">
                <a:solidFill>
                  <a:srgbClr val="333333"/>
                </a:solidFill>
              </a:rPr>
              <a:t>pozisonda</a:t>
            </a:r>
            <a:r>
              <a:rPr lang="tr-TR" sz="2400" dirty="0">
                <a:solidFill>
                  <a:srgbClr val="333333"/>
                </a:solidFill>
              </a:rPr>
              <a:t> aşağı sarkıtın ve sonra çok yavaşça omurganızı teker teker hareket ettirerek kendinizi dik bir konuma getirin. Bunu yaparken birinin sizi saçlarınızın ucundan yukarı çektiğini düşünün.</a:t>
            </a:r>
            <a:endParaRPr lang="en-US" sz="2400" dirty="0">
              <a:solidFill>
                <a:srgbClr val="333333"/>
              </a:solidFill>
            </a:endParaRPr>
          </a:p>
          <a:p>
            <a:pPr marL="342900" indent="-342900">
              <a:buClr>
                <a:srgbClr val="333333"/>
              </a:buClr>
              <a:buFont typeface="WingDings"/>
              <a:buChar char=""/>
            </a:pPr>
            <a:r>
              <a:rPr lang="de-DE" sz="2400" dirty="0" err="1">
                <a:solidFill>
                  <a:srgbClr val="333333"/>
                </a:solidFill>
              </a:rPr>
              <a:t>Bu</a:t>
            </a:r>
            <a:r>
              <a:rPr lang="de-DE" sz="2400" dirty="0">
                <a:solidFill>
                  <a:srgbClr val="333333"/>
                </a:solidFill>
              </a:rPr>
              <a:t> </a:t>
            </a:r>
            <a:r>
              <a:rPr lang="de-DE" sz="2400" dirty="0" err="1">
                <a:solidFill>
                  <a:srgbClr val="333333"/>
                </a:solidFill>
              </a:rPr>
              <a:t>pozisyonda</a:t>
            </a:r>
            <a:r>
              <a:rPr lang="de-DE" sz="2400" dirty="0">
                <a:solidFill>
                  <a:srgbClr val="333333"/>
                </a:solidFill>
              </a:rPr>
              <a:t> </a:t>
            </a:r>
            <a:r>
              <a:rPr lang="de-DE" sz="2400" dirty="0" err="1">
                <a:solidFill>
                  <a:srgbClr val="333333"/>
                </a:solidFill>
              </a:rPr>
              <a:t>odada</a:t>
            </a:r>
            <a:r>
              <a:rPr lang="de-DE" sz="2400" dirty="0">
                <a:solidFill>
                  <a:srgbClr val="333333"/>
                </a:solidFill>
              </a:rPr>
              <a:t> </a:t>
            </a:r>
            <a:r>
              <a:rPr lang="de-DE" sz="2400" dirty="0" err="1">
                <a:solidFill>
                  <a:srgbClr val="333333"/>
                </a:solidFill>
              </a:rPr>
              <a:t>yürüyün</a:t>
            </a:r>
            <a:r>
              <a:rPr lang="de-DE" sz="2400" dirty="0">
                <a:solidFill>
                  <a:srgbClr val="333333"/>
                </a:solidFill>
              </a:rPr>
              <a:t>!</a:t>
            </a:r>
          </a:p>
          <a:p>
            <a:pPr algn="ctr"/>
            <a:r>
              <a:rPr lang="tr-TR" sz="2400" dirty="0">
                <a:solidFill>
                  <a:srgbClr val="004992"/>
                </a:solidFill>
              </a:rPr>
              <a:t>Bu nasıl hissettiriyor</a:t>
            </a:r>
            <a:r>
              <a:rPr lang="de-DE" sz="2400" dirty="0">
                <a:solidFill>
                  <a:srgbClr val="004992"/>
                </a:solidFill>
              </a:rPr>
              <a:t>?</a:t>
            </a:r>
          </a:p>
        </p:txBody>
      </p:sp>
      <p:sp>
        <p:nvSpPr>
          <p:cNvPr id="4" name="Footer Placeholder 3"/>
          <p:cNvSpPr>
            <a:spLocks noGrp="1"/>
          </p:cNvSpPr>
          <p:nvPr>
            <p:ph type="ftr" sz="quarter" idx="11"/>
          </p:nvPr>
        </p:nvSpPr>
        <p:spPr/>
        <p:txBody>
          <a:bodyPr/>
          <a:lstStyle/>
          <a:p>
            <a:pPr>
              <a:defRPr/>
            </a:pPr>
            <a:r>
              <a:rPr lang="de-DE"/>
              <a:t>Eğitim Modülü 9 – Benlik Saygısı (Özsaygı)</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29</a:t>
            </a:fld>
            <a:endParaRPr lang="de-DE"/>
          </a:p>
        </p:txBody>
      </p:sp>
    </p:spTree>
    <p:extLst>
      <p:ext uri="{BB962C8B-B14F-4D97-AF65-F5344CB8AC3E}">
        <p14:creationId xmlns:p14="http://schemas.microsoft.com/office/powerpoint/2010/main" val="10806479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sz="3600">
                <a:latin typeface="+mn-lt"/>
                <a:ea typeface="+mn-ea"/>
                <a:cs typeface="+mn-cs"/>
              </a:rPr>
              <a:t>Egzersiz 2</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defRPr/>
            </a:pPr>
            <a:r>
              <a:rPr lang="tr-TR" sz="2400" dirty="0">
                <a:solidFill>
                  <a:srgbClr val="333333"/>
                </a:solidFill>
              </a:rPr>
              <a:t>Çok daha dik ve emniyetli olduğunuzu fark etmiş olabilirsiniz.</a:t>
            </a:r>
            <a:endParaRPr lang="en-US" sz="2400" dirty="0">
              <a:solidFill>
                <a:srgbClr val="333333"/>
              </a:solidFill>
            </a:endParaRPr>
          </a:p>
          <a:p>
            <a:pPr marL="342900" indent="-342900">
              <a:buClr>
                <a:srgbClr val="333333"/>
              </a:buClr>
              <a:buFont typeface="WingDings"/>
              <a:buChar char=""/>
              <a:defRPr/>
            </a:pPr>
            <a:r>
              <a:rPr lang="tr-TR" sz="2400" dirty="0">
                <a:solidFill>
                  <a:srgbClr val="333333"/>
                </a:solidFill>
              </a:rPr>
              <a:t>Bükülmeyen ve dik bir duruş, sadece diğer insanlara daha güvenilir görünmez, aynı zamanda ‘benlik saygısı’ üzerinde de olumlu etkisi vardır.</a:t>
            </a:r>
            <a:endParaRPr lang="en-US" sz="2400" dirty="0">
              <a:solidFill>
                <a:srgbClr val="333333"/>
              </a:solidFill>
            </a:endParaRPr>
          </a:p>
          <a:p>
            <a:pPr marL="342900" indent="-342900">
              <a:buClr>
                <a:srgbClr val="333333"/>
              </a:buClr>
              <a:buFont typeface="WingDings"/>
              <a:buChar char=""/>
              <a:defRPr/>
            </a:pPr>
            <a:r>
              <a:rPr lang="en-US" sz="2400" dirty="0" err="1">
                <a:solidFill>
                  <a:srgbClr val="333333"/>
                </a:solidFill>
              </a:rPr>
              <a:t>Doğru</a:t>
            </a:r>
            <a:r>
              <a:rPr lang="en-US" sz="2400" dirty="0">
                <a:solidFill>
                  <a:srgbClr val="333333"/>
                </a:solidFill>
              </a:rPr>
              <a:t> </a:t>
            </a:r>
            <a:r>
              <a:rPr lang="en-US" sz="2400" dirty="0" err="1">
                <a:solidFill>
                  <a:srgbClr val="333333"/>
                </a:solidFill>
              </a:rPr>
              <a:t>vücut</a:t>
            </a:r>
            <a:r>
              <a:rPr lang="en-US" sz="2400" dirty="0">
                <a:solidFill>
                  <a:srgbClr val="333333"/>
                </a:solidFill>
              </a:rPr>
              <a:t> </a:t>
            </a:r>
            <a:r>
              <a:rPr lang="en-US" sz="2400" dirty="0" err="1">
                <a:solidFill>
                  <a:srgbClr val="333333"/>
                </a:solidFill>
              </a:rPr>
              <a:t>duruşu</a:t>
            </a:r>
            <a:r>
              <a:rPr lang="en-US" sz="2400" dirty="0">
                <a:solidFill>
                  <a:srgbClr val="333333"/>
                </a:solidFill>
              </a:rPr>
              <a:t> </a:t>
            </a:r>
            <a:r>
              <a:rPr lang="en-US" sz="2400" dirty="0" err="1">
                <a:solidFill>
                  <a:srgbClr val="333333"/>
                </a:solidFill>
              </a:rPr>
              <a:t>ile</a:t>
            </a:r>
            <a:r>
              <a:rPr lang="en-US" sz="2400" dirty="0">
                <a:solidFill>
                  <a:srgbClr val="333333"/>
                </a:solidFill>
              </a:rPr>
              <a:t> </a:t>
            </a:r>
            <a:r>
              <a:rPr lang="en-US" sz="2400" dirty="0" err="1">
                <a:solidFill>
                  <a:srgbClr val="333333"/>
                </a:solidFill>
              </a:rPr>
              <a:t>yeni</a:t>
            </a:r>
            <a:r>
              <a:rPr lang="en-US" sz="2400" dirty="0">
                <a:solidFill>
                  <a:srgbClr val="333333"/>
                </a:solidFill>
              </a:rPr>
              <a:t> </a:t>
            </a:r>
            <a:r>
              <a:rPr lang="en-US" sz="2400" dirty="0" err="1">
                <a:solidFill>
                  <a:srgbClr val="333333"/>
                </a:solidFill>
              </a:rPr>
              <a:t>bir</a:t>
            </a:r>
            <a:r>
              <a:rPr lang="en-US" sz="2400" dirty="0">
                <a:solidFill>
                  <a:srgbClr val="333333"/>
                </a:solidFill>
              </a:rPr>
              <a:t> </a:t>
            </a:r>
            <a:r>
              <a:rPr lang="en-US" sz="2400" dirty="0" err="1">
                <a:solidFill>
                  <a:srgbClr val="333333"/>
                </a:solidFill>
              </a:rPr>
              <a:t>iç</a:t>
            </a:r>
            <a:r>
              <a:rPr lang="en-US" sz="2400" dirty="0">
                <a:solidFill>
                  <a:srgbClr val="333333"/>
                </a:solidFill>
              </a:rPr>
              <a:t> </a:t>
            </a:r>
            <a:r>
              <a:rPr lang="en-US" sz="2400" dirty="0" err="1">
                <a:solidFill>
                  <a:srgbClr val="333333"/>
                </a:solidFill>
              </a:rPr>
              <a:t>tutum</a:t>
            </a:r>
            <a:r>
              <a:rPr lang="en-US" sz="2400" dirty="0">
                <a:solidFill>
                  <a:srgbClr val="333333"/>
                </a:solidFill>
              </a:rPr>
              <a:t> </a:t>
            </a:r>
            <a:r>
              <a:rPr lang="en-US" sz="2400" dirty="0" err="1">
                <a:solidFill>
                  <a:srgbClr val="333333"/>
                </a:solidFill>
              </a:rPr>
              <a:t>gelişti</a:t>
            </a:r>
            <a:r>
              <a:rPr lang="tr-TR" sz="2400" dirty="0">
                <a:solidFill>
                  <a:srgbClr val="333333"/>
                </a:solidFill>
              </a:rPr>
              <a:t>rerek: ‘kendimden eminim’ diyen bir beden dili (düz duruş, göz teması, berrak ses), gerçek güçlerinizi ve özgüveninizi geliştirir.</a:t>
            </a:r>
            <a:endParaRPr lang="de-DE" sz="2400" dirty="0">
              <a:solidFill>
                <a:srgbClr val="333333"/>
              </a:solidFill>
            </a:endParaRPr>
          </a:p>
          <a:p>
            <a:pPr algn="ctr">
              <a:tabLst>
                <a:tab pos="271463" algn="l"/>
              </a:tabLst>
              <a:defRPr/>
            </a:pPr>
            <a:r>
              <a:rPr lang="tr-TR" sz="2400" dirty="0">
                <a:solidFill>
                  <a:srgbClr val="004992"/>
                </a:solidFill>
              </a:rPr>
              <a:t>‘Duruş biçiminin’ gerçek bir tutuma dönüşmesiyle ne başlar!</a:t>
            </a:r>
            <a:endParaRPr lang="de-DE" sz="2400" dirty="0">
              <a:solidFill>
                <a:srgbClr val="004992"/>
              </a:solidFill>
            </a:endParaRPr>
          </a:p>
        </p:txBody>
      </p:sp>
      <p:sp>
        <p:nvSpPr>
          <p:cNvPr id="5" name="Footer Placeholder 4"/>
          <p:cNvSpPr>
            <a:spLocks noGrp="1"/>
          </p:cNvSpPr>
          <p:nvPr>
            <p:ph type="ftr" sz="quarter" idx="11"/>
          </p:nvPr>
        </p:nvSpPr>
        <p:spPr/>
        <p:txBody>
          <a:bodyPr/>
          <a:lstStyle/>
          <a:p>
            <a:pPr>
              <a:defRPr/>
            </a:pPr>
            <a:r>
              <a:rPr lang="de-DE"/>
              <a:t>Eğitim Modülü 9 – Benlik Saygısı (Özsaygı)</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pPr>
                <a:defRPr/>
              </a:pPr>
              <a:t>30</a:t>
            </a:fld>
            <a:endParaRPr 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tr-TR" sz="3600">
                <a:latin typeface="+mn-lt"/>
                <a:ea typeface="+mn-ea"/>
                <a:cs typeface="+mn-cs"/>
              </a:rPr>
              <a:t>Sürekli aynı şeyi düşünme: boşa dönüp durmak, ilerlemek değil</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8229600" cy="4248000"/>
          </a:xfrm>
        </p:spPr>
        <p:txBody>
          <a:bodyPr>
            <a:noAutofit/>
          </a:bodyPr>
          <a:lstStyle/>
          <a:p>
            <a:pPr marL="342900" indent="-342900" fontAlgn="auto">
              <a:buClr>
                <a:srgbClr val="333333"/>
              </a:buClr>
              <a:buFont typeface="WingDings"/>
              <a:buChar char=""/>
              <a:defRPr/>
            </a:pPr>
            <a:r>
              <a:rPr lang="tr-TR" sz="2400" dirty="0">
                <a:solidFill>
                  <a:srgbClr val="333333"/>
                </a:solidFill>
              </a:rPr>
              <a:t>Psikolojik problemleri olan bir çok insan bitmek bilmeyen ‘dalıp gitmekten’ ve ‘düşüncelere dalmaktan’ muzdariptir.</a:t>
            </a:r>
            <a:endParaRPr lang="en-US" sz="2400" dirty="0">
              <a:solidFill>
                <a:srgbClr val="333333"/>
              </a:solidFill>
            </a:endParaRPr>
          </a:p>
          <a:p>
            <a:pPr marL="342900" indent="-342900" fontAlgn="auto">
              <a:buClr>
                <a:srgbClr val="333333"/>
              </a:buClr>
              <a:buFont typeface="WingDings"/>
              <a:buChar char=""/>
              <a:defRPr/>
            </a:pPr>
            <a:r>
              <a:rPr lang="tr-TR" sz="2400" dirty="0">
                <a:solidFill>
                  <a:srgbClr val="004992"/>
                </a:solidFill>
              </a:rPr>
              <a:t>Kendi kendinize sürekli aynı şeyi düşündüğünüzü hiç fark ettiniz mi?</a:t>
            </a:r>
            <a:endParaRPr lang="de-DE" sz="2400" dirty="0">
              <a:solidFill>
                <a:srgbClr val="004992"/>
              </a:solidFill>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
        <p:nvSpPr>
          <p:cNvPr id="9" name="Footer Placeholder 8"/>
          <p:cNvSpPr>
            <a:spLocks noGrp="1"/>
          </p:cNvSpPr>
          <p:nvPr>
            <p:ph type="ftr" sz="quarter" idx="11"/>
          </p:nvPr>
        </p:nvSpPr>
        <p:spPr/>
        <p:txBody>
          <a:bodyPr/>
          <a:lstStyle/>
          <a:p>
            <a:pPr>
              <a:defRPr/>
            </a:pPr>
            <a:r>
              <a:rPr lang="de-DE"/>
              <a:t>Eğitim Modülü 9 – Benlik Saygısı (Özsaygı)</a:t>
            </a:r>
          </a:p>
        </p:txBody>
      </p:sp>
      <p:sp>
        <p:nvSpPr>
          <p:cNvPr id="10" name="Slide Number Placeholder 9"/>
          <p:cNvSpPr>
            <a:spLocks noGrp="1"/>
          </p:cNvSpPr>
          <p:nvPr>
            <p:ph type="sldNum" sz="quarter" idx="12"/>
          </p:nvPr>
        </p:nvSpPr>
        <p:spPr/>
        <p:txBody>
          <a:bodyPr/>
          <a:lstStyle/>
          <a:p>
            <a:pPr>
              <a:defRPr/>
            </a:pPr>
            <a:fld id="{F279F671-5723-4878-905E-9AC05A64390E}" type="slidenum">
              <a:rPr lang="de-DE" smtClean="0"/>
              <a:pPr>
                <a:defRPr/>
              </a:pPr>
              <a:t>31</a:t>
            </a:fld>
            <a:endParaRPr 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Problemler</a:t>
            </a:r>
            <a:endParaRPr lang="de-DE" sz="3600" dirty="0">
              <a:latin typeface="+mn-lt"/>
              <a:ea typeface="+mn-ea"/>
              <a:cs typeface="+mn-cs"/>
            </a:endParaRPr>
          </a:p>
        </p:txBody>
      </p:sp>
      <p:sp>
        <p:nvSpPr>
          <p:cNvPr id="5" name="Rectangle 15"/>
          <p:cNvSpPr>
            <a:spLocks noGrp="1" noChangeArrowheads="1"/>
          </p:cNvSpPr>
          <p:nvPr>
            <p:ph idx="1"/>
          </p:nvPr>
        </p:nvSpPr>
        <p:spPr>
          <a:xfrm>
            <a:off x="408955" y="2204864"/>
            <a:ext cx="8412480" cy="4248000"/>
          </a:xfrm>
        </p:spPr>
        <p:txBody>
          <a:bodyPr>
            <a:noAutofit/>
          </a:bodyPr>
          <a:lstStyle/>
          <a:p>
            <a:pPr fontAlgn="auto">
              <a:defRPr/>
            </a:pPr>
            <a:r>
              <a:rPr lang="tr-TR" sz="2400" dirty="0">
                <a:solidFill>
                  <a:srgbClr val="004992"/>
                </a:solidFill>
              </a:rPr>
              <a:t>Sürekli aynı şeyi düşünme çeşitli nedenlerle sorun oluşturur:</a:t>
            </a:r>
            <a:endParaRPr lang="de-DE" sz="2400" dirty="0">
              <a:solidFill>
                <a:srgbClr val="004992"/>
              </a:solidFill>
            </a:endParaRPr>
          </a:p>
          <a:p>
            <a:pPr marL="342900" indent="-342900" fontAlgn="auto">
              <a:buClr>
                <a:srgbClr val="333333"/>
              </a:buClr>
              <a:buFont typeface="WingDings"/>
              <a:buChar char=""/>
              <a:defRPr/>
            </a:pPr>
            <a:r>
              <a:rPr lang="tr-TR" sz="2400" dirty="0">
                <a:solidFill>
                  <a:srgbClr val="333333"/>
                </a:solidFill>
              </a:rPr>
              <a:t>Düşünceler sürekli dönüp durur: çözümsüz bir şekilde problemler vardır.</a:t>
            </a:r>
            <a:endParaRPr lang="de-DE" sz="2400" dirty="0">
              <a:solidFill>
                <a:srgbClr val="333333"/>
              </a:solidFill>
            </a:endParaRPr>
          </a:p>
          <a:p>
            <a:pPr marL="342900" indent="-342900" fontAlgn="auto">
              <a:buClr>
                <a:srgbClr val="333333"/>
              </a:buClr>
              <a:buFont typeface="WingDings"/>
              <a:buChar char=""/>
              <a:defRPr/>
            </a:pPr>
            <a:r>
              <a:rPr lang="tr-TR" sz="2400" dirty="0">
                <a:solidFill>
                  <a:srgbClr val="333333"/>
                </a:solidFill>
              </a:rPr>
              <a:t>Özsaygı zayıflar, çünkü yararlı ve iyi düşünceler dikkate alınmaz hatta fark edilemez.</a:t>
            </a:r>
            <a:endParaRPr lang="en-US" sz="2400" dirty="0">
              <a:solidFill>
                <a:srgbClr val="333333"/>
              </a:solidFill>
            </a:endParaRPr>
          </a:p>
          <a:p>
            <a:pPr marL="342900" indent="-342900" fontAlgn="auto">
              <a:buClr>
                <a:srgbClr val="333333"/>
              </a:buClr>
              <a:buFont typeface="WingDings"/>
              <a:buChar char=""/>
              <a:defRPr/>
            </a:pPr>
            <a:r>
              <a:rPr lang="tr-TR" sz="2400" dirty="0">
                <a:solidFill>
                  <a:srgbClr val="333333"/>
                </a:solidFill>
              </a:rPr>
              <a:t>Hedefe yönelik düşünmenin aksine, ‘Sürekli aynı şeyi düşünme’ aynı başarısız düşünceler ve kendini tekrar tekrar suçlamalar ile karakterizedir.</a:t>
            </a:r>
            <a:endParaRPr lang="de-DE" sz="2400" dirty="0">
              <a:solidFill>
                <a:srgbClr val="333333"/>
              </a:solidFill>
            </a:endParaRPr>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
        <p:nvSpPr>
          <p:cNvPr id="9" name="Footer Placeholder 8"/>
          <p:cNvSpPr>
            <a:spLocks noGrp="1"/>
          </p:cNvSpPr>
          <p:nvPr>
            <p:ph type="ftr" sz="quarter" idx="11"/>
          </p:nvPr>
        </p:nvSpPr>
        <p:spPr/>
        <p:txBody>
          <a:bodyPr/>
          <a:lstStyle/>
          <a:p>
            <a:pPr>
              <a:defRPr/>
            </a:pPr>
            <a:r>
              <a:rPr lang="de-DE"/>
              <a:t>Eğitim Modülü 9 – Benlik Saygısı (Özsaygı)</a:t>
            </a:r>
          </a:p>
        </p:txBody>
      </p:sp>
      <p:sp>
        <p:nvSpPr>
          <p:cNvPr id="10" name="Slide Number Placeholder 9"/>
          <p:cNvSpPr>
            <a:spLocks noGrp="1"/>
          </p:cNvSpPr>
          <p:nvPr>
            <p:ph type="sldNum" sz="quarter" idx="12"/>
          </p:nvPr>
        </p:nvSpPr>
        <p:spPr/>
        <p:txBody>
          <a:bodyPr/>
          <a:lstStyle/>
          <a:p>
            <a:pPr>
              <a:defRPr/>
            </a:pPr>
            <a:fld id="{F279F671-5723-4878-905E-9AC05A64390E}" type="slidenum">
              <a:rPr lang="de-DE" smtClean="0"/>
              <a:pPr>
                <a:defRPr/>
              </a:pPr>
              <a:t>32</a:t>
            </a:fld>
            <a:endParaRPr 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Ne yapmalı?</a:t>
            </a:r>
            <a:endParaRPr lang="de-DE" sz="3600" dirty="0">
              <a:latin typeface="+mn-lt"/>
              <a:ea typeface="+mn-ea"/>
              <a:cs typeface="+mn-cs"/>
            </a:endParaRPr>
          </a:p>
        </p:txBody>
      </p:sp>
      <p:sp>
        <p:nvSpPr>
          <p:cNvPr id="3" name="Content Placeholder 2"/>
          <p:cNvSpPr>
            <a:spLocks noGrp="1"/>
          </p:cNvSpPr>
          <p:nvPr>
            <p:ph idx="1"/>
          </p:nvPr>
        </p:nvSpPr>
        <p:spPr/>
        <p:txBody>
          <a:bodyPr/>
          <a:lstStyle/>
          <a:p>
            <a:pPr lvl="0" defTabSz="914400">
              <a:defRPr/>
            </a:pPr>
            <a:r>
              <a:rPr lang="tr-TR" sz="2400" dirty="0">
                <a:solidFill>
                  <a:srgbClr val="333333"/>
                </a:solidFill>
              </a:rPr>
              <a:t>İlk ve en önemli basamak ‘sürekli aynı şeyi düşünmeyi’ yararlı bir stratejiden ziyade bir problem olarak kabul etmektir. Bu durum çözüm üretmek yerine daha fazla probleme neden olur.</a:t>
            </a:r>
            <a:endParaRPr lang="de-DE" sz="2400" dirty="0">
              <a:solidFill>
                <a:srgbClr val="333333"/>
              </a:solidFill>
            </a:endParaRPr>
          </a:p>
          <a:p>
            <a:pPr marL="342900" lvl="0" indent="-342900" defTabSz="914400">
              <a:buClr>
                <a:srgbClr val="333333"/>
              </a:buClr>
              <a:buFont typeface="WingDings"/>
              <a:buChar char=""/>
              <a:defRPr/>
            </a:pPr>
            <a:r>
              <a:rPr lang="tr-TR" sz="2400" dirty="0">
                <a:solidFill>
                  <a:srgbClr val="004992"/>
                </a:solidFill>
              </a:rPr>
              <a:t>Sürekli aynı şeyi düşünmek</a:t>
            </a:r>
            <a:r>
              <a:rPr lang="de-DE" sz="2400" dirty="0">
                <a:solidFill>
                  <a:srgbClr val="004992"/>
                </a:solidFill>
              </a:rPr>
              <a:t>... </a:t>
            </a:r>
            <a:r>
              <a:rPr lang="tr-TR" sz="2400" dirty="0">
                <a:solidFill>
                  <a:srgbClr val="333333"/>
                </a:solidFill>
              </a:rPr>
              <a:t>Gerçeklik değildir</a:t>
            </a:r>
            <a:r>
              <a:rPr lang="de-DE" sz="2400" dirty="0">
                <a:solidFill>
                  <a:srgbClr val="333333"/>
                </a:solidFill>
              </a:rPr>
              <a:t>!</a:t>
            </a:r>
          </a:p>
          <a:p>
            <a:pPr marL="342900" lvl="0" indent="-342900" defTabSz="914400">
              <a:buClr>
                <a:srgbClr val="333333"/>
              </a:buClr>
              <a:buFont typeface="WingDings"/>
              <a:buChar char=""/>
              <a:defRPr/>
            </a:pPr>
            <a:r>
              <a:rPr lang="tr-TR" sz="2400" dirty="0">
                <a:solidFill>
                  <a:srgbClr val="333333"/>
                </a:solidFill>
              </a:rPr>
              <a:t>Bu düşünceleri</a:t>
            </a:r>
            <a:r>
              <a:rPr lang="de-DE" sz="2400" dirty="0">
                <a:solidFill>
                  <a:srgbClr val="333333"/>
                </a:solidFill>
              </a:rPr>
              <a:t> fark etmeye çalışın, ancak </a:t>
            </a:r>
            <a:r>
              <a:rPr lang="tr-TR" sz="2400" dirty="0">
                <a:solidFill>
                  <a:srgbClr val="333333"/>
                </a:solidFill>
              </a:rPr>
              <a:t>onlara </a:t>
            </a:r>
            <a:r>
              <a:rPr lang="de-DE" sz="2400" dirty="0">
                <a:solidFill>
                  <a:srgbClr val="333333"/>
                </a:solidFill>
              </a:rPr>
              <a:t>çok fazla değer </a:t>
            </a:r>
            <a:r>
              <a:rPr lang="tr-TR" sz="2400" dirty="0">
                <a:solidFill>
                  <a:srgbClr val="333333"/>
                </a:solidFill>
              </a:rPr>
              <a:t>vermeyin.</a:t>
            </a:r>
            <a:endParaRPr lang="en-US"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Eğitim Modülü 9 – Benlik Saygısı (Özsaygı)</a:t>
            </a:r>
          </a:p>
        </p:txBody>
      </p:sp>
      <p:sp>
        <p:nvSpPr>
          <p:cNvPr id="8" name="Slide Number Placeholder 7"/>
          <p:cNvSpPr>
            <a:spLocks noGrp="1"/>
          </p:cNvSpPr>
          <p:nvPr>
            <p:ph type="sldNum" sz="quarter" idx="12"/>
          </p:nvPr>
        </p:nvSpPr>
        <p:spPr/>
        <p:txBody>
          <a:bodyPr/>
          <a:lstStyle/>
          <a:p>
            <a:pPr>
              <a:defRPr/>
            </a:pPr>
            <a:fld id="{F279F671-5723-4878-905E-9AC05A64390E}" type="slidenum">
              <a:rPr lang="de-DE" smtClean="0"/>
              <a:pPr>
                <a:defRPr/>
              </a:pPr>
              <a:t>33</a:t>
            </a:fld>
            <a:endParaRPr 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Sürekli aynı şeyi düşünmeye karşı Egzersiz 1:</a:t>
            </a:r>
            <a:endParaRPr lang="de-DE" sz="3600" dirty="0">
              <a:latin typeface="+mn-lt"/>
              <a:ea typeface="+mn-ea"/>
              <a:cs typeface="+mn-cs"/>
            </a:endParaRPr>
          </a:p>
        </p:txBody>
      </p:sp>
      <p:sp>
        <p:nvSpPr>
          <p:cNvPr id="4" name="Content Placeholder 3"/>
          <p:cNvSpPr>
            <a:spLocks noGrp="1"/>
          </p:cNvSpPr>
          <p:nvPr>
            <p:ph idx="1"/>
          </p:nvPr>
        </p:nvSpPr>
        <p:spPr>
          <a:xfrm>
            <a:off x="408955" y="2204864"/>
            <a:ext cx="5669280" cy="4248000"/>
          </a:xfrm>
        </p:spPr>
        <p:txBody>
          <a:bodyPr/>
          <a:lstStyle/>
          <a:p>
            <a:pPr marL="342900" lvl="0" indent="-342900" defTabSz="914400">
              <a:buClr>
                <a:srgbClr val="333333"/>
              </a:buClr>
              <a:buFont typeface="WingDings"/>
              <a:buChar char=""/>
              <a:defRPr/>
            </a:pPr>
            <a:r>
              <a:rPr lang="tr-TR" sz="2000" dirty="0">
                <a:solidFill>
                  <a:srgbClr val="333333"/>
                </a:solidFill>
              </a:rPr>
              <a:t>Müdahale etmeden ve değerinizi düşürmeden içinizde ne olduğunu düşünün (ör: ‘ben bir aptalım, kendimi düşünüp durmaktan alıkoyamıyorum’; ‘neden böyle bir problemim var?’</a:t>
            </a:r>
            <a:endParaRPr lang="de-DE" sz="2000" dirty="0">
              <a:solidFill>
                <a:srgbClr val="333333"/>
              </a:solidFill>
            </a:endParaRPr>
          </a:p>
          <a:p>
            <a:pPr marL="342900" lvl="0" indent="-342900" defTabSz="914400">
              <a:buClr>
                <a:srgbClr val="333333"/>
              </a:buClr>
              <a:buFont typeface="WingDings"/>
              <a:buChar char=""/>
              <a:defRPr/>
            </a:pPr>
            <a:r>
              <a:rPr lang="tr-TR" sz="2000" dirty="0">
                <a:solidFill>
                  <a:srgbClr val="333333"/>
                </a:solidFill>
              </a:rPr>
              <a:t>İstasyondan ayrılan tren, gökyüzünde sürüklenen ya da rüzgarla taşınan bulutlar gibi düşüncelerinizi izleyin.</a:t>
            </a:r>
          </a:p>
          <a:p>
            <a:pPr lvl="0" defTabSz="914400" eaLnBrk="0" fontAlgn="base" hangingPunct="0">
              <a:buClr>
                <a:srgbClr val="006699"/>
              </a:buClr>
              <a:tabLst>
                <a:tab pos="84137" algn="l"/>
              </a:tabLst>
              <a:defRPr/>
            </a:pPr>
            <a:r>
              <a:rPr lang="tr-TR" sz="2000" kern="0" dirty="0">
                <a:solidFill>
                  <a:srgbClr val="004992"/>
                </a:solidFill>
              </a:rPr>
              <a:t>Bu sorunlu düşünceler sizi korkuttukları için gerçekler ancak kalıcı değiller. Bu yüzden onlar hakkında defalarca düşünüyorsunuz.</a:t>
            </a:r>
            <a:endParaRPr lang="en-US" sz="2000" dirty="0"/>
          </a:p>
        </p:txBody>
      </p:sp>
      <p:pic>
        <p:nvPicPr>
          <p:cNvPr id="10"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
        <p:nvSpPr>
          <p:cNvPr id="5" name="Footer Placeholder 4"/>
          <p:cNvSpPr>
            <a:spLocks noGrp="1"/>
          </p:cNvSpPr>
          <p:nvPr>
            <p:ph type="ftr" sz="quarter" idx="11"/>
          </p:nvPr>
        </p:nvSpPr>
        <p:spPr/>
        <p:txBody>
          <a:bodyPr/>
          <a:lstStyle/>
          <a:p>
            <a:pPr>
              <a:defRPr/>
            </a:pPr>
            <a:r>
              <a:rPr lang="de-DE"/>
              <a:t>Eğitim Modülü 9 – Benlik Saygısı (Özsaygı)</a:t>
            </a:r>
          </a:p>
        </p:txBody>
      </p:sp>
      <p:sp>
        <p:nvSpPr>
          <p:cNvPr id="12" name="Slide Number Placeholder 11"/>
          <p:cNvSpPr>
            <a:spLocks noGrp="1"/>
          </p:cNvSpPr>
          <p:nvPr>
            <p:ph type="sldNum" sz="quarter" idx="12"/>
          </p:nvPr>
        </p:nvSpPr>
        <p:spPr/>
        <p:txBody>
          <a:bodyPr/>
          <a:lstStyle/>
          <a:p>
            <a:pPr>
              <a:defRPr/>
            </a:pPr>
            <a:fld id="{F279F671-5723-4878-905E-9AC05A64390E}" type="slidenum">
              <a:rPr lang="de-DE" smtClean="0"/>
              <a:pPr>
                <a:defRPr/>
              </a:pPr>
              <a:t>34</a:t>
            </a:fld>
            <a:endParaRPr lang="de-DE"/>
          </a:p>
        </p:txBody>
      </p:sp>
    </p:spTree>
    <p:extLst>
      <p:ext uri="{BB962C8B-B14F-4D97-AF65-F5344CB8AC3E}">
        <p14:creationId xmlns:p14="http://schemas.microsoft.com/office/powerpoint/2010/main" val="14852536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mn-lt"/>
                <a:ea typeface="+mn-ea"/>
                <a:cs typeface="+mn-cs"/>
              </a:rPr>
              <a:t>Sürekli aynı şeyi düşünmeye karşı Egzersiz 2:</a:t>
            </a:r>
            <a:r>
              <a:rPr lang="en-US" sz="3600" dirty="0">
                <a:latin typeface="+mn-lt"/>
                <a:ea typeface="+mn-ea"/>
                <a:cs typeface="+mn-cs"/>
              </a:rPr>
              <a:t> </a:t>
            </a:r>
            <a:r>
              <a:rPr lang="tr-TR" sz="3600" dirty="0">
                <a:latin typeface="+mn-lt"/>
                <a:ea typeface="+mn-ea"/>
                <a:cs typeface="+mn-cs"/>
              </a:rPr>
              <a:t>Fiziksel oyalanma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tr-TR" sz="2400" dirty="0">
                <a:solidFill>
                  <a:srgbClr val="004992"/>
                </a:solidFill>
              </a:rPr>
              <a:t>Fiziksel egzersiz</a:t>
            </a:r>
            <a:endParaRPr lang="de-DE" sz="2400" dirty="0">
              <a:solidFill>
                <a:srgbClr val="004992"/>
              </a:solidFill>
            </a:endParaRPr>
          </a:p>
          <a:p>
            <a:pPr marL="457200" indent="-457200">
              <a:lnSpc>
                <a:spcPct val="100000"/>
              </a:lnSpc>
              <a:spcBef>
                <a:spcPts val="1200"/>
              </a:spcBef>
              <a:buClr>
                <a:srgbClr val="333333"/>
              </a:buClr>
              <a:buFont typeface="+mj-lt"/>
              <a:buAutoNum type="arabicPeriod"/>
              <a:defRPr/>
            </a:pPr>
            <a:r>
              <a:rPr lang="tr-TR" sz="2400" dirty="0">
                <a:solidFill>
                  <a:srgbClr val="333333"/>
                </a:solidFill>
              </a:rPr>
              <a:t>Kalk!</a:t>
            </a:r>
            <a:endParaRPr lang="de-DE" sz="2400" dirty="0">
              <a:solidFill>
                <a:srgbClr val="333333"/>
              </a:solidFill>
            </a:endParaRPr>
          </a:p>
          <a:p>
            <a:pPr marL="457200" indent="-457200">
              <a:lnSpc>
                <a:spcPct val="100000"/>
              </a:lnSpc>
              <a:spcBef>
                <a:spcPts val="1200"/>
              </a:spcBef>
              <a:buClr>
                <a:srgbClr val="333333"/>
              </a:buClr>
              <a:buFont typeface="+mj-lt"/>
              <a:buAutoNum type="arabicPeriod"/>
              <a:defRPr/>
            </a:pPr>
            <a:r>
              <a:rPr lang="tr-TR" sz="2400" dirty="0">
                <a:solidFill>
                  <a:srgbClr val="333333"/>
                </a:solidFill>
              </a:rPr>
              <a:t>Sol elini sağ omzuna koy</a:t>
            </a:r>
            <a:endParaRPr lang="de-DE" sz="2400" dirty="0">
              <a:solidFill>
                <a:srgbClr val="333333"/>
              </a:solidFill>
            </a:endParaRPr>
          </a:p>
          <a:p>
            <a:pPr marL="457200" indent="-457200">
              <a:lnSpc>
                <a:spcPct val="100000"/>
              </a:lnSpc>
              <a:spcBef>
                <a:spcPts val="1200"/>
              </a:spcBef>
              <a:buClr>
                <a:srgbClr val="333333"/>
              </a:buClr>
              <a:buFont typeface="+mj-lt"/>
              <a:buAutoNum type="arabicPeriod"/>
              <a:defRPr/>
            </a:pPr>
            <a:r>
              <a:rPr lang="tr-TR" sz="2400" dirty="0">
                <a:solidFill>
                  <a:srgbClr val="333333"/>
                </a:solidFill>
              </a:rPr>
              <a:t>Sağ elini sol omzuna koy</a:t>
            </a:r>
            <a:endParaRPr lang="de-DE" sz="2400" dirty="0">
              <a:solidFill>
                <a:srgbClr val="333333"/>
              </a:solidFill>
            </a:endParaRPr>
          </a:p>
          <a:p>
            <a:pPr marL="457200" indent="-457200">
              <a:lnSpc>
                <a:spcPct val="100000"/>
              </a:lnSpc>
              <a:spcBef>
                <a:spcPts val="1200"/>
              </a:spcBef>
              <a:buClr>
                <a:srgbClr val="333333"/>
              </a:buClr>
              <a:buFont typeface="+mj-lt"/>
              <a:buAutoNum type="arabicPeriod"/>
              <a:defRPr/>
            </a:pPr>
            <a:r>
              <a:rPr lang="tr-TR" sz="2400" dirty="0">
                <a:solidFill>
                  <a:srgbClr val="333333"/>
                </a:solidFill>
              </a:rPr>
              <a:t>Tek bacağını kaldır</a:t>
            </a:r>
            <a:r>
              <a:rPr lang="de-DE" sz="2400" dirty="0">
                <a:solidFill>
                  <a:srgbClr val="333333"/>
                </a:solidFill>
              </a:rPr>
              <a:t>...</a:t>
            </a:r>
          </a:p>
          <a:p>
            <a:pPr marL="457200" indent="-457200">
              <a:lnSpc>
                <a:spcPct val="100000"/>
              </a:lnSpc>
              <a:spcBef>
                <a:spcPts val="1200"/>
              </a:spcBef>
              <a:buClr>
                <a:srgbClr val="333333"/>
              </a:buClr>
              <a:buFont typeface="+mj-lt"/>
              <a:buAutoNum type="arabicPeriod"/>
              <a:defRPr/>
            </a:pPr>
            <a:r>
              <a:rPr lang="de-DE" sz="2400" dirty="0">
                <a:solidFill>
                  <a:srgbClr val="333333"/>
                </a:solidFill>
              </a:rPr>
              <a:t>... </a:t>
            </a:r>
            <a:r>
              <a:rPr lang="tr-TR" sz="2400" dirty="0">
                <a:solidFill>
                  <a:srgbClr val="333333"/>
                </a:solidFill>
              </a:rPr>
              <a:t>ve dönün</a:t>
            </a:r>
            <a:endParaRPr lang="de-DE" sz="2400" dirty="0">
              <a:solidFill>
                <a:srgbClr val="333333"/>
              </a:solidFill>
            </a:endParaRPr>
          </a:p>
        </p:txBody>
      </p:sp>
      <p:sp>
        <p:nvSpPr>
          <p:cNvPr id="5" name="Footer Placeholder 4"/>
          <p:cNvSpPr>
            <a:spLocks noGrp="1"/>
          </p:cNvSpPr>
          <p:nvPr>
            <p:ph type="ftr" sz="quarter" idx="11"/>
          </p:nvPr>
        </p:nvSpPr>
        <p:spPr/>
        <p:txBody>
          <a:bodyPr/>
          <a:lstStyle/>
          <a:p>
            <a:pPr>
              <a:defRPr/>
            </a:pPr>
            <a:r>
              <a:rPr lang="de-DE"/>
              <a:t>Eğitim Modülü 9 – Benlik Saygısı (Özsaygı)</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35</a:t>
            </a:fld>
            <a:endParaRPr 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mn-lt"/>
                <a:ea typeface="+mn-ea"/>
                <a:cs typeface="+mn-cs"/>
              </a:rPr>
              <a:t>Sürekli aynı şeyi düşünmeye karşı Egzersiz 2:</a:t>
            </a:r>
            <a:r>
              <a:rPr lang="en-US" sz="3600" dirty="0">
                <a:latin typeface="+mn-lt"/>
                <a:ea typeface="+mn-ea"/>
                <a:cs typeface="+mn-cs"/>
              </a:rPr>
              <a:t> </a:t>
            </a:r>
            <a:r>
              <a:rPr lang="tr-TR" sz="3600" dirty="0">
                <a:latin typeface="+mn-lt"/>
                <a:ea typeface="+mn-ea"/>
                <a:cs typeface="+mn-cs"/>
              </a:rPr>
              <a:t>Fiziksel oyalanma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tr-TR" sz="2400" dirty="0">
                <a:solidFill>
                  <a:srgbClr val="004992"/>
                </a:solidFill>
              </a:rPr>
              <a:t>Fiziksel egzersiz</a:t>
            </a:r>
            <a:endParaRPr lang="de-DE" sz="2400" dirty="0">
              <a:solidFill>
                <a:srgbClr val="004992"/>
              </a:solidFill>
            </a:endParaRPr>
          </a:p>
          <a:p>
            <a:pPr marL="457200" indent="-457200">
              <a:lnSpc>
                <a:spcPct val="100000"/>
              </a:lnSpc>
              <a:spcBef>
                <a:spcPts val="1200"/>
              </a:spcBef>
              <a:buClr>
                <a:srgbClr val="333333"/>
              </a:buClr>
              <a:buFont typeface="+mj-lt"/>
              <a:buAutoNum type="arabicPeriod"/>
              <a:defRPr/>
            </a:pPr>
            <a:r>
              <a:rPr lang="tr-TR" sz="2400" dirty="0">
                <a:solidFill>
                  <a:srgbClr val="333333"/>
                </a:solidFill>
              </a:rPr>
              <a:t>Kalk!</a:t>
            </a:r>
            <a:endParaRPr lang="de-DE" sz="2400" dirty="0">
              <a:solidFill>
                <a:srgbClr val="333333"/>
              </a:solidFill>
            </a:endParaRPr>
          </a:p>
          <a:p>
            <a:pPr marL="457200" indent="-457200">
              <a:lnSpc>
                <a:spcPct val="100000"/>
              </a:lnSpc>
              <a:spcBef>
                <a:spcPts val="1200"/>
              </a:spcBef>
              <a:buClr>
                <a:srgbClr val="333333"/>
              </a:buClr>
              <a:buFont typeface="+mj-lt"/>
              <a:buAutoNum type="arabicPeriod"/>
              <a:defRPr/>
            </a:pPr>
            <a:r>
              <a:rPr lang="tr-TR" sz="2400" dirty="0">
                <a:solidFill>
                  <a:srgbClr val="333333"/>
                </a:solidFill>
              </a:rPr>
              <a:t>Sol elini sağ omzuna koy</a:t>
            </a:r>
            <a:endParaRPr lang="de-DE" sz="2400" dirty="0">
              <a:solidFill>
                <a:srgbClr val="333333"/>
              </a:solidFill>
            </a:endParaRPr>
          </a:p>
          <a:p>
            <a:pPr marL="457200" indent="-457200">
              <a:lnSpc>
                <a:spcPct val="100000"/>
              </a:lnSpc>
              <a:spcBef>
                <a:spcPts val="1200"/>
              </a:spcBef>
              <a:buClr>
                <a:srgbClr val="333333"/>
              </a:buClr>
              <a:buFont typeface="+mj-lt"/>
              <a:buAutoNum type="arabicPeriod"/>
              <a:defRPr/>
            </a:pPr>
            <a:r>
              <a:rPr lang="tr-TR" sz="2400" dirty="0">
                <a:solidFill>
                  <a:srgbClr val="333333"/>
                </a:solidFill>
              </a:rPr>
              <a:t>Sağ elini sol omzuna koy</a:t>
            </a:r>
            <a:endParaRPr lang="de-DE" sz="2400" dirty="0">
              <a:solidFill>
                <a:srgbClr val="333333"/>
              </a:solidFill>
            </a:endParaRPr>
          </a:p>
          <a:p>
            <a:pPr marL="457200" indent="-457200">
              <a:lnSpc>
                <a:spcPct val="100000"/>
              </a:lnSpc>
              <a:spcBef>
                <a:spcPts val="1200"/>
              </a:spcBef>
              <a:buClr>
                <a:srgbClr val="333333"/>
              </a:buClr>
              <a:buFont typeface="+mj-lt"/>
              <a:buAutoNum type="arabicPeriod"/>
              <a:defRPr/>
            </a:pPr>
            <a:r>
              <a:rPr lang="tr-TR" sz="2400" dirty="0">
                <a:solidFill>
                  <a:srgbClr val="333333"/>
                </a:solidFill>
              </a:rPr>
              <a:t>Tek bacağını kaldır</a:t>
            </a:r>
            <a:r>
              <a:rPr lang="de-DE" sz="2400" dirty="0">
                <a:solidFill>
                  <a:srgbClr val="333333"/>
                </a:solidFill>
              </a:rPr>
              <a:t>...</a:t>
            </a:r>
          </a:p>
          <a:p>
            <a:pPr marL="457200" indent="-457200">
              <a:lnSpc>
                <a:spcPct val="100000"/>
              </a:lnSpc>
              <a:spcBef>
                <a:spcPts val="1200"/>
              </a:spcBef>
              <a:buClr>
                <a:srgbClr val="333333"/>
              </a:buClr>
              <a:buFont typeface="+mj-lt"/>
              <a:buAutoNum type="arabicPeriod"/>
              <a:defRPr/>
            </a:pPr>
            <a:r>
              <a:rPr lang="de-DE" sz="2400" dirty="0">
                <a:solidFill>
                  <a:srgbClr val="333333"/>
                </a:solidFill>
              </a:rPr>
              <a:t>... </a:t>
            </a:r>
            <a:r>
              <a:rPr lang="tr-TR" sz="2400" dirty="0">
                <a:solidFill>
                  <a:srgbClr val="333333"/>
                </a:solidFill>
              </a:rPr>
              <a:t>ve dönün</a:t>
            </a:r>
            <a:endParaRPr lang="de-DE" sz="2400" dirty="0">
              <a:solidFill>
                <a:srgbClr val="333333"/>
              </a:solidFill>
            </a:endParaRPr>
          </a:p>
          <a:p>
            <a:pPr algn="ctr">
              <a:defRPr/>
            </a:pPr>
            <a:r>
              <a:rPr lang="tr-TR" sz="2400" dirty="0">
                <a:solidFill>
                  <a:srgbClr val="004992"/>
                </a:solidFill>
              </a:rPr>
              <a:t>Ne düşünüyorsun</a:t>
            </a:r>
            <a:r>
              <a:rPr lang="de-DE" sz="2400" dirty="0">
                <a:solidFill>
                  <a:srgbClr val="004992"/>
                </a:solidFill>
              </a:rPr>
              <a:t>?</a:t>
            </a:r>
          </a:p>
        </p:txBody>
      </p:sp>
      <p:sp>
        <p:nvSpPr>
          <p:cNvPr id="5" name="Footer Placeholder 4"/>
          <p:cNvSpPr>
            <a:spLocks noGrp="1"/>
          </p:cNvSpPr>
          <p:nvPr>
            <p:ph type="ftr" sz="quarter" idx="11"/>
          </p:nvPr>
        </p:nvSpPr>
        <p:spPr/>
        <p:txBody>
          <a:bodyPr/>
          <a:lstStyle/>
          <a:p>
            <a:pPr>
              <a:defRPr/>
            </a:pPr>
            <a:r>
              <a:rPr lang="de-DE"/>
              <a:t>Eğitim Modülü 9 – Benlik Saygısı (Özsaygı)</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36</a:t>
            </a:fld>
            <a:endParaRPr lang="de-DE"/>
          </a:p>
        </p:txBody>
      </p:sp>
    </p:spTree>
    <p:extLst>
      <p:ext uri="{BB962C8B-B14F-4D97-AF65-F5344CB8AC3E}">
        <p14:creationId xmlns:p14="http://schemas.microsoft.com/office/powerpoint/2010/main" val="27369396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mn-lt"/>
                <a:ea typeface="+mn-ea"/>
                <a:cs typeface="+mn-cs"/>
              </a:rPr>
              <a:t>Sürekli aynı şeyi düşünmeye karşı Egzersiz 2:</a:t>
            </a:r>
            <a:r>
              <a:rPr lang="en-US" sz="3600" dirty="0">
                <a:latin typeface="+mn-lt"/>
                <a:ea typeface="+mn-ea"/>
                <a:cs typeface="+mn-cs"/>
              </a:rPr>
              <a:t> </a:t>
            </a:r>
            <a:r>
              <a:rPr lang="tr-TR" sz="3600" dirty="0">
                <a:latin typeface="+mn-lt"/>
                <a:ea typeface="+mn-ea"/>
                <a:cs typeface="+mn-cs"/>
              </a:rPr>
              <a:t>Fiziksel oyalanma</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tr-TR" sz="2400" dirty="0">
                <a:solidFill>
                  <a:srgbClr val="004992"/>
                </a:solidFill>
              </a:rPr>
              <a:t>Fiziksel egzersiz</a:t>
            </a:r>
            <a:endParaRPr lang="de-DE" sz="2400" dirty="0">
              <a:solidFill>
                <a:srgbClr val="004992"/>
              </a:solidFill>
            </a:endParaRPr>
          </a:p>
          <a:p>
            <a:pPr marL="457200" indent="-457200">
              <a:lnSpc>
                <a:spcPct val="100000"/>
              </a:lnSpc>
              <a:spcBef>
                <a:spcPts val="1200"/>
              </a:spcBef>
              <a:buClr>
                <a:srgbClr val="333333"/>
              </a:buClr>
              <a:buFont typeface="+mj-lt"/>
              <a:buAutoNum type="arabicPeriod"/>
              <a:defRPr/>
            </a:pPr>
            <a:r>
              <a:rPr lang="tr-TR" sz="2400" dirty="0">
                <a:solidFill>
                  <a:srgbClr val="333333"/>
                </a:solidFill>
              </a:rPr>
              <a:t>Kalk!</a:t>
            </a:r>
            <a:endParaRPr lang="de-DE" sz="2400" dirty="0">
              <a:solidFill>
                <a:srgbClr val="333333"/>
              </a:solidFill>
            </a:endParaRPr>
          </a:p>
          <a:p>
            <a:pPr marL="457200" indent="-457200">
              <a:lnSpc>
                <a:spcPct val="100000"/>
              </a:lnSpc>
              <a:spcBef>
                <a:spcPts val="1200"/>
              </a:spcBef>
              <a:buClr>
                <a:srgbClr val="333333"/>
              </a:buClr>
              <a:buFont typeface="+mj-lt"/>
              <a:buAutoNum type="arabicPeriod"/>
              <a:defRPr/>
            </a:pPr>
            <a:r>
              <a:rPr lang="tr-TR" sz="2400" dirty="0">
                <a:solidFill>
                  <a:srgbClr val="333333"/>
                </a:solidFill>
              </a:rPr>
              <a:t>Sol elini sağ omzuna koy</a:t>
            </a:r>
            <a:endParaRPr lang="de-DE" sz="2400" dirty="0">
              <a:solidFill>
                <a:srgbClr val="333333"/>
              </a:solidFill>
            </a:endParaRPr>
          </a:p>
          <a:p>
            <a:pPr marL="457200" indent="-457200">
              <a:lnSpc>
                <a:spcPct val="100000"/>
              </a:lnSpc>
              <a:spcBef>
                <a:spcPts val="1200"/>
              </a:spcBef>
              <a:buClr>
                <a:srgbClr val="333333"/>
              </a:buClr>
              <a:buFont typeface="+mj-lt"/>
              <a:buAutoNum type="arabicPeriod"/>
              <a:defRPr/>
            </a:pPr>
            <a:r>
              <a:rPr lang="tr-TR" sz="2400" dirty="0">
                <a:solidFill>
                  <a:srgbClr val="333333"/>
                </a:solidFill>
              </a:rPr>
              <a:t>Sağ elini sol omzuna koy</a:t>
            </a:r>
            <a:endParaRPr lang="de-DE" sz="2400" dirty="0">
              <a:solidFill>
                <a:srgbClr val="333333"/>
              </a:solidFill>
            </a:endParaRPr>
          </a:p>
          <a:p>
            <a:pPr marL="457200" indent="-457200">
              <a:lnSpc>
                <a:spcPct val="100000"/>
              </a:lnSpc>
              <a:spcBef>
                <a:spcPts val="1200"/>
              </a:spcBef>
              <a:buClr>
                <a:srgbClr val="333333"/>
              </a:buClr>
              <a:buFont typeface="+mj-lt"/>
              <a:buAutoNum type="arabicPeriod"/>
              <a:defRPr/>
            </a:pPr>
            <a:r>
              <a:rPr lang="tr-TR" sz="2400" dirty="0">
                <a:solidFill>
                  <a:srgbClr val="333333"/>
                </a:solidFill>
              </a:rPr>
              <a:t>Tek bacağını kaldır</a:t>
            </a:r>
            <a:r>
              <a:rPr lang="de-DE" sz="2400" dirty="0">
                <a:solidFill>
                  <a:srgbClr val="333333"/>
                </a:solidFill>
              </a:rPr>
              <a:t>...</a:t>
            </a:r>
          </a:p>
          <a:p>
            <a:pPr marL="457200" indent="-457200">
              <a:lnSpc>
                <a:spcPct val="100000"/>
              </a:lnSpc>
              <a:spcBef>
                <a:spcPts val="1200"/>
              </a:spcBef>
              <a:buClr>
                <a:srgbClr val="333333"/>
              </a:buClr>
              <a:buFont typeface="+mj-lt"/>
              <a:buAutoNum type="arabicPeriod"/>
              <a:defRPr/>
            </a:pPr>
            <a:r>
              <a:rPr lang="de-DE" sz="2400" dirty="0">
                <a:solidFill>
                  <a:srgbClr val="333333"/>
                </a:solidFill>
              </a:rPr>
              <a:t>... </a:t>
            </a:r>
            <a:r>
              <a:rPr lang="tr-TR" sz="2400" dirty="0">
                <a:solidFill>
                  <a:srgbClr val="333333"/>
                </a:solidFill>
              </a:rPr>
              <a:t>ve dönün</a:t>
            </a:r>
            <a:endParaRPr lang="de-DE" sz="2400" dirty="0">
              <a:solidFill>
                <a:srgbClr val="333333"/>
              </a:solidFill>
            </a:endParaRPr>
          </a:p>
          <a:p>
            <a:pPr>
              <a:defRPr/>
            </a:pPr>
            <a:r>
              <a:rPr lang="tr-TR" sz="2400" dirty="0">
                <a:solidFill>
                  <a:srgbClr val="004992"/>
                </a:solidFill>
              </a:rPr>
              <a:t>Bu egzersize konsantre olmalısın, çünkü o bitmek bilmeyen ‘Sürekli aynı şeyi düşünme ’ döngünüzün üstesinden gelecektir.</a:t>
            </a:r>
          </a:p>
        </p:txBody>
      </p:sp>
      <p:sp>
        <p:nvSpPr>
          <p:cNvPr id="5" name="Footer Placeholder 4"/>
          <p:cNvSpPr>
            <a:spLocks noGrp="1"/>
          </p:cNvSpPr>
          <p:nvPr>
            <p:ph type="ftr" sz="quarter" idx="11"/>
          </p:nvPr>
        </p:nvSpPr>
        <p:spPr/>
        <p:txBody>
          <a:bodyPr/>
          <a:lstStyle/>
          <a:p>
            <a:pPr>
              <a:defRPr/>
            </a:pPr>
            <a:r>
              <a:rPr lang="de-DE"/>
              <a:t>Eğitim Modülü 9 – Benlik Saygısı (Özsaygı)</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37</a:t>
            </a:fld>
            <a:endParaRPr lang="de-DE"/>
          </a:p>
        </p:txBody>
      </p:sp>
    </p:spTree>
    <p:extLst>
      <p:ext uri="{BB962C8B-B14F-4D97-AF65-F5344CB8AC3E}">
        <p14:creationId xmlns:p14="http://schemas.microsoft.com/office/powerpoint/2010/main" val="21728938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Kişinin benlik saygısını arttırmaya yardımcı ipuçları</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tr-TR" sz="2400" dirty="0">
                <a:solidFill>
                  <a:srgbClr val="333333"/>
                </a:solidFill>
              </a:rPr>
              <a:t>Diğerlerine kendi isteklerinizi ifade </a:t>
            </a:r>
            <a:r>
              <a:rPr lang="tr-TR" sz="2400">
                <a:solidFill>
                  <a:srgbClr val="333333"/>
                </a:solidFill>
              </a:rPr>
              <a:t>edin.</a:t>
            </a:r>
            <a:endParaRPr 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Eğitim Modülü 9 – Benlik Saygısı (Özsaygı)</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38</a:t>
            </a:fld>
            <a:endParaRPr lang="de-DE"/>
          </a:p>
        </p:txBody>
      </p:sp>
    </p:spTree>
    <p:extLst>
      <p:ext uri="{BB962C8B-B14F-4D97-AF65-F5344CB8AC3E}">
        <p14:creationId xmlns:p14="http://schemas.microsoft.com/office/powerpoint/2010/main" val="17934639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Kişinin benlik saygısını arttırmaya yardımcı ipuçları</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tr-TR" sz="2400" dirty="0">
                <a:solidFill>
                  <a:srgbClr val="333333"/>
                </a:solidFill>
              </a:rPr>
              <a:t>Diğerlerine kendi isteklerinizi ifade edin.</a:t>
            </a:r>
            <a:endParaRPr lang="de-DE" sz="2400" dirty="0">
              <a:solidFill>
                <a:srgbClr val="333333"/>
              </a:solidFill>
            </a:endParaRPr>
          </a:p>
          <a:p>
            <a:pPr marL="342900" indent="-342900">
              <a:buClr>
                <a:srgbClr val="333333"/>
              </a:buClr>
              <a:buFont typeface="WingDings"/>
              <a:buChar char=""/>
            </a:pPr>
            <a:r>
              <a:rPr lang="tr-TR" sz="2400" dirty="0">
                <a:solidFill>
                  <a:srgbClr val="333333"/>
                </a:solidFill>
              </a:rPr>
              <a:t>Yüksek sesle ve net konuşmaya </a:t>
            </a:r>
            <a:r>
              <a:rPr lang="tr-TR" sz="2400">
                <a:solidFill>
                  <a:srgbClr val="333333"/>
                </a:solidFill>
              </a:rPr>
              <a:t>çalışın.</a:t>
            </a:r>
            <a:endParaRPr 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Eğitim Modülü 9 – Benlik Saygısı (Özsaygı)</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39</a:t>
            </a:fld>
            <a:endParaRPr lang="de-DE"/>
          </a:p>
        </p:txBody>
      </p:sp>
    </p:spTree>
    <p:extLst>
      <p:ext uri="{BB962C8B-B14F-4D97-AF65-F5344CB8AC3E}">
        <p14:creationId xmlns:p14="http://schemas.microsoft.com/office/powerpoint/2010/main" val="32758210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Kişinin benlik saygısını arttırmaya yardımcı ipuçları</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tr-TR" sz="2400" dirty="0">
                <a:solidFill>
                  <a:srgbClr val="333333"/>
                </a:solidFill>
              </a:rPr>
              <a:t>Diğerlerine kendi isteklerinizi ifade edin.</a:t>
            </a:r>
            <a:endParaRPr lang="de-DE" sz="2400" dirty="0">
              <a:solidFill>
                <a:srgbClr val="333333"/>
              </a:solidFill>
            </a:endParaRPr>
          </a:p>
          <a:p>
            <a:pPr marL="342900" indent="-342900">
              <a:buClr>
                <a:srgbClr val="333333"/>
              </a:buClr>
              <a:buFont typeface="WingDings"/>
              <a:buChar char=""/>
            </a:pPr>
            <a:r>
              <a:rPr lang="tr-TR" sz="2400" dirty="0">
                <a:solidFill>
                  <a:srgbClr val="333333"/>
                </a:solidFill>
              </a:rPr>
              <a:t>Yüksek sesle ve net konuşmaya çalışın.</a:t>
            </a:r>
            <a:endParaRPr lang="de-DE" sz="2400" dirty="0">
              <a:solidFill>
                <a:srgbClr val="333333"/>
              </a:solidFill>
            </a:endParaRPr>
          </a:p>
          <a:p>
            <a:pPr marL="342900" indent="-342900">
              <a:buClr>
                <a:srgbClr val="333333"/>
              </a:buClr>
              <a:buFont typeface="WingDings"/>
              <a:buChar char=""/>
            </a:pPr>
            <a:r>
              <a:rPr lang="tr-TR" sz="2400" dirty="0">
                <a:solidFill>
                  <a:srgbClr val="333333"/>
                </a:solidFill>
              </a:rPr>
              <a:t>Göz teması kurun </a:t>
            </a:r>
            <a:r>
              <a:rPr lang="de-DE" sz="2400" dirty="0">
                <a:solidFill>
                  <a:srgbClr val="333333"/>
                </a:solidFill>
              </a:rPr>
              <a:t>(</a:t>
            </a:r>
            <a:r>
              <a:rPr lang="tr-TR" sz="2400" dirty="0">
                <a:solidFill>
                  <a:srgbClr val="333333"/>
                </a:solidFill>
              </a:rPr>
              <a:t>tanıdığınız insanlarla başlamaya çalışın, sonra yabancılarla denemeye devam edin</a:t>
            </a:r>
            <a:r>
              <a:rPr lang="tr-TR" sz="2400">
                <a:solidFill>
                  <a:srgbClr val="333333"/>
                </a:solidFill>
              </a:rPr>
              <a:t>)</a:t>
            </a:r>
            <a:r>
              <a:rPr lang="de-DE" sz="2400">
                <a:solidFill>
                  <a:srgbClr val="333333"/>
                </a:solidFill>
              </a:rPr>
              <a:t>.</a:t>
            </a:r>
            <a:endParaRPr 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Eğitim Modülü 9 – Benlik Saygısı (Özsaygı)</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40</a:t>
            </a:fld>
            <a:endParaRPr lang="de-DE"/>
          </a:p>
        </p:txBody>
      </p:sp>
    </p:spTree>
    <p:extLst>
      <p:ext uri="{BB962C8B-B14F-4D97-AF65-F5344CB8AC3E}">
        <p14:creationId xmlns:p14="http://schemas.microsoft.com/office/powerpoint/2010/main" val="25412626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Kişinin benlik saygısını arttırmaya yardımcı ipuçları</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tr-TR" sz="2400" dirty="0">
                <a:solidFill>
                  <a:srgbClr val="333333"/>
                </a:solidFill>
              </a:rPr>
              <a:t>Diğerlerine kendi isteklerinizi ifade edin.</a:t>
            </a:r>
            <a:endParaRPr lang="de-DE" sz="2400" dirty="0">
              <a:solidFill>
                <a:srgbClr val="333333"/>
              </a:solidFill>
            </a:endParaRPr>
          </a:p>
          <a:p>
            <a:pPr marL="342900" indent="-342900">
              <a:buClr>
                <a:srgbClr val="333333"/>
              </a:buClr>
              <a:buFont typeface="WingDings"/>
              <a:buChar char=""/>
            </a:pPr>
            <a:r>
              <a:rPr lang="tr-TR" sz="2400" dirty="0">
                <a:solidFill>
                  <a:srgbClr val="333333"/>
                </a:solidFill>
              </a:rPr>
              <a:t>Yüksek sesle ve net konuşmaya çalışın.</a:t>
            </a:r>
            <a:endParaRPr lang="de-DE" sz="2400" dirty="0">
              <a:solidFill>
                <a:srgbClr val="333333"/>
              </a:solidFill>
            </a:endParaRPr>
          </a:p>
          <a:p>
            <a:pPr marL="342900" indent="-342900">
              <a:buClr>
                <a:srgbClr val="333333"/>
              </a:buClr>
              <a:buFont typeface="WingDings"/>
              <a:buChar char=""/>
            </a:pPr>
            <a:r>
              <a:rPr lang="tr-TR" sz="2400" dirty="0">
                <a:solidFill>
                  <a:srgbClr val="333333"/>
                </a:solidFill>
              </a:rPr>
              <a:t>Göz teması kurun </a:t>
            </a:r>
            <a:r>
              <a:rPr lang="de-DE" sz="2400" dirty="0">
                <a:solidFill>
                  <a:srgbClr val="333333"/>
                </a:solidFill>
              </a:rPr>
              <a:t>(</a:t>
            </a:r>
            <a:r>
              <a:rPr lang="tr-TR" sz="2400" dirty="0">
                <a:solidFill>
                  <a:srgbClr val="333333"/>
                </a:solidFill>
              </a:rPr>
              <a:t>tanıdığınız insanlarla başlamaya çalışın, sonra yabancılarla denemeye devam edin)</a:t>
            </a:r>
            <a:r>
              <a:rPr lang="de-DE" sz="2400" dirty="0">
                <a:solidFill>
                  <a:srgbClr val="333333"/>
                </a:solidFill>
              </a:rPr>
              <a:t>.</a:t>
            </a:r>
          </a:p>
          <a:p>
            <a:pPr marL="342900" indent="-342900">
              <a:buClr>
                <a:srgbClr val="333333"/>
              </a:buClr>
              <a:buFont typeface="WingDings"/>
              <a:buChar char=""/>
            </a:pPr>
            <a:r>
              <a:rPr lang="tr-TR" sz="2400" dirty="0">
                <a:solidFill>
                  <a:srgbClr val="333333"/>
                </a:solidFill>
              </a:rPr>
              <a:t>Dik durun</a:t>
            </a:r>
            <a:r>
              <a:rPr lang="de-DE" sz="2400" dirty="0">
                <a:solidFill>
                  <a:srgbClr val="333333"/>
                </a:solidFill>
              </a:rPr>
              <a:t>: </a:t>
            </a:r>
            <a:r>
              <a:rPr lang="tr-TR" sz="2400" dirty="0">
                <a:solidFill>
                  <a:srgbClr val="333333"/>
                </a:solidFill>
              </a:rPr>
              <a:t>dik duruşun kendi özsaygınız ve çevrenizdeki insanlar üzerindeki etkisini unutmayın!</a:t>
            </a:r>
            <a:endParaRPr 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Eğitim Modülü 9 – Benlik Saygısı (Özsaygı)</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41</a:t>
            </a:fld>
            <a:endParaRPr lang="de-DE"/>
          </a:p>
        </p:txBody>
      </p:sp>
    </p:spTree>
    <p:extLst>
      <p:ext uri="{BB962C8B-B14F-4D97-AF65-F5344CB8AC3E}">
        <p14:creationId xmlns:p14="http://schemas.microsoft.com/office/powerpoint/2010/main" val="5596628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Ev ödevi</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tr-TR" sz="2400" dirty="0">
                <a:solidFill>
                  <a:srgbClr val="004992"/>
                </a:solidFill>
              </a:rPr>
              <a:t>Gün içinde gerçekleşen olumlu şeylerin değerini bilmenin ipuçları</a:t>
            </a:r>
            <a:r>
              <a:rPr lang="de-DE" sz="2400" dirty="0">
                <a:solidFill>
                  <a:srgbClr val="004992"/>
                </a:solidFill>
              </a:rPr>
              <a:t>:</a:t>
            </a:r>
          </a:p>
          <a:p>
            <a:pPr marL="342900" indent="-342900">
              <a:lnSpc>
                <a:spcPct val="100000"/>
              </a:lnSpc>
              <a:spcBef>
                <a:spcPts val="1200"/>
              </a:spcBef>
              <a:buClr>
                <a:srgbClr val="333333"/>
              </a:buClr>
              <a:buFont typeface="WingDings"/>
              <a:buChar char=""/>
              <a:defRPr/>
            </a:pPr>
            <a:r>
              <a:rPr lang="tr-TR" sz="2400" dirty="0">
                <a:solidFill>
                  <a:srgbClr val="333333"/>
                </a:solidFill>
              </a:rPr>
              <a:t>Evden ayrılırken, ceketinizin sağ cebine bir avuç küçük top alın </a:t>
            </a:r>
            <a:r>
              <a:rPr lang="de-DE" sz="2400" dirty="0">
                <a:solidFill>
                  <a:srgbClr val="333333"/>
                </a:solidFill>
              </a:rPr>
              <a:t>(</a:t>
            </a:r>
            <a:r>
              <a:rPr lang="tr-TR" sz="2400" dirty="0">
                <a:solidFill>
                  <a:srgbClr val="333333"/>
                </a:solidFill>
              </a:rPr>
              <a:t>misket, </a:t>
            </a:r>
            <a:r>
              <a:rPr lang="tr-TR" sz="2400" dirty="0" err="1">
                <a:solidFill>
                  <a:srgbClr val="333333"/>
                </a:solidFill>
              </a:rPr>
              <a:t>fasülye</a:t>
            </a:r>
            <a:r>
              <a:rPr lang="tr-TR" sz="2400" dirty="0">
                <a:solidFill>
                  <a:srgbClr val="333333"/>
                </a:solidFill>
              </a:rPr>
              <a:t> gibi</a:t>
            </a:r>
            <a:r>
              <a:rPr lang="de-DE" sz="2400" dirty="0">
                <a:solidFill>
                  <a:srgbClr val="333333"/>
                </a:solidFill>
              </a:rPr>
              <a:t>.)</a:t>
            </a:r>
          </a:p>
          <a:p>
            <a:pPr marL="342900" indent="-342900">
              <a:lnSpc>
                <a:spcPct val="100000"/>
              </a:lnSpc>
              <a:spcBef>
                <a:spcPts val="1200"/>
              </a:spcBef>
              <a:buClr>
                <a:srgbClr val="333333"/>
              </a:buClr>
              <a:buFont typeface="WingDings"/>
              <a:buChar char=""/>
              <a:defRPr/>
            </a:pPr>
            <a:r>
              <a:rPr lang="tr-TR" sz="2400" dirty="0">
                <a:solidFill>
                  <a:srgbClr val="333333"/>
                </a:solidFill>
              </a:rPr>
              <a:t>Herhangi olumlu bir şey olduğunda (örneğin; bir arkadaşın gülümsemesi, güzel bir diyalog, lezzetli bir öğle yemeği gibi) sağ cebinizden bir topu sol cebinize koyun.</a:t>
            </a:r>
            <a:endParaRPr lang="de-DE" sz="2400" dirty="0">
              <a:solidFill>
                <a:srgbClr val="333333"/>
              </a:solidFill>
            </a:endParaRPr>
          </a:p>
          <a:p>
            <a:pPr marL="342900" indent="-342900">
              <a:lnSpc>
                <a:spcPct val="100000"/>
              </a:lnSpc>
              <a:spcBef>
                <a:spcPts val="1200"/>
              </a:spcBef>
              <a:buClr>
                <a:srgbClr val="333333"/>
              </a:buClr>
              <a:buFont typeface="WingDings"/>
              <a:buChar char=""/>
              <a:defRPr/>
            </a:pPr>
            <a:r>
              <a:rPr lang="tr-TR" sz="2400" dirty="0">
                <a:solidFill>
                  <a:srgbClr val="333333"/>
                </a:solidFill>
              </a:rPr>
              <a:t>Akşam eve geldiğinizde, sol cebinizdeki topları çıkartın ve gün boyu yaşadığınız tüm güzel şeyleri hatırlayın.</a:t>
            </a:r>
            <a:endParaRPr lang="de-DE" sz="2400" dirty="0">
              <a:solidFill>
                <a:srgbClr val="333333"/>
              </a:solidFill>
            </a:endParaRPr>
          </a:p>
          <a:p>
            <a:pPr marL="342900" indent="-342900">
              <a:lnSpc>
                <a:spcPct val="100000"/>
              </a:lnSpc>
              <a:spcBef>
                <a:spcPts val="1200"/>
              </a:spcBef>
              <a:buClr>
                <a:srgbClr val="333333"/>
              </a:buClr>
              <a:buFont typeface="WingDings"/>
              <a:buChar char=""/>
              <a:defRPr/>
            </a:pPr>
            <a:r>
              <a:rPr lang="tr-TR" sz="2400" dirty="0">
                <a:solidFill>
                  <a:srgbClr val="333333"/>
                </a:solidFill>
              </a:rPr>
              <a:t>Böyle yaparak, tüm olumlu ve güzel anıları akılda tutacak ve anın tadını çıkartacaksın. Ne yazık ki çoğu zaman hoş şeyleri farkedilmeden unuturuz ve çabucak geçmesine izin veririz.</a:t>
            </a:r>
          </a:p>
        </p:txBody>
      </p:sp>
      <p:sp>
        <p:nvSpPr>
          <p:cNvPr id="6" name="Footer Placeholder 5"/>
          <p:cNvSpPr>
            <a:spLocks noGrp="1"/>
          </p:cNvSpPr>
          <p:nvPr>
            <p:ph type="ftr" sz="quarter" idx="11"/>
          </p:nvPr>
        </p:nvSpPr>
        <p:spPr/>
        <p:txBody>
          <a:bodyPr/>
          <a:lstStyle/>
          <a:p>
            <a:pPr>
              <a:defRPr/>
            </a:pPr>
            <a:r>
              <a:rPr lang="de-DE"/>
              <a:t>Eğitim Modülü 9 – Benlik Saygısı (Özsaygı)</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42</a:t>
            </a:fld>
            <a:endParaRPr 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a:latin typeface="+mn-lt"/>
                <a:ea typeface="+mn-ea"/>
                <a:cs typeface="+mn-cs"/>
              </a:rPr>
              <a:t>Ev ödevi</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tr-TR" sz="2400" dirty="0">
                <a:solidFill>
                  <a:srgbClr val="004992"/>
                </a:solidFill>
              </a:rPr>
              <a:t>Gün içinde gerçekleşen olumlu şeylerin değerini bilmenin ipuçları</a:t>
            </a:r>
            <a:r>
              <a:rPr lang="de-DE" sz="2400" dirty="0">
                <a:solidFill>
                  <a:srgbClr val="004992"/>
                </a:solidFill>
              </a:rPr>
              <a:t>:</a:t>
            </a:r>
          </a:p>
          <a:p>
            <a:pPr marL="342900" indent="-342900">
              <a:lnSpc>
                <a:spcPct val="100000"/>
              </a:lnSpc>
              <a:spcBef>
                <a:spcPts val="1200"/>
              </a:spcBef>
              <a:buClr>
                <a:srgbClr val="333333"/>
              </a:buClr>
              <a:buFont typeface="WingDings"/>
              <a:buChar char=""/>
              <a:defRPr/>
            </a:pPr>
            <a:r>
              <a:rPr lang="tr-TR" sz="2400" dirty="0">
                <a:solidFill>
                  <a:srgbClr val="333333"/>
                </a:solidFill>
              </a:rPr>
              <a:t>Evden ayrılırken, ceketinizin sağ cebine bir avuç küçük top alın </a:t>
            </a:r>
            <a:r>
              <a:rPr lang="de-DE" sz="2400" dirty="0">
                <a:solidFill>
                  <a:srgbClr val="333333"/>
                </a:solidFill>
              </a:rPr>
              <a:t>(</a:t>
            </a:r>
            <a:r>
              <a:rPr lang="tr-TR" sz="2400" dirty="0">
                <a:solidFill>
                  <a:srgbClr val="333333"/>
                </a:solidFill>
              </a:rPr>
              <a:t>misket, </a:t>
            </a:r>
            <a:r>
              <a:rPr lang="tr-TR" sz="2400" dirty="0" err="1">
                <a:solidFill>
                  <a:srgbClr val="333333"/>
                </a:solidFill>
              </a:rPr>
              <a:t>fasülye</a:t>
            </a:r>
            <a:r>
              <a:rPr lang="tr-TR" sz="2400" dirty="0">
                <a:solidFill>
                  <a:srgbClr val="333333"/>
                </a:solidFill>
              </a:rPr>
              <a:t> gibi</a:t>
            </a:r>
            <a:r>
              <a:rPr lang="de-DE" sz="2400" dirty="0">
                <a:solidFill>
                  <a:srgbClr val="333333"/>
                </a:solidFill>
              </a:rPr>
              <a:t>.)</a:t>
            </a:r>
          </a:p>
          <a:p>
            <a:pPr marL="342900" indent="-342900">
              <a:lnSpc>
                <a:spcPct val="100000"/>
              </a:lnSpc>
              <a:spcBef>
                <a:spcPts val="1200"/>
              </a:spcBef>
              <a:buClr>
                <a:srgbClr val="333333"/>
              </a:buClr>
              <a:buFont typeface="WingDings"/>
              <a:buChar char=""/>
              <a:defRPr/>
            </a:pPr>
            <a:r>
              <a:rPr lang="tr-TR" sz="2400" dirty="0">
                <a:solidFill>
                  <a:srgbClr val="333333"/>
                </a:solidFill>
              </a:rPr>
              <a:t>Herhangi olumlu bir şey olduğunda (örneğin; bir arkadaşın gülümsemesi, güzel bir diyalog, lezzetli bir öğle yemeği gibi) sağ cebinizden bir topu sol cebinize koyun.</a:t>
            </a:r>
            <a:endParaRPr lang="de-DE" sz="2400" dirty="0">
              <a:solidFill>
                <a:srgbClr val="333333"/>
              </a:solidFill>
            </a:endParaRPr>
          </a:p>
          <a:p>
            <a:pPr marL="342900" indent="-342900">
              <a:lnSpc>
                <a:spcPct val="100000"/>
              </a:lnSpc>
              <a:spcBef>
                <a:spcPts val="1200"/>
              </a:spcBef>
              <a:buClr>
                <a:srgbClr val="333333"/>
              </a:buClr>
              <a:buFont typeface="WingDings"/>
              <a:buChar char=""/>
              <a:defRPr/>
            </a:pPr>
            <a:r>
              <a:rPr lang="tr-TR" sz="2400" dirty="0">
                <a:solidFill>
                  <a:srgbClr val="333333"/>
                </a:solidFill>
              </a:rPr>
              <a:t>Akşam eve geldiğinizde, sol cebinizdeki topları çıkartın ve gün boyu yaşadığınız tüm güzel şeyleri hatırlayın.</a:t>
            </a:r>
            <a:endParaRPr lang="de-DE" sz="2400" dirty="0">
              <a:solidFill>
                <a:srgbClr val="333333"/>
              </a:solidFill>
            </a:endParaRPr>
          </a:p>
          <a:p>
            <a:pPr marL="342900" indent="-342900">
              <a:lnSpc>
                <a:spcPct val="100000"/>
              </a:lnSpc>
              <a:spcBef>
                <a:spcPts val="1200"/>
              </a:spcBef>
              <a:buClr>
                <a:srgbClr val="333333"/>
              </a:buClr>
              <a:buFont typeface="WingDings"/>
              <a:buChar char=""/>
              <a:defRPr/>
            </a:pPr>
            <a:r>
              <a:rPr lang="tr-TR" sz="2400" dirty="0">
                <a:solidFill>
                  <a:srgbClr val="333333"/>
                </a:solidFill>
              </a:rPr>
              <a:t>Böyle yaparak, tüm olumlu ve güzel anıları akılda tutacak ve anın tadını çıkartacaksın. Ne yazık ki çoğu zaman hoş şeyleri farkedilmeden unuturuz ve çabucak geçmesine izin veririz.</a:t>
            </a:r>
          </a:p>
          <a:p>
            <a:pPr>
              <a:lnSpc>
                <a:spcPct val="100000"/>
              </a:lnSpc>
              <a:spcBef>
                <a:spcPts val="1200"/>
              </a:spcBef>
              <a:defRPr/>
            </a:pPr>
            <a:r>
              <a:rPr lang="tr-TR" sz="2400" dirty="0">
                <a:solidFill>
                  <a:srgbClr val="004992"/>
                </a:solidFill>
              </a:rPr>
              <a:t>Gün boyunca güzel şeyleri hatırlamak ve keyif almak için başka yollar biliyor musunuz?</a:t>
            </a:r>
            <a:endParaRPr lang="de-DE" sz="2400" dirty="0">
              <a:solidFill>
                <a:srgbClr val="004992"/>
              </a:solidFill>
            </a:endParaRPr>
          </a:p>
        </p:txBody>
      </p:sp>
      <p:sp>
        <p:nvSpPr>
          <p:cNvPr id="6" name="Footer Placeholder 5"/>
          <p:cNvSpPr>
            <a:spLocks noGrp="1"/>
          </p:cNvSpPr>
          <p:nvPr>
            <p:ph type="ftr" sz="quarter" idx="11"/>
          </p:nvPr>
        </p:nvSpPr>
        <p:spPr/>
        <p:txBody>
          <a:bodyPr/>
          <a:lstStyle/>
          <a:p>
            <a:pPr>
              <a:defRPr/>
            </a:pPr>
            <a:r>
              <a:rPr lang="de-DE"/>
              <a:t>Eğitim Modülü 9 – Benlik Saygısı (Özsaygı)</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43</a:t>
            </a:fld>
            <a:endParaRPr lang="de-DE"/>
          </a:p>
        </p:txBody>
      </p:sp>
    </p:spTree>
    <p:extLst>
      <p:ext uri="{BB962C8B-B14F-4D97-AF65-F5344CB8AC3E}">
        <p14:creationId xmlns:p14="http://schemas.microsoft.com/office/powerpoint/2010/main" val="12361915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mn-lt"/>
                <a:ea typeface="+mn-ea"/>
                <a:cs typeface="+mn-cs"/>
              </a:rPr>
              <a:t>Günlük hayatımıza taşıyalım</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pPr>
              <a:defRPr/>
            </a:pPr>
            <a:r>
              <a:rPr lang="tr-TR" sz="2400" b="1" dirty="0">
                <a:solidFill>
                  <a:srgbClr val="333333"/>
                </a:solidFill>
              </a:rPr>
              <a:t>Öğrenme hedefleri</a:t>
            </a:r>
            <a:r>
              <a:rPr lang="de-DE" sz="2400" b="1" dirty="0">
                <a:solidFill>
                  <a:srgbClr val="333333"/>
                </a:solidFill>
              </a:rPr>
              <a:t>:</a:t>
            </a:r>
          </a:p>
          <a:p>
            <a:pPr marL="342900" indent="-342900">
              <a:buClr>
                <a:srgbClr val="333333"/>
              </a:buClr>
              <a:buFont typeface="WingDings"/>
              <a:buChar char=""/>
              <a:defRPr/>
            </a:pPr>
            <a:r>
              <a:rPr lang="tr-TR" sz="2400" dirty="0">
                <a:solidFill>
                  <a:srgbClr val="333333"/>
                </a:solidFill>
              </a:rPr>
              <a:t>Benlik saygısı kişinin kendisine verdiği değerdir.</a:t>
            </a:r>
            <a:endParaRPr lang="de-DE" sz="2400" dirty="0">
              <a:solidFill>
                <a:srgbClr val="333333"/>
              </a:solidFill>
            </a:endParaRPr>
          </a:p>
          <a:p>
            <a:pPr marL="342900" indent="-342900">
              <a:buClr>
                <a:srgbClr val="333333"/>
              </a:buClr>
              <a:buFont typeface="WingDings"/>
              <a:buChar char=""/>
              <a:defRPr/>
            </a:pPr>
            <a:r>
              <a:rPr lang="tr-TR" sz="2400" dirty="0">
                <a:solidFill>
                  <a:srgbClr val="333333"/>
                </a:solidFill>
              </a:rPr>
              <a:t>Hayatınızın farklı alanlarında güçlü yönlerinizi fark edin ve tartışılan stratejileri kullanarak benlik saygınızı geliştirmeye çalışın.</a:t>
            </a:r>
            <a:endParaRPr lang="de-DE" sz="2400" dirty="0">
              <a:solidFill>
                <a:srgbClr val="333333"/>
              </a:solidFill>
            </a:endParaRPr>
          </a:p>
          <a:p>
            <a:pPr marL="342900" indent="-342900">
              <a:buClr>
                <a:srgbClr val="333333"/>
              </a:buClr>
              <a:buFont typeface="WingDings"/>
              <a:buChar char=""/>
              <a:defRPr/>
            </a:pPr>
            <a:r>
              <a:rPr lang="tr-TR" sz="2400" dirty="0">
                <a:solidFill>
                  <a:srgbClr val="333333"/>
                </a:solidFill>
              </a:rPr>
              <a:t>Gizli kalmış güçlü yönlerinizi arkadaşlarınıza sorarak ya da sevinç günlüğü tutarak araştırın.</a:t>
            </a:r>
          </a:p>
          <a:p>
            <a:pPr marL="342900" indent="-342900">
              <a:buClr>
                <a:srgbClr val="333333"/>
              </a:buClr>
              <a:buFont typeface="WingDings"/>
              <a:buChar char=""/>
              <a:defRPr/>
            </a:pPr>
            <a:r>
              <a:rPr lang="tr-TR" sz="2400" dirty="0">
                <a:solidFill>
                  <a:srgbClr val="333333"/>
                </a:solidFill>
              </a:rPr>
              <a:t>Gün içinde gerçekleşen olumlu anları hatırınızda tutun!</a:t>
            </a:r>
            <a:endParaRPr 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Eğitim Modülü 9 – Benlik Saygısı (Özsaygı)</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44</a:t>
            </a:fld>
            <a:endParaRPr lang="de-DE"/>
          </a:p>
        </p:txBody>
      </p:sp>
    </p:spTree>
    <p:extLst>
      <p:ext uri="{BB962C8B-B14F-4D97-AF65-F5344CB8AC3E}">
        <p14:creationId xmlns:p14="http://schemas.microsoft.com/office/powerpoint/2010/main" val="3452504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mn-lt"/>
                <a:ea typeface="+mn-ea"/>
                <a:cs typeface="+mn-cs"/>
              </a:rPr>
              <a:t>Bunun psikoz ile alakası nedir?</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de-DE" sz="2000" dirty="0">
                <a:solidFill>
                  <a:srgbClr val="333333"/>
                </a:solidFill>
              </a:rPr>
              <a:t>Psikozu olan pek çok kişinin (hepsi değil!) benlik saygısı düşüktür ve bu kişiler benlik saygısını daha da düşürebilecek olumsuz düşünce kalıplarına (örneğin, kara kara düşünme eğilimi) sahiptir.</a:t>
            </a:r>
          </a:p>
        </p:txBody>
      </p:sp>
      <p:sp>
        <p:nvSpPr>
          <p:cNvPr id="6" name="Footer Placeholder 5"/>
          <p:cNvSpPr>
            <a:spLocks noGrp="1"/>
          </p:cNvSpPr>
          <p:nvPr>
            <p:ph type="ftr" sz="quarter" idx="11"/>
          </p:nvPr>
        </p:nvSpPr>
        <p:spPr/>
        <p:txBody>
          <a:bodyPr/>
          <a:lstStyle/>
          <a:p>
            <a:pPr>
              <a:defRPr/>
            </a:pPr>
            <a:r>
              <a:rPr lang="de-DE"/>
              <a:t>Eğitim Modülü 9 – Benlik Saygısı (Özsaygı)</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45</a:t>
            </a:fld>
            <a:endParaRPr lang="de-DE"/>
          </a:p>
        </p:txBody>
      </p:sp>
    </p:spTree>
    <p:extLst>
      <p:ext uri="{BB962C8B-B14F-4D97-AF65-F5344CB8AC3E}">
        <p14:creationId xmlns:p14="http://schemas.microsoft.com/office/powerpoint/2010/main" val="25329556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sz="3600" dirty="0">
                <a:latin typeface="+mn-lt"/>
                <a:ea typeface="+mn-ea"/>
                <a:cs typeface="+mn-cs"/>
              </a:rPr>
              <a:t>Bunun psikoz ile alakası nedir?</a:t>
            </a:r>
            <a:endParaRPr lang="de-DE" sz="3600" dirty="0">
              <a:latin typeface="+mn-lt"/>
              <a:ea typeface="+mn-ea"/>
              <a:cs typeface="+mn-cs"/>
            </a:endParaRPr>
          </a:p>
        </p:txBody>
      </p:sp>
      <p:sp>
        <p:nvSpPr>
          <p:cNvPr id="3" name="Inhaltsplatzhalter 2"/>
          <p:cNvSpPr>
            <a:spLocks noGrp="1"/>
          </p:cNvSpPr>
          <p:nvPr>
            <p:ph idx="1"/>
          </p:nvPr>
        </p:nvSpPr>
        <p:spPr/>
        <p:txBody>
          <a:bodyPr>
            <a:noAutofit/>
          </a:bodyPr>
          <a:lstStyle/>
          <a:p>
            <a:r>
              <a:rPr lang="de-DE" sz="2000" dirty="0" err="1">
                <a:solidFill>
                  <a:srgbClr val="333333"/>
                </a:solidFill>
              </a:rPr>
              <a:t>Psikozu</a:t>
            </a:r>
            <a:r>
              <a:rPr lang="de-DE" sz="2000" dirty="0">
                <a:solidFill>
                  <a:srgbClr val="333333"/>
                </a:solidFill>
              </a:rPr>
              <a:t> </a:t>
            </a:r>
            <a:r>
              <a:rPr lang="de-DE" sz="2000" dirty="0" err="1">
                <a:solidFill>
                  <a:srgbClr val="333333"/>
                </a:solidFill>
              </a:rPr>
              <a:t>olan</a:t>
            </a:r>
            <a:r>
              <a:rPr lang="de-DE" sz="2000" dirty="0">
                <a:solidFill>
                  <a:srgbClr val="333333"/>
                </a:solidFill>
              </a:rPr>
              <a:t> </a:t>
            </a:r>
            <a:r>
              <a:rPr lang="de-DE" sz="2000" dirty="0" err="1">
                <a:solidFill>
                  <a:srgbClr val="333333"/>
                </a:solidFill>
              </a:rPr>
              <a:t>pek</a:t>
            </a:r>
            <a:r>
              <a:rPr lang="de-DE" sz="2000" dirty="0">
                <a:solidFill>
                  <a:srgbClr val="333333"/>
                </a:solidFill>
              </a:rPr>
              <a:t> </a:t>
            </a:r>
            <a:r>
              <a:rPr lang="de-DE" sz="2000" dirty="0" err="1">
                <a:solidFill>
                  <a:srgbClr val="333333"/>
                </a:solidFill>
              </a:rPr>
              <a:t>çok</a:t>
            </a:r>
            <a:r>
              <a:rPr lang="de-DE" sz="2000" dirty="0">
                <a:solidFill>
                  <a:srgbClr val="333333"/>
                </a:solidFill>
              </a:rPr>
              <a:t> </a:t>
            </a:r>
            <a:r>
              <a:rPr lang="de-DE" sz="2000" dirty="0" err="1">
                <a:solidFill>
                  <a:srgbClr val="333333"/>
                </a:solidFill>
              </a:rPr>
              <a:t>kişinin</a:t>
            </a:r>
            <a:r>
              <a:rPr lang="de-DE" sz="2000" dirty="0">
                <a:solidFill>
                  <a:srgbClr val="333333"/>
                </a:solidFill>
              </a:rPr>
              <a:t> (</a:t>
            </a:r>
            <a:r>
              <a:rPr lang="de-DE" sz="2000" dirty="0" err="1">
                <a:solidFill>
                  <a:srgbClr val="333333"/>
                </a:solidFill>
              </a:rPr>
              <a:t>hepsi</a:t>
            </a:r>
            <a:r>
              <a:rPr lang="de-DE" sz="2000" dirty="0">
                <a:solidFill>
                  <a:srgbClr val="333333"/>
                </a:solidFill>
              </a:rPr>
              <a:t> </a:t>
            </a:r>
            <a:r>
              <a:rPr lang="de-DE" sz="2000" dirty="0" err="1">
                <a:solidFill>
                  <a:srgbClr val="333333"/>
                </a:solidFill>
              </a:rPr>
              <a:t>değil</a:t>
            </a:r>
            <a:r>
              <a:rPr lang="de-DE" sz="2000" dirty="0">
                <a:solidFill>
                  <a:srgbClr val="333333"/>
                </a:solidFill>
              </a:rPr>
              <a:t>!) </a:t>
            </a:r>
            <a:r>
              <a:rPr lang="de-DE" sz="2000" dirty="0" err="1">
                <a:solidFill>
                  <a:srgbClr val="333333"/>
                </a:solidFill>
              </a:rPr>
              <a:t>benlik</a:t>
            </a:r>
            <a:r>
              <a:rPr lang="de-DE" sz="2000" dirty="0">
                <a:solidFill>
                  <a:srgbClr val="333333"/>
                </a:solidFill>
              </a:rPr>
              <a:t> </a:t>
            </a:r>
            <a:r>
              <a:rPr lang="de-DE" sz="2000" dirty="0" err="1">
                <a:solidFill>
                  <a:srgbClr val="333333"/>
                </a:solidFill>
              </a:rPr>
              <a:t>saygısı</a:t>
            </a:r>
            <a:r>
              <a:rPr lang="de-DE" sz="2000" dirty="0">
                <a:solidFill>
                  <a:srgbClr val="333333"/>
                </a:solidFill>
              </a:rPr>
              <a:t> </a:t>
            </a:r>
            <a:r>
              <a:rPr lang="de-DE" sz="2000" dirty="0" err="1">
                <a:solidFill>
                  <a:srgbClr val="333333"/>
                </a:solidFill>
              </a:rPr>
              <a:t>düşüktür</a:t>
            </a:r>
            <a:r>
              <a:rPr lang="de-DE" sz="2000" dirty="0">
                <a:solidFill>
                  <a:srgbClr val="333333"/>
                </a:solidFill>
              </a:rPr>
              <a:t> </a:t>
            </a:r>
            <a:r>
              <a:rPr lang="de-DE" sz="2000" dirty="0" err="1">
                <a:solidFill>
                  <a:srgbClr val="333333"/>
                </a:solidFill>
              </a:rPr>
              <a:t>ve</a:t>
            </a:r>
            <a:r>
              <a:rPr lang="de-DE" sz="2000" dirty="0">
                <a:solidFill>
                  <a:srgbClr val="333333"/>
                </a:solidFill>
              </a:rPr>
              <a:t> </a:t>
            </a:r>
            <a:r>
              <a:rPr lang="de-DE" sz="2000" dirty="0" err="1">
                <a:solidFill>
                  <a:srgbClr val="333333"/>
                </a:solidFill>
              </a:rPr>
              <a:t>bu</a:t>
            </a:r>
            <a:r>
              <a:rPr lang="de-DE" sz="2000" dirty="0">
                <a:solidFill>
                  <a:srgbClr val="333333"/>
                </a:solidFill>
              </a:rPr>
              <a:t> </a:t>
            </a:r>
            <a:r>
              <a:rPr lang="de-DE" sz="2000" dirty="0" err="1">
                <a:solidFill>
                  <a:srgbClr val="333333"/>
                </a:solidFill>
              </a:rPr>
              <a:t>kişiler</a:t>
            </a:r>
            <a:r>
              <a:rPr lang="de-DE" sz="2000" dirty="0">
                <a:solidFill>
                  <a:srgbClr val="333333"/>
                </a:solidFill>
              </a:rPr>
              <a:t> </a:t>
            </a:r>
            <a:r>
              <a:rPr lang="de-DE" sz="2000" dirty="0" err="1">
                <a:solidFill>
                  <a:srgbClr val="333333"/>
                </a:solidFill>
              </a:rPr>
              <a:t>benlik</a:t>
            </a:r>
            <a:r>
              <a:rPr lang="de-DE" sz="2000" dirty="0">
                <a:solidFill>
                  <a:srgbClr val="333333"/>
                </a:solidFill>
              </a:rPr>
              <a:t> </a:t>
            </a:r>
            <a:r>
              <a:rPr lang="de-DE" sz="2000" dirty="0" err="1">
                <a:solidFill>
                  <a:srgbClr val="333333"/>
                </a:solidFill>
              </a:rPr>
              <a:t>saygısını</a:t>
            </a:r>
            <a:r>
              <a:rPr lang="de-DE" sz="2000" dirty="0">
                <a:solidFill>
                  <a:srgbClr val="333333"/>
                </a:solidFill>
              </a:rPr>
              <a:t> </a:t>
            </a:r>
            <a:r>
              <a:rPr lang="de-DE" sz="2000" dirty="0" err="1">
                <a:solidFill>
                  <a:srgbClr val="333333"/>
                </a:solidFill>
              </a:rPr>
              <a:t>daha</a:t>
            </a:r>
            <a:r>
              <a:rPr lang="de-DE" sz="2000" dirty="0">
                <a:solidFill>
                  <a:srgbClr val="333333"/>
                </a:solidFill>
              </a:rPr>
              <a:t> da </a:t>
            </a:r>
            <a:r>
              <a:rPr lang="de-DE" sz="2000" dirty="0" err="1">
                <a:solidFill>
                  <a:srgbClr val="333333"/>
                </a:solidFill>
              </a:rPr>
              <a:t>düşürebilecek</a:t>
            </a:r>
            <a:r>
              <a:rPr lang="de-DE" sz="2000" dirty="0">
                <a:solidFill>
                  <a:srgbClr val="333333"/>
                </a:solidFill>
              </a:rPr>
              <a:t> </a:t>
            </a:r>
            <a:r>
              <a:rPr lang="de-DE" sz="2000" dirty="0" err="1">
                <a:solidFill>
                  <a:srgbClr val="333333"/>
                </a:solidFill>
              </a:rPr>
              <a:t>olumsuz</a:t>
            </a:r>
            <a:r>
              <a:rPr lang="de-DE" sz="2000" dirty="0">
                <a:solidFill>
                  <a:srgbClr val="333333"/>
                </a:solidFill>
              </a:rPr>
              <a:t> </a:t>
            </a:r>
            <a:r>
              <a:rPr lang="de-DE" sz="2000" dirty="0" err="1">
                <a:solidFill>
                  <a:srgbClr val="333333"/>
                </a:solidFill>
              </a:rPr>
              <a:t>düşünce</a:t>
            </a:r>
            <a:r>
              <a:rPr lang="de-DE" sz="2000" dirty="0">
                <a:solidFill>
                  <a:srgbClr val="333333"/>
                </a:solidFill>
              </a:rPr>
              <a:t> </a:t>
            </a:r>
            <a:r>
              <a:rPr lang="de-DE" sz="2000" dirty="0" err="1">
                <a:solidFill>
                  <a:srgbClr val="333333"/>
                </a:solidFill>
              </a:rPr>
              <a:t>kalıplarına</a:t>
            </a:r>
            <a:r>
              <a:rPr lang="de-DE" sz="2000" dirty="0">
                <a:solidFill>
                  <a:srgbClr val="333333"/>
                </a:solidFill>
              </a:rPr>
              <a:t> (</a:t>
            </a:r>
            <a:r>
              <a:rPr lang="de-DE" sz="2000" dirty="0" err="1">
                <a:solidFill>
                  <a:srgbClr val="333333"/>
                </a:solidFill>
              </a:rPr>
              <a:t>örneğin</a:t>
            </a:r>
            <a:r>
              <a:rPr lang="de-DE" sz="2000" dirty="0">
                <a:solidFill>
                  <a:srgbClr val="333333"/>
                </a:solidFill>
              </a:rPr>
              <a:t>, </a:t>
            </a:r>
            <a:r>
              <a:rPr lang="de-DE" sz="2000" dirty="0" err="1">
                <a:solidFill>
                  <a:srgbClr val="333333"/>
                </a:solidFill>
              </a:rPr>
              <a:t>kara</a:t>
            </a:r>
            <a:r>
              <a:rPr lang="de-DE" sz="2000" dirty="0">
                <a:solidFill>
                  <a:srgbClr val="333333"/>
                </a:solidFill>
              </a:rPr>
              <a:t> </a:t>
            </a:r>
            <a:r>
              <a:rPr lang="de-DE" sz="2000" dirty="0" err="1">
                <a:solidFill>
                  <a:srgbClr val="333333"/>
                </a:solidFill>
              </a:rPr>
              <a:t>kara</a:t>
            </a:r>
            <a:r>
              <a:rPr lang="de-DE" sz="2000" dirty="0">
                <a:solidFill>
                  <a:srgbClr val="333333"/>
                </a:solidFill>
              </a:rPr>
              <a:t> </a:t>
            </a:r>
            <a:r>
              <a:rPr lang="de-DE" sz="2000" dirty="0" err="1">
                <a:solidFill>
                  <a:srgbClr val="333333"/>
                </a:solidFill>
              </a:rPr>
              <a:t>düşünme</a:t>
            </a:r>
            <a:r>
              <a:rPr lang="de-DE" sz="2000" dirty="0">
                <a:solidFill>
                  <a:srgbClr val="333333"/>
                </a:solidFill>
              </a:rPr>
              <a:t> </a:t>
            </a:r>
            <a:r>
              <a:rPr lang="de-DE" sz="2000" dirty="0" err="1">
                <a:solidFill>
                  <a:srgbClr val="333333"/>
                </a:solidFill>
              </a:rPr>
              <a:t>eğilimi</a:t>
            </a:r>
            <a:r>
              <a:rPr lang="de-DE" sz="2000" dirty="0">
                <a:solidFill>
                  <a:srgbClr val="333333"/>
                </a:solidFill>
              </a:rPr>
              <a:t>) </a:t>
            </a:r>
            <a:r>
              <a:rPr lang="de-DE" sz="2000" dirty="0" err="1">
                <a:solidFill>
                  <a:srgbClr val="333333"/>
                </a:solidFill>
              </a:rPr>
              <a:t>sahiptir</a:t>
            </a:r>
            <a:r>
              <a:rPr lang="de-DE" sz="2000" dirty="0">
                <a:solidFill>
                  <a:srgbClr val="333333"/>
                </a:solidFill>
              </a:rPr>
              <a:t>.</a:t>
            </a:r>
          </a:p>
          <a:p>
            <a:r>
              <a:rPr lang="de-DE" sz="2000" dirty="0">
                <a:solidFill>
                  <a:srgbClr val="004992"/>
                </a:solidFill>
              </a:rPr>
              <a:t>Örnek: </a:t>
            </a:r>
            <a:r>
              <a:rPr lang="de-DE" sz="2000" dirty="0">
                <a:solidFill>
                  <a:srgbClr val="333333"/>
                </a:solidFill>
              </a:rPr>
              <a:t>Kemal eğitimin sonunda yapılan değerlendirme sınavından kötü not alır.</a:t>
            </a:r>
          </a:p>
          <a:p>
            <a:r>
              <a:rPr lang="de-DE" sz="2000" dirty="0">
                <a:solidFill>
                  <a:srgbClr val="004992"/>
                </a:solidFill>
              </a:rPr>
              <a:t>Değerlendirme: </a:t>
            </a:r>
            <a:r>
              <a:rPr lang="de-DE" sz="2000" dirty="0">
                <a:solidFill>
                  <a:srgbClr val="333333"/>
                </a:solidFill>
              </a:rPr>
              <a:t>Kemal ilk başta kendisini bir çalışan olarak sorgular, ancak gitgide kendi değerini düşürerek bir çalışandan ziyade birey olarak sorgulamaya başlar. Kendini depresif hisseder ve kendinden şüphe eder.</a:t>
            </a:r>
          </a:p>
          <a:p>
            <a:r>
              <a:rPr lang="de-DE" sz="2000" dirty="0">
                <a:solidFill>
                  <a:srgbClr val="004992"/>
                </a:solidFill>
              </a:rPr>
              <a:t>Ancak: </a:t>
            </a:r>
            <a:r>
              <a:rPr lang="de-DE" sz="2000" dirty="0">
                <a:solidFill>
                  <a:srgbClr val="333333"/>
                </a:solidFill>
              </a:rPr>
              <a:t>Arkadaşları sonraki günlerde, sınavın Kemal’i bir birey olarak değerlendirmediğini, birçok alandan sadece birinde performansının küçük bir bölümünü değerlendirdiğini açıklayarak Kemal‘e yardım etmeye çalışırlar. Kemal </a:t>
            </a:r>
            <a:r>
              <a:rPr lang="de-DE" sz="2000" dirty="0" err="1">
                <a:solidFill>
                  <a:srgbClr val="333333"/>
                </a:solidFill>
              </a:rPr>
              <a:t>sınav</a:t>
            </a:r>
            <a:r>
              <a:rPr lang="de-DE" sz="2000" dirty="0">
                <a:solidFill>
                  <a:srgbClr val="333333"/>
                </a:solidFill>
              </a:rPr>
              <a:t> </a:t>
            </a:r>
            <a:r>
              <a:rPr lang="de-DE" sz="2000" dirty="0" err="1">
                <a:solidFill>
                  <a:srgbClr val="333333"/>
                </a:solidFill>
              </a:rPr>
              <a:t>sonucunu</a:t>
            </a:r>
            <a:r>
              <a:rPr lang="de-DE" sz="2000" dirty="0">
                <a:solidFill>
                  <a:srgbClr val="333333"/>
                </a:solidFill>
              </a:rPr>
              <a:t> </a:t>
            </a:r>
            <a:r>
              <a:rPr lang="de-DE" sz="2000" dirty="0" err="1">
                <a:solidFill>
                  <a:srgbClr val="333333"/>
                </a:solidFill>
              </a:rPr>
              <a:t>hafife</a:t>
            </a:r>
            <a:r>
              <a:rPr lang="de-DE" sz="2000" dirty="0">
                <a:solidFill>
                  <a:srgbClr val="333333"/>
                </a:solidFill>
              </a:rPr>
              <a:t> </a:t>
            </a:r>
            <a:r>
              <a:rPr lang="de-DE" sz="2000" dirty="0" err="1">
                <a:solidFill>
                  <a:srgbClr val="333333"/>
                </a:solidFill>
              </a:rPr>
              <a:t>almamalı</a:t>
            </a:r>
            <a:r>
              <a:rPr lang="de-DE" sz="2000" dirty="0">
                <a:solidFill>
                  <a:srgbClr val="333333"/>
                </a:solidFill>
              </a:rPr>
              <a:t>, </a:t>
            </a:r>
            <a:r>
              <a:rPr lang="de-DE" sz="2000" dirty="0" err="1">
                <a:solidFill>
                  <a:srgbClr val="333333"/>
                </a:solidFill>
              </a:rPr>
              <a:t>ancak</a:t>
            </a:r>
            <a:r>
              <a:rPr lang="de-DE" sz="2000" dirty="0">
                <a:solidFill>
                  <a:srgbClr val="333333"/>
                </a:solidFill>
              </a:rPr>
              <a:t> </a:t>
            </a:r>
            <a:r>
              <a:rPr lang="de-DE" sz="2000" dirty="0" err="1">
                <a:solidFill>
                  <a:srgbClr val="333333"/>
                </a:solidFill>
              </a:rPr>
              <a:t>güçlü</a:t>
            </a:r>
            <a:r>
              <a:rPr lang="de-DE" sz="2000" dirty="0">
                <a:solidFill>
                  <a:srgbClr val="333333"/>
                </a:solidFill>
              </a:rPr>
              <a:t> </a:t>
            </a:r>
            <a:r>
              <a:rPr lang="de-DE" sz="2000" dirty="0" err="1">
                <a:solidFill>
                  <a:srgbClr val="333333"/>
                </a:solidFill>
              </a:rPr>
              <a:t>yanlarını</a:t>
            </a:r>
            <a:r>
              <a:rPr lang="de-DE" sz="2000" dirty="0">
                <a:solidFill>
                  <a:srgbClr val="333333"/>
                </a:solidFill>
              </a:rPr>
              <a:t> (</a:t>
            </a:r>
            <a:r>
              <a:rPr lang="de-DE" sz="2000" dirty="0" err="1">
                <a:solidFill>
                  <a:srgbClr val="333333"/>
                </a:solidFill>
              </a:rPr>
              <a:t>iş</a:t>
            </a:r>
            <a:r>
              <a:rPr lang="de-DE" sz="2000" dirty="0">
                <a:solidFill>
                  <a:srgbClr val="333333"/>
                </a:solidFill>
              </a:rPr>
              <a:t> </a:t>
            </a:r>
            <a:r>
              <a:rPr lang="de-DE" sz="2000" dirty="0" err="1">
                <a:solidFill>
                  <a:srgbClr val="333333"/>
                </a:solidFill>
              </a:rPr>
              <a:t>yerinde</a:t>
            </a:r>
            <a:r>
              <a:rPr lang="de-DE" sz="2000" dirty="0">
                <a:solidFill>
                  <a:srgbClr val="333333"/>
                </a:solidFill>
              </a:rPr>
              <a:t> </a:t>
            </a:r>
            <a:r>
              <a:rPr lang="de-DE" sz="2000" dirty="0" err="1">
                <a:solidFill>
                  <a:srgbClr val="333333"/>
                </a:solidFill>
              </a:rPr>
              <a:t>ve</a:t>
            </a:r>
            <a:r>
              <a:rPr lang="de-DE" sz="2000" dirty="0">
                <a:solidFill>
                  <a:srgbClr val="333333"/>
                </a:solidFill>
              </a:rPr>
              <a:t> </a:t>
            </a:r>
            <a:r>
              <a:rPr lang="de-DE" sz="2000" dirty="0" err="1">
                <a:solidFill>
                  <a:srgbClr val="333333"/>
                </a:solidFill>
              </a:rPr>
              <a:t>diğer</a:t>
            </a:r>
            <a:r>
              <a:rPr lang="de-DE" sz="2000" dirty="0">
                <a:solidFill>
                  <a:srgbClr val="333333"/>
                </a:solidFill>
              </a:rPr>
              <a:t> </a:t>
            </a:r>
            <a:r>
              <a:rPr lang="de-DE" sz="2000" dirty="0" err="1">
                <a:solidFill>
                  <a:srgbClr val="333333"/>
                </a:solidFill>
              </a:rPr>
              <a:t>alanlarda</a:t>
            </a:r>
            <a:r>
              <a:rPr lang="de-DE" sz="2000" dirty="0">
                <a:solidFill>
                  <a:srgbClr val="333333"/>
                </a:solidFill>
              </a:rPr>
              <a:t>) </a:t>
            </a:r>
            <a:r>
              <a:rPr lang="de-DE" sz="2000" dirty="0" err="1">
                <a:solidFill>
                  <a:srgbClr val="333333"/>
                </a:solidFill>
              </a:rPr>
              <a:t>akılda</a:t>
            </a:r>
            <a:r>
              <a:rPr lang="de-DE" sz="2000" dirty="0">
                <a:solidFill>
                  <a:srgbClr val="333333"/>
                </a:solidFill>
              </a:rPr>
              <a:t> </a:t>
            </a:r>
            <a:r>
              <a:rPr lang="de-DE" sz="2000" dirty="0" err="1">
                <a:solidFill>
                  <a:srgbClr val="333333"/>
                </a:solidFill>
              </a:rPr>
              <a:t>tutmanın</a:t>
            </a:r>
            <a:r>
              <a:rPr lang="de-DE" sz="2000" dirty="0">
                <a:solidFill>
                  <a:srgbClr val="333333"/>
                </a:solidFill>
              </a:rPr>
              <a:t> </a:t>
            </a:r>
            <a:r>
              <a:rPr lang="de-DE" sz="2000" dirty="0" err="1">
                <a:solidFill>
                  <a:srgbClr val="333333"/>
                </a:solidFill>
              </a:rPr>
              <a:t>ve</a:t>
            </a:r>
            <a:r>
              <a:rPr lang="de-DE" sz="2000" dirty="0">
                <a:solidFill>
                  <a:srgbClr val="333333"/>
                </a:solidFill>
              </a:rPr>
              <a:t> </a:t>
            </a:r>
            <a:r>
              <a:rPr lang="de-DE" sz="2000" dirty="0" err="1">
                <a:solidFill>
                  <a:srgbClr val="333333"/>
                </a:solidFill>
              </a:rPr>
              <a:t>kendine</a:t>
            </a:r>
            <a:r>
              <a:rPr lang="de-DE" sz="2000" dirty="0">
                <a:solidFill>
                  <a:srgbClr val="333333"/>
                </a:solidFill>
              </a:rPr>
              <a:t> </a:t>
            </a:r>
            <a:r>
              <a:rPr lang="de-DE" sz="2000" dirty="0" err="1">
                <a:solidFill>
                  <a:srgbClr val="333333"/>
                </a:solidFill>
              </a:rPr>
              <a:t>fazla</a:t>
            </a:r>
            <a:r>
              <a:rPr lang="de-DE" sz="2000" dirty="0">
                <a:solidFill>
                  <a:srgbClr val="333333"/>
                </a:solidFill>
              </a:rPr>
              <a:t> </a:t>
            </a:r>
            <a:r>
              <a:rPr lang="de-DE" sz="2000" dirty="0" err="1">
                <a:solidFill>
                  <a:srgbClr val="333333"/>
                </a:solidFill>
              </a:rPr>
              <a:t>yüklenmemesi</a:t>
            </a:r>
            <a:r>
              <a:rPr lang="de-DE" sz="2000" dirty="0">
                <a:solidFill>
                  <a:srgbClr val="333333"/>
                </a:solidFill>
              </a:rPr>
              <a:t> </a:t>
            </a:r>
            <a:r>
              <a:rPr lang="de-DE" sz="2000" dirty="0" err="1">
                <a:solidFill>
                  <a:srgbClr val="333333"/>
                </a:solidFill>
              </a:rPr>
              <a:t>gerektiğinin</a:t>
            </a:r>
            <a:r>
              <a:rPr lang="de-DE" sz="2000" dirty="0">
                <a:solidFill>
                  <a:srgbClr val="333333"/>
                </a:solidFill>
              </a:rPr>
              <a:t> </a:t>
            </a:r>
            <a:r>
              <a:rPr lang="de-DE" sz="2000" dirty="0" err="1">
                <a:solidFill>
                  <a:srgbClr val="333333"/>
                </a:solidFill>
              </a:rPr>
              <a:t>önemli</a:t>
            </a:r>
            <a:r>
              <a:rPr lang="de-DE" sz="2000" dirty="0">
                <a:solidFill>
                  <a:srgbClr val="333333"/>
                </a:solidFill>
              </a:rPr>
              <a:t> </a:t>
            </a:r>
            <a:r>
              <a:rPr lang="de-DE" sz="2000" dirty="0" err="1">
                <a:solidFill>
                  <a:srgbClr val="333333"/>
                </a:solidFill>
              </a:rPr>
              <a:t>olduğunu</a:t>
            </a:r>
            <a:r>
              <a:rPr lang="de-DE" sz="2000" dirty="0">
                <a:solidFill>
                  <a:srgbClr val="333333"/>
                </a:solidFill>
              </a:rPr>
              <a:t> </a:t>
            </a:r>
            <a:r>
              <a:rPr lang="de-DE" sz="2000" dirty="0" err="1">
                <a:solidFill>
                  <a:srgbClr val="333333"/>
                </a:solidFill>
              </a:rPr>
              <a:t>bilmelidir</a:t>
            </a:r>
            <a:r>
              <a:rPr lang="de-DE" sz="2000" dirty="0">
                <a:solidFill>
                  <a:srgbClr val="333333"/>
                </a:solidFill>
              </a:rPr>
              <a:t>.</a:t>
            </a:r>
          </a:p>
          <a:p>
            <a:r>
              <a:rPr lang="de-DE" sz="2000" dirty="0" err="1">
                <a:solidFill>
                  <a:srgbClr val="004992"/>
                </a:solidFill>
              </a:rPr>
              <a:t>Önemli</a:t>
            </a:r>
            <a:r>
              <a:rPr lang="de-DE" sz="2000" dirty="0">
                <a:solidFill>
                  <a:srgbClr val="004992"/>
                </a:solidFill>
              </a:rPr>
              <a:t>: </a:t>
            </a:r>
            <a:r>
              <a:rPr lang="de-DE" sz="2000" dirty="0" err="1">
                <a:solidFill>
                  <a:srgbClr val="004992"/>
                </a:solidFill>
              </a:rPr>
              <a:t>Bir</a:t>
            </a:r>
            <a:r>
              <a:rPr lang="de-DE" sz="2000" dirty="0">
                <a:solidFill>
                  <a:srgbClr val="004992"/>
                </a:solidFill>
              </a:rPr>
              <a:t> </a:t>
            </a:r>
            <a:r>
              <a:rPr lang="de-DE" sz="2000" dirty="0" err="1">
                <a:solidFill>
                  <a:srgbClr val="004992"/>
                </a:solidFill>
              </a:rPr>
              <a:t>başarısızlık</a:t>
            </a:r>
            <a:r>
              <a:rPr lang="de-DE" sz="2000" dirty="0">
                <a:solidFill>
                  <a:srgbClr val="004992"/>
                </a:solidFill>
              </a:rPr>
              <a:t> </a:t>
            </a:r>
            <a:r>
              <a:rPr lang="de-DE" sz="2000" dirty="0" err="1">
                <a:solidFill>
                  <a:srgbClr val="004992"/>
                </a:solidFill>
              </a:rPr>
              <a:t>yaşasanız</a:t>
            </a:r>
            <a:r>
              <a:rPr lang="de-DE" sz="2000" dirty="0">
                <a:solidFill>
                  <a:srgbClr val="004992"/>
                </a:solidFill>
              </a:rPr>
              <a:t> </a:t>
            </a:r>
            <a:r>
              <a:rPr lang="de-DE" sz="2000" dirty="0" err="1">
                <a:solidFill>
                  <a:srgbClr val="004992"/>
                </a:solidFill>
              </a:rPr>
              <a:t>bile</a:t>
            </a:r>
            <a:r>
              <a:rPr lang="de-DE" sz="2000" dirty="0">
                <a:solidFill>
                  <a:srgbClr val="004992"/>
                </a:solidFill>
              </a:rPr>
              <a:t>, </a:t>
            </a:r>
            <a:r>
              <a:rPr lang="de-DE" sz="2000" dirty="0" err="1">
                <a:solidFill>
                  <a:srgbClr val="004992"/>
                </a:solidFill>
              </a:rPr>
              <a:t>hayatınızda</a:t>
            </a:r>
            <a:r>
              <a:rPr lang="de-DE" sz="2000" dirty="0">
                <a:solidFill>
                  <a:srgbClr val="004992"/>
                </a:solidFill>
              </a:rPr>
              <a:t> </a:t>
            </a:r>
            <a:r>
              <a:rPr lang="de-DE" sz="2000" dirty="0" err="1">
                <a:solidFill>
                  <a:srgbClr val="004992"/>
                </a:solidFill>
              </a:rPr>
              <a:t>iyi</a:t>
            </a:r>
            <a:r>
              <a:rPr lang="de-DE" sz="2000" dirty="0">
                <a:solidFill>
                  <a:srgbClr val="004992"/>
                </a:solidFill>
              </a:rPr>
              <a:t> </a:t>
            </a:r>
            <a:r>
              <a:rPr lang="de-DE" sz="2000" dirty="0" err="1">
                <a:solidFill>
                  <a:srgbClr val="004992"/>
                </a:solidFill>
              </a:rPr>
              <a:t>giden</a:t>
            </a:r>
            <a:r>
              <a:rPr lang="de-DE" sz="2000" dirty="0">
                <a:solidFill>
                  <a:srgbClr val="004992"/>
                </a:solidFill>
              </a:rPr>
              <a:t> </a:t>
            </a:r>
            <a:r>
              <a:rPr lang="de-DE" sz="2000" dirty="0" err="1">
                <a:solidFill>
                  <a:srgbClr val="004992"/>
                </a:solidFill>
              </a:rPr>
              <a:t>şeyleri</a:t>
            </a:r>
            <a:r>
              <a:rPr lang="de-DE" sz="2000" dirty="0">
                <a:solidFill>
                  <a:srgbClr val="004992"/>
                </a:solidFill>
              </a:rPr>
              <a:t> </a:t>
            </a:r>
            <a:r>
              <a:rPr lang="de-DE" sz="2000" dirty="0" err="1">
                <a:solidFill>
                  <a:srgbClr val="004992"/>
                </a:solidFill>
              </a:rPr>
              <a:t>asla</a:t>
            </a:r>
            <a:r>
              <a:rPr lang="de-DE" sz="2000" dirty="0">
                <a:solidFill>
                  <a:srgbClr val="004992"/>
                </a:solidFill>
              </a:rPr>
              <a:t> </a:t>
            </a:r>
            <a:r>
              <a:rPr lang="de-DE" sz="2000" dirty="0" err="1">
                <a:solidFill>
                  <a:srgbClr val="004992"/>
                </a:solidFill>
              </a:rPr>
              <a:t>görmezden</a:t>
            </a:r>
            <a:r>
              <a:rPr lang="de-DE" sz="2000" dirty="0">
                <a:solidFill>
                  <a:srgbClr val="004992"/>
                </a:solidFill>
              </a:rPr>
              <a:t> </a:t>
            </a:r>
            <a:r>
              <a:rPr lang="de-DE" sz="2000" dirty="0" err="1">
                <a:solidFill>
                  <a:srgbClr val="004992"/>
                </a:solidFill>
              </a:rPr>
              <a:t>gelmemelisiniz</a:t>
            </a:r>
            <a:r>
              <a:rPr lang="de-DE" sz="2000" dirty="0">
                <a:solidFill>
                  <a:srgbClr val="004992"/>
                </a:solidFill>
              </a:rPr>
              <a:t>.</a:t>
            </a:r>
          </a:p>
        </p:txBody>
      </p:sp>
      <p:sp>
        <p:nvSpPr>
          <p:cNvPr id="6" name="Footer Placeholder 5"/>
          <p:cNvSpPr>
            <a:spLocks noGrp="1"/>
          </p:cNvSpPr>
          <p:nvPr>
            <p:ph type="ftr" sz="quarter" idx="11"/>
          </p:nvPr>
        </p:nvSpPr>
        <p:spPr/>
        <p:txBody>
          <a:bodyPr/>
          <a:lstStyle/>
          <a:p>
            <a:pPr>
              <a:defRPr/>
            </a:pPr>
            <a:r>
              <a:rPr lang="de-DE"/>
              <a:t>Eğitim Modülü 9 – Benlik Saygısı (Özsaygı)</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46</a:t>
            </a:fld>
            <a:endParaRPr lang="de-DE"/>
          </a:p>
        </p:txBody>
      </p:sp>
    </p:spTree>
    <p:extLst>
      <p:ext uri="{BB962C8B-B14F-4D97-AF65-F5344CB8AC3E}">
        <p14:creationId xmlns:p14="http://schemas.microsoft.com/office/powerpoint/2010/main" val="15591380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t>İlginiz</a:t>
            </a:r>
            <a:r>
              <a:rPr lang="en-US" altLang="ko-KR" sz="3600" dirty="0"/>
              <a:t> </a:t>
            </a:r>
            <a:r>
              <a:rPr lang="en-US" altLang="ko-KR" sz="3600" dirty="0" err="1"/>
              <a:t>için</a:t>
            </a:r>
            <a:r>
              <a:rPr lang="en-US" altLang="ko-KR" sz="3600" dirty="0"/>
              <a:t> </a:t>
            </a:r>
            <a:r>
              <a:rPr lang="en-US" altLang="ko-KR" sz="3600" dirty="0" err="1"/>
              <a:t>teşekkür</a:t>
            </a:r>
            <a:r>
              <a:rPr lang="en-US" altLang="ko-KR" sz="3600" dirty="0"/>
              <a:t> </a:t>
            </a:r>
            <a:r>
              <a:rPr lang="en-US" altLang="ko-KR" sz="3600" dirty="0" err="1"/>
              <a:t>ederim</a:t>
            </a:r>
            <a:endParaRPr lang="en-US" altLang="ja-JP" sz="3600" dirty="0">
              <a:latin typeface="Calibri Light"/>
            </a:endParaRPr>
          </a:p>
        </p:txBody>
      </p:sp>
      <p:sp>
        <p:nvSpPr>
          <p:cNvPr id="5" name="Content Placeholder 4"/>
          <p:cNvSpPr>
            <a:spLocks noGrp="1"/>
          </p:cNvSpPr>
          <p:nvPr>
            <p:ph idx="1"/>
          </p:nvPr>
        </p:nvSpPr>
        <p:spPr>
          <a:xfrm>
            <a:off x="408955" y="2204864"/>
            <a:ext cx="11340000" cy="4248000"/>
          </a:xfrm>
        </p:spPr>
        <p:txBody>
          <a:bodyPr>
            <a:noAutofit/>
          </a:bodyPr>
          <a:lstStyle/>
          <a:p>
            <a:pPr marL="114935" marR="333375" lvl="0" defTabSz="914400">
              <a:lnSpc>
                <a:spcPct val="100000"/>
              </a:lnSpc>
              <a:spcBef>
                <a:spcPts val="800"/>
              </a:spcBef>
            </a:pPr>
            <a:r>
              <a:rPr lang="en-US" altLang="ko-KR" i="1" dirty="0" err="1">
                <a:solidFill>
                  <a:srgbClr val="004992"/>
                </a:solidFill>
                <a:ea typeface="+mj-ea"/>
                <a:cs typeface="Verdana"/>
              </a:rPr>
              <a:t>Eğiticiler</a:t>
            </a:r>
            <a:r>
              <a:rPr lang="en-US" altLang="ko-KR" i="1" dirty="0">
                <a:solidFill>
                  <a:srgbClr val="004992"/>
                </a:solidFill>
                <a:ea typeface="+mj-ea"/>
                <a:cs typeface="Verdana"/>
              </a:rPr>
              <a:t> </a:t>
            </a:r>
            <a:r>
              <a:rPr lang="en-US" altLang="ko-KR" i="1" dirty="0" err="1">
                <a:solidFill>
                  <a:srgbClr val="004992"/>
                </a:solidFill>
                <a:ea typeface="+mj-ea"/>
                <a:cs typeface="Verdana"/>
              </a:rPr>
              <a:t>için</a:t>
            </a:r>
            <a:r>
              <a:rPr lang="en-US" altLang="ko-KR" i="1" dirty="0">
                <a:solidFill>
                  <a:srgbClr val="004992"/>
                </a:solidFill>
                <a:ea typeface="+mj-ea"/>
                <a:cs typeface="Verdana"/>
              </a:rPr>
              <a:t>:</a:t>
            </a:r>
            <a:endParaRPr lang="nl-NL" i="1" dirty="0">
              <a:solidFill>
                <a:srgbClr val="004992"/>
              </a:solidFill>
              <a:latin typeface="Calibri Light"/>
              <a:ea typeface="+mj-ea"/>
              <a:cs typeface="Verdana"/>
            </a:endParaRPr>
          </a:p>
          <a:p>
            <a:pPr marL="114935" marR="333375" lvl="0" defTabSz="914400">
              <a:lnSpc>
                <a:spcPct val="100000"/>
              </a:lnSpc>
              <a:spcBef>
                <a:spcPts val="800"/>
              </a:spcBef>
            </a:pPr>
            <a:r>
              <a:rPr lang="en-US" altLang="ko-KR" dirty="0" err="1">
                <a:solidFill>
                  <a:srgbClr val="004992"/>
                </a:solidFill>
                <a:ea typeface="+mj-ea"/>
                <a:cs typeface="Verdana"/>
              </a:rPr>
              <a:t>Lütfen</a:t>
            </a:r>
            <a:r>
              <a:rPr lang="en-US" altLang="ko-KR" dirty="0">
                <a:solidFill>
                  <a:srgbClr val="004992"/>
                </a:solidFill>
                <a:ea typeface="+mj-ea"/>
                <a:cs typeface="Verdana"/>
              </a:rPr>
              <a:t> </a:t>
            </a:r>
            <a:r>
              <a:rPr lang="en-US" altLang="ko-KR" dirty="0" err="1">
                <a:solidFill>
                  <a:srgbClr val="004992"/>
                </a:solidFill>
                <a:ea typeface="+mj-ea"/>
                <a:cs typeface="Verdana"/>
              </a:rPr>
              <a:t>çalışma</a:t>
            </a:r>
            <a:r>
              <a:rPr lang="en-US" altLang="ko-KR" dirty="0">
                <a:solidFill>
                  <a:srgbClr val="004992"/>
                </a:solidFill>
                <a:ea typeface="+mj-ea"/>
                <a:cs typeface="Verdana"/>
              </a:rPr>
              <a:t> </a:t>
            </a:r>
            <a:r>
              <a:rPr lang="en-US" altLang="ko-KR" dirty="0" err="1">
                <a:solidFill>
                  <a:srgbClr val="004992"/>
                </a:solidFill>
                <a:ea typeface="+mj-ea"/>
                <a:cs typeface="Verdana"/>
              </a:rPr>
              <a:t>kağıtlarını</a:t>
            </a:r>
            <a:r>
              <a:rPr lang="en-US" altLang="ko-KR" dirty="0">
                <a:solidFill>
                  <a:srgbClr val="004992"/>
                </a:solidFill>
                <a:ea typeface="+mj-ea"/>
                <a:cs typeface="Verdana"/>
              </a:rPr>
              <a:t> </a:t>
            </a:r>
            <a:r>
              <a:rPr lang="en-US" altLang="ko-KR" dirty="0" err="1">
                <a:solidFill>
                  <a:srgbClr val="004992"/>
                </a:solidFill>
                <a:ea typeface="+mj-ea"/>
                <a:cs typeface="Verdana"/>
              </a:rPr>
              <a:t>dağıtın</a:t>
            </a:r>
            <a:r>
              <a:rPr lang="en-US" altLang="ko-KR" dirty="0">
                <a:solidFill>
                  <a:srgbClr val="004992"/>
                </a:solidFill>
                <a:ea typeface="+mj-ea"/>
                <a:cs typeface="Verdana"/>
              </a:rPr>
              <a:t>. COGITO </a:t>
            </a:r>
            <a:r>
              <a:rPr lang="en-US" altLang="ko-KR" dirty="0" err="1">
                <a:solidFill>
                  <a:srgbClr val="004992"/>
                </a:solidFill>
                <a:ea typeface="+mj-ea"/>
                <a:cs typeface="Verdana"/>
              </a:rPr>
              <a:t>uygulamamızı</a:t>
            </a:r>
            <a:r>
              <a:rPr lang="en-US" altLang="ko-KR" dirty="0">
                <a:solidFill>
                  <a:srgbClr val="004992"/>
                </a:solidFill>
                <a:ea typeface="+mj-ea"/>
                <a:cs typeface="Verdana"/>
              </a:rPr>
              <a:t> </a:t>
            </a:r>
            <a:r>
              <a:rPr lang="en-US" altLang="ko-KR" dirty="0" err="1">
                <a:solidFill>
                  <a:srgbClr val="004992"/>
                </a:solidFill>
                <a:ea typeface="+mj-ea"/>
                <a:cs typeface="Verdana"/>
              </a:rPr>
              <a:t>tanıtın</a:t>
            </a:r>
            <a:r>
              <a:rPr lang="en-US" altLang="ko-KR" dirty="0">
                <a:solidFill>
                  <a:srgbClr val="004992"/>
                </a:solidFill>
                <a:ea typeface="+mj-ea"/>
                <a:cs typeface="Verdana"/>
              </a:rPr>
              <a:t> (</a:t>
            </a:r>
            <a:r>
              <a:rPr lang="en-US" altLang="ko-KR" dirty="0" err="1">
                <a:solidFill>
                  <a:srgbClr val="004992"/>
                </a:solidFill>
                <a:ea typeface="+mj-ea"/>
                <a:cs typeface="Verdana"/>
              </a:rPr>
              <a:t>ücretsiz</a:t>
            </a:r>
            <a:r>
              <a:rPr lang="en-US" altLang="ko-KR" dirty="0">
                <a:solidFill>
                  <a:srgbClr val="004992"/>
                </a:solidFill>
                <a:ea typeface="+mj-ea"/>
                <a:cs typeface="Verdana"/>
              </a:rPr>
              <a:t> </a:t>
            </a:r>
            <a:r>
              <a:rPr lang="en-US" altLang="ko-KR" dirty="0" err="1">
                <a:solidFill>
                  <a:srgbClr val="004992"/>
                </a:solidFill>
                <a:ea typeface="+mj-ea"/>
                <a:cs typeface="Verdana"/>
              </a:rPr>
              <a:t>indirin</a:t>
            </a:r>
            <a:r>
              <a:rPr lang="en-US" altLang="ko-KR" dirty="0">
                <a:solidFill>
                  <a:srgbClr val="004992"/>
                </a:solidFill>
                <a:ea typeface="+mj-ea"/>
                <a:cs typeface="Verdana"/>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de-DE"/>
              <a:t>Eğitim Modülü 9 – Benlik Saygısı (Özsaygı)</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47</a:t>
            </a:fld>
            <a:endParaRPr lang="de-DE"/>
          </a:p>
        </p:txBody>
      </p:sp>
    </p:spTree>
    <p:extLst>
      <p:ext uri="{BB962C8B-B14F-4D97-AF65-F5344CB8AC3E}">
        <p14:creationId xmlns:p14="http://schemas.microsoft.com/office/powerpoint/2010/main" val="17133400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384911435"/>
              </p:ext>
            </p:extLst>
          </p:nvPr>
        </p:nvGraphicFramePr>
        <p:xfrm>
          <a:off x="408954" y="2011680"/>
          <a:ext cx="11375999" cy="38831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a:solidFill>
                            <a:srgbClr val="333333"/>
                          </a:solidFill>
                          <a:effectLst/>
                          <a:latin typeface="+mn-lt"/>
                          <a:ea typeface="+mn-ea"/>
                          <a:cs typeface="+mn-cs"/>
                        </a:rPr>
                        <a:t>Images Money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a:solidFill>
                            <a:srgbClr val="333333"/>
                          </a:solidFill>
                          <a:effectLst/>
                          <a:latin typeface="+mn-lt"/>
                          <a:ea typeface="+mn-ea"/>
                          <a:cs typeface="+mn-cs"/>
                        </a:rPr>
                        <a:t>Money from around the world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banknotes/Geldscheine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mn-lt"/>
                          <a:ea typeface="+mn-ea"/>
                          <a:cs typeface="+mn-cs"/>
                        </a:rPr>
                        <a:t>DonkeyHotey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mn-lt"/>
                          <a:ea typeface="+mn-ea"/>
                          <a:cs typeface="+mn-cs"/>
                        </a:rPr>
                        <a:t>Stop Sign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stop sign/Stoppschild</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mn-lt"/>
                          <a:ea typeface="+mn-ea"/>
                          <a:cs typeface="+mn-cs"/>
                        </a:rPr>
                        <a:t>Michael </a:t>
                      </a:r>
                      <a:r>
                        <a:rPr lang="en-US" sz="1000" dirty="0" err="1">
                          <a:solidFill>
                            <a:srgbClr val="333333"/>
                          </a:solidFill>
                          <a:effectLst/>
                          <a:latin typeface="+mn-lt"/>
                          <a:ea typeface="+mn-ea"/>
                          <a:cs typeface="+mn-cs"/>
                        </a:rPr>
                        <a:t>Fielitz</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a:solidFill>
                            <a:srgbClr val="333333"/>
                          </a:solidFill>
                          <a:effectLst/>
                          <a:latin typeface="+mn-lt"/>
                          <a:ea typeface="+mn-ea"/>
                          <a:cs typeface="+mn-cs"/>
                        </a:rPr>
                        <a:t>Neues Regal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bookshelf/</a:t>
                      </a:r>
                      <a:r>
                        <a:rPr kumimoji="0" lang="en-GB" sz="1000" b="0" i="0" u="none" strike="noStrike" cap="none" normalizeH="0" baseline="0" dirty="0" err="1">
                          <a:ln>
                            <a:noFill/>
                          </a:ln>
                          <a:solidFill>
                            <a:srgbClr val="333333"/>
                          </a:solidFill>
                          <a:effectLst/>
                          <a:latin typeface="+mn-lt"/>
                          <a:ea typeface="+mn-ea"/>
                          <a:cs typeface="+mn-cs"/>
                        </a:rPr>
                        <a:t>Bücherregal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kern="1200" dirty="0">
                          <a:solidFill>
                            <a:srgbClr val="333333"/>
                          </a:solidFill>
                          <a:effectLst/>
                          <a:latin typeface="+mn-lt"/>
                          <a:ea typeface="+mn-ea"/>
                          <a:cs typeface="+mn-cs"/>
                        </a:rPr>
                        <a:t>Steve Wilson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mn-lt"/>
                          <a:ea typeface="+mn-ea"/>
                          <a:cs typeface="+mn-cs"/>
                        </a:rPr>
                        <a:t>Business Woman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a:solidFill>
                            <a:srgbClr val="333333"/>
                          </a:solidFill>
                          <a:effectLst/>
                          <a:latin typeface="+mn-lt"/>
                          <a:ea typeface="+mn-ea"/>
                          <a:cs typeface="+mn-cs"/>
                        </a:rPr>
                        <a:t>businesswoman/</a:t>
                      </a:r>
                      <a:r>
                        <a:rPr lang="en-US" sz="1000" kern="1200" dirty="0" err="1">
                          <a:solidFill>
                            <a:srgbClr val="333333"/>
                          </a:solidFill>
                          <a:effectLst/>
                          <a:latin typeface="+mn-lt"/>
                          <a:ea typeface="+mn-ea"/>
                          <a:cs typeface="+mn-cs"/>
                        </a:rPr>
                        <a:t>Geschäftsfrau</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a:ln>
                            <a:noFill/>
                          </a:ln>
                          <a:solidFill>
                            <a:srgbClr val="333333"/>
                          </a:solidFill>
                          <a:effectLst/>
                          <a:latin typeface="+mn-lt"/>
                          <a:ea typeface="+mn-ea"/>
                          <a:cs typeface="+mn-cs"/>
                        </a:rPr>
                        <a:t>Steve Wilson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a:solidFill>
                            <a:srgbClr val="333333"/>
                          </a:solidFill>
                          <a:effectLst/>
                          <a:latin typeface="+mn-lt"/>
                          <a:ea typeface="+mn-ea"/>
                          <a:cs typeface="+mn-cs"/>
                        </a:rPr>
                        <a:t>Smiling </a:t>
                      </a:r>
                      <a:r>
                        <a:rPr lang="de-DE" sz="1000" kern="1200" dirty="0" err="1">
                          <a:solidFill>
                            <a:srgbClr val="333333"/>
                          </a:solidFill>
                          <a:effectLst/>
                          <a:latin typeface="+mn-lt"/>
                          <a:ea typeface="+mn-ea"/>
                          <a:cs typeface="+mn-cs"/>
                        </a:rPr>
                        <a:t>businessman</a:t>
                      </a:r>
                      <a:endParaRPr lang="de-DE" sz="1000"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mn-lt"/>
                          <a:ea typeface="+mn-ea"/>
                          <a:cs typeface="+mn-cs"/>
                        </a:rPr>
                        <a:t>portrait</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of</a:t>
                      </a:r>
                      <a:r>
                        <a:rPr kumimoji="0" lang="de-DE" sz="1000" b="0" i="0" u="none" strike="noStrike" cap="none" normalizeH="0" baseline="0" dirty="0">
                          <a:ln>
                            <a:noFill/>
                          </a:ln>
                          <a:solidFill>
                            <a:srgbClr val="333333"/>
                          </a:solidFill>
                          <a:effectLst/>
                          <a:latin typeface="+mn-lt"/>
                          <a:ea typeface="+mn-ea"/>
                          <a:cs typeface="+mn-cs"/>
                        </a:rPr>
                        <a:t> a smiling man/Portrait eines lächelnden Mannes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a:solidFill>
                            <a:srgbClr val="333333"/>
                          </a:solidFill>
                          <a:effectLst/>
                          <a:latin typeface="+mn-lt"/>
                          <a:ea typeface="+mn-ea"/>
                          <a:cs typeface="+mn-cs"/>
                        </a:rPr>
                        <a:t>Denver Vender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mn-lt"/>
                          <a:ea typeface="+mn-ea"/>
                          <a:cs typeface="+mn-cs"/>
                        </a:rPr>
                        <a:t>Old Jewelry Box</a:t>
                      </a:r>
                      <a:endParaRPr lang="de-DE" sz="1000"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mn-lt"/>
                          <a:ea typeface="+mn-ea"/>
                          <a:cs typeface="+mn-cs"/>
                        </a:rPr>
                        <a:t>old jewelry box/Alter </a:t>
                      </a:r>
                      <a:r>
                        <a:rPr lang="en-US" sz="1000" kern="1200" dirty="0" err="1">
                          <a:solidFill>
                            <a:srgbClr val="333333"/>
                          </a:solidFill>
                          <a:effectLst/>
                          <a:latin typeface="+mn-lt"/>
                          <a:ea typeface="+mn-ea"/>
                          <a:cs typeface="+mn-cs"/>
                        </a:rPr>
                        <a:t>Schmuckkasten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a:solidFill>
                            <a:srgbClr val="333333"/>
                          </a:solidFill>
                          <a:effectLst/>
                          <a:latin typeface="+mn-lt"/>
                          <a:ea typeface="+mn-ea"/>
                          <a:cs typeface="+mn-cs"/>
                        </a:rPr>
                        <a:t>Beatrice </a:t>
                      </a:r>
                      <a:r>
                        <a:rPr lang="de-DE" sz="1000" kern="1200" dirty="0" err="1">
                          <a:solidFill>
                            <a:srgbClr val="333333"/>
                          </a:solidFill>
                          <a:effectLst/>
                          <a:latin typeface="+mn-lt"/>
                          <a:ea typeface="+mn-ea"/>
                          <a:cs typeface="+mn-cs"/>
                        </a:rPr>
                        <a:t>Murch</a:t>
                      </a:r>
                      <a:endParaRPr lang="de-DE" sz="1000"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kern="1200">
                          <a:solidFill>
                            <a:srgbClr val="333333"/>
                          </a:solidFill>
                          <a:effectLst/>
                          <a:latin typeface="+mn-lt"/>
                          <a:ea typeface="+mn-ea"/>
                          <a:cs typeface="+mn-cs"/>
                        </a:rPr>
                        <a:t>El pensador</a:t>
                      </a:r>
                      <a:endParaRPr lang="de-DE" sz="1000"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the thinker/Der </a:t>
                      </a:r>
                      <a:r>
                        <a:rPr kumimoji="0" lang="en-US" sz="1000" b="0" i="0" u="none" strike="noStrike" cap="none" normalizeH="0" baseline="0" dirty="0" err="1">
                          <a:ln>
                            <a:noFill/>
                          </a:ln>
                          <a:solidFill>
                            <a:srgbClr val="333333"/>
                          </a:solidFill>
                          <a:effectLst/>
                          <a:latin typeface="+mn-lt"/>
                          <a:ea typeface="+mn-ea"/>
                          <a:cs typeface="+mn-cs"/>
                        </a:rPr>
                        <a:t>Denker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err="1">
                          <a:solidFill>
                            <a:srgbClr val="333333"/>
                          </a:solidFill>
                          <a:effectLst/>
                          <a:latin typeface="+mn-lt"/>
                          <a:ea typeface="+mn-ea"/>
                          <a:cs typeface="+mn-cs"/>
                        </a:rPr>
                        <a:t>gianni</a:t>
                      </a:r>
                      <a:r>
                        <a:rPr lang="en-US" sz="1000" kern="1200" dirty="0">
                          <a:solidFill>
                            <a:srgbClr val="333333"/>
                          </a:solidFill>
                          <a:effectLst/>
                          <a:latin typeface="+mn-lt"/>
                          <a:ea typeface="+mn-ea"/>
                          <a:cs typeface="+mn-cs"/>
                        </a:rPr>
                        <a:t> del buffalo</a:t>
                      </a:r>
                      <a:endParaRPr kumimoji="0" lang="de-DE" sz="1000" b="1"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it-IT" sz="1000" kern="1200" dirty="0">
                          <a:solidFill>
                            <a:srgbClr val="333333"/>
                          </a:solidFill>
                          <a:effectLst/>
                          <a:latin typeface="+mn-lt"/>
                          <a:ea typeface="+mn-ea"/>
                          <a:cs typeface="+mn-cs"/>
                        </a:rPr>
                        <a:t>Ancona, Marche, </a:t>
                      </a:r>
                      <a:r>
                        <a:rPr lang="it-IT" sz="1000" kern="1200" dirty="0" err="1">
                          <a:solidFill>
                            <a:srgbClr val="333333"/>
                          </a:solidFill>
                          <a:effectLst/>
                          <a:latin typeface="+mn-lt"/>
                          <a:ea typeface="+mn-ea"/>
                          <a:cs typeface="+mn-cs"/>
                        </a:rPr>
                        <a:t>Italy</a:t>
                      </a:r>
                      <a:r>
                        <a:rPr lang="it-IT" sz="1000" kern="1200" dirty="0">
                          <a:solidFill>
                            <a:srgbClr val="333333"/>
                          </a:solidFill>
                          <a:effectLst/>
                          <a:latin typeface="+mn-lt"/>
                          <a:ea typeface="+mn-ea"/>
                          <a:cs typeface="+mn-cs"/>
                        </a:rPr>
                        <a:t> - Clouds 4</a:t>
                      </a:r>
                      <a:endParaRPr lang="de-DE" sz="1000" kern="1200" dirty="0">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mn-lt"/>
                          <a:ea typeface="+mn-ea"/>
                          <a:cs typeface="+mn-cs"/>
                        </a:rPr>
                        <a:t>clouded sky/</a:t>
                      </a:r>
                      <a:r>
                        <a:rPr kumimoji="0" lang="en-US" sz="1000" b="0" i="0" u="none" strike="noStrike" cap="none" normalizeH="0" baseline="0" dirty="0" err="1">
                          <a:ln>
                            <a:noFill/>
                          </a:ln>
                          <a:solidFill>
                            <a:srgbClr val="333333"/>
                          </a:solidFill>
                          <a:effectLst/>
                          <a:latin typeface="+mn-lt"/>
                          <a:ea typeface="+mn-ea"/>
                          <a:cs typeface="+mn-cs"/>
                        </a:rPr>
                        <a:t>Wolkenhimmel</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pPr>
              <a:defRPr/>
            </a:pPr>
            <a:r>
              <a:rPr lang="de-DE"/>
              <a:t>Eğitim Modülü 9 – Benlik Saygısı (Özsaygı)</a:t>
            </a:r>
          </a:p>
        </p:txBody>
      </p:sp>
      <p:sp>
        <p:nvSpPr>
          <p:cNvPr id="5" name="Slide Number Placeholder 4"/>
          <p:cNvSpPr>
            <a:spLocks noGrp="1"/>
          </p:cNvSpPr>
          <p:nvPr>
            <p:ph type="sldNum" sz="quarter" idx="12"/>
          </p:nvPr>
        </p:nvSpPr>
        <p:spPr/>
        <p:txBody>
          <a:bodyPr/>
          <a:lstStyle/>
          <a:p>
            <a:pPr>
              <a:defRPr/>
            </a:pPr>
            <a:fld id="{2944132C-884D-4D58-A037-B33015F71617}" type="slidenum">
              <a:rPr lang="de-DE" smtClean="0"/>
              <a:pPr>
                <a:defRPr/>
              </a:pPr>
              <a:t>48</a:t>
            </a:fld>
            <a:endParaRPr 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68123836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0</TotalTime>
  <Words>2965</Words>
  <Application>Microsoft Office PowerPoint</Application>
  <PresentationFormat>Benutzerdefiniert</PresentationFormat>
  <Paragraphs>429</Paragraphs>
  <Slides>48</Slides>
  <Notes>48</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48</vt:i4>
      </vt:variant>
    </vt:vector>
  </HeadingPairs>
  <TitlesOfParts>
    <vt:vector size="57" baseType="lpstr">
      <vt:lpstr>Arial</vt:lpstr>
      <vt:lpstr>Calibri</vt:lpstr>
      <vt:lpstr>Calibri Light</vt:lpstr>
      <vt:lpstr>Symbol</vt:lpstr>
      <vt:lpstr>Times New Roman</vt:lpstr>
      <vt:lpstr>Wingdings</vt:lpstr>
      <vt:lpstr>Wingdings</vt:lpstr>
      <vt:lpstr>UKE_PPT-Vorlage_16zu9</vt:lpstr>
      <vt:lpstr>1_UKE_PPT-Vorlage_16zu9</vt:lpstr>
      <vt:lpstr>MCT 9 I – Benlik Saygısı (Özsaygı)</vt:lpstr>
      <vt:lpstr>Benlik Saygısı: Nedir?</vt:lpstr>
      <vt:lpstr>Benlik Saygısı: Nedir?</vt:lpstr>
      <vt:lpstr>Benlik Saygısı: Nedir?</vt:lpstr>
      <vt:lpstr>Benlik Saygısı: Nedir?</vt:lpstr>
      <vt:lpstr>Düşük benlik saygısı, ruh sağlığımızı etkileyebilir</vt:lpstr>
      <vt:lpstr>Abartılı benlik saygısı ile sağlıklı benlik saygısı arasındaki fark</vt:lpstr>
      <vt:lpstr>Fakat…</vt:lpstr>
      <vt:lpstr>Bunu neden yapıyoruz?</vt:lpstr>
      <vt:lpstr>Benlik Saygısı Kaynakları</vt:lpstr>
      <vt:lpstr>Benlik Saygısı Kaynakları</vt:lpstr>
      <vt:lpstr>Düşük benlik saygısı olan kişiler…</vt:lpstr>
      <vt:lpstr>Düşük benlik saygısı olan kişiler…</vt:lpstr>
      <vt:lpstr>Düşük benlik saygısı olan kişiler…</vt:lpstr>
      <vt:lpstr>Unutmayın…</vt:lpstr>
      <vt:lpstr>Unutmayın…</vt:lpstr>
      <vt:lpstr>Benlik saygısı yüksek olan insanlar nasıl görünürler?</vt:lpstr>
      <vt:lpstr>Benlik saygısı yüksek olan insanlar nasıl görünürler?</vt:lpstr>
      <vt:lpstr>Yüksek benlik saygısının doğrudan gözlenemeyen özellikleri</vt:lpstr>
      <vt:lpstr>Yüksek benlik saygısının doğrudan gözlenemeyen özellikleri</vt:lpstr>
      <vt:lpstr>Güçlü yönlerinizin farkına varma</vt:lpstr>
      <vt:lpstr>Güçlü yönlerinizin farkına varma</vt:lpstr>
      <vt:lpstr>Egzersiz 1</vt:lpstr>
      <vt:lpstr>Egzersiz 2</vt:lpstr>
      <vt:lpstr>Egzersiz 2</vt:lpstr>
      <vt:lpstr>Egzersiz 2</vt:lpstr>
      <vt:lpstr>Egzersiz 2</vt:lpstr>
      <vt:lpstr>Egzersiz 2</vt:lpstr>
      <vt:lpstr>Egzersiz 2</vt:lpstr>
      <vt:lpstr>Egzersiz 2</vt:lpstr>
      <vt:lpstr>Sürekli aynı şeyi düşünme: boşa dönüp durmak, ilerlemek değil</vt:lpstr>
      <vt:lpstr>Problemler</vt:lpstr>
      <vt:lpstr>Ne yapmalı?</vt:lpstr>
      <vt:lpstr>Sürekli aynı şeyi düşünmeye karşı Egzersiz 1:</vt:lpstr>
      <vt:lpstr>Sürekli aynı şeyi düşünmeye karşı Egzersiz 2: Fiziksel oyalanma</vt:lpstr>
      <vt:lpstr>Sürekli aynı şeyi düşünmeye karşı Egzersiz 2: Fiziksel oyalanma</vt:lpstr>
      <vt:lpstr>Sürekli aynı şeyi düşünmeye karşı Egzersiz 2: Fiziksel oyalanma</vt:lpstr>
      <vt:lpstr>Kişinin benlik saygısını arttırmaya yardımcı ipuçları</vt:lpstr>
      <vt:lpstr>Kişinin benlik saygısını arttırmaya yardımcı ipuçları</vt:lpstr>
      <vt:lpstr>Kişinin benlik saygısını arttırmaya yardımcı ipuçları</vt:lpstr>
      <vt:lpstr>Kişinin benlik saygısını arttırmaya yardımcı ipuçları</vt:lpstr>
      <vt:lpstr>Ev ödevi</vt:lpstr>
      <vt:lpstr>Ev ödevi</vt:lpstr>
      <vt:lpstr>Günlük hayatımıza taşıyalım</vt:lpstr>
      <vt:lpstr>Bunun psikoz ile alakası nedir?</vt:lpstr>
      <vt:lpstr>Bunun psikoz ile alakası nedir?</vt:lpstr>
      <vt:lpstr>İlginiz için teşekkür ederim</vt:lpstr>
      <vt:lpstr>PowerPoint-Präsentation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Britt ...</cp:lastModifiedBy>
  <cp:revision>326</cp:revision>
  <dcterms:created xsi:type="dcterms:W3CDTF">2015-06-01T16:15:11Z</dcterms:created>
  <dcterms:modified xsi:type="dcterms:W3CDTF">2021-11-08T11:08:22Z</dcterms:modified>
</cp:coreProperties>
</file>