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51"/>
  </p:notesMasterIdLst>
  <p:handoutMasterIdLst>
    <p:handoutMasterId r:id="rId52"/>
  </p:handoutMasterIdLst>
  <p:sldIdLst>
    <p:sldId id="495" r:id="rId3"/>
    <p:sldId id="390" r:id="rId4"/>
    <p:sldId id="391" r:id="rId5"/>
    <p:sldId id="392" r:id="rId6"/>
    <p:sldId id="393" r:id="rId7"/>
    <p:sldId id="388" r:id="rId8"/>
    <p:sldId id="360" r:id="rId9"/>
    <p:sldId id="476" r:id="rId10"/>
    <p:sldId id="475" r:id="rId11"/>
    <p:sldId id="409" r:id="rId12"/>
    <p:sldId id="478" r:id="rId13"/>
    <p:sldId id="477" r:id="rId14"/>
    <p:sldId id="463" r:id="rId15"/>
    <p:sldId id="411" r:id="rId16"/>
    <p:sldId id="480" r:id="rId17"/>
    <p:sldId id="479" r:id="rId18"/>
    <p:sldId id="332" r:id="rId19"/>
    <p:sldId id="364" r:id="rId20"/>
    <p:sldId id="481" r:id="rId21"/>
    <p:sldId id="386" r:id="rId22"/>
    <p:sldId id="336" r:id="rId23"/>
    <p:sldId id="483" r:id="rId24"/>
    <p:sldId id="482" r:id="rId25"/>
    <p:sldId id="445" r:id="rId26"/>
    <p:sldId id="484" r:id="rId27"/>
    <p:sldId id="444" r:id="rId28"/>
    <p:sldId id="340" r:id="rId29"/>
    <p:sldId id="397" r:id="rId30"/>
    <p:sldId id="486" r:id="rId31"/>
    <p:sldId id="485" r:id="rId32"/>
    <p:sldId id="439" r:id="rId33"/>
    <p:sldId id="489" r:id="rId34"/>
    <p:sldId id="488" r:id="rId35"/>
    <p:sldId id="487" r:id="rId36"/>
    <p:sldId id="490" r:id="rId37"/>
    <p:sldId id="496" r:id="rId38"/>
    <p:sldId id="451" r:id="rId39"/>
    <p:sldId id="491" r:id="rId40"/>
    <p:sldId id="492" r:id="rId41"/>
    <p:sldId id="376" r:id="rId42"/>
    <p:sldId id="352" r:id="rId43"/>
    <p:sldId id="389" r:id="rId44"/>
    <p:sldId id="432" r:id="rId45"/>
    <p:sldId id="494" r:id="rId46"/>
    <p:sldId id="493" r:id="rId47"/>
    <p:sldId id="369" r:id="rId48"/>
    <p:sldId id="474" r:id="rId49"/>
    <p:sldId id="414"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76" autoAdjust="0"/>
    <p:restoredTop sz="94698" autoAdjust="0"/>
  </p:normalViewPr>
  <p:slideViewPr>
    <p:cSldViewPr>
      <p:cViewPr varScale="1">
        <p:scale>
          <a:sx n="62" d="100"/>
          <a:sy n="62" d="100"/>
        </p:scale>
        <p:origin x="1072"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4BBA7AA-65B0-402B-855E-9DDA549C3453}" type="slidenum">
              <a:rPr lang="en-US" altLang="de-DE"/>
              <a:pPr>
                <a:defRPr/>
              </a:pPr>
              <a:t>‹Nr.›</a:t>
            </a:fld>
            <a:endParaRPr lang="en-US" altLang="de-DE"/>
          </a:p>
        </p:txBody>
      </p:sp>
    </p:spTree>
    <p:extLst>
      <p:ext uri="{BB962C8B-B14F-4D97-AF65-F5344CB8AC3E}">
        <p14:creationId xmlns:p14="http://schemas.microsoft.com/office/powerpoint/2010/main" val="228751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28852034-7464-4544-A09C-632441151E53}" type="slidenum">
              <a:rPr lang="en-US" altLang="de-DE"/>
              <a:pPr>
                <a:defRPr/>
              </a:pPr>
              <a:t>‹Nr.›</a:t>
            </a:fld>
            <a:endParaRPr lang="en-US" altLang="de-DE"/>
          </a:p>
        </p:txBody>
      </p:sp>
    </p:spTree>
    <p:extLst>
      <p:ext uri="{BB962C8B-B14F-4D97-AF65-F5344CB8AC3E}">
        <p14:creationId xmlns:p14="http://schemas.microsoft.com/office/powerpoint/2010/main" val="3131163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8472B-5392-4AAB-A932-D07ACE25BB66}"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615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F7D73F-214E-4441-8FE5-0B8B88AF640D}"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06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8FCB2-F1E4-4F5C-9C3F-658EEA22ADD4}"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853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534CA5-16F4-4757-B4B1-387CBF4E1D4A}"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483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49EFC-7ADB-44AA-A03F-DCB32D155CF3}"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485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872B2B-410D-4D8D-B952-EA3F94CF1DA8}"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190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CA3C2E-0883-4CC3-AC0A-612909C4610B}"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582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01F540-710F-4C4F-B5EC-C3FBC5A639D5}"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31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13488-A664-4F2D-B1D9-ACC4DEF2DA9C}" type="slidenum">
              <a:rPr lang="en-US" altLang="de-DE" sz="130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391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13488-A664-4F2D-B1D9-ACC4DEF2DA9C}"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391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130D97-4EB4-433A-A9BB-444A80D737AF}"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746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196BD-1460-4094-8254-5F40A5586AF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245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9A957-44C5-4E6F-8089-CAEE64066CE9}" type="slidenum">
              <a:rPr lang="en-US" altLang="de-DE" sz="130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2270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9A957-44C5-4E6F-8089-CAEE64066CE9}" type="slidenum">
              <a:rPr lang="en-US" altLang="de-DE" sz="130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2270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825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825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1ACB7D-C1C6-4B34-98E7-5245F12E9E5D}" type="slidenum">
              <a:rPr lang="en-US" altLang="de-DE" sz="130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32280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49758-1D21-46DC-93AA-0EC2CA25FABB}" type="slidenum">
              <a:rPr lang="en-US" altLang="de-DE" sz="130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363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6CB2F7-9695-4904-8708-492EA667E068}" type="slidenum">
              <a:rPr lang="en-US" altLang="de-DE" sz="130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2963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2740C4-028A-4964-AB45-BF0E861A10C3}" type="slidenum">
              <a:rPr lang="en-US" altLang="de-DE" sz="130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347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2B9E58-1F6E-4214-9D97-2797B5D58253}" type="slidenum">
              <a:rPr lang="en-US" altLang="de-DE" sz="130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8373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4" name="Slide Number Placeholder 3"/>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6 – Empati Kurmak…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32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4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90081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77967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03732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36763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934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514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095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9031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1897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67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6 – Empati Kurmak…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843F2A-1CAA-4DFB-B4DC-FB21316DBB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774283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es-ES" altLang="ko-KR" dirty="0" err="1"/>
              <a:t>Empati</a:t>
            </a:r>
            <a:r>
              <a:rPr lang="es-ES" altLang="ko-KR" dirty="0"/>
              <a:t> </a:t>
            </a:r>
            <a:r>
              <a:rPr lang="es-ES" altLang="ko-KR" dirty="0" err="1"/>
              <a:t>Kurmak</a:t>
            </a:r>
            <a:r>
              <a:rPr lang="es-E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407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gözlerine?</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başka?...</a:t>
            </a:r>
            <a:endParaRPr dirty="0">
              <a:latin typeface="+mn-lt"/>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Vücut dili/</a:t>
            </a:r>
            <a:br>
              <a:rPr lang="de-DE" altLang="de-DE" sz="2000">
                <a:latin typeface="+mn-lt"/>
              </a:rPr>
            </a:br>
            <a:r>
              <a:rPr lang="de-DE" altLang="de-DE" sz="2000">
                <a:latin typeface="+mn-lt"/>
              </a:rPr>
              <a:t>duruşuna?</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ellerine?</a:t>
            </a:r>
            <a:endParaRPr lang="de-DE" altLang="de-DE" sz="2000" dirty="0">
              <a:latin typeface="+mn-lt"/>
            </a:endParaRPr>
          </a:p>
        </p:txBody>
      </p:sp>
      <p:sp>
        <p:nvSpPr>
          <p:cNvPr id="25" name="Caption_19"/>
          <p:cNvSpPr txBox="1">
            <a:spLocks noChangeArrowheads="1"/>
          </p:cNvSpPr>
          <p:nvPr/>
        </p:nvSpPr>
        <p:spPr bwMode="auto">
          <a:xfrm>
            <a:off x="7825779" y="3645024"/>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kullandığı dile?</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giysilerine?</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o insan hakkında önceden edinilmiş bilgi</a:t>
            </a:r>
            <a:r>
              <a:rPr lang="en-US" altLang="de-DE" sz="2400" dirty="0">
                <a:solidFill>
                  <a:srgbClr val="333333"/>
                </a:solidFill>
              </a:rPr>
              <a:t> (</a:t>
            </a:r>
            <a:r>
              <a:rPr lang="tr-TR" altLang="de-DE" sz="2400" dirty="0">
                <a:solidFill>
                  <a:srgbClr val="333333"/>
                </a:solidFill>
              </a:rPr>
              <a:t>kulaktan dolma bilgi</a:t>
            </a:r>
            <a:r>
              <a:rPr lang="en-US" altLang="de-DE" sz="2400" dirty="0">
                <a:solidFill>
                  <a:srgbClr val="333333"/>
                </a:solidFill>
              </a:rPr>
              <a:t>): </a:t>
            </a:r>
            <a:r>
              <a:rPr lang="tr-TR" altLang="de-DE" sz="2400" dirty="0">
                <a:solidFill>
                  <a:srgbClr val="333333"/>
                </a:solidFill>
              </a:rPr>
              <a:t>mesela, bir arkadaşın söyledikleri</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benzer kişi</a:t>
            </a:r>
            <a:r>
              <a:rPr lang="en-US" altLang="de-DE" sz="2400" dirty="0">
                <a:solidFill>
                  <a:srgbClr val="333333"/>
                </a:solidFill>
              </a:rPr>
              <a:t>/</a:t>
            </a:r>
            <a:r>
              <a:rPr lang="en-US" altLang="de-DE" sz="2400" dirty="0" err="1">
                <a:solidFill>
                  <a:srgbClr val="333333"/>
                </a:solidFill>
              </a:rPr>
              <a:t>grup</a:t>
            </a:r>
            <a:r>
              <a:rPr lang="tr-TR" altLang="de-DE" sz="2400" dirty="0">
                <a:solidFill>
                  <a:srgbClr val="333333"/>
                </a:solidFill>
              </a:rPr>
              <a:t>lara ait önceden edinilmiş bilgi</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en-US" altLang="de-DE" sz="2400" i="1" dirty="0">
                <a:solidFill>
                  <a:srgbClr val="333333"/>
                </a:solidFill>
              </a:rPr>
              <a:t>r</a:t>
            </a:r>
            <a:r>
              <a:rPr lang="tr-TR" altLang="de-DE" sz="2400" i="1" dirty="0">
                <a:solidFill>
                  <a:srgbClr val="333333"/>
                </a:solidFill>
              </a:rPr>
              <a:t>epçi</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tr-TR" altLang="de-DE" sz="2400">
                <a:solidFill>
                  <a:srgbClr val="333333"/>
                </a:solidFill>
              </a:rPr>
              <a:t>önsezi</a:t>
            </a:r>
            <a:r>
              <a:rPr lang="en-US" altLang="de-DE" sz="2400">
                <a:solidFill>
                  <a:srgbClr val="333333"/>
                </a:solidFill>
              </a:rPr>
              <a:t>”/</a:t>
            </a:r>
            <a:r>
              <a:rPr lang="tr-TR" altLang="de-DE" sz="2400" dirty="0">
                <a:solidFill>
                  <a:srgbClr val="333333"/>
                </a:solidFill>
              </a:rPr>
              <a:t>içgüdü</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yazılı kaynak da olabilir</a:t>
            </a:r>
            <a:r>
              <a:rPr lang="en-GB" altLang="de-DE" sz="2400" dirty="0">
                <a:solidFill>
                  <a:srgbClr val="333333"/>
                </a:solidFill>
              </a:rPr>
              <a:t>: </a:t>
            </a:r>
            <a:r>
              <a:rPr lang="tr-TR" altLang="de-DE" sz="2400" dirty="0">
                <a:solidFill>
                  <a:srgbClr val="333333"/>
                </a:solidFill>
              </a:rPr>
              <a:t>mesela</a:t>
            </a:r>
            <a:r>
              <a:rPr lang="en-GB" altLang="de-DE" sz="2400" dirty="0">
                <a:solidFill>
                  <a:srgbClr val="333333"/>
                </a:solidFill>
              </a:rPr>
              <a:t>, e-mail</a:t>
            </a:r>
            <a:r>
              <a:rPr lang="tr-TR" altLang="de-DE" sz="2400" dirty="0">
                <a:solidFill>
                  <a:srgbClr val="333333"/>
                </a:solidFill>
              </a:rPr>
              <a:t>’lar, mektuplar ya da internet yazışmaları</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Belli başlı sosyal ipuçlarının yarar ve zararları</a:t>
            </a:r>
          </a:p>
        </p:txBody>
      </p:sp>
      <p:sp>
        <p:nvSpPr>
          <p:cNvPr id="5" name="Content Placeholder 4"/>
          <p:cNvSpPr>
            <a:spLocks noGrp="1"/>
          </p:cNvSpPr>
          <p:nvPr>
            <p:ph idx="1"/>
          </p:nvPr>
        </p:nvSpPr>
        <p:spPr/>
        <p:txBody>
          <a:bodyPr/>
          <a:lstStyle/>
          <a:p>
            <a:pPr lvl="0" defTabSz="914377"/>
            <a:r>
              <a:rPr lang="en-US" sz="2400" dirty="0" err="1">
                <a:solidFill>
                  <a:srgbClr val="333333"/>
                </a:solidFill>
              </a:rPr>
              <a:t>Şimdi</a:t>
            </a:r>
            <a:r>
              <a:rPr lang="en-US" sz="2400" dirty="0">
                <a:solidFill>
                  <a:srgbClr val="333333"/>
                </a:solidFill>
              </a:rPr>
              <a:t> </a:t>
            </a:r>
            <a:r>
              <a:rPr lang="en-US" sz="2400" dirty="0" err="1">
                <a:solidFill>
                  <a:srgbClr val="333333"/>
                </a:solidFill>
              </a:rPr>
              <a:t>birini</a:t>
            </a:r>
            <a:r>
              <a:rPr lang="en-US" sz="2400" dirty="0">
                <a:solidFill>
                  <a:srgbClr val="333333"/>
                </a:solidFill>
              </a:rPr>
              <a:t> </a:t>
            </a:r>
            <a:r>
              <a:rPr lang="en-US" sz="2400" dirty="0" err="1">
                <a:solidFill>
                  <a:srgbClr val="333333"/>
                </a:solidFill>
              </a:rPr>
              <a:t>değerlendirmemize</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olan</a:t>
            </a:r>
            <a:r>
              <a:rPr lang="en-US" sz="2400" dirty="0">
                <a:solidFill>
                  <a:srgbClr val="333333"/>
                </a:solidFill>
              </a:rPr>
              <a:t> </a:t>
            </a:r>
            <a:r>
              <a:rPr lang="en-US" sz="2400" dirty="0" err="1">
                <a:solidFill>
                  <a:srgbClr val="333333"/>
                </a:solidFill>
              </a:rPr>
              <a:t>yönleri</a:t>
            </a:r>
            <a:r>
              <a:rPr lang="en-US" sz="2400" dirty="0">
                <a:solidFill>
                  <a:srgbClr val="333333"/>
                </a:solidFill>
              </a:rPr>
              <a:t> </a:t>
            </a:r>
            <a:r>
              <a:rPr lang="en-US" sz="2400" dirty="0" err="1">
                <a:solidFill>
                  <a:srgbClr val="333333"/>
                </a:solidFill>
              </a:rPr>
              <a:t>tartıştığımıza</a:t>
            </a:r>
            <a:r>
              <a:rPr lang="en-US" sz="2400" dirty="0">
                <a:solidFill>
                  <a:srgbClr val="333333"/>
                </a:solidFill>
              </a:rPr>
              <a:t> </a:t>
            </a:r>
            <a:r>
              <a:rPr lang="en-US" sz="2400" dirty="0" err="1">
                <a:solidFill>
                  <a:srgbClr val="333333"/>
                </a:solidFill>
              </a:rPr>
              <a:t>göre</a:t>
            </a:r>
            <a:r>
              <a:rPr lang="en-US" sz="2400" dirty="0">
                <a:solidFill>
                  <a:srgbClr val="333333"/>
                </a:solidFill>
              </a:rPr>
              <a:t>, </a:t>
            </a:r>
            <a:r>
              <a:rPr lang="en-US" sz="2400" dirty="0" err="1">
                <a:solidFill>
                  <a:srgbClr val="333333"/>
                </a:solidFill>
              </a:rPr>
              <a:t>artık</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sosyal</a:t>
            </a:r>
            <a:r>
              <a:rPr lang="en-US" sz="2400" dirty="0">
                <a:solidFill>
                  <a:srgbClr val="333333"/>
                </a:solidFill>
              </a:rPr>
              <a:t> </a:t>
            </a:r>
            <a:r>
              <a:rPr lang="en-US" sz="2400" dirty="0" err="1">
                <a:solidFill>
                  <a:srgbClr val="333333"/>
                </a:solidFill>
              </a:rPr>
              <a:t>ipuçlarının</a:t>
            </a:r>
            <a:r>
              <a:rPr lang="en-US" sz="2400" dirty="0">
                <a:solidFill>
                  <a:srgbClr val="333333"/>
                </a:solidFill>
              </a:rPr>
              <a:t> </a:t>
            </a:r>
            <a:r>
              <a:rPr lang="en-US" sz="2400" dirty="0" err="1">
                <a:solidFill>
                  <a:srgbClr val="333333"/>
                </a:solidFill>
              </a:rPr>
              <a:t>güçlü</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zayıf</a:t>
            </a:r>
            <a:r>
              <a:rPr lang="en-US" sz="2400" dirty="0">
                <a:solidFill>
                  <a:srgbClr val="333333"/>
                </a:solidFill>
              </a:rPr>
              <a:t> </a:t>
            </a:r>
            <a:r>
              <a:rPr lang="en-US" sz="2400" dirty="0" err="1">
                <a:solidFill>
                  <a:srgbClr val="333333"/>
                </a:solidFill>
              </a:rPr>
              <a:t>yanlarına</a:t>
            </a:r>
            <a:r>
              <a:rPr lang="en-US" sz="2400" dirty="0">
                <a:solidFill>
                  <a:srgbClr val="333333"/>
                </a:solidFill>
              </a:rPr>
              <a:t> </a:t>
            </a:r>
            <a:r>
              <a:rPr lang="en-US" sz="2400" dirty="0" err="1">
                <a:solidFill>
                  <a:srgbClr val="333333"/>
                </a:solidFill>
              </a:rPr>
              <a:t>odaklanabiliriz</a:t>
            </a:r>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968188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6867285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Dil, doğrudan iletişim kurabilmek için çok önemlidir.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Tonlama (iğneleyici, kendini beğenmiş), kelime seçimi (kibirli, gerçeklere dayalı vb.) bir kişi hakkında çok şey anlatabilir.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38956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376444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Dil, doğrudan iletişim kurabilmek için çok önemlidir.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Tonlama (iğneleyici, kendini beğenmiş), kelime seçimi (kibirli, gerçeklere dayalı vb.) bir kişi hakkında çok şey anlatabilir.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Uygun olmak adına ve yanlış anlaşılmalar sonucu, çoğunlukla insanların söylemeyi düşündükleri ile esas söyledikleri farklı </a:t>
                      </a:r>
                      <a:r>
                        <a:rPr kumimoji="0" lang="pt-BR" sz="2000" b="0" i="0" u="none" strike="noStrike" cap="none" normalizeH="0" baseline="0">
                          <a:ln>
                            <a:noFill/>
                          </a:ln>
                          <a:solidFill>
                            <a:srgbClr val="333333"/>
                          </a:solidFill>
                          <a:effectLst/>
                          <a:latin typeface="+mn-lt"/>
                          <a:ea typeface="+mn-ea"/>
                          <a:cs typeface="+mn-cs"/>
                        </a:rPr>
                        <a:t>olur. </a:t>
                      </a:r>
                      <a:endParaRPr kumimoji="0" lang="pt-BR"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Bazı insanlar konuşurlarken pek fazla duygu iletmezler – yine de içlerinde duygusal olabilirler (örn</a:t>
                      </a:r>
                      <a:r>
                        <a:rPr kumimoji="0" lang="pt-BR" sz="2000" b="0" i="0" u="none" strike="noStrike" cap="none" normalizeH="0" baseline="0">
                          <a:ln>
                            <a:noFill/>
                          </a:ln>
                          <a:solidFill>
                            <a:srgbClr val="333333"/>
                          </a:solidFill>
                          <a:effectLst/>
                          <a:latin typeface="+mn-lt"/>
                          <a:ea typeface="+mn-ea"/>
                          <a:cs typeface="+mn-cs"/>
                        </a:rPr>
                        <a:t>: “duygusuz komedi”; </a:t>
                      </a:r>
                      <a:r>
                        <a:rPr kumimoji="0" lang="pt-BR" sz="2000" b="0" i="0" u="none" strike="noStrike" cap="none" normalizeH="0" baseline="0" dirty="0">
                          <a:ln>
                            <a:noFill/>
                          </a:ln>
                          <a:solidFill>
                            <a:srgbClr val="333333"/>
                          </a:solidFill>
                          <a:effectLst/>
                          <a:latin typeface="+mn-lt"/>
                          <a:ea typeface="+mn-ea"/>
                          <a:cs typeface="+mn-cs"/>
                        </a:rPr>
                        <a:t>Parkinson hastalığına sahip insanların yüz ifadeleri sabittir).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17659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133273275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2244463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Bir kişi hakkında yargıya varırken, özellikle de o kişi ile benzer bir durumda karşılaşmışsak, önceden edindiğimiz bilgi yardımcı olabilir.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5031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1158575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Bir kişi hakkında yargıya varırken, özellikle de o kişi ile benzer bir durumda karşılaşmışsak, önceden edindiğimiz bilgi yardımcı olabilir.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Kişiler o duruma, o anki ruh hallerine, ya da rastlantılara bağlı olarak farklı şekillerde hareket edebilirler. Hiç kimse, içinde bulunduğu her ortamda her zaman tümüyle mutlu, üzgün, iyi ya da kötü değildir. Bir kişi ailesi ile iken dışadönük olup, aynı zamanda arkadaşlarının yanında çok utangaç olabilir – ya da tam tersi. Siz bile bazen kendinizin çeşitli durumlarda ne kadar farklı davrandığınıza hayret edebilirsiniz.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60777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9389619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en-GB" sz="2000" b="0" i="0" u="none" strike="noStrike"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2000" b="0" i="0" u="none" strike="noStrike" cap="none" normalizeH="0" baseline="0" dirty="0" err="1">
                          <a:ln>
                            <a:noFill/>
                          </a:ln>
                          <a:solidFill>
                            <a:srgbClr val="333333"/>
                          </a:solidFill>
                          <a:effectLst/>
                          <a:latin typeface="+mn-lt"/>
                          <a:ea typeface="+mn-ea"/>
                          <a:cs typeface="+mn-cs"/>
                        </a:rPr>
                        <a:t>Denir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köpekler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tehlikeli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güvenilir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önceden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sezerlermiş</a:t>
                      </a:r>
                      <a:r>
                        <a:rPr kumimoji="0" lang="en-US"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8955927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6218327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O anki duygularımız algımızı/düşüncelerimizi etkileyebilir. Mesela:</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1. </a:t>
                      </a:r>
                      <a:r>
                        <a:rPr kumimoji="0" lang="pt-BR" sz="2000" b="0" i="0" u="none" strike="noStrike" cap="none" normalizeH="0" baseline="0" dirty="0">
                          <a:ln>
                            <a:noFill/>
                          </a:ln>
                          <a:solidFill>
                            <a:srgbClr val="004992"/>
                          </a:solidFill>
                          <a:effectLst/>
                          <a:latin typeface="+mn-lt"/>
                          <a:ea typeface="+mn-ea"/>
                          <a:cs typeface="+mn-cs"/>
                        </a:rPr>
                        <a:t>Öfke:</a:t>
                      </a:r>
                      <a:r>
                        <a:rPr kumimoji="0" lang="pt-BR" sz="2000" b="0" i="0" u="none" strike="noStrike" cap="none" normalizeH="0" baseline="0" dirty="0">
                          <a:ln>
                            <a:noFill/>
                          </a:ln>
                          <a:solidFill>
                            <a:srgbClr val="333333"/>
                          </a:solidFill>
                          <a:effectLst/>
                          <a:latin typeface="+mn-lt"/>
                          <a:ea typeface="+mn-ea"/>
                          <a:cs typeface="+mn-cs"/>
                        </a:rPr>
                        <a:t> yanlış anlaşıldığını veya güvenilmediğini hissetme eğilimi</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2. </a:t>
                      </a:r>
                      <a:r>
                        <a:rPr kumimoji="0" lang="pt-BR" sz="2000" b="0" i="0" u="none" strike="noStrike" cap="none" normalizeH="0" baseline="0" dirty="0">
                          <a:ln>
                            <a:noFill/>
                          </a:ln>
                          <a:solidFill>
                            <a:srgbClr val="004992"/>
                          </a:solidFill>
                          <a:effectLst/>
                          <a:latin typeface="+mn-lt"/>
                          <a:ea typeface="+mn-ea"/>
                          <a:cs typeface="+mn-cs"/>
                        </a:rPr>
                        <a:t>Depresyon:</a:t>
                      </a:r>
                      <a:r>
                        <a:rPr kumimoji="0" lang="pt-BR" sz="2000" b="0" i="0" u="none" strike="noStrike" cap="none" normalizeH="0" baseline="0" dirty="0">
                          <a:ln>
                            <a:noFill/>
                          </a:ln>
                          <a:solidFill>
                            <a:srgbClr val="333333"/>
                          </a:solidFill>
                          <a:effectLst/>
                          <a:latin typeface="+mn-lt"/>
                          <a:ea typeface="+mn-ea"/>
                          <a:cs typeface="+mn-cs"/>
                        </a:rPr>
                        <a:t> her şey olduğundan daha “karamsar” görünür.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14727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4481868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O anki duygularımız algımızı/düşüncelerimizi etkileyebilir. Mesela:</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1. </a:t>
                      </a:r>
                      <a:r>
                        <a:rPr kumimoji="0" lang="pt-BR" sz="2000" b="0" i="0" u="none" strike="noStrike" cap="none" normalizeH="0" baseline="0" dirty="0">
                          <a:ln>
                            <a:noFill/>
                          </a:ln>
                          <a:solidFill>
                            <a:srgbClr val="004992"/>
                          </a:solidFill>
                          <a:effectLst/>
                          <a:latin typeface="+mn-lt"/>
                          <a:ea typeface="+mn-ea"/>
                          <a:cs typeface="+mn-cs"/>
                        </a:rPr>
                        <a:t>Öfke:</a:t>
                      </a:r>
                      <a:r>
                        <a:rPr kumimoji="0" lang="pt-BR" sz="2000" b="0" i="0" u="none" strike="noStrike" cap="none" normalizeH="0" baseline="0" dirty="0">
                          <a:ln>
                            <a:noFill/>
                          </a:ln>
                          <a:solidFill>
                            <a:srgbClr val="333333"/>
                          </a:solidFill>
                          <a:effectLst/>
                          <a:latin typeface="+mn-lt"/>
                          <a:ea typeface="+mn-ea"/>
                          <a:cs typeface="+mn-cs"/>
                        </a:rPr>
                        <a:t> yanlış anlaşıldığını veya güvenilmediğini hissetme eğilimi</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2. </a:t>
                      </a:r>
                      <a:r>
                        <a:rPr kumimoji="0" lang="pt-BR" sz="2000" b="0" i="0" u="none" strike="noStrike" cap="none" normalizeH="0" baseline="0" dirty="0">
                          <a:ln>
                            <a:noFill/>
                          </a:ln>
                          <a:solidFill>
                            <a:srgbClr val="004992"/>
                          </a:solidFill>
                          <a:effectLst/>
                          <a:latin typeface="+mn-lt"/>
                          <a:ea typeface="+mn-ea"/>
                          <a:cs typeface="+mn-cs"/>
                        </a:rPr>
                        <a:t>Depresyon:</a:t>
                      </a:r>
                      <a:r>
                        <a:rPr kumimoji="0" lang="pt-BR" sz="2000" b="0" i="0" u="none" strike="noStrike" cap="none" normalizeH="0" baseline="0" dirty="0">
                          <a:ln>
                            <a:noFill/>
                          </a:ln>
                          <a:solidFill>
                            <a:srgbClr val="333333"/>
                          </a:solidFill>
                          <a:effectLst/>
                          <a:latin typeface="+mn-lt"/>
                          <a:ea typeface="+mn-ea"/>
                          <a:cs typeface="+mn-cs"/>
                        </a:rPr>
                        <a:t> her şey olduğundan daha “karamsar” görünür.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İçgüdülerimizi dinlemeliyiz ancak onlara körü körüne güvenmemeliyiz.</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6345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Görünüm ve gerçeklik!</a:t>
            </a:r>
          </a:p>
        </p:txBody>
      </p:sp>
      <p:sp>
        <p:nvSpPr>
          <p:cNvPr id="5" name="Content Placeholder 4"/>
          <p:cNvSpPr>
            <a:spLocks noGrp="1"/>
          </p:cNvSpPr>
          <p:nvPr>
            <p:ph idx="1"/>
          </p:nvPr>
        </p:nvSpPr>
        <p:spPr/>
        <p:txBody>
          <a:bodyPr/>
          <a:lstStyle/>
          <a:p>
            <a:r>
              <a:rPr lang="en-US" sz="2400" dirty="0"/>
              <a:t>… </a:t>
            </a:r>
            <a:r>
              <a:rPr lang="en-US" sz="2400" dirty="0" err="1"/>
              <a:t>evvelki</a:t>
            </a:r>
            <a:r>
              <a:rPr lang="en-US" sz="2400" dirty="0"/>
              <a:t> </a:t>
            </a:r>
            <a:r>
              <a:rPr lang="en-US" sz="2400" dirty="0" err="1"/>
              <a:t>tartışılmış</a:t>
            </a:r>
            <a:r>
              <a:rPr lang="en-US" sz="2400" dirty="0"/>
              <a:t> </a:t>
            </a:r>
            <a:r>
              <a:rPr lang="en-US" sz="2400" dirty="0" err="1"/>
              <a:t>olan</a:t>
            </a:r>
            <a:r>
              <a:rPr lang="en-US" sz="2400" dirty="0"/>
              <a:t> </a:t>
            </a:r>
            <a:r>
              <a:rPr lang="en-US" sz="2400" dirty="0" err="1"/>
              <a:t>açıların</a:t>
            </a:r>
            <a:r>
              <a:rPr lang="en-US" sz="2400" dirty="0"/>
              <a:t> (</a:t>
            </a:r>
            <a:r>
              <a:rPr lang="en-US" sz="2400" dirty="0" err="1"/>
              <a:t>ör</a:t>
            </a:r>
            <a:r>
              <a:rPr lang="en-US" sz="2400" dirty="0"/>
              <a:t>: </a:t>
            </a:r>
            <a:r>
              <a:rPr lang="en-US" sz="2400" dirty="0" err="1"/>
              <a:t>dil</a:t>
            </a:r>
            <a:r>
              <a:rPr lang="en-US" sz="2400" dirty="0"/>
              <a:t>) </a:t>
            </a:r>
            <a:r>
              <a:rPr lang="en-US" sz="2400" dirty="0" err="1"/>
              <a:t>hiçbiri</a:t>
            </a:r>
            <a:r>
              <a:rPr lang="en-US" sz="2400" dirty="0"/>
              <a:t> </a:t>
            </a:r>
            <a:r>
              <a:rPr lang="en-US" sz="2400" dirty="0" err="1"/>
              <a:t>tek</a:t>
            </a:r>
            <a:r>
              <a:rPr lang="en-US" sz="2400" dirty="0"/>
              <a:t> </a:t>
            </a:r>
            <a:r>
              <a:rPr lang="en-US" sz="2400" dirty="0" err="1"/>
              <a:t>başına</a:t>
            </a:r>
            <a:r>
              <a:rPr lang="en-US" sz="2400" dirty="0"/>
              <a:t> </a:t>
            </a:r>
            <a:r>
              <a:rPr lang="en-US" sz="2400" dirty="0" err="1"/>
              <a:t>tamamıyla</a:t>
            </a:r>
            <a:r>
              <a:rPr lang="en-US" sz="2400" dirty="0"/>
              <a:t> </a:t>
            </a:r>
            <a:r>
              <a:rPr lang="en-US" sz="2400" dirty="0" err="1"/>
              <a:t>güvenilemez</a:t>
            </a:r>
            <a:r>
              <a:rPr lang="en-US" sz="2400" dirty="0"/>
              <a:t>!</a:t>
            </a:r>
          </a:p>
          <a:p>
            <a:r>
              <a:rPr lang="en-US" sz="2400" i="1" dirty="0" err="1">
                <a:solidFill>
                  <a:srgbClr val="333333"/>
                </a:solidFill>
              </a:rPr>
              <a:t>Kişi</a:t>
            </a:r>
            <a:r>
              <a:rPr lang="en-US" sz="2400" i="1" dirty="0">
                <a:solidFill>
                  <a:srgbClr val="333333"/>
                </a:solidFill>
              </a:rPr>
              <a:t> </a:t>
            </a:r>
            <a:r>
              <a:rPr lang="en-US" sz="2400" i="1" dirty="0" err="1">
                <a:solidFill>
                  <a:srgbClr val="333333"/>
                </a:solidFill>
              </a:rPr>
              <a:t>tüm</a:t>
            </a:r>
            <a:r>
              <a:rPr lang="en-US" sz="2400" i="1" dirty="0">
                <a:solidFill>
                  <a:srgbClr val="333333"/>
                </a:solidFill>
              </a:rPr>
              <a:t> </a:t>
            </a:r>
            <a:r>
              <a:rPr lang="en-US" sz="2400" i="1" dirty="0" err="1">
                <a:solidFill>
                  <a:srgbClr val="333333"/>
                </a:solidFill>
              </a:rPr>
              <a:t>yönleriyle</a:t>
            </a:r>
            <a:r>
              <a:rPr lang="en-US" sz="2400" i="1" dirty="0">
                <a:solidFill>
                  <a:srgbClr val="333333"/>
                </a:solidFill>
              </a:rPr>
              <a:t> </a:t>
            </a:r>
            <a:r>
              <a:rPr lang="en-US" sz="2400" i="1" dirty="0" err="1">
                <a:solidFill>
                  <a:srgbClr val="333333"/>
                </a:solidFill>
              </a:rPr>
              <a:t>düşünmelidir</a:t>
            </a:r>
            <a:r>
              <a:rPr lang="en-US" sz="2400" i="1" dirty="0">
                <a:solidFill>
                  <a:srgbClr val="333333"/>
                </a:solidFill>
              </a:rPr>
              <a:t>!</a:t>
            </a:r>
            <a:br>
              <a:rPr lang="en-US" sz="2400" i="1" dirty="0">
                <a:solidFill>
                  <a:srgbClr val="333333"/>
                </a:solidFill>
              </a:rPr>
            </a:br>
            <a:r>
              <a:rPr lang="en-US" sz="2400" dirty="0" err="1">
                <a:solidFill>
                  <a:srgbClr val="333333"/>
                </a:solidFill>
              </a:rPr>
              <a:t>Hepsi</a:t>
            </a:r>
            <a:r>
              <a:rPr lang="en-US" sz="2400" dirty="0">
                <a:solidFill>
                  <a:srgbClr val="333333"/>
                </a:solidFill>
              </a:rPr>
              <a:t> </a:t>
            </a:r>
            <a:r>
              <a:rPr lang="en-US" sz="2400" dirty="0" err="1">
                <a:solidFill>
                  <a:srgbClr val="333333"/>
                </a:solidFill>
              </a:rPr>
              <a:t>birlikte</a:t>
            </a:r>
            <a:r>
              <a:rPr lang="en-US" sz="2400" dirty="0">
                <a:solidFill>
                  <a:srgbClr val="333333"/>
                </a:solidFill>
              </a:rPr>
              <a:t> </a:t>
            </a:r>
            <a:r>
              <a:rPr lang="en-US" sz="2400" dirty="0" err="1">
                <a:solidFill>
                  <a:srgbClr val="333333"/>
                </a:solidFill>
              </a:rPr>
              <a:t>ancak</a:t>
            </a:r>
            <a:r>
              <a:rPr lang="en-US" sz="2400" dirty="0">
                <a:solidFill>
                  <a:srgbClr val="333333"/>
                </a:solidFill>
              </a:rPr>
              <a:t> </a:t>
            </a:r>
            <a:r>
              <a:rPr lang="en-US" sz="2400" dirty="0" err="1">
                <a:solidFill>
                  <a:srgbClr val="333333"/>
                </a:solidFill>
              </a:rPr>
              <a:t>karmaşık</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durumu</a:t>
            </a:r>
            <a:r>
              <a:rPr lang="en-US" sz="2400" dirty="0">
                <a:solidFill>
                  <a:srgbClr val="333333"/>
                </a:solidFill>
              </a:rPr>
              <a:t> </a:t>
            </a:r>
            <a:r>
              <a:rPr lang="en-US" sz="2400" dirty="0" err="1">
                <a:solidFill>
                  <a:srgbClr val="333333"/>
                </a:solidFill>
              </a:rPr>
              <a:t>anlamamıza</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olur</a:t>
            </a:r>
            <a:r>
              <a:rPr lang="en-US"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tr-TR" sz="2400" dirty="0">
                <a:solidFill>
                  <a:srgbClr val="004992"/>
                </a:solidFill>
              </a:rPr>
              <a:t>Başka insanların o anki davranışlarından maksatlarını/gelecek ile ilgili niyetlerini anlamakta zorlanıyorlar</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1720072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empati eksikliği nasıl yanlış anlaşılmalara yol açar - örnekler</a:t>
            </a:r>
          </a:p>
        </p:txBody>
      </p:sp>
      <p:sp>
        <p:nvSpPr>
          <p:cNvPr id="44058" name="Rechteck 1"/>
          <p:cNvSpPr>
            <a:spLocks noChangeArrowheads="1"/>
          </p:cNvSpPr>
          <p:nvPr/>
        </p:nvSpPr>
        <p:spPr bwMode="auto">
          <a:xfrm>
            <a:off x="408955" y="6326189"/>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09379075"/>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Başka açıklamalar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Otobüste, bir adam size uzun bir süre bakar.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mn-lt"/>
                          <a:ea typeface="+mn-ea"/>
                          <a:cs typeface="+mn-cs"/>
                        </a:rPr>
                        <a:t>Kötü adam, sonunda kimliğini açığa vurmuştur.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Siz, göze çarpan davranışlarınızla (ör: güneş gözlükleri takarak), bu bakışları üzerinize çekmişsinizdir.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mn-lt"/>
                          <a:ea typeface="+mn-ea"/>
                          <a:cs typeface="+mn-cs"/>
                        </a:rPr>
                        <a:t>Patronunuz sizin hatalarınızı eleştirir.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mn-lt"/>
                          <a:ea typeface="+mn-ea"/>
                          <a:cs typeface="+mn-cs"/>
                        </a:rPr>
                        <a:t>Siz kovulmak üzere olduğunuzdan eminsinizdir.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Patronunuz biraz aşırı tepki göstermiştir ancak sizi kovmak gibi bir planı yoktur- genelde zaten bir parça huysuzdur.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Bir arkadaşınız, okul başarısızlıkları üzerine bir köşe yazısı okur.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O, sizin çocukken okulda almış olduğunuz kötü notlara gönderme yapmaktadır.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Tamamıyla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 o </a:t>
                      </a:r>
                      <a:r>
                        <a:rPr kumimoji="0" lang="en-US" sz="2000" b="0" i="0" u="none" strike="noStrike" cap="none" normalizeH="0" baseline="0" dirty="0" err="1">
                          <a:ln>
                            <a:noFill/>
                          </a:ln>
                          <a:solidFill>
                            <a:srgbClr val="333333"/>
                          </a:solidFill>
                          <a:effectLst/>
                          <a:latin typeface="+mn-lt"/>
                          <a:ea typeface="+mn-ea"/>
                          <a:cs typeface="+mn-cs"/>
                        </a:rPr>
                        <a:t>arkadaş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haberlerle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ilgilidir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okuldaki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sorunlarınızdan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habersizdir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630479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Kesin bir cevap verebilmek için hangi ek bilgilere ihtiyaç vardır</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048671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Küçük kız büyükannesine gelecek doğum gününde hediye olarak muhtemelen ne götürecektir?</a:t>
            </a:r>
          </a:p>
          <a:p>
            <a:pPr algn="ctr" eaLnBrk="1" hangingPunct="1">
              <a:spcBef>
                <a:spcPts val="0"/>
              </a:spcBef>
              <a:spcAft>
                <a:spcPts val="0"/>
              </a:spcAft>
              <a:buNone/>
            </a:pPr>
            <a:r>
              <a:rPr lang="en-US" altLang="de-DE" sz="2400">
                <a:solidFill>
                  <a:srgbClr val="004992"/>
                </a:solidFill>
                <a:latin typeface="+mn-lt"/>
              </a:rPr>
              <a:t>Büyükanne buna sevinecek midir?</a:t>
            </a:r>
            <a:endParaRPr lang="de-DE" altLang="de-DE" sz="2400" dirty="0">
              <a:solidFill>
                <a:srgbClr val="004992"/>
              </a:solidFill>
              <a:latin typeface="+mn-l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Çikolata! Harika, </a:t>
            </a:r>
          </a:p>
          <a:p>
            <a:pPr algn="ctr" eaLnBrk="1" hangingPunct="1">
              <a:spcBef>
                <a:spcPct val="0"/>
              </a:spcBef>
              <a:buFontTx/>
              <a:buNone/>
            </a:pPr>
            <a:r>
              <a:rPr lang="de-DE" altLang="de-DE" sz="1200" b="1" dirty="0">
                <a:solidFill>
                  <a:srgbClr val="000000"/>
                </a:solidFill>
                <a:latin typeface="+mn-lt"/>
              </a:rPr>
              <a:t>Teşekkür ederim!</a:t>
            </a:r>
          </a:p>
        </p:txBody>
      </p:sp>
      <p:pic>
        <p:nvPicPr>
          <p:cNvPr id="1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a:solidFill>
                  <a:srgbClr val="000000"/>
                </a:solidFill>
                <a:latin typeface="+mn-lt"/>
              </a:rPr>
              <a:t>Çikolataya hiç katlanamam</a:t>
            </a:r>
          </a:p>
        </p:txBody>
      </p:sp>
      <p:sp>
        <p:nvSpPr>
          <p:cNvPr id="20"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Küçük kız büyükannesine gelecek doğum gününde hediye olarak muhtemelen ne götürecektir?</a:t>
            </a:r>
          </a:p>
          <a:p>
            <a:pPr algn="ctr" eaLnBrk="1" hangingPunct="1">
              <a:spcBef>
                <a:spcPts val="0"/>
              </a:spcBef>
              <a:spcAft>
                <a:spcPts val="0"/>
              </a:spcAft>
              <a:buNone/>
            </a:pPr>
            <a:r>
              <a:rPr lang="en-US" altLang="de-DE" sz="2400">
                <a:solidFill>
                  <a:srgbClr val="004992"/>
                </a:solidFill>
                <a:latin typeface="+mn-lt"/>
              </a:rPr>
              <a:t>Büyükanne buna sevinecek midir?</a:t>
            </a:r>
            <a:endParaRPr lang="de-DE" altLang="de-DE" sz="2400" dirty="0">
              <a:solidFill>
                <a:srgbClr val="004992"/>
              </a:solidFill>
              <a:latin typeface="+mn-l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Çikolata! Harika, </a:t>
            </a:r>
          </a:p>
          <a:p>
            <a:pPr algn="ctr" eaLnBrk="1" hangingPunct="1">
              <a:spcBef>
                <a:spcPct val="0"/>
              </a:spcBef>
              <a:buFontTx/>
              <a:buNone/>
            </a:pPr>
            <a:r>
              <a:rPr lang="de-DE" altLang="de-DE" sz="1200" b="1" dirty="0">
                <a:solidFill>
                  <a:srgbClr val="000000"/>
                </a:solidFill>
                <a:latin typeface="+mn-lt"/>
              </a:rPr>
              <a:t>Teşekkür ederim!</a:t>
            </a:r>
          </a:p>
        </p:txBody>
      </p:sp>
      <p:pic>
        <p:nvPicPr>
          <p:cNvPr id="1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a:solidFill>
                  <a:srgbClr val="000000"/>
                </a:solidFill>
                <a:latin typeface="+mn-lt"/>
              </a:rPr>
              <a:t>Çikolataya hiç katlanamam</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824058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34129"/>
          </a:xfrm>
        </p:spPr>
        <p:txBody>
          <a:bodyPr vert="horz" lIns="0" tIns="0" rIns="0" bIns="0" rtlCol="0" anchor="t">
            <a:spAutoFit/>
          </a:bodyPr>
          <a:lstStyle/>
          <a:p>
            <a:pPr lvl="0" defTabSz="914400" fontAlgn="base">
              <a:lnSpc>
                <a:spcPct val="105000"/>
              </a:lnSpc>
              <a:spcBef>
                <a:spcPts val="1999"/>
              </a:spcBef>
            </a:pPr>
            <a:r>
              <a:rPr lang="en-US" sz="3600" dirty="0" err="1">
                <a:solidFill>
                  <a:srgbClr val="004992"/>
                </a:solidFill>
                <a:latin typeface="+mn-lt"/>
                <a:ea typeface="+mn-ea"/>
                <a:cs typeface="+mn-cs"/>
              </a:rPr>
              <a:t>Büyükannenin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Doğum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Günü</a:t>
            </a:r>
            <a:br>
              <a:rPr lang="en-US" sz="3600" dirty="0">
                <a:solidFill>
                  <a:srgbClr val="004992"/>
                </a:solidFill>
                <a:latin typeface="+mn-lt"/>
                <a:ea typeface="+mn-ea"/>
                <a:cs typeface="+mn-cs"/>
              </a:rPr>
            </a:br>
            <a:r>
              <a:rPr lang="en-US" dirty="0" err="1">
                <a:solidFill>
                  <a:srgbClr val="004992"/>
                </a:solidFill>
                <a:latin typeface="+mn-lt"/>
                <a:ea typeface="+mn-ea"/>
                <a:cs typeface="+mn-cs"/>
              </a:rPr>
              <a:t>Küçük</a:t>
            </a:r>
            <a:r>
              <a:rPr lang="en-US" dirty="0">
                <a:solidFill>
                  <a:srgbClr val="004992"/>
                </a:solidFill>
                <a:latin typeface="+mn-lt"/>
                <a:ea typeface="+mn-ea"/>
                <a:cs typeface="+mn-cs"/>
              </a:rPr>
              <a:t> </a:t>
            </a:r>
            <a:r>
              <a:rPr lang="en-US" dirty="0" err="1">
                <a:solidFill>
                  <a:srgbClr val="004992"/>
                </a:solidFill>
                <a:latin typeface="+mn-lt"/>
                <a:ea typeface="+mn-ea"/>
                <a:cs typeface="+mn-cs"/>
              </a:rPr>
              <a:t>kız</a:t>
            </a:r>
            <a:r>
              <a:rPr lang="en-US" dirty="0">
                <a:solidFill>
                  <a:srgbClr val="004992"/>
                </a:solidFill>
                <a:latin typeface="+mn-lt"/>
                <a:ea typeface="+mn-ea"/>
                <a:cs typeface="+mn-cs"/>
              </a:rPr>
              <a:t> </a:t>
            </a:r>
            <a:r>
              <a:rPr lang="en-US" dirty="0" err="1">
                <a:solidFill>
                  <a:srgbClr val="004992"/>
                </a:solidFill>
                <a:latin typeface="+mn-lt"/>
                <a:ea typeface="+mn-ea"/>
                <a:cs typeface="+mn-cs"/>
              </a:rPr>
              <a:t>gelecek</a:t>
            </a:r>
            <a:r>
              <a:rPr lang="en-US" dirty="0">
                <a:solidFill>
                  <a:srgbClr val="004992"/>
                </a:solidFill>
                <a:latin typeface="+mn-lt"/>
                <a:ea typeface="+mn-ea"/>
                <a:cs typeface="+mn-cs"/>
              </a:rPr>
              <a:t> </a:t>
            </a:r>
            <a:r>
              <a:rPr lang="en-US" dirty="0" err="1">
                <a:solidFill>
                  <a:srgbClr val="004992"/>
                </a:solidFill>
                <a:latin typeface="+mn-lt"/>
                <a:ea typeface="+mn-ea"/>
                <a:cs typeface="+mn-cs"/>
              </a:rPr>
              <a:t>sene</a:t>
            </a:r>
            <a:r>
              <a:rPr lang="en-US" dirty="0">
                <a:solidFill>
                  <a:srgbClr val="004992"/>
                </a:solidFill>
                <a:latin typeface="+mn-lt"/>
                <a:ea typeface="+mn-ea"/>
                <a:cs typeface="+mn-cs"/>
              </a:rPr>
              <a:t> </a:t>
            </a:r>
            <a:r>
              <a:rPr lang="en-US" dirty="0" err="1">
                <a:solidFill>
                  <a:srgbClr val="004992"/>
                </a:solidFill>
                <a:latin typeface="+mn-lt"/>
                <a:ea typeface="+mn-ea"/>
                <a:cs typeface="+mn-cs"/>
              </a:rPr>
              <a:t>büyükannesine</a:t>
            </a:r>
            <a:r>
              <a:rPr lang="en-US" dirty="0">
                <a:solidFill>
                  <a:srgbClr val="004992"/>
                </a:solidFill>
                <a:latin typeface="+mn-lt"/>
                <a:ea typeface="+mn-ea"/>
                <a:cs typeface="+mn-cs"/>
              </a:rPr>
              <a:t> ne </a:t>
            </a:r>
            <a:r>
              <a:rPr lang="en-US" dirty="0" err="1">
                <a:solidFill>
                  <a:srgbClr val="004992"/>
                </a:solidFill>
                <a:latin typeface="+mn-lt"/>
                <a:ea typeface="+mn-ea"/>
                <a:cs typeface="+mn-cs"/>
              </a:rPr>
              <a:t>götürecektir</a:t>
            </a:r>
            <a:r>
              <a:rPr lang="en-US" dirty="0">
                <a:solidFill>
                  <a:srgbClr val="004992"/>
                </a:solidFill>
                <a:latin typeface="+mn-lt"/>
                <a:ea typeface="+mn-ea"/>
                <a:cs typeface="+mn-cs"/>
              </a:rPr>
              <a:t>?</a:t>
            </a:r>
          </a:p>
        </p:txBody>
      </p:sp>
      <p:sp>
        <p:nvSpPr>
          <p:cNvPr id="17"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mn-lt"/>
              </a:rPr>
              <a:t>Olasılıkla</a:t>
            </a:r>
            <a:r>
              <a:rPr lang="en-US" altLang="de-DE" sz="2000" b="1" dirty="0">
                <a:solidFill>
                  <a:srgbClr val="004992"/>
                </a:solidFill>
                <a:latin typeface="+mn-lt"/>
              </a:rPr>
              <a:t>:</a:t>
            </a:r>
            <a:r>
              <a:rPr lang="en-US" altLang="de-DE" sz="2000" dirty="0">
                <a:solidFill>
                  <a:srgbClr val="333333"/>
                </a:solidFill>
                <a:latin typeface="+mn-lt"/>
              </a:rPr>
              <a:t> </a:t>
            </a:r>
            <a:r>
              <a:rPr lang="en-US" altLang="de-DE" sz="2000" dirty="0" err="1">
                <a:solidFill>
                  <a:srgbClr val="333333"/>
                </a:solidFill>
                <a:latin typeface="+mn-lt"/>
              </a:rPr>
              <a:t>Tekrar</a:t>
            </a:r>
            <a:r>
              <a:rPr lang="en-US" altLang="de-DE" sz="2000" dirty="0">
                <a:solidFill>
                  <a:srgbClr val="333333"/>
                </a:solidFill>
                <a:latin typeface="+mn-lt"/>
              </a:rPr>
              <a:t> </a:t>
            </a:r>
            <a:r>
              <a:rPr lang="en-US" altLang="de-DE" sz="2000" dirty="0" err="1">
                <a:solidFill>
                  <a:srgbClr val="333333"/>
                </a:solidFill>
                <a:latin typeface="+mn-lt"/>
              </a:rPr>
              <a:t>bir</a:t>
            </a:r>
            <a:r>
              <a:rPr lang="en-US" altLang="de-DE" sz="2000" dirty="0">
                <a:solidFill>
                  <a:srgbClr val="333333"/>
                </a:solidFill>
                <a:latin typeface="+mn-lt"/>
              </a:rPr>
              <a:t> </a:t>
            </a:r>
            <a:r>
              <a:rPr lang="en-US" altLang="de-DE" sz="2000" dirty="0" err="1">
                <a:solidFill>
                  <a:srgbClr val="333333"/>
                </a:solidFill>
                <a:latin typeface="+mn-lt"/>
              </a:rPr>
              <a:t>kutu</a:t>
            </a:r>
            <a:r>
              <a:rPr lang="en-US" altLang="de-DE" sz="2000" dirty="0">
                <a:solidFill>
                  <a:srgbClr val="333333"/>
                </a:solidFill>
                <a:latin typeface="+mn-lt"/>
              </a:rPr>
              <a:t> </a:t>
            </a:r>
            <a:r>
              <a:rPr lang="en-US" altLang="de-DE" sz="2000" dirty="0" err="1">
                <a:solidFill>
                  <a:srgbClr val="333333"/>
                </a:solidFill>
                <a:latin typeface="+mn-lt"/>
              </a:rPr>
              <a:t>çikolata</a:t>
            </a:r>
            <a:r>
              <a:rPr lang="en-US" altLang="de-DE" sz="2000" dirty="0">
                <a:solidFill>
                  <a:srgbClr val="333333"/>
                </a:solidFill>
                <a:latin typeface="+mn-lt"/>
              </a:rPr>
              <a:t>, </a:t>
            </a:r>
            <a:r>
              <a:rPr lang="en-US" altLang="de-DE" sz="2000" dirty="0" err="1">
                <a:solidFill>
                  <a:srgbClr val="333333"/>
                </a:solidFill>
                <a:latin typeface="+mn-lt"/>
              </a:rPr>
              <a:t>çünkü</a:t>
            </a:r>
            <a:r>
              <a:rPr lang="en-US" altLang="de-DE" sz="2000" dirty="0">
                <a:solidFill>
                  <a:srgbClr val="333333"/>
                </a:solidFill>
                <a:latin typeface="+mn-lt"/>
              </a:rPr>
              <a:t> </a:t>
            </a:r>
            <a:r>
              <a:rPr lang="en-US" altLang="de-DE" sz="2000" dirty="0" err="1">
                <a:solidFill>
                  <a:srgbClr val="333333"/>
                </a:solidFill>
                <a:latin typeface="+mn-lt"/>
              </a:rPr>
              <a:t>büyükannesi</a:t>
            </a:r>
            <a:r>
              <a:rPr lang="en-US" altLang="de-DE" sz="2000" dirty="0">
                <a:solidFill>
                  <a:srgbClr val="333333"/>
                </a:solidFill>
                <a:latin typeface="+mn-lt"/>
              </a:rPr>
              <a:t> </a:t>
            </a:r>
            <a:r>
              <a:rPr lang="en-US" altLang="de-DE" sz="2000" dirty="0" err="1">
                <a:solidFill>
                  <a:srgbClr val="333333"/>
                </a:solidFill>
                <a:latin typeface="+mn-lt"/>
              </a:rPr>
              <a:t>geçen</a:t>
            </a:r>
            <a:r>
              <a:rPr lang="en-US" altLang="de-DE" sz="2000" dirty="0">
                <a:solidFill>
                  <a:srgbClr val="333333"/>
                </a:solidFill>
                <a:latin typeface="+mn-lt"/>
              </a:rPr>
              <a:t> </a:t>
            </a:r>
            <a:r>
              <a:rPr lang="en-US" altLang="de-DE" sz="2000" dirty="0" err="1">
                <a:solidFill>
                  <a:srgbClr val="333333"/>
                </a:solidFill>
                <a:latin typeface="+mn-lt"/>
              </a:rPr>
              <a:t>sefer</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coşkulu</a:t>
            </a:r>
            <a:r>
              <a:rPr lang="en-US" altLang="de-DE" sz="2000" dirty="0">
                <a:solidFill>
                  <a:srgbClr val="333333"/>
                </a:solidFill>
                <a:latin typeface="+mn-lt"/>
              </a:rPr>
              <a:t> </a:t>
            </a:r>
            <a:r>
              <a:rPr lang="en-US" altLang="de-DE" sz="2000" dirty="0" err="1">
                <a:solidFill>
                  <a:srgbClr val="333333"/>
                </a:solidFill>
                <a:latin typeface="+mn-lt"/>
              </a:rPr>
              <a:t>karşılamıştı</a:t>
            </a:r>
            <a:r>
              <a:rPr lang="en-US" altLang="de-DE" sz="2000" dirty="0">
                <a:solidFill>
                  <a:srgbClr val="333333"/>
                </a:solidFill>
                <a:latin typeface="+mn-lt"/>
              </a:rPr>
              <a:t>.</a:t>
            </a:r>
          </a:p>
          <a:p>
            <a:pPr eaLnBrk="1" hangingPunct="1">
              <a:spcBef>
                <a:spcPts val="1200"/>
              </a:spcBef>
              <a:spcAft>
                <a:spcPts val="0"/>
              </a:spcAft>
              <a:buNone/>
            </a:pPr>
            <a:r>
              <a:rPr lang="en-US" altLang="de-DE" sz="2000" b="1" dirty="0" err="1">
                <a:solidFill>
                  <a:srgbClr val="004992"/>
                </a:solidFill>
                <a:latin typeface="+mn-lt"/>
              </a:rPr>
              <a:t>Olası</a:t>
            </a:r>
            <a:r>
              <a:rPr lang="en-US" altLang="de-DE" sz="2000" b="1" dirty="0">
                <a:solidFill>
                  <a:srgbClr val="004992"/>
                </a:solidFill>
                <a:latin typeface="+mn-lt"/>
              </a:rPr>
              <a:t> </a:t>
            </a:r>
            <a:r>
              <a:rPr lang="en-US" altLang="de-DE" sz="2000" b="1" dirty="0" err="1">
                <a:solidFill>
                  <a:srgbClr val="004992"/>
                </a:solidFill>
                <a:latin typeface="+mn-lt"/>
              </a:rPr>
              <a:t>olmayan</a:t>
            </a:r>
            <a:r>
              <a:rPr lang="en-US" altLang="de-DE" sz="2000" b="1" dirty="0">
                <a:solidFill>
                  <a:srgbClr val="004992"/>
                </a:solidFill>
                <a:latin typeface="+mn-lt"/>
              </a:rPr>
              <a:t>:</a:t>
            </a:r>
            <a:r>
              <a:rPr lang="en-US" altLang="de-DE" sz="2000" dirty="0">
                <a:solidFill>
                  <a:srgbClr val="333333"/>
                </a:solidFill>
                <a:latin typeface="+mn-lt"/>
              </a:rPr>
              <a:t> </a:t>
            </a:r>
            <a:r>
              <a:rPr lang="en-US" altLang="de-DE" sz="2000" dirty="0" err="1">
                <a:solidFill>
                  <a:srgbClr val="333333"/>
                </a:solidFill>
                <a:latin typeface="+mn-lt"/>
              </a:rPr>
              <a:t>Küçük</a:t>
            </a:r>
            <a:r>
              <a:rPr lang="en-US" altLang="de-DE" sz="2000" dirty="0">
                <a:solidFill>
                  <a:srgbClr val="333333"/>
                </a:solidFill>
                <a:latin typeface="+mn-lt"/>
              </a:rPr>
              <a:t> </a:t>
            </a:r>
            <a:r>
              <a:rPr lang="en-US" altLang="de-DE" sz="2000" dirty="0" err="1">
                <a:solidFill>
                  <a:srgbClr val="333333"/>
                </a:solidFill>
                <a:latin typeface="+mn-lt"/>
              </a:rPr>
              <a:t>kız</a:t>
            </a:r>
            <a:r>
              <a:rPr lang="en-US" altLang="de-DE" sz="2000" dirty="0">
                <a:solidFill>
                  <a:srgbClr val="333333"/>
                </a:solidFill>
                <a:latin typeface="+mn-lt"/>
              </a:rPr>
              <a:t>, </a:t>
            </a:r>
            <a:r>
              <a:rPr lang="en-US" altLang="de-DE" sz="2000" dirty="0" err="1">
                <a:solidFill>
                  <a:srgbClr val="333333"/>
                </a:solidFill>
                <a:latin typeface="+mn-lt"/>
              </a:rPr>
              <a:t>büyükannesinin</a:t>
            </a:r>
            <a:r>
              <a:rPr lang="en-US" altLang="de-DE" sz="2000" dirty="0">
                <a:solidFill>
                  <a:srgbClr val="333333"/>
                </a:solidFill>
                <a:latin typeface="+mn-lt"/>
              </a:rPr>
              <a:t> </a:t>
            </a:r>
            <a:r>
              <a:rPr lang="en-US" altLang="de-DE" sz="2000" dirty="0" err="1">
                <a:solidFill>
                  <a:srgbClr val="333333"/>
                </a:solidFill>
                <a:latin typeface="+mn-lt"/>
              </a:rPr>
              <a:t>çikolatayı</a:t>
            </a:r>
            <a:r>
              <a:rPr lang="en-US" altLang="de-DE" sz="2000" dirty="0">
                <a:solidFill>
                  <a:srgbClr val="333333"/>
                </a:solidFill>
                <a:latin typeface="+mn-lt"/>
              </a:rPr>
              <a:t> </a:t>
            </a:r>
            <a:r>
              <a:rPr lang="en-US" altLang="de-DE" sz="2000" dirty="0" err="1">
                <a:solidFill>
                  <a:srgbClr val="333333"/>
                </a:solidFill>
                <a:latin typeface="+mn-lt"/>
              </a:rPr>
              <a:t>hiç</a:t>
            </a:r>
            <a:r>
              <a:rPr lang="en-US" altLang="de-DE" sz="2000" dirty="0">
                <a:solidFill>
                  <a:srgbClr val="333333"/>
                </a:solidFill>
                <a:latin typeface="+mn-lt"/>
              </a:rPr>
              <a:t> </a:t>
            </a:r>
            <a:r>
              <a:rPr lang="en-US" altLang="de-DE" sz="2000" dirty="0" err="1">
                <a:solidFill>
                  <a:srgbClr val="333333"/>
                </a:solidFill>
                <a:latin typeface="+mn-lt"/>
              </a:rPr>
              <a:t>sevmediğini</a:t>
            </a:r>
            <a:r>
              <a:rPr lang="en-US" altLang="de-DE" sz="2000" dirty="0">
                <a:solidFill>
                  <a:srgbClr val="333333"/>
                </a:solidFill>
                <a:latin typeface="+mn-lt"/>
              </a:rPr>
              <a:t> </a:t>
            </a:r>
            <a:r>
              <a:rPr lang="en-US" altLang="de-DE" sz="2000" dirty="0" err="1">
                <a:solidFill>
                  <a:srgbClr val="333333"/>
                </a:solidFill>
                <a:latin typeface="+mn-lt"/>
              </a:rPr>
              <a:t>farkedip</a:t>
            </a:r>
            <a:r>
              <a:rPr lang="en-US" altLang="de-DE" sz="2000" dirty="0">
                <a:solidFill>
                  <a:srgbClr val="333333"/>
                </a:solidFill>
                <a:latin typeface="+mn-lt"/>
              </a:rPr>
              <a:t>, </a:t>
            </a:r>
            <a:r>
              <a:rPr lang="en-US" altLang="de-DE" sz="2000" dirty="0" err="1">
                <a:solidFill>
                  <a:srgbClr val="333333"/>
                </a:solidFill>
                <a:latin typeface="+mn-lt"/>
              </a:rPr>
              <a:t>gelecek</a:t>
            </a:r>
            <a:r>
              <a:rPr lang="en-US" altLang="de-DE" sz="2000" dirty="0">
                <a:solidFill>
                  <a:srgbClr val="333333"/>
                </a:solidFill>
                <a:latin typeface="+mn-lt"/>
              </a:rPr>
              <a:t> </a:t>
            </a:r>
            <a:r>
              <a:rPr lang="en-US" altLang="de-DE" sz="2000" dirty="0" err="1">
                <a:solidFill>
                  <a:srgbClr val="333333"/>
                </a:solidFill>
                <a:latin typeface="+mn-lt"/>
              </a:rPr>
              <a:t>doğum</a:t>
            </a:r>
            <a:r>
              <a:rPr lang="en-US" altLang="de-DE" sz="2000" dirty="0">
                <a:solidFill>
                  <a:srgbClr val="333333"/>
                </a:solidFill>
                <a:latin typeface="+mn-lt"/>
              </a:rPr>
              <a:t> </a:t>
            </a:r>
            <a:r>
              <a:rPr lang="en-US" altLang="de-DE" sz="2000" dirty="0" err="1">
                <a:solidFill>
                  <a:srgbClr val="333333"/>
                </a:solidFill>
                <a:latin typeface="+mn-lt"/>
              </a:rPr>
              <a:t>gününe</a:t>
            </a:r>
            <a:r>
              <a:rPr lang="en-US" altLang="de-DE" sz="2000" dirty="0">
                <a:solidFill>
                  <a:srgbClr val="333333"/>
                </a:solidFill>
                <a:latin typeface="+mn-lt"/>
              </a:rPr>
              <a:t> </a:t>
            </a:r>
            <a:r>
              <a:rPr lang="en-US" altLang="de-DE" sz="2000" dirty="0" err="1">
                <a:solidFill>
                  <a:srgbClr val="333333"/>
                </a:solidFill>
                <a:latin typeface="+mn-lt"/>
              </a:rPr>
              <a:t>farklı</a:t>
            </a:r>
            <a:r>
              <a:rPr lang="en-US" altLang="de-DE" sz="2000" dirty="0">
                <a:solidFill>
                  <a:srgbClr val="333333"/>
                </a:solidFill>
                <a:latin typeface="+mn-lt"/>
              </a:rPr>
              <a:t> </a:t>
            </a:r>
            <a:r>
              <a:rPr lang="en-US" altLang="de-DE" sz="2000" dirty="0" err="1">
                <a:solidFill>
                  <a:srgbClr val="333333"/>
                </a:solidFill>
                <a:latin typeface="+mn-lt"/>
              </a:rPr>
              <a:t>bir</a:t>
            </a:r>
            <a:r>
              <a:rPr lang="en-US" altLang="de-DE" sz="2000" dirty="0">
                <a:solidFill>
                  <a:srgbClr val="333333"/>
                </a:solidFill>
                <a:latin typeface="+mn-lt"/>
              </a:rPr>
              <a:t> </a:t>
            </a:r>
            <a:r>
              <a:rPr lang="en-US" altLang="de-DE" sz="2000" dirty="0" err="1">
                <a:solidFill>
                  <a:srgbClr val="333333"/>
                </a:solidFill>
                <a:latin typeface="+mn-lt"/>
              </a:rPr>
              <a:t>şey</a:t>
            </a:r>
            <a:r>
              <a:rPr lang="en-US" altLang="de-DE" sz="2000" dirty="0">
                <a:solidFill>
                  <a:srgbClr val="333333"/>
                </a:solidFill>
                <a:latin typeface="+mn-lt"/>
              </a:rPr>
              <a:t> </a:t>
            </a:r>
            <a:r>
              <a:rPr lang="en-US" altLang="de-DE" sz="2000" dirty="0" err="1">
                <a:solidFill>
                  <a:srgbClr val="333333"/>
                </a:solidFill>
                <a:latin typeface="+mn-lt"/>
              </a:rPr>
              <a:t>götürecektir</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Çikolata! Harika, </a:t>
            </a:r>
          </a:p>
          <a:p>
            <a:pPr algn="ctr" eaLnBrk="1" hangingPunct="1">
              <a:spcBef>
                <a:spcPct val="0"/>
              </a:spcBef>
              <a:buFontTx/>
              <a:buNone/>
            </a:pPr>
            <a:r>
              <a:rPr lang="de-DE" altLang="de-DE" sz="1200" b="1" dirty="0">
                <a:solidFill>
                  <a:srgbClr val="000000"/>
                </a:solidFill>
                <a:latin typeface="+mn-lt"/>
              </a:rPr>
              <a:t>Teşekkür ederim!</a:t>
            </a: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a:solidFill>
                  <a:srgbClr val="000000"/>
                </a:solidFill>
                <a:latin typeface="+mn-lt"/>
              </a:rPr>
              <a:t>Çikolataya hiç katlanamam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Haydi başlayalım!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mn-lt"/>
              </a:rPr>
              <a:t>Patron taş kalpli biri mi? Karar vermek için ek bilgiye gereksinimiz var mı?</a:t>
            </a:r>
            <a:endParaRPr sz="2400" dirty="0">
              <a:solidFill>
                <a:srgbClr val="004992"/>
              </a:solidFill>
              <a:latin typeface="+mn-lt"/>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mn-lt"/>
              </a:rPr>
              <a:t>Çok üzgünüm!</a:t>
            </a:r>
            <a:endParaRPr sz="1200" dirty="0">
              <a:latin typeface="+mn-lt"/>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Şu an nasıl çalışabilirim böyle?</a:t>
            </a:r>
            <a:endParaRPr lang="de-DE" altLang="de-DE" sz="1200" dirty="0">
              <a:latin typeface="+mn-lt"/>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Bu kabul edilebilir bir durum değil</a:t>
            </a:r>
            <a:endParaRPr lang="de-DE" altLang="de-DE" sz="1200" dirty="0">
              <a:latin typeface="+mn-lt"/>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mn-lt"/>
              </a:rPr>
              <a:t>Patron taş kalpli biri mi? Karar vermek için ek bilgiye gereksinimiz var mı?</a:t>
            </a:r>
            <a:endParaRPr sz="2400" dirty="0">
              <a:solidFill>
                <a:srgbClr val="004992"/>
              </a:solidFill>
              <a:latin typeface="+mn-lt"/>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mn-lt"/>
              </a:rPr>
              <a:t>Çok üzgünüm!</a:t>
            </a:r>
            <a:endParaRPr sz="1200" dirty="0">
              <a:latin typeface="+mn-lt"/>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Şu an nasıl çalışabilirim böyle?</a:t>
            </a:r>
            <a:endParaRPr lang="de-DE" altLang="de-DE" sz="1200" dirty="0">
              <a:latin typeface="+mn-lt"/>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Bu kabul edilebilir bir durum değil</a:t>
            </a:r>
            <a:endParaRPr lang="de-DE" altLang="de-DE" sz="1200" dirty="0">
              <a:latin typeface="+mn-lt"/>
            </a:endParaRPr>
          </a:p>
        </p:txBody>
      </p:sp>
      <p:sp>
        <p:nvSpPr>
          <p:cNvPr id="1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2038235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mn-lt"/>
              </a:rPr>
              <a:t>Patron taş kalpli biri mi? Karar vermek için ek bilgiye gereksinimiz var mı?</a:t>
            </a:r>
            <a:endParaRPr sz="2400" dirty="0">
              <a:solidFill>
                <a:srgbClr val="004992"/>
              </a:solidFill>
              <a:latin typeface="+mn-lt"/>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mn-lt"/>
              </a:rPr>
              <a:t>Çok üzgünüm!</a:t>
            </a:r>
            <a:endParaRPr sz="1200" dirty="0">
              <a:latin typeface="+mn-lt"/>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Şu an nasıl çalışabilirim böyle?</a:t>
            </a:r>
            <a:endParaRPr lang="de-DE" altLang="de-DE" sz="1200" dirty="0">
              <a:latin typeface="+mn-lt"/>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Bu kabul edilebilir bir durum değil</a:t>
            </a:r>
            <a:endParaRPr lang="de-DE" altLang="de-DE" sz="1200" dirty="0">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3975720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Polis memuru ne düşünüyor olabilir...yüzde yüz mü yoksa kısmen mi haklıdır?</a:t>
            </a:r>
            <a:endParaRPr lang="de-DE" altLang="de-DE" sz="2400" dirty="0">
              <a:solidFill>
                <a:srgbClr val="004992"/>
              </a:solidFill>
              <a:latin typeface="+mn-lt"/>
            </a:endParaRPr>
          </a:p>
        </p:txBody>
      </p:sp>
      <p:sp>
        <p:nvSpPr>
          <p:cNvPr id="14"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5"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6"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7"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Polis memuru ne düşünüyor olabilir...yüzde yüz mü yoksa kısmen mi haklıdır?</a:t>
            </a:r>
            <a:endParaRPr lang="de-DE" altLang="de-DE" sz="2400" dirty="0">
              <a:solidFill>
                <a:srgbClr val="004992"/>
              </a:solidFill>
              <a:latin typeface="+mn-lt"/>
            </a:endParaRPr>
          </a:p>
        </p:txBody>
      </p:sp>
      <p:sp>
        <p:nvSpPr>
          <p:cNvPr id="12"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3"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4"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2089813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Polis memuru ne düşünüyor olabilir...yüzde yüz mü yoksa kısmen mi haklıdır?</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669289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Polis memuru ne düşünüyor olabilir...yüzde yüz mü yoksa kısmen mi haklıdır?</a:t>
            </a:r>
            <a:endParaRPr lang="de-DE" altLang="de-DE"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4285211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Banka çalışanı korkmuş mudur?</a:t>
            </a:r>
            <a:endParaRPr sz="2400" dirty="0">
              <a:solidFill>
                <a:srgbClr val="004992"/>
              </a:solidFill>
              <a:latin typeface="+mn-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900" b="1">
                <a:latin typeface="+mn-lt"/>
                <a:ea typeface="+mn-ea"/>
              </a:rPr>
              <a:t>B</a:t>
            </a:r>
          </a:p>
          <a:p>
            <a:pPr algn="ctr" eaLnBrk="1" hangingPunct="1">
              <a:spcBef>
                <a:spcPct val="0"/>
              </a:spcBef>
              <a:buFontTx/>
              <a:buNone/>
            </a:pPr>
            <a:r>
              <a:rPr lang="pt-BR" altLang="de-DE" sz="900" b="1">
                <a:latin typeface="+mn-lt"/>
                <a:ea typeface="+mn-ea"/>
              </a:rPr>
              <a:t>A</a:t>
            </a:r>
          </a:p>
          <a:p>
            <a:pPr algn="ctr" eaLnBrk="1" hangingPunct="1">
              <a:spcBef>
                <a:spcPct val="0"/>
              </a:spcBef>
              <a:buFontTx/>
              <a:buNone/>
            </a:pPr>
            <a:r>
              <a:rPr lang="pt-BR" altLang="de-DE" sz="900" b="1">
                <a:latin typeface="+mn-lt"/>
                <a:ea typeface="+mn-ea"/>
              </a:rPr>
              <a:t>N</a:t>
            </a:r>
          </a:p>
          <a:p>
            <a:pPr algn="ctr" eaLnBrk="1" hangingPunct="1">
              <a:spcBef>
                <a:spcPct val="0"/>
              </a:spcBef>
              <a:buFontTx/>
              <a:buNone/>
            </a:pPr>
            <a:r>
              <a:rPr lang="pt-BR" altLang="de-DE" sz="900" b="1">
                <a:latin typeface="+mn-lt"/>
                <a:ea typeface="+mn-ea"/>
              </a:rPr>
              <a:t>K</a:t>
            </a:r>
          </a:p>
          <a:p>
            <a:pPr algn="ctr" eaLnBrk="1" hangingPunct="1">
              <a:spcBef>
                <a:spcPct val="0"/>
              </a:spcBef>
              <a:buFontTx/>
              <a:buNone/>
            </a:pPr>
            <a:r>
              <a:rPr lang="pt-BR" altLang="de-DE" sz="900" b="1">
                <a:latin typeface="+mn-lt"/>
                <a:ea typeface="+mn-ea"/>
              </a:rPr>
              <a:t>A</a:t>
            </a:r>
            <a:endParaRPr lang="en-US" altLang="de-DE" b="1" dirty="0">
              <a:latin typeface="+mn-lt"/>
              <a:ea typeface="+mn-ea"/>
            </a:endParaRPr>
          </a:p>
        </p:txBody>
      </p:sp>
      <p:sp>
        <p:nvSpPr>
          <p:cNvPr id="29" name="Caption_23"/>
          <p:cNvSpPr>
            <a:spLocks/>
          </p:cNvSpPr>
          <p:nvPr/>
        </p:nvSpPr>
        <p:spPr bwMode="auto">
          <a:xfrm>
            <a:off x="6478587" y="3886200"/>
            <a:ext cx="1188720" cy="734150"/>
          </a:xfrm>
          <a:prstGeom prst="wedgeEllipseCallout">
            <a:avLst>
              <a:gd name="adj1" fmla="val -5443"/>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000" b="1">
                <a:latin typeface="+mn-lt"/>
              </a:rPr>
              <a:t>Ya parayı verirsin ya da seni vururum...</a:t>
            </a:r>
            <a:endParaRPr lang="de-DE" altLang="de-DE" sz="1000" dirty="0">
              <a:latin typeface="+mn-lt"/>
            </a:endParaRPr>
          </a:p>
        </p:txBody>
      </p:sp>
      <p:sp>
        <p:nvSpPr>
          <p:cNvPr id="30" name="Caption_24"/>
          <p:cNvSpPr/>
          <p:nvPr/>
        </p:nvSpPr>
        <p:spPr bwMode="gray">
          <a:xfrm>
            <a:off x="7088187" y="1063752"/>
            <a:ext cx="13716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rPr>
              <a:t>İyi eğlenceler, küçük adam...</a:t>
            </a:r>
            <a:endParaRPr lang="en-GB" altLang="de-DE" sz="1000" b="1" dirty="0">
              <a:solidFill>
                <a:sysClr val="windowText" lastClr="000000"/>
              </a:solidFill>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097280"/>
            <a:ext cx="1170432" cy="45720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rot="21400443">
            <a:off x="4526280" y="1216152"/>
            <a:ext cx="1051560" cy="64008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rstTxWarp prst="textArchUp">
              <a:avLst>
                <a:gd name="adj" fmla="val 11676698"/>
              </a:avLst>
            </a:prstTxWarp>
          </a:bodyPr>
          <a:lstStyle/>
          <a:p>
            <a:pPr algn="ctr"/>
            <a:r>
              <a:rPr lang="en-US" sz="4800" b="1" spc="600" dirty="0" err="1">
                <a:ln w="19050">
                  <a:solidFill>
                    <a:srgbClr val="000000"/>
                  </a:solidFill>
                </a:ln>
                <a:solidFill>
                  <a:schemeClr val="tx1"/>
                </a:solidFill>
              </a:rPr>
              <a:t>Oyuncakçı</a:t>
            </a:r>
            <a:r>
              <a:rPr lang="en-US" sz="4800" b="1" spc="600" dirty="0">
                <a:ln w="19050">
                  <a:solidFill>
                    <a:srgbClr val="000000"/>
                  </a:solidFill>
                </a:ln>
                <a:solidFill>
                  <a:schemeClr val="tx1"/>
                </a:solidFill>
              </a:rPr>
              <a:t> </a:t>
            </a:r>
            <a:r>
              <a:rPr lang="en-US" sz="4800" b="1" spc="600" dirty="0" err="1">
                <a:ln w="19050">
                  <a:solidFill>
                    <a:srgbClr val="000000"/>
                  </a:solidFill>
                </a:ln>
                <a:solidFill>
                  <a:schemeClr val="tx1"/>
                </a:solidFill>
              </a:rPr>
              <a:t>Dükkanı</a:t>
            </a:r>
            <a:endParaRPr lang="en-US" sz="4400" b="1" spc="600" dirty="0">
              <a:ln w="19050">
                <a:solidFill>
                  <a:srgbClr val="000000"/>
                </a:solidFill>
              </a:ln>
              <a:solidFill>
                <a:schemeClr val="tx1"/>
              </a:solidFill>
            </a:endParaRPr>
          </a:p>
        </p:txBody>
      </p:sp>
      <p:sp>
        <p:nvSpPr>
          <p:cNvPr id="21" name="Caption_28"/>
          <p:cNvSpPr/>
          <p:nvPr/>
        </p:nvSpPr>
        <p:spPr>
          <a:xfrm>
            <a:off x="5305499" y="1752600"/>
            <a:ext cx="640080" cy="169277"/>
          </a:xfrm>
          <a:prstGeom prst="rect">
            <a:avLst/>
          </a:prstGeom>
          <a:noFill/>
        </p:spPr>
        <p:txBody>
          <a:bodyPr wrap="none" lIns="0" tIns="0" rIns="0" bIns="0">
            <a:noAutofit/>
          </a:bodyPr>
          <a:lstStyle/>
          <a:p>
            <a:pPr algn="ctr"/>
            <a:r>
              <a:rPr lang="en-US" sz="1000" b="1" dirty="0" err="1">
                <a:latin typeface="+mn-lt"/>
              </a:rPr>
              <a:t>Harika</a:t>
            </a:r>
            <a:r>
              <a:rPr lang="en-US" sz="1000" b="1" dirty="0">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
        <p:nvSpPr>
          <p:cNvPr id="34"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35"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36"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Tree>
    <p:extLst>
      <p:ext uri="{BB962C8B-B14F-4D97-AF65-F5344CB8AC3E}">
        <p14:creationId xmlns:p14="http://schemas.microsoft.com/office/powerpoint/2010/main" val="3095341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Banka çalışanı korkmuş mudur?</a:t>
            </a:r>
            <a:endParaRPr sz="2400" dirty="0">
              <a:solidFill>
                <a:srgbClr val="004992"/>
              </a:solidFill>
              <a:latin typeface="+mn-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900" b="1">
                <a:latin typeface="+mn-lt"/>
                <a:ea typeface="+mn-ea"/>
              </a:rPr>
              <a:t>B</a:t>
            </a:r>
          </a:p>
          <a:p>
            <a:pPr algn="ctr" eaLnBrk="1" hangingPunct="1">
              <a:spcBef>
                <a:spcPct val="0"/>
              </a:spcBef>
              <a:buFontTx/>
              <a:buNone/>
            </a:pPr>
            <a:r>
              <a:rPr lang="pt-BR" altLang="de-DE" sz="900" b="1">
                <a:latin typeface="+mn-lt"/>
                <a:ea typeface="+mn-ea"/>
              </a:rPr>
              <a:t>A</a:t>
            </a:r>
          </a:p>
          <a:p>
            <a:pPr algn="ctr" eaLnBrk="1" hangingPunct="1">
              <a:spcBef>
                <a:spcPct val="0"/>
              </a:spcBef>
              <a:buFontTx/>
              <a:buNone/>
            </a:pPr>
            <a:r>
              <a:rPr lang="pt-BR" altLang="de-DE" sz="900" b="1">
                <a:latin typeface="+mn-lt"/>
                <a:ea typeface="+mn-ea"/>
              </a:rPr>
              <a:t>N</a:t>
            </a:r>
          </a:p>
          <a:p>
            <a:pPr algn="ctr" eaLnBrk="1" hangingPunct="1">
              <a:spcBef>
                <a:spcPct val="0"/>
              </a:spcBef>
              <a:buFontTx/>
              <a:buNone/>
            </a:pPr>
            <a:r>
              <a:rPr lang="pt-BR" altLang="de-DE" sz="900" b="1">
                <a:latin typeface="+mn-lt"/>
                <a:ea typeface="+mn-ea"/>
              </a:rPr>
              <a:t>K</a:t>
            </a:r>
          </a:p>
          <a:p>
            <a:pPr algn="ctr" eaLnBrk="1" hangingPunct="1">
              <a:spcBef>
                <a:spcPct val="0"/>
              </a:spcBef>
              <a:buFontTx/>
              <a:buNone/>
            </a:pPr>
            <a:r>
              <a:rPr lang="pt-BR" altLang="de-DE" sz="900" b="1">
                <a:latin typeface="+mn-lt"/>
                <a:ea typeface="+mn-ea"/>
              </a:rPr>
              <a:t>A</a:t>
            </a:r>
            <a:endParaRPr lang="en-US" altLang="de-DE" b="1" dirty="0">
              <a:latin typeface="+mn-lt"/>
              <a:ea typeface="+mn-ea"/>
            </a:endParaRPr>
          </a:p>
        </p:txBody>
      </p:sp>
      <p:sp>
        <p:nvSpPr>
          <p:cNvPr id="29" name="Caption_23"/>
          <p:cNvSpPr>
            <a:spLocks/>
          </p:cNvSpPr>
          <p:nvPr/>
        </p:nvSpPr>
        <p:spPr bwMode="auto">
          <a:xfrm>
            <a:off x="6478587" y="3886200"/>
            <a:ext cx="1188720" cy="734150"/>
          </a:xfrm>
          <a:prstGeom prst="wedgeEllipseCallout">
            <a:avLst>
              <a:gd name="adj1" fmla="val -5443"/>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000" b="1">
                <a:latin typeface="+mn-lt"/>
              </a:rPr>
              <a:t>Ya parayı verirsin ya da seni vururum...</a:t>
            </a:r>
            <a:endParaRPr lang="de-DE" altLang="de-DE" sz="1000" dirty="0">
              <a:latin typeface="+mn-lt"/>
            </a:endParaRPr>
          </a:p>
        </p:txBody>
      </p:sp>
      <p:sp>
        <p:nvSpPr>
          <p:cNvPr id="30" name="Caption_24"/>
          <p:cNvSpPr/>
          <p:nvPr/>
        </p:nvSpPr>
        <p:spPr bwMode="gray">
          <a:xfrm>
            <a:off x="7088187" y="1063752"/>
            <a:ext cx="13716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rPr>
              <a:t>İyi eğlenceler, küçük adam...</a:t>
            </a:r>
            <a:endParaRPr lang="en-GB" altLang="de-DE" sz="1000" b="1" dirty="0">
              <a:solidFill>
                <a:sysClr val="windowText" lastClr="000000"/>
              </a:solidFill>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097280"/>
            <a:ext cx="1170432" cy="45720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rot="21400443">
            <a:off x="4526280" y="1216152"/>
            <a:ext cx="1051560" cy="64008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rstTxWarp prst="textArchUp">
              <a:avLst>
                <a:gd name="adj" fmla="val 11676698"/>
              </a:avLst>
            </a:prstTxWarp>
          </a:bodyPr>
          <a:lstStyle/>
          <a:p>
            <a:pPr algn="ctr"/>
            <a:r>
              <a:rPr lang="en-US" sz="4800" b="1" spc="600" dirty="0" err="1">
                <a:ln w="19050">
                  <a:solidFill>
                    <a:srgbClr val="000000"/>
                  </a:solidFill>
                </a:ln>
                <a:solidFill>
                  <a:schemeClr val="tx1"/>
                </a:solidFill>
              </a:rPr>
              <a:t>Oyuncakçı</a:t>
            </a:r>
            <a:r>
              <a:rPr lang="en-US" sz="4800" b="1" spc="600" dirty="0">
                <a:ln w="19050">
                  <a:solidFill>
                    <a:srgbClr val="000000"/>
                  </a:solidFill>
                </a:ln>
                <a:solidFill>
                  <a:schemeClr val="tx1"/>
                </a:solidFill>
              </a:rPr>
              <a:t> </a:t>
            </a:r>
            <a:r>
              <a:rPr lang="en-US" sz="4800" b="1" spc="600" dirty="0" err="1">
                <a:ln w="19050">
                  <a:solidFill>
                    <a:srgbClr val="000000"/>
                  </a:solidFill>
                </a:ln>
                <a:solidFill>
                  <a:schemeClr val="tx1"/>
                </a:solidFill>
              </a:rPr>
              <a:t>Dükkanı</a:t>
            </a:r>
            <a:endParaRPr lang="en-US" sz="4400" b="1" spc="600" dirty="0">
              <a:ln w="19050">
                <a:solidFill>
                  <a:srgbClr val="000000"/>
                </a:solidFill>
              </a:ln>
              <a:solidFill>
                <a:schemeClr val="tx1"/>
              </a:solidFill>
            </a:endParaRPr>
          </a:p>
        </p:txBody>
      </p:sp>
      <p:sp>
        <p:nvSpPr>
          <p:cNvPr id="21" name="Caption_28"/>
          <p:cNvSpPr/>
          <p:nvPr/>
        </p:nvSpPr>
        <p:spPr>
          <a:xfrm>
            <a:off x="5305499" y="1752600"/>
            <a:ext cx="640080" cy="169277"/>
          </a:xfrm>
          <a:prstGeom prst="rect">
            <a:avLst/>
          </a:prstGeom>
          <a:noFill/>
        </p:spPr>
        <p:txBody>
          <a:bodyPr wrap="none" lIns="0" tIns="0" rIns="0" bIns="0">
            <a:noAutofit/>
          </a:bodyPr>
          <a:lstStyle/>
          <a:p>
            <a:pPr algn="ctr"/>
            <a:r>
              <a:rPr lang="en-US" sz="1000" b="1" dirty="0" err="1">
                <a:latin typeface="+mn-lt"/>
              </a:rPr>
              <a:t>Harika</a:t>
            </a:r>
            <a:r>
              <a:rPr lang="en-US" sz="1000" b="1" dirty="0">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641206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Baba ve oğul kayıkla gezecekler mi? </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mn-lt"/>
              </a:rPr>
              <a:t>Dikkat! Kıyıya fırtına yaklaşmaktadır! Sahili terk ediniz!</a:t>
            </a:r>
            <a:endParaRPr lang="en-US" sz="1100" b="1" spc="-5" dirty="0">
              <a:solidFill>
                <a:srgbClr val="333333"/>
              </a:solidFill>
              <a:latin typeface="+mn-lt"/>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Baba ve oğul kayıkla gezecekler mi? </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mn-lt"/>
              </a:rPr>
              <a:t>Dikkat! Kıyıya fırtına yaklaşmaktadır! Sahili terk ediniz!</a:t>
            </a:r>
            <a:endParaRPr lang="en-US" sz="1100" b="1" spc="-5" dirty="0">
              <a:solidFill>
                <a:srgbClr val="333333"/>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919097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Eğiticiler</a:t>
            </a:r>
            <a:r>
              <a:rPr lang="en-US" altLang="ko-KR" i="1" spc="-5" dirty="0">
                <a:solidFill>
                  <a:srgbClr val="333333"/>
                </a:solidFill>
                <a:latin typeface="+mn-lt"/>
              </a:rPr>
              <a:t> </a:t>
            </a:r>
            <a:r>
              <a:rPr lang="en-US" altLang="ko-KR" i="1" spc="-5" dirty="0" err="1">
                <a:solidFill>
                  <a:srgbClr val="333333"/>
                </a:solidFill>
                <a:latin typeface="+mn-lt"/>
              </a:rPr>
              <a:t>için</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en-US" altLang="ko-KR" dirty="0" err="1">
                <a:solidFill>
                  <a:srgbClr val="333333"/>
                </a:solidFill>
                <a:latin typeface="+mn-lt"/>
              </a:rPr>
              <a:t>Bazı</a:t>
            </a:r>
            <a:r>
              <a:rPr lang="en-US" altLang="ko-KR" dirty="0">
                <a:solidFill>
                  <a:srgbClr val="333333"/>
                </a:solidFill>
                <a:latin typeface="+mn-lt"/>
              </a:rPr>
              <a:t> video </a:t>
            </a:r>
            <a:r>
              <a:rPr lang="en-US" altLang="ko-KR" dirty="0" err="1">
                <a:solidFill>
                  <a:srgbClr val="333333"/>
                </a:solidFill>
                <a:latin typeface="+mn-lt"/>
              </a:rPr>
              <a:t>klipler</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kültürler</a:t>
            </a:r>
            <a:r>
              <a:rPr lang="en-US" altLang="ko-KR" dirty="0">
                <a:solidFill>
                  <a:srgbClr val="333333"/>
                </a:solidFill>
                <a:latin typeface="+mn-lt"/>
              </a:rPr>
              <a:t> </a:t>
            </a:r>
            <a:r>
              <a:rPr lang="en-US" altLang="ko-KR" dirty="0" err="1">
                <a:solidFill>
                  <a:srgbClr val="333333"/>
                </a:solidFill>
                <a:latin typeface="+mn-lt"/>
              </a:rPr>
              <a:t>ve</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izleyiciler</a:t>
            </a:r>
            <a:r>
              <a:rPr lang="en-US" altLang="ko-KR" dirty="0">
                <a:solidFill>
                  <a:srgbClr val="333333"/>
                </a:solidFill>
                <a:latin typeface="+mn-lt"/>
              </a:rPr>
              <a:t> </a:t>
            </a:r>
            <a:r>
              <a:rPr lang="en-US" altLang="ko-KR" dirty="0" err="1">
                <a:solidFill>
                  <a:srgbClr val="333333"/>
                </a:solidFill>
                <a:latin typeface="+mn-lt"/>
              </a:rPr>
              <a:t>için</a:t>
            </a:r>
            <a:r>
              <a:rPr lang="en-US" altLang="ko-KR" dirty="0">
                <a:solidFill>
                  <a:srgbClr val="333333"/>
                </a:solidFill>
                <a:latin typeface="+mn-lt"/>
              </a:rPr>
              <a:t> </a:t>
            </a:r>
            <a:r>
              <a:rPr lang="en-US" altLang="ko-KR" dirty="0" err="1">
                <a:solidFill>
                  <a:srgbClr val="333333"/>
                </a:solidFill>
                <a:latin typeface="+mn-lt"/>
              </a:rPr>
              <a:t>uygun</a:t>
            </a:r>
            <a:r>
              <a:rPr lang="en-US" altLang="ko-KR" dirty="0">
                <a:solidFill>
                  <a:srgbClr val="333333"/>
                </a:solidFill>
                <a:latin typeface="+mn-lt"/>
              </a:rPr>
              <a:t> </a:t>
            </a:r>
            <a:r>
              <a:rPr lang="en-US" altLang="ko-KR" dirty="0" err="1">
                <a:solidFill>
                  <a:srgbClr val="333333"/>
                </a:solidFill>
                <a:latin typeface="+mn-lt"/>
              </a:rPr>
              <a:t>olmayan</a:t>
            </a:r>
            <a:r>
              <a:rPr lang="en-US" altLang="ko-KR" dirty="0">
                <a:solidFill>
                  <a:srgbClr val="333333"/>
                </a:solidFill>
                <a:latin typeface="+mn-lt"/>
              </a:rPr>
              <a:t> </a:t>
            </a:r>
            <a:r>
              <a:rPr lang="en-US" altLang="ko-KR" dirty="0" err="1">
                <a:solidFill>
                  <a:srgbClr val="333333"/>
                </a:solidFill>
                <a:latin typeface="+mn-lt"/>
              </a:rPr>
              <a:t>dil</a:t>
            </a:r>
            <a:r>
              <a:rPr lang="en-US" altLang="ko-KR" dirty="0">
                <a:solidFill>
                  <a:srgbClr val="333333"/>
                </a:solidFill>
                <a:latin typeface="+mn-lt"/>
              </a:rPr>
              <a:t> </a:t>
            </a:r>
            <a:r>
              <a:rPr lang="en-US" altLang="ko-KR" dirty="0" err="1">
                <a:solidFill>
                  <a:srgbClr val="333333"/>
                </a:solidFill>
                <a:latin typeface="+mn-lt"/>
              </a:rPr>
              <a:t>içerebilir</a:t>
            </a:r>
            <a:r>
              <a:rPr lang="en-US" altLang="ko-KR" dirty="0">
                <a:solidFill>
                  <a:srgbClr val="333333"/>
                </a:solidFill>
                <a:latin typeface="+mn-lt"/>
              </a:rPr>
              <a:t>. </a:t>
            </a:r>
            <a:r>
              <a:rPr lang="en-US" altLang="ko-KR" dirty="0" err="1">
                <a:solidFill>
                  <a:srgbClr val="333333"/>
                </a:solidFill>
                <a:latin typeface="+mn-lt"/>
              </a:rPr>
              <a:t>Lütfen</a:t>
            </a:r>
            <a:r>
              <a:rPr lang="en-US" altLang="ko-KR" dirty="0">
                <a:solidFill>
                  <a:srgbClr val="333333"/>
                </a:solidFill>
                <a:latin typeface="+mn-lt"/>
              </a:rPr>
              <a:t> </a:t>
            </a:r>
            <a:r>
              <a:rPr lang="en-US" altLang="ko-KR" dirty="0" err="1">
                <a:solidFill>
                  <a:srgbClr val="333333"/>
                </a:solidFill>
                <a:latin typeface="+mn-lt"/>
              </a:rPr>
              <a:t>videoları</a:t>
            </a:r>
            <a:r>
              <a:rPr lang="en-US" altLang="ko-KR" dirty="0">
                <a:solidFill>
                  <a:srgbClr val="333333"/>
                </a:solidFill>
                <a:latin typeface="+mn-lt"/>
              </a:rPr>
              <a:t> </a:t>
            </a:r>
            <a:r>
              <a:rPr lang="en-US" altLang="ko-KR" dirty="0" err="1">
                <a:solidFill>
                  <a:srgbClr val="333333"/>
                </a:solidFill>
                <a:latin typeface="+mn-lt"/>
              </a:rPr>
              <a:t>göstermeden</a:t>
            </a:r>
            <a:r>
              <a:rPr lang="en-US" altLang="ko-KR" dirty="0">
                <a:solidFill>
                  <a:srgbClr val="333333"/>
                </a:solidFill>
                <a:latin typeface="+mn-lt"/>
              </a:rPr>
              <a:t> </a:t>
            </a:r>
            <a:r>
              <a:rPr lang="en-US" altLang="ko-KR" dirty="0" err="1">
                <a:solidFill>
                  <a:srgbClr val="333333"/>
                </a:solidFill>
                <a:latin typeface="+mn-lt"/>
              </a:rPr>
              <a:t>önce</a:t>
            </a:r>
            <a:r>
              <a:rPr lang="en-US" altLang="ko-KR" dirty="0">
                <a:solidFill>
                  <a:srgbClr val="333333"/>
                </a:solidFill>
                <a:latin typeface="+mn-lt"/>
              </a:rPr>
              <a:t> </a:t>
            </a:r>
            <a:r>
              <a:rPr lang="en-US" altLang="ko-KR" dirty="0" err="1">
                <a:solidFill>
                  <a:srgbClr val="333333"/>
                </a:solidFill>
                <a:latin typeface="+mn-lt"/>
              </a:rPr>
              <a:t>dikkatlice</a:t>
            </a:r>
            <a:r>
              <a:rPr lang="en-US" altLang="ko-KR" dirty="0">
                <a:solidFill>
                  <a:srgbClr val="333333"/>
                </a:solidFill>
                <a:latin typeface="+mn-lt"/>
              </a:rPr>
              <a:t> </a:t>
            </a:r>
            <a:r>
              <a:rPr lang="en-US" altLang="ko-KR" dirty="0" err="1">
                <a:solidFill>
                  <a:srgbClr val="333333"/>
                </a:solidFill>
                <a:latin typeface="+mn-lt"/>
              </a:rPr>
              <a:t>gözden</a:t>
            </a:r>
            <a:r>
              <a:rPr lang="en-US" altLang="ko-KR" dirty="0">
                <a:solidFill>
                  <a:srgbClr val="333333"/>
                </a:solidFill>
                <a:latin typeface="+mn-lt"/>
              </a:rPr>
              <a:t> </a:t>
            </a:r>
            <a:r>
              <a:rPr lang="en-US" altLang="ko-KR" dirty="0" err="1">
                <a:solidFill>
                  <a:srgbClr val="333333"/>
                </a:solidFill>
                <a:latin typeface="+mn-lt"/>
              </a:rPr>
              <a:t>geçiriniz</a:t>
            </a:r>
            <a:r>
              <a:rPr lang="en-US" altLang="ko-KR" dirty="0">
                <a:solidFill>
                  <a:srgbClr val="333333"/>
                </a:solidFill>
                <a:latin typeface="+mn-lt"/>
              </a:rPr>
              <a:t>.</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Eğitim Modülü 6 – Empati Kurmak…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137788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mn-lt"/>
              </a:rPr>
              <a:t>Ahmet’e göre, Ayşe en son nerede dondurmacı arabasını görmüştür? Parkta mı yoksa kilisede mi?</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mn-lt"/>
              </a:rPr>
              <a:t>Anne ne düşünmektedir...haklı mıdır?</a:t>
            </a:r>
            <a:endParaRPr lang="de-DE" altLang="de-DE" sz="2400" dirty="0">
              <a:solidFill>
                <a:srgbClr val="004992"/>
              </a:solidFill>
              <a:latin typeface="+mn-l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mn-lt"/>
              </a:rPr>
              <a:t>Anneee, yemek yiyebilir miyiz... Açlıktan ölüyorum!</a:t>
            </a:r>
            <a:endParaRPr lang="de-DE" altLang="de-DE" sz="1200" dirty="0">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mn-lt"/>
              </a:rPr>
              <a:t>İlk seferde benzin niye kalmamıştır? </a:t>
            </a:r>
            <a:br>
              <a:rPr lang="en-US" altLang="de-DE" sz="2400">
                <a:solidFill>
                  <a:srgbClr val="004992"/>
                </a:solidFill>
                <a:latin typeface="+mn-lt"/>
              </a:rPr>
            </a:br>
            <a:r>
              <a:rPr lang="en-US" altLang="de-DE" sz="2400">
                <a:solidFill>
                  <a:srgbClr val="004992"/>
                </a:solidFill>
                <a:latin typeface="+mn-lt"/>
              </a:rPr>
              <a:t>Ve de ikinci sefer? Bu durumu, araba sahibi nasıl yorumluyor olabilir? </a:t>
            </a:r>
            <a:endParaRPr lang="de-DE" altLang="de-DE" sz="2400" dirty="0">
              <a:solidFill>
                <a:srgbClr val="004992"/>
              </a:solidFill>
              <a:latin typeface="+mn-lt"/>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mn-lt"/>
              </a:rPr>
              <a:t>Benzin</a:t>
            </a:r>
            <a:endParaRPr sz="1000" dirty="0">
              <a:latin typeface="+mn-lt"/>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mn-lt"/>
              </a:rPr>
              <a:t>Benzin</a:t>
            </a:r>
            <a:endParaRPr sz="1000" dirty="0">
              <a:latin typeface="+mn-lt"/>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mn-lt"/>
              </a:rPr>
              <a:t>Şikayet</a:t>
            </a:r>
          </a:p>
          <a:p>
            <a:r>
              <a:rPr lang="pt-BR" altLang="de-DE" sz="1000" b="1">
                <a:solidFill>
                  <a:srgbClr val="333333"/>
                </a:solidFill>
                <a:latin typeface="+mn-lt"/>
              </a:rPr>
              <a:t>Üst kat komşum</a:t>
            </a:r>
            <a:endParaRPr lang="en-US" sz="1000" b="1" dirty="0">
              <a:solidFill>
                <a:srgbClr val="333333"/>
              </a:solidFill>
              <a:latin typeface="+mn-lt"/>
            </a:endParaRPr>
          </a:p>
        </p:txBody>
      </p:sp>
      <p:sp>
        <p:nvSpPr>
          <p:cNvPr id="19" name="Caption_23"/>
          <p:cNvSpPr txBox="1"/>
          <p:nvPr/>
        </p:nvSpPr>
        <p:spPr>
          <a:xfrm rot="-60000">
            <a:off x="6097622" y="3504998"/>
            <a:ext cx="28346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mn-lt"/>
              </a:rPr>
              <a:t>İki hafta sonra, başka bir eve taşındıktan sonra…</a:t>
            </a:r>
            <a:endParaRPr sz="900" b="1" dirty="0">
              <a:latin typeface="+mn-lt"/>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Ev sahibine,</a:t>
            </a:r>
            <a:endParaRPr lang="en-US" sz="1100" b="1" spc="-30" dirty="0">
              <a:solidFill>
                <a:srgbClr val="333333"/>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t>
            </a:r>
            <a:r>
              <a:rPr lang="tr-TR" altLang="de-DE" sz="2400">
                <a:solidFill>
                  <a:srgbClr val="333333"/>
                </a:solidFill>
              </a:rPr>
              <a:t>artar</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2074979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artar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Dikkat</a:t>
            </a:r>
            <a:r>
              <a:rPr lang="de-DE" altLang="de-DE" sz="2400" dirty="0">
                <a:solidFill>
                  <a:srgbClr val="333333"/>
                </a:solidFill>
              </a:rPr>
              <a:t>: </a:t>
            </a:r>
            <a:r>
              <a:rPr lang="tr-TR" altLang="de-DE" sz="2400" dirty="0">
                <a:solidFill>
                  <a:srgbClr val="333333"/>
                </a:solidFill>
              </a:rPr>
              <a:t>O anki ruhsal durumumuz, çevreyi nasıl algıladığımızı etkiler</a:t>
            </a:r>
            <a:r>
              <a:rPr lang="de-DE" altLang="de-DE" sz="2400" dirty="0">
                <a:solidFill>
                  <a:srgbClr val="333333"/>
                </a:solidFill>
              </a:rPr>
              <a:t> (</a:t>
            </a:r>
            <a:r>
              <a:rPr lang="tr-TR" altLang="de-DE" sz="2400" dirty="0">
                <a:solidFill>
                  <a:srgbClr val="333333"/>
                </a:solidFill>
              </a:rPr>
              <a:t>mesela, birini nasıl değerlendirdiğimizi</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2044268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Psikotik dönemde insanlar yüz ifadeleri</a:t>
            </a:r>
            <a:r>
              <a:rPr lang="de-DE" altLang="de-DE" sz="2000" dirty="0">
                <a:solidFill>
                  <a:srgbClr val="333333"/>
                </a:solidFill>
              </a:rPr>
              <a:t> </a:t>
            </a:r>
            <a:r>
              <a:rPr lang="tr-TR" altLang="de-DE" sz="2000" dirty="0">
                <a:solidFill>
                  <a:srgbClr val="333333"/>
                </a:solidFill>
              </a:rPr>
              <a:t>ya da davranışlarını yanlış değerlendirme ya da abartılı yorumlama tehlikesi yaşıyorlar</a:t>
            </a:r>
            <a:r>
              <a:rPr lang="en-AU" altLang="de-DE" sz="2000" dirty="0">
                <a:solidFill>
                  <a:srgbClr val="333333"/>
                </a:solidFill>
              </a:rPr>
              <a:t>.</a:t>
            </a:r>
          </a:p>
          <a:p>
            <a:pPr lvl="0" defTabSz="914400" fontAlgn="base"/>
            <a:r>
              <a:rPr lang="tr-TR" altLang="de-DE" sz="2000" dirty="0">
                <a:solidFill>
                  <a:srgbClr val="004992"/>
                </a:solidFill>
              </a:rPr>
              <a:t>Mesela</a:t>
            </a:r>
            <a:r>
              <a:rPr lang="en-AU" altLang="de-DE" sz="2000" dirty="0">
                <a:solidFill>
                  <a:srgbClr val="004992"/>
                </a:solidFill>
              </a:rPr>
              <a:t>:</a:t>
            </a:r>
            <a:r>
              <a:rPr lang="en-AU" altLang="de-DE" sz="2000" dirty="0">
                <a:solidFill>
                  <a:srgbClr val="333333"/>
                </a:solidFill>
              </a:rPr>
              <a:t> M</a:t>
            </a:r>
            <a:r>
              <a:rPr lang="tr-TR" altLang="de-DE" sz="2000" dirty="0">
                <a:solidFill>
                  <a:srgbClr val="333333"/>
                </a:solidFill>
              </a:rPr>
              <a:t>ahmut, kendisi ile dalga geçildiğini hisseder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a:t>
            </a:r>
            <a:r>
              <a:rPr lang="en-AU" altLang="de-DE" sz="2000" dirty="0">
                <a:solidFill>
                  <a:srgbClr val="333333"/>
                </a:solidFill>
              </a:rPr>
              <a:t> Ma</a:t>
            </a:r>
            <a:r>
              <a:rPr lang="tr-TR" altLang="de-DE" sz="2000" dirty="0">
                <a:solidFill>
                  <a:srgbClr val="333333"/>
                </a:solidFill>
              </a:rPr>
              <a:t>hmut, gümrükten geçtikten sonra havaalanının giriş holüne gelir, orada insanlar beklemekte</a:t>
            </a:r>
            <a:r>
              <a:rPr lang="en-AU" altLang="de-DE" sz="2000" dirty="0">
                <a:solidFill>
                  <a:srgbClr val="333333"/>
                </a:solidFill>
              </a:rPr>
              <a:t> </a:t>
            </a:r>
            <a:r>
              <a:rPr lang="tr-TR" altLang="de-DE" sz="2000" dirty="0">
                <a:solidFill>
                  <a:srgbClr val="333333"/>
                </a:solidFill>
              </a:rPr>
              <a:t>ve onun geldiği tarafa bakmaktadır. Aralarından ikisi gürültülü bir şekilde gülmeye başlar</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a:t>
            </a:r>
            <a:r>
              <a:rPr lang="en-AU" altLang="de-DE" sz="2000" dirty="0">
                <a:solidFill>
                  <a:srgbClr val="333333"/>
                </a:solidFill>
              </a:rPr>
              <a:t> </a:t>
            </a:r>
            <a:r>
              <a:rPr lang="tr-TR" altLang="de-DE" sz="2000" dirty="0">
                <a:solidFill>
                  <a:srgbClr val="333333"/>
                </a:solidFill>
              </a:rPr>
              <a:t>Tabii ki de</a:t>
            </a:r>
            <a:r>
              <a:rPr lang="en-AU" altLang="de-DE" sz="2000" dirty="0">
                <a:solidFill>
                  <a:srgbClr val="333333"/>
                </a:solidFill>
              </a:rPr>
              <a:t>, </a:t>
            </a:r>
            <a:r>
              <a:rPr lang="tr-TR" altLang="de-DE" sz="2000" dirty="0">
                <a:solidFill>
                  <a:srgbClr val="333333"/>
                </a:solidFill>
              </a:rPr>
              <a:t>bekleyenlerin hepsi, arkadaşlarını ya da müşterilerini karşılayabilmek için çıkan yolcuları yakından incelemektedir</a:t>
            </a:r>
            <a:r>
              <a:rPr lang="en-AU" altLang="de-DE" sz="2000" dirty="0">
                <a:solidFill>
                  <a:srgbClr val="333333"/>
                </a:solidFill>
              </a:rPr>
              <a:t>. </a:t>
            </a:r>
            <a:r>
              <a:rPr lang="tr-TR" altLang="de-DE" sz="2000" dirty="0">
                <a:solidFill>
                  <a:srgbClr val="333333"/>
                </a:solidFill>
              </a:rPr>
              <a:t>O iki gülen kişi büyük ihtimalle uzun zamandır birbirlerini görmemiş ve birbirlerine tatil hatıralarını anlatmaktadır</a:t>
            </a:r>
            <a:r>
              <a:rPr lang="en-AU" altLang="de-DE" sz="2000" dirty="0">
                <a:solidFill>
                  <a:srgbClr val="333333"/>
                </a:solidFill>
              </a:rPr>
              <a:t>. </a:t>
            </a:r>
            <a:r>
              <a:rPr lang="tr-TR" altLang="de-DE" sz="2000" dirty="0">
                <a:solidFill>
                  <a:srgbClr val="333333"/>
                </a:solidFill>
              </a:rPr>
              <a:t>Ya da belki de Mahmut’un Meksika’da tatildeyken giydiği gülünç geniş kenarlı şapka hala kafasındadır</a:t>
            </a:r>
            <a:r>
              <a:rPr lang="en-AU" altLang="de-DE" sz="2000" dirty="0">
                <a:solidFill>
                  <a:srgbClr val="333333"/>
                </a:solidFill>
              </a:rPr>
              <a:t>.</a:t>
            </a:r>
          </a:p>
          <a:p>
            <a:pPr lvl="0" defTabSz="914400" fontAlgn="base"/>
            <a:r>
              <a:rPr lang="tr-TR" altLang="de-DE" sz="2000" dirty="0">
                <a:solidFill>
                  <a:srgbClr val="333333"/>
                </a:solidFill>
              </a:rPr>
              <a:t>Hepimiz hata yaparız</a:t>
            </a:r>
            <a:r>
              <a:rPr lang="en-AU" altLang="de-DE" sz="2000" dirty="0">
                <a:solidFill>
                  <a:srgbClr val="333333"/>
                </a:solidFill>
              </a:rPr>
              <a:t>! – </a:t>
            </a:r>
            <a:r>
              <a:rPr lang="tr-TR" altLang="de-DE" sz="2000" dirty="0">
                <a:solidFill>
                  <a:srgbClr val="333333"/>
                </a:solidFill>
              </a:rPr>
              <a:t>her zaman farklı bakış açılarını düşününüz</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875019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2234579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3135</Words>
  <Application>Microsoft Office PowerPoint</Application>
  <PresentationFormat>Benutzerdefiniert</PresentationFormat>
  <Paragraphs>492</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Arial</vt:lpstr>
      <vt:lpstr>Calibri Light</vt:lpstr>
      <vt:lpstr>Symbol</vt:lpstr>
      <vt:lpstr>WingDings</vt:lpstr>
      <vt:lpstr>UKE_PPT-Vorlage_16zu9</vt:lpstr>
      <vt:lpstr>1_UKE_PPT-Vorlage_16zu9</vt:lpstr>
      <vt:lpstr>MCT 6 A BADE – Empati Kurmak… II</vt:lpstr>
      <vt:lpstr>Biriyle tanışırken, ilk neye bakarsınız? İyi bir değerlendirme için bu ipuçları ne kadar güvenilirdir?</vt:lpstr>
      <vt:lpstr>Biriyle tanışırken, ilk neye bakarsınız? İyi bir değerlendirme için bu ipuçları ne kadar güvenilirdir?</vt:lpstr>
      <vt:lpstr>Başka hangi bilgi kaynakları düşünülebilir? Bunlar ne kadar güvenilirdir?</vt:lpstr>
      <vt:lpstr>Başka hangi bilgi kaynakları düşünülebilir? Bunlar ne kadar güvenilirdir?</vt:lpstr>
      <vt:lpstr>Belli başlı sosyal ipuçlarının yarar ve zararları</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Görünüm ve gerçeklik!</vt:lpstr>
      <vt:lpstr>Bunu neden yapıyoruz?</vt:lpstr>
      <vt:lpstr>Bunu neden yapıyoruz?</vt:lpstr>
      <vt:lpstr>Psikotik dönemde empati eksikliği nasıl yanlış anlaşılmalara yol açar - örnekler</vt:lpstr>
      <vt:lpstr>Alıştırma</vt:lpstr>
      <vt:lpstr>Alıştırma</vt:lpstr>
      <vt:lpstr>Alıştırma</vt:lpstr>
      <vt:lpstr>PowerPoint-Präsentation</vt:lpstr>
      <vt:lpstr>PowerPoint-Präsentation</vt:lpstr>
      <vt:lpstr>Büyükannenin Doğum Günü Küçük kız gelecek sene büyükannesine ne götürecektir?</vt:lpstr>
      <vt:lpstr>Haydi başlayalım!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Video klip: isteğe bağlı</vt:lpstr>
      <vt:lpstr>PowerPoint-Präsentation</vt:lpstr>
      <vt:lpstr>PowerPoint-Präsentation</vt:lpstr>
      <vt:lpstr>PowerPoint-Präsentation</vt:lpstr>
      <vt:lpstr>Günlük hayatımıza taşıyalım</vt:lpstr>
      <vt:lpstr>Günlük hayatımıza taşıyalım</vt:lpstr>
      <vt:lpstr>Günlük hayatımıza taşıyalım</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320</cp:revision>
  <dcterms:created xsi:type="dcterms:W3CDTF">2004-06-30T16:15:23Z</dcterms:created>
  <dcterms:modified xsi:type="dcterms:W3CDTF">2021-11-07T18:13:00Z</dcterms:modified>
</cp:coreProperties>
</file>