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44"/>
  </p:notesMasterIdLst>
  <p:handoutMasterIdLst>
    <p:handoutMasterId r:id="rId45"/>
  </p:handoutMasterIdLst>
  <p:sldIdLst>
    <p:sldId id="495" r:id="rId3"/>
    <p:sldId id="390" r:id="rId4"/>
    <p:sldId id="391" r:id="rId5"/>
    <p:sldId id="392" r:id="rId6"/>
    <p:sldId id="393" r:id="rId7"/>
    <p:sldId id="388" r:id="rId8"/>
    <p:sldId id="360" r:id="rId9"/>
    <p:sldId id="476" r:id="rId10"/>
    <p:sldId id="475" r:id="rId11"/>
    <p:sldId id="409" r:id="rId12"/>
    <p:sldId id="478" r:id="rId13"/>
    <p:sldId id="477" r:id="rId14"/>
    <p:sldId id="463" r:id="rId15"/>
    <p:sldId id="411" r:id="rId16"/>
    <p:sldId id="480" r:id="rId17"/>
    <p:sldId id="479" r:id="rId18"/>
    <p:sldId id="497" r:id="rId19"/>
    <p:sldId id="332" r:id="rId20"/>
    <p:sldId id="364" r:id="rId21"/>
    <p:sldId id="481" r:id="rId22"/>
    <p:sldId id="386" r:id="rId23"/>
    <p:sldId id="336" r:id="rId24"/>
    <p:sldId id="483" r:id="rId25"/>
    <p:sldId id="482" r:id="rId26"/>
    <p:sldId id="484" r:id="rId27"/>
    <p:sldId id="444" r:id="rId28"/>
    <p:sldId id="340" r:id="rId29"/>
    <p:sldId id="485" r:id="rId30"/>
    <p:sldId id="487" r:id="rId31"/>
    <p:sldId id="496" r:id="rId32"/>
    <p:sldId id="491" r:id="rId33"/>
    <p:sldId id="498" r:id="rId34"/>
    <p:sldId id="492" r:id="rId35"/>
    <p:sldId id="376" r:id="rId36"/>
    <p:sldId id="352" r:id="rId37"/>
    <p:sldId id="432" r:id="rId38"/>
    <p:sldId id="494" r:id="rId39"/>
    <p:sldId id="493" r:id="rId40"/>
    <p:sldId id="369" r:id="rId41"/>
    <p:sldId id="474" r:id="rId42"/>
    <p:sldId id="414" r:id="rId43"/>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851" autoAdjust="0"/>
    <p:restoredTop sz="94684" autoAdjust="0"/>
  </p:normalViewPr>
  <p:slideViewPr>
    <p:cSldViewPr>
      <p:cViewPr>
        <p:scale>
          <a:sx n="73" d="100"/>
          <a:sy n="73" d="100"/>
        </p:scale>
        <p:origin x="-120" y="-7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4BBA7AA-65B0-402B-855E-9DDA549C3453}" type="slidenum">
              <a:rPr lang="en-US" altLang="de-DE"/>
              <a:pPr>
                <a:defRPr/>
              </a:pPr>
              <a:t>‹#›</a:t>
            </a:fld>
            <a:endParaRPr lang="en-US" altLang="de-DE"/>
          </a:p>
        </p:txBody>
      </p:sp>
    </p:spTree>
    <p:extLst>
      <p:ext uri="{BB962C8B-B14F-4D97-AF65-F5344CB8AC3E}">
        <p14:creationId xmlns:p14="http://schemas.microsoft.com/office/powerpoint/2010/main" val="228751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28852034-7464-4544-A09C-632441151E53}" type="slidenum">
              <a:rPr lang="en-US" altLang="de-DE"/>
              <a:pPr>
                <a:defRPr/>
              </a:pPr>
              <a:t>‹#›</a:t>
            </a:fld>
            <a:endParaRPr lang="en-US" altLang="de-DE"/>
          </a:p>
        </p:txBody>
      </p:sp>
    </p:spTree>
    <p:extLst>
      <p:ext uri="{BB962C8B-B14F-4D97-AF65-F5344CB8AC3E}">
        <p14:creationId xmlns:p14="http://schemas.microsoft.com/office/powerpoint/2010/main" val="3131163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8472B-5392-4AAB-A932-D07ACE25BB66}"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615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F7D73F-214E-4441-8FE5-0B8B88AF640D}"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06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8FCB2-F1E4-4F5C-9C3F-658EEA22ADD4}"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853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534CA5-16F4-4757-B4B1-387CBF4E1D4A}"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483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49EFC-7ADB-44AA-A03F-DCB32D155CF3}"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485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872B2B-410D-4D8D-B952-EA3F94CF1DA8}"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190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77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CA3C2E-0883-4CC3-AC0A-612909C4610B}" type="slidenum">
              <a:rPr lang="en-US" altLang="de-DE" sz="1300"/>
              <a:pPr>
                <a:spcBef>
                  <a:spcPct val="0"/>
                </a:spcBef>
              </a:pPr>
              <a:t>18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582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20</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01F540-710F-4C4F-B5EC-C3FBC5A639D5}" type="slidenum">
              <a:rPr lang="en-US" altLang="de-DE" sz="1300"/>
              <a:pPr>
                <a:spcBef>
                  <a:spcPct val="0"/>
                </a:spcBef>
              </a:pPr>
              <a:t>21</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318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13488-A664-4F2D-B1D9-ACC4DEF2DA9C}"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391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130D97-4EB4-433A-A9BB-444A80D737AF}"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1746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196BD-1460-4094-8254-5F40A5586AF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245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29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9A957-44C5-4E6F-8089-CAEE64066CE9}" type="slidenum">
              <a:rPr lang="en-US" altLang="de-DE" sz="130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227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825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52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1ACB7D-C1C6-4B34-98E7-5245F12E9E5D}" type="slidenum">
              <a:rPr lang="en-US" altLang="de-DE" sz="1300"/>
              <a:pPr>
                <a:spcBef>
                  <a:spcPct val="0"/>
                </a:spcBef>
              </a:pPr>
              <a:t>34</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3228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49758-1D21-46DC-93AA-0EC2CA25FABB}" type="slidenum">
              <a:rPr lang="en-US" altLang="de-DE" sz="1300"/>
              <a:pPr>
                <a:spcBef>
                  <a:spcPct val="0"/>
                </a:spcBef>
              </a:pPr>
              <a:t>35</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363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2740C4-028A-4964-AB45-BF0E861A10C3}" type="slidenum">
              <a:rPr lang="en-US" altLang="de-DE" sz="1300"/>
              <a:pPr>
                <a:spcBef>
                  <a:spcPct val="0"/>
                </a:spcBef>
              </a:pPr>
              <a:t>39</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347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2B9E58-1F6E-4214-9D97-2797B5D58253}" type="slidenum">
              <a:rPr lang="en-US" altLang="de-DE" sz="130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8373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4" name="Slide Number Placeholder 3"/>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6 – Empati Kurmak…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32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4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90081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77967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503732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36763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847934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514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095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89031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611897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67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6 – Empati Kurmak…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843F2A-1CAA-4DFB-B4DC-FB21316DBB83}"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774283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620400"/>
          </a:xfrm>
        </p:spPr>
        <p:txBody>
          <a:bodyPr/>
          <a:lstStyle/>
          <a:p>
            <a:r>
              <a:rPr lang="en-US" altLang="ja-JP" dirty="0">
                <a:latin typeface="Calibri Light"/>
              </a:rPr>
              <a:t>MCT 6 B – </a:t>
            </a:r>
            <a:r>
              <a:rPr lang="es-ES" altLang="ko-KR" dirty="0" err="1"/>
              <a:t>Empati</a:t>
            </a:r>
            <a:r>
              <a:rPr lang="es-ES" altLang="ko-KR" dirty="0"/>
              <a:t> </a:t>
            </a:r>
            <a:r>
              <a:rPr lang="es-ES" altLang="ko-KR" dirty="0" err="1"/>
              <a:t>Kurmak</a:t>
            </a:r>
            <a:r>
              <a:rPr lang="es-E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endParaRPr lang="tr-TR" sz="1700" dirty="0" smtClean="0"/>
          </a:p>
          <a:p>
            <a:pPr fontAlgn="auto">
              <a:lnSpc>
                <a:spcPct val="100000"/>
              </a:lnSpc>
              <a:spcBef>
                <a:spcPts val="0"/>
              </a:spcBef>
            </a:pPr>
            <a:r>
              <a:rPr lang="tr-TR" sz="1700" dirty="0" smtClean="0"/>
              <a:t>,</a:t>
            </a:r>
          </a:p>
          <a:p>
            <a:pPr fontAlgn="auto">
              <a:lnSpc>
                <a:spcPct val="100000"/>
              </a:lnSpc>
              <a:spcBef>
                <a:spcPts val="0"/>
              </a:spcBef>
            </a:pPr>
            <a:endParaRPr lang="tr-TR" sz="1700" dirty="0"/>
          </a:p>
          <a:p>
            <a:pPr fontAlgn="auto">
              <a:lnSpc>
                <a:spcPct val="100000"/>
              </a:lnSpc>
              <a:spcBef>
                <a:spcPts val="0"/>
              </a:spcBef>
            </a:pPr>
            <a:endParaRPr lang="tr-TR" sz="1700" dirty="0" smtClean="0"/>
          </a:p>
          <a:p>
            <a:pPr fontAlgn="auto">
              <a:lnSpc>
                <a:spcPct val="100000"/>
              </a:lnSpc>
              <a:spcBef>
                <a:spcPts val="0"/>
              </a:spcBef>
            </a:pPr>
            <a:endParaRPr lang="tr-TR" sz="1700" dirty="0"/>
          </a:p>
          <a:p>
            <a:pPr fontAlgn="auto">
              <a:lnSpc>
                <a:spcPct val="100000"/>
              </a:lnSpc>
              <a:spcBef>
                <a:spcPts val="0"/>
              </a:spcBef>
            </a:pPr>
            <a:r>
              <a:rPr lang="tr-TR" sz="1700" dirty="0" smtClean="0"/>
              <a:t>Türkçeye </a:t>
            </a:r>
            <a:r>
              <a:rPr lang="tr-TR" sz="1700" dirty="0"/>
              <a:t>çeviren: Selin Tutku Tabur</a:t>
            </a:r>
            <a:br>
              <a:rPr lang="tr-TR" sz="1700" dirty="0"/>
            </a:br>
            <a:r>
              <a:rPr lang="de-DE" sz="1700" dirty="0"/>
              <a:t>© Moritz &amp; Woodward, 12|2</a:t>
            </a:r>
            <a:r>
              <a:rPr lang="tr-TR" sz="1700" dirty="0"/>
              <a:t>1</a:t>
            </a:r>
            <a:br>
              <a:rPr lang="tr-TR" sz="1700" dirty="0"/>
            </a:br>
            <a:r>
              <a:rPr lang="pt-BR" sz="1700" dirty="0">
                <a:solidFill>
                  <a:srgbClr val="004992"/>
                </a:solidFill>
              </a:rPr>
              <a:t>www.uke.de/mct</a:t>
            </a:r>
          </a:p>
          <a:p>
            <a:pPr fontAlgn="auto">
              <a:lnSpc>
                <a:spcPct val="100000"/>
              </a:lnSpc>
              <a:spcBef>
                <a:spcPts val="0"/>
              </a:spcBef>
            </a:pPr>
            <a:endParaRPr lang="pt-BR" sz="1600" dirty="0">
              <a:solidFill>
                <a:srgbClr val="004992"/>
              </a:solidFill>
            </a:endParaRPr>
          </a:p>
        </p:txBody>
      </p:sp>
      <p:sp>
        <p:nvSpPr>
          <p:cNvPr id="3" name="Metin kutusu 2">
            <a:extLst>
              <a:ext uri="{FF2B5EF4-FFF2-40B4-BE49-F238E27FC236}">
                <a16:creationId xmlns="" xmlns:a16="http://schemas.microsoft.com/office/drawing/2014/main" id="{5050E3E5-3BA4-9276-C406-AF1892B6F576}"/>
              </a:ext>
            </a:extLst>
          </p:cNvPr>
          <p:cNvSpPr txBox="1"/>
          <p:nvPr/>
        </p:nvSpPr>
        <p:spPr bwMode="gray">
          <a:xfrm>
            <a:off x="408955" y="5349240"/>
            <a:ext cx="3888432" cy="600040"/>
          </a:xfrm>
          <a:prstGeom prst="rect">
            <a:avLst/>
          </a:prstGeom>
          <a:noFill/>
        </p:spPr>
        <p:txBody>
          <a:bodyPr wrap="square" lIns="0" tIns="0" rIns="0" bIns="0" rtlCol="0">
            <a:noAutofit/>
          </a:bodyPr>
          <a:lstStyle/>
          <a:p>
            <a:pPr>
              <a:lnSpc>
                <a:spcPct val="105000"/>
              </a:lnSpc>
            </a:pPr>
            <a:endParaRPr lang="tr-TR" dirty="0">
              <a:solidFill>
                <a:srgbClr val="004992"/>
              </a:solidFill>
              <a:latin typeface="+mj-lt"/>
            </a:endParaRPr>
          </a:p>
        </p:txBody>
      </p:sp>
    </p:spTree>
    <p:extLst>
      <p:ext uri="{BB962C8B-B14F-4D97-AF65-F5344CB8AC3E}">
        <p14:creationId xmlns:p14="http://schemas.microsoft.com/office/powerpoint/2010/main" val="19407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pic>
        <p:nvPicPr>
          <p:cNvPr id="3" name="Picture 2">
            <a:extLst>
              <a:ext uri="{FF2B5EF4-FFF2-40B4-BE49-F238E27FC236}">
                <a16:creationId xmlns="" xmlns:a16="http://schemas.microsoft.com/office/drawing/2014/main" id="{CE3B4D98-65F4-DC05-13A8-F4F108329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7EC3CC8-BA0C-1415-DE74-E965AD1F5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208" y="2099990"/>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sp>
        <p:nvSpPr>
          <p:cNvPr id="19" name="Caption_18"/>
          <p:cNvSpPr txBox="1">
            <a:spLocks noChangeArrowheads="1"/>
          </p:cNvSpPr>
          <p:nvPr/>
        </p:nvSpPr>
        <p:spPr bwMode="auto">
          <a:xfrm>
            <a:off x="2219943" y="227149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gözlerine</a:t>
            </a:r>
            <a:r>
              <a:rPr lang="de-DE" altLang="de-DE" sz="2000" dirty="0">
                <a:latin typeface="+mn-lt"/>
              </a:rPr>
              <a:t>?</a:t>
            </a:r>
          </a:p>
        </p:txBody>
      </p:sp>
      <p:sp>
        <p:nvSpPr>
          <p:cNvPr id="20" name="Caption_21"/>
          <p:cNvSpPr>
            <a:spLocks noChangeShapeType="1"/>
          </p:cNvSpPr>
          <p:nvPr/>
        </p:nvSpPr>
        <p:spPr bwMode="auto">
          <a:xfrm>
            <a:off x="2095504" y="2671608"/>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a:off x="1417067" y="5637131"/>
            <a:ext cx="4012704" cy="24117"/>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başka?...</a:t>
            </a:r>
            <a:endParaRPr dirty="0">
              <a:latin typeface="+mn-lt"/>
            </a:endParaRPr>
          </a:p>
        </p:txBody>
      </p:sp>
      <p:sp>
        <p:nvSpPr>
          <p:cNvPr id="23" name="Caption_17"/>
          <p:cNvSpPr txBox="1">
            <a:spLocks noChangeArrowheads="1"/>
          </p:cNvSpPr>
          <p:nvPr/>
        </p:nvSpPr>
        <p:spPr bwMode="auto">
          <a:xfrm>
            <a:off x="1747360" y="4929245"/>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Vücut</a:t>
            </a:r>
            <a:r>
              <a:rPr lang="de-DE" altLang="de-DE" sz="2000" dirty="0">
                <a:latin typeface="+mn-lt"/>
              </a:rPr>
              <a:t> </a:t>
            </a:r>
            <a:r>
              <a:rPr lang="de-DE" altLang="de-DE" sz="2000" dirty="0" err="1">
                <a:latin typeface="+mn-lt"/>
              </a:rPr>
              <a:t>dili</a:t>
            </a:r>
            <a:r>
              <a:rPr lang="de-DE" altLang="de-DE" sz="2000" dirty="0">
                <a:latin typeface="+mn-lt"/>
              </a:rPr>
              <a:t>/</a:t>
            </a:r>
            <a:br>
              <a:rPr lang="de-DE" altLang="de-DE" sz="2000" dirty="0">
                <a:latin typeface="+mn-lt"/>
              </a:rPr>
            </a:br>
            <a:r>
              <a:rPr lang="de-DE" altLang="de-DE" sz="2000" dirty="0" err="1">
                <a:latin typeface="+mn-lt"/>
              </a:rPr>
              <a:t>duruşuna</a:t>
            </a:r>
            <a:r>
              <a:rPr lang="de-DE" altLang="de-DE" sz="2000" dirty="0">
                <a:latin typeface="+mn-lt"/>
              </a:rPr>
              <a:t>?</a:t>
            </a:r>
          </a:p>
        </p:txBody>
      </p:sp>
      <p:sp>
        <p:nvSpPr>
          <p:cNvPr id="24" name="Caption_18"/>
          <p:cNvSpPr txBox="1">
            <a:spLocks noChangeArrowheads="1"/>
          </p:cNvSpPr>
          <p:nvPr/>
        </p:nvSpPr>
        <p:spPr bwMode="auto">
          <a:xfrm>
            <a:off x="8268534" y="5083133"/>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ellerine</a:t>
            </a:r>
            <a:r>
              <a:rPr lang="de-DE" altLang="de-DE" sz="2000" dirty="0">
                <a:latin typeface="+mn-lt"/>
              </a:rPr>
              <a:t>?</a:t>
            </a:r>
          </a:p>
        </p:txBody>
      </p:sp>
      <p:sp>
        <p:nvSpPr>
          <p:cNvPr id="25" name="Caption_19"/>
          <p:cNvSpPr txBox="1">
            <a:spLocks noChangeArrowheads="1"/>
          </p:cNvSpPr>
          <p:nvPr/>
        </p:nvSpPr>
        <p:spPr bwMode="auto">
          <a:xfrm>
            <a:off x="7716409" y="2458092"/>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kullandığı</a:t>
            </a:r>
            <a:r>
              <a:rPr lang="de-DE" altLang="de-DE" sz="2000" dirty="0">
                <a:solidFill>
                  <a:srgbClr val="333333"/>
                </a:solidFill>
                <a:latin typeface="+mn-lt"/>
              </a:rPr>
              <a:t> </a:t>
            </a:r>
            <a:r>
              <a:rPr lang="de-DE" altLang="de-DE" sz="2000" dirty="0" err="1">
                <a:solidFill>
                  <a:srgbClr val="333333"/>
                </a:solidFill>
                <a:latin typeface="+mn-lt"/>
              </a:rPr>
              <a:t>dile</a:t>
            </a:r>
            <a:r>
              <a:rPr lang="de-DE" altLang="de-DE" sz="2000" dirty="0">
                <a:solidFill>
                  <a:srgbClr val="333333"/>
                </a:solidFill>
                <a:latin typeface="+mn-lt"/>
              </a:rPr>
              <a:t>?</a:t>
            </a:r>
          </a:p>
        </p:txBody>
      </p:sp>
      <p:sp>
        <p:nvSpPr>
          <p:cNvPr id="26" name="Caption_20"/>
          <p:cNvSpPr txBox="1">
            <a:spLocks noChangeArrowheads="1"/>
          </p:cNvSpPr>
          <p:nvPr/>
        </p:nvSpPr>
        <p:spPr bwMode="auto">
          <a:xfrm>
            <a:off x="8027152" y="4258541"/>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giysilerine</a:t>
            </a:r>
            <a:r>
              <a:rPr lang="de-DE" altLang="de-DE" sz="2000" dirty="0">
                <a:solidFill>
                  <a:srgbClr val="333333"/>
                </a:solidFill>
                <a:latin typeface="+mn-lt"/>
              </a:rPr>
              <a:t>?</a:t>
            </a:r>
          </a:p>
        </p:txBody>
      </p:sp>
      <p:sp>
        <p:nvSpPr>
          <p:cNvPr id="28" name="Caption_22"/>
          <p:cNvSpPr>
            <a:spLocks noChangeShapeType="1"/>
          </p:cNvSpPr>
          <p:nvPr/>
        </p:nvSpPr>
        <p:spPr bwMode="auto">
          <a:xfrm flipH="1">
            <a:off x="5619594" y="2957419"/>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096955" y="4653136"/>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
        <p:nvSpPr>
          <p:cNvPr id="4" name="Caption_22">
            <a:extLst>
              <a:ext uri="{FF2B5EF4-FFF2-40B4-BE49-F238E27FC236}">
                <a16:creationId xmlns="" xmlns:a16="http://schemas.microsoft.com/office/drawing/2014/main" id="{2E2EE4B3-AD32-7012-57B8-4E00BFEA146B}"/>
              </a:ext>
            </a:extLst>
          </p:cNvPr>
          <p:cNvSpPr>
            <a:spLocks noChangeShapeType="1"/>
          </p:cNvSpPr>
          <p:nvPr/>
        </p:nvSpPr>
        <p:spPr bwMode="auto">
          <a:xfrm flipH="1">
            <a:off x="6656571" y="5483243"/>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 xmlns:a16="http://schemas.microsoft.com/office/drawing/2014/main" id="{FAC2A292-A919-0A6D-6001-316FC7A545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208" y="2099990"/>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dirty="0" err="1">
                <a:solidFill>
                  <a:srgbClr val="004992"/>
                </a:solidFill>
                <a:latin typeface="+mn-lt"/>
                <a:ea typeface="+mn-ea"/>
                <a:cs typeface="+mn-cs"/>
              </a:rPr>
              <a:t>Başka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hangi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bilgi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kaynakları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düşünülebilir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Bunlar</a:t>
            </a:r>
            <a:r>
              <a:rPr lang="en-US" sz="3600" dirty="0">
                <a:solidFill>
                  <a:srgbClr val="004992"/>
                </a:solidFill>
                <a:latin typeface="+mn-lt"/>
                <a:ea typeface="+mn-ea"/>
                <a:cs typeface="+mn-cs"/>
              </a:rPr>
              <a:t> ne </a:t>
            </a:r>
            <a:r>
              <a:rPr lang="en-US" sz="3600" dirty="0" err="1">
                <a:solidFill>
                  <a:srgbClr val="004992"/>
                </a:solidFill>
                <a:latin typeface="+mn-lt"/>
                <a:ea typeface="+mn-ea"/>
                <a:cs typeface="+mn-cs"/>
              </a:rPr>
              <a:t>kadar</a:t>
            </a:r>
            <a:r>
              <a:rPr lang="en-US" sz="3600" dirty="0">
                <a:solidFill>
                  <a:srgbClr val="004992"/>
                </a:solidFill>
                <a:latin typeface="+mn-lt"/>
                <a:ea typeface="+mn-ea"/>
                <a:cs typeface="+mn-cs"/>
              </a:rPr>
              <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güvenilirdir</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
        <p:nvSpPr>
          <p:cNvPr id="3" name="Caption_18">
            <a:extLst>
              <a:ext uri="{FF2B5EF4-FFF2-40B4-BE49-F238E27FC236}">
                <a16:creationId xmlns="" xmlns:a16="http://schemas.microsoft.com/office/drawing/2014/main" id="{3F33E05E-01A5-63EB-9B71-6D8CFDF2D937}"/>
              </a:ext>
            </a:extLst>
          </p:cNvPr>
          <p:cNvSpPr txBox="1">
            <a:spLocks noChangeArrowheads="1"/>
          </p:cNvSpPr>
          <p:nvPr/>
        </p:nvSpPr>
        <p:spPr bwMode="auto">
          <a:xfrm>
            <a:off x="2219943" y="227149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gözlerine</a:t>
            </a:r>
            <a:r>
              <a:rPr lang="de-DE" altLang="de-DE" sz="2000" dirty="0">
                <a:latin typeface="+mn-lt"/>
              </a:rPr>
              <a:t>?</a:t>
            </a:r>
          </a:p>
        </p:txBody>
      </p:sp>
      <p:sp>
        <p:nvSpPr>
          <p:cNvPr id="4" name="Caption_21">
            <a:extLst>
              <a:ext uri="{FF2B5EF4-FFF2-40B4-BE49-F238E27FC236}">
                <a16:creationId xmlns="" xmlns:a16="http://schemas.microsoft.com/office/drawing/2014/main" id="{6B5E071E-7DE8-AF1E-2A2E-BF8F09A11F9E}"/>
              </a:ext>
            </a:extLst>
          </p:cNvPr>
          <p:cNvSpPr>
            <a:spLocks noChangeShapeType="1"/>
          </p:cNvSpPr>
          <p:nvPr/>
        </p:nvSpPr>
        <p:spPr bwMode="auto">
          <a:xfrm>
            <a:off x="2095504" y="2671608"/>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7" name="Caption_26">
            <a:extLst>
              <a:ext uri="{FF2B5EF4-FFF2-40B4-BE49-F238E27FC236}">
                <a16:creationId xmlns="" xmlns:a16="http://schemas.microsoft.com/office/drawing/2014/main" id="{992F70A1-8A09-EC1F-ABC7-CCEA52996BD5}"/>
              </a:ext>
            </a:extLst>
          </p:cNvPr>
          <p:cNvSpPr>
            <a:spLocks noChangeShapeType="1"/>
          </p:cNvSpPr>
          <p:nvPr/>
        </p:nvSpPr>
        <p:spPr bwMode="auto">
          <a:xfrm>
            <a:off x="1417067" y="5637131"/>
            <a:ext cx="4012704" cy="24117"/>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9" name="Caption_17">
            <a:extLst>
              <a:ext uri="{FF2B5EF4-FFF2-40B4-BE49-F238E27FC236}">
                <a16:creationId xmlns="" xmlns:a16="http://schemas.microsoft.com/office/drawing/2014/main" id="{AF4BC7B3-DD62-763A-7193-0891B6BF77AE}"/>
              </a:ext>
            </a:extLst>
          </p:cNvPr>
          <p:cNvSpPr txBox="1">
            <a:spLocks noChangeArrowheads="1"/>
          </p:cNvSpPr>
          <p:nvPr/>
        </p:nvSpPr>
        <p:spPr bwMode="auto">
          <a:xfrm>
            <a:off x="1747360" y="4929245"/>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Vücut</a:t>
            </a:r>
            <a:r>
              <a:rPr lang="de-DE" altLang="de-DE" sz="2000" dirty="0">
                <a:latin typeface="+mn-lt"/>
              </a:rPr>
              <a:t> </a:t>
            </a:r>
            <a:r>
              <a:rPr lang="de-DE" altLang="de-DE" sz="2000" dirty="0" err="1">
                <a:latin typeface="+mn-lt"/>
              </a:rPr>
              <a:t>dili</a:t>
            </a:r>
            <a:r>
              <a:rPr lang="de-DE" altLang="de-DE" sz="2000" dirty="0">
                <a:latin typeface="+mn-lt"/>
              </a:rPr>
              <a:t>/</a:t>
            </a:r>
            <a:br>
              <a:rPr lang="de-DE" altLang="de-DE" sz="2000" dirty="0">
                <a:latin typeface="+mn-lt"/>
              </a:rPr>
            </a:br>
            <a:r>
              <a:rPr lang="de-DE" altLang="de-DE" sz="2000" dirty="0" err="1">
                <a:latin typeface="+mn-lt"/>
              </a:rPr>
              <a:t>duruşuna</a:t>
            </a:r>
            <a:r>
              <a:rPr lang="de-DE" altLang="de-DE" sz="2000" dirty="0">
                <a:latin typeface="+mn-lt"/>
              </a:rPr>
              <a:t>?</a:t>
            </a:r>
          </a:p>
        </p:txBody>
      </p:sp>
      <p:sp>
        <p:nvSpPr>
          <p:cNvPr id="10" name="Caption_18">
            <a:extLst>
              <a:ext uri="{FF2B5EF4-FFF2-40B4-BE49-F238E27FC236}">
                <a16:creationId xmlns="" xmlns:a16="http://schemas.microsoft.com/office/drawing/2014/main" id="{1978C72D-31B5-23F8-1CA0-A9B7F41730B5}"/>
              </a:ext>
            </a:extLst>
          </p:cNvPr>
          <p:cNvSpPr txBox="1">
            <a:spLocks noChangeArrowheads="1"/>
          </p:cNvSpPr>
          <p:nvPr/>
        </p:nvSpPr>
        <p:spPr bwMode="auto">
          <a:xfrm>
            <a:off x="8268534" y="5083133"/>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ellerine</a:t>
            </a:r>
            <a:r>
              <a:rPr lang="de-DE" altLang="de-DE" sz="2000" dirty="0">
                <a:latin typeface="+mn-lt"/>
              </a:rPr>
              <a:t>?</a:t>
            </a:r>
          </a:p>
        </p:txBody>
      </p:sp>
      <p:sp>
        <p:nvSpPr>
          <p:cNvPr id="11" name="Caption_19">
            <a:extLst>
              <a:ext uri="{FF2B5EF4-FFF2-40B4-BE49-F238E27FC236}">
                <a16:creationId xmlns="" xmlns:a16="http://schemas.microsoft.com/office/drawing/2014/main" id="{2092C308-48E8-AD78-6AA8-900D5CFFA3A2}"/>
              </a:ext>
            </a:extLst>
          </p:cNvPr>
          <p:cNvSpPr txBox="1">
            <a:spLocks noChangeArrowheads="1"/>
          </p:cNvSpPr>
          <p:nvPr/>
        </p:nvSpPr>
        <p:spPr bwMode="auto">
          <a:xfrm>
            <a:off x="7716409" y="2458092"/>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kullandığı</a:t>
            </a:r>
            <a:r>
              <a:rPr lang="de-DE" altLang="de-DE" sz="2000" dirty="0">
                <a:solidFill>
                  <a:srgbClr val="333333"/>
                </a:solidFill>
                <a:latin typeface="+mn-lt"/>
              </a:rPr>
              <a:t> </a:t>
            </a:r>
            <a:r>
              <a:rPr lang="de-DE" altLang="de-DE" sz="2000" dirty="0" err="1">
                <a:solidFill>
                  <a:srgbClr val="333333"/>
                </a:solidFill>
                <a:latin typeface="+mn-lt"/>
              </a:rPr>
              <a:t>dile</a:t>
            </a:r>
            <a:r>
              <a:rPr lang="de-DE" altLang="de-DE" sz="2000" dirty="0">
                <a:solidFill>
                  <a:srgbClr val="333333"/>
                </a:solidFill>
                <a:latin typeface="+mn-lt"/>
              </a:rPr>
              <a:t>?</a:t>
            </a:r>
          </a:p>
        </p:txBody>
      </p:sp>
      <p:sp>
        <p:nvSpPr>
          <p:cNvPr id="12" name="Caption_20">
            <a:extLst>
              <a:ext uri="{FF2B5EF4-FFF2-40B4-BE49-F238E27FC236}">
                <a16:creationId xmlns="" xmlns:a16="http://schemas.microsoft.com/office/drawing/2014/main" id="{A1DB7E45-A9F2-EB55-229F-A374B8FA2CD2}"/>
              </a:ext>
            </a:extLst>
          </p:cNvPr>
          <p:cNvSpPr txBox="1">
            <a:spLocks noChangeArrowheads="1"/>
          </p:cNvSpPr>
          <p:nvPr/>
        </p:nvSpPr>
        <p:spPr bwMode="auto">
          <a:xfrm>
            <a:off x="8027152" y="4258541"/>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giysilerine</a:t>
            </a:r>
            <a:r>
              <a:rPr lang="de-DE" altLang="de-DE" sz="2000" dirty="0">
                <a:solidFill>
                  <a:srgbClr val="333333"/>
                </a:solidFill>
                <a:latin typeface="+mn-lt"/>
              </a:rPr>
              <a:t>?</a:t>
            </a:r>
          </a:p>
        </p:txBody>
      </p:sp>
      <p:sp>
        <p:nvSpPr>
          <p:cNvPr id="13" name="Caption_22">
            <a:extLst>
              <a:ext uri="{FF2B5EF4-FFF2-40B4-BE49-F238E27FC236}">
                <a16:creationId xmlns="" xmlns:a16="http://schemas.microsoft.com/office/drawing/2014/main" id="{32CE9F65-F209-A731-E412-9C4458B1C8DB}"/>
              </a:ext>
            </a:extLst>
          </p:cNvPr>
          <p:cNvSpPr>
            <a:spLocks noChangeShapeType="1"/>
          </p:cNvSpPr>
          <p:nvPr/>
        </p:nvSpPr>
        <p:spPr bwMode="auto">
          <a:xfrm flipH="1">
            <a:off x="5619594" y="2957419"/>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Caption_23">
            <a:extLst>
              <a:ext uri="{FF2B5EF4-FFF2-40B4-BE49-F238E27FC236}">
                <a16:creationId xmlns="" xmlns:a16="http://schemas.microsoft.com/office/drawing/2014/main" id="{8206D138-B08B-9D81-211C-11DE91FF7334}"/>
              </a:ext>
            </a:extLst>
          </p:cNvPr>
          <p:cNvSpPr>
            <a:spLocks noChangeShapeType="1"/>
          </p:cNvSpPr>
          <p:nvPr/>
        </p:nvSpPr>
        <p:spPr bwMode="auto">
          <a:xfrm flipH="1">
            <a:off x="6096955" y="4653136"/>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Caption_22">
            <a:extLst>
              <a:ext uri="{FF2B5EF4-FFF2-40B4-BE49-F238E27FC236}">
                <a16:creationId xmlns="" xmlns:a16="http://schemas.microsoft.com/office/drawing/2014/main" id="{C995A081-0138-F6DB-7ED8-968EFEC2228C}"/>
              </a:ext>
            </a:extLst>
          </p:cNvPr>
          <p:cNvSpPr>
            <a:spLocks noChangeShapeType="1"/>
          </p:cNvSpPr>
          <p:nvPr/>
        </p:nvSpPr>
        <p:spPr bwMode="auto">
          <a:xfrm flipH="1">
            <a:off x="6656571" y="5483243"/>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o insan hakkında önceden edinilmiş bilgi</a:t>
            </a:r>
            <a:r>
              <a:rPr lang="en-US" altLang="de-DE" sz="2400" dirty="0">
                <a:solidFill>
                  <a:srgbClr val="333333"/>
                </a:solidFill>
              </a:rPr>
              <a:t> (</a:t>
            </a:r>
            <a:r>
              <a:rPr lang="tr-TR" altLang="de-DE" sz="2400" dirty="0">
                <a:solidFill>
                  <a:srgbClr val="333333"/>
                </a:solidFill>
              </a:rPr>
              <a:t>kulaktan dolma bilgi</a:t>
            </a:r>
            <a:r>
              <a:rPr lang="en-US" altLang="de-DE" sz="2400" dirty="0">
                <a:solidFill>
                  <a:srgbClr val="333333"/>
                </a:solidFill>
              </a:rPr>
              <a:t>): </a:t>
            </a:r>
            <a:r>
              <a:rPr lang="tr-TR" altLang="de-DE" sz="2400" dirty="0">
                <a:solidFill>
                  <a:srgbClr val="333333"/>
                </a:solidFill>
              </a:rPr>
              <a:t>mesela, bir arkadaşın söyledikleri</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benzer kişi</a:t>
            </a:r>
            <a:r>
              <a:rPr lang="en-US" altLang="de-DE" sz="2400" dirty="0">
                <a:solidFill>
                  <a:srgbClr val="333333"/>
                </a:solidFill>
              </a:rPr>
              <a:t>/</a:t>
            </a:r>
            <a:r>
              <a:rPr lang="en-US" altLang="de-DE" sz="2400" dirty="0" err="1">
                <a:solidFill>
                  <a:srgbClr val="333333"/>
                </a:solidFill>
              </a:rPr>
              <a:t>grup</a:t>
            </a:r>
            <a:r>
              <a:rPr lang="tr-TR" altLang="de-DE" sz="2400" dirty="0">
                <a:solidFill>
                  <a:srgbClr val="333333"/>
                </a:solidFill>
              </a:rPr>
              <a:t>lara ait önceden edinilmiş bilgi</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en-US" altLang="de-DE" sz="2400" i="1" dirty="0">
                <a:solidFill>
                  <a:srgbClr val="333333"/>
                </a:solidFill>
              </a:rPr>
              <a:t>r</a:t>
            </a:r>
            <a:r>
              <a:rPr lang="tr-TR" altLang="de-DE" sz="2400" i="1" dirty="0">
                <a:solidFill>
                  <a:srgbClr val="333333"/>
                </a:solidFill>
              </a:rPr>
              <a:t>epçi</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tr-TR" altLang="de-DE" sz="2400">
                <a:solidFill>
                  <a:srgbClr val="333333"/>
                </a:solidFill>
              </a:rPr>
              <a:t>önsezi</a:t>
            </a:r>
            <a:r>
              <a:rPr lang="en-US" altLang="de-DE" sz="2400">
                <a:solidFill>
                  <a:srgbClr val="333333"/>
                </a:solidFill>
              </a:rPr>
              <a:t>”/</a:t>
            </a:r>
            <a:r>
              <a:rPr lang="tr-TR" altLang="de-DE" sz="2400" dirty="0">
                <a:solidFill>
                  <a:srgbClr val="333333"/>
                </a:solidFill>
              </a:rPr>
              <a:t>içgüdü</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yazılı kaynak da olabilir</a:t>
            </a:r>
            <a:r>
              <a:rPr lang="en-GB" altLang="de-DE" sz="2400" dirty="0">
                <a:solidFill>
                  <a:srgbClr val="333333"/>
                </a:solidFill>
              </a:rPr>
              <a:t>: </a:t>
            </a:r>
            <a:r>
              <a:rPr lang="tr-TR" altLang="de-DE" sz="2400" dirty="0">
                <a:solidFill>
                  <a:srgbClr val="333333"/>
                </a:solidFill>
              </a:rPr>
              <a:t>mesela</a:t>
            </a:r>
            <a:r>
              <a:rPr lang="en-GB" altLang="de-DE" sz="2400" dirty="0">
                <a:solidFill>
                  <a:srgbClr val="333333"/>
                </a:solidFill>
              </a:rPr>
              <a:t>, e-mail</a:t>
            </a:r>
            <a:r>
              <a:rPr lang="tr-TR" altLang="de-DE" sz="2400" dirty="0">
                <a:solidFill>
                  <a:srgbClr val="333333"/>
                </a:solidFill>
              </a:rPr>
              <a:t>’lar, mektuplar ya da internet yazışmaları</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pic>
        <p:nvPicPr>
          <p:cNvPr id="3" name="Picture 7" descr="312807225_61073e1b90_b">
            <a:extLst>
              <a:ext uri="{FF2B5EF4-FFF2-40B4-BE49-F238E27FC236}">
                <a16:creationId xmlns="" xmlns:a16="http://schemas.microsoft.com/office/drawing/2014/main" id="{89152DD7-C671-8FC7-C344-03C4B7A7D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Belli başlı sosyal ipuçlarının yarar ve zararları</a:t>
            </a:r>
          </a:p>
        </p:txBody>
      </p:sp>
      <p:sp>
        <p:nvSpPr>
          <p:cNvPr id="5" name="Content Placeholder 4"/>
          <p:cNvSpPr>
            <a:spLocks noGrp="1"/>
          </p:cNvSpPr>
          <p:nvPr>
            <p:ph idx="1"/>
          </p:nvPr>
        </p:nvSpPr>
        <p:spPr/>
        <p:txBody>
          <a:bodyPr/>
          <a:lstStyle/>
          <a:p>
            <a:pPr lvl="0" defTabSz="914377"/>
            <a:r>
              <a:rPr lang="en-US" sz="2400" dirty="0" err="1">
                <a:solidFill>
                  <a:srgbClr val="333333"/>
                </a:solidFill>
              </a:rPr>
              <a:t>Şimdi</a:t>
            </a:r>
            <a:r>
              <a:rPr lang="en-US" sz="2400" dirty="0">
                <a:solidFill>
                  <a:srgbClr val="333333"/>
                </a:solidFill>
              </a:rPr>
              <a:t> </a:t>
            </a:r>
            <a:r>
              <a:rPr lang="en-US" sz="2400" dirty="0" err="1">
                <a:solidFill>
                  <a:srgbClr val="333333"/>
                </a:solidFill>
              </a:rPr>
              <a:t>birini</a:t>
            </a:r>
            <a:r>
              <a:rPr lang="en-US" sz="2400" dirty="0">
                <a:solidFill>
                  <a:srgbClr val="333333"/>
                </a:solidFill>
              </a:rPr>
              <a:t> </a:t>
            </a:r>
            <a:r>
              <a:rPr lang="en-US" sz="2400" dirty="0" err="1">
                <a:solidFill>
                  <a:srgbClr val="333333"/>
                </a:solidFill>
              </a:rPr>
              <a:t>değerlendirmemize</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olan</a:t>
            </a:r>
            <a:r>
              <a:rPr lang="en-US" sz="2400" dirty="0">
                <a:solidFill>
                  <a:srgbClr val="333333"/>
                </a:solidFill>
              </a:rPr>
              <a:t> </a:t>
            </a:r>
            <a:r>
              <a:rPr lang="en-US" sz="2400" dirty="0" err="1">
                <a:solidFill>
                  <a:srgbClr val="333333"/>
                </a:solidFill>
              </a:rPr>
              <a:t>yönleri</a:t>
            </a:r>
            <a:r>
              <a:rPr lang="en-US" sz="2400" dirty="0">
                <a:solidFill>
                  <a:srgbClr val="333333"/>
                </a:solidFill>
              </a:rPr>
              <a:t> </a:t>
            </a:r>
            <a:r>
              <a:rPr lang="en-US" sz="2400" dirty="0" err="1">
                <a:solidFill>
                  <a:srgbClr val="333333"/>
                </a:solidFill>
              </a:rPr>
              <a:t>tartıştığımıza</a:t>
            </a:r>
            <a:r>
              <a:rPr lang="en-US" sz="2400" dirty="0">
                <a:solidFill>
                  <a:srgbClr val="333333"/>
                </a:solidFill>
              </a:rPr>
              <a:t> </a:t>
            </a:r>
            <a:r>
              <a:rPr lang="en-US" sz="2400" dirty="0" err="1">
                <a:solidFill>
                  <a:srgbClr val="333333"/>
                </a:solidFill>
              </a:rPr>
              <a:t>göre</a:t>
            </a:r>
            <a:r>
              <a:rPr lang="en-US" sz="2400" dirty="0">
                <a:solidFill>
                  <a:srgbClr val="333333"/>
                </a:solidFill>
              </a:rPr>
              <a:t>, </a:t>
            </a:r>
            <a:r>
              <a:rPr lang="en-US" sz="2400" dirty="0" err="1">
                <a:solidFill>
                  <a:srgbClr val="333333"/>
                </a:solidFill>
              </a:rPr>
              <a:t>artık</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sosyal</a:t>
            </a:r>
            <a:r>
              <a:rPr lang="en-US" sz="2400" dirty="0">
                <a:solidFill>
                  <a:srgbClr val="333333"/>
                </a:solidFill>
              </a:rPr>
              <a:t> </a:t>
            </a:r>
            <a:r>
              <a:rPr lang="en-US" sz="2400" dirty="0" err="1">
                <a:solidFill>
                  <a:srgbClr val="333333"/>
                </a:solidFill>
              </a:rPr>
              <a:t>ipuçlarının</a:t>
            </a:r>
            <a:r>
              <a:rPr lang="en-US" sz="2400" dirty="0">
                <a:solidFill>
                  <a:srgbClr val="333333"/>
                </a:solidFill>
              </a:rPr>
              <a:t> </a:t>
            </a:r>
            <a:r>
              <a:rPr lang="en-US" sz="2400" dirty="0" err="1">
                <a:solidFill>
                  <a:srgbClr val="333333"/>
                </a:solidFill>
              </a:rPr>
              <a:t>güçlü</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zayıf</a:t>
            </a:r>
            <a:r>
              <a:rPr lang="en-US" sz="2400" dirty="0">
                <a:solidFill>
                  <a:srgbClr val="333333"/>
                </a:solidFill>
              </a:rPr>
              <a:t> </a:t>
            </a:r>
            <a:r>
              <a:rPr lang="en-US" sz="2400" dirty="0" err="1">
                <a:solidFill>
                  <a:srgbClr val="333333"/>
                </a:solidFill>
              </a:rPr>
              <a:t>yanlarına</a:t>
            </a:r>
            <a:r>
              <a:rPr lang="en-US" sz="2400" dirty="0">
                <a:solidFill>
                  <a:srgbClr val="333333"/>
                </a:solidFill>
              </a:rPr>
              <a:t> </a:t>
            </a:r>
            <a:r>
              <a:rPr lang="en-US" sz="2400" dirty="0" err="1">
                <a:solidFill>
                  <a:srgbClr val="333333"/>
                </a:solidFill>
              </a:rPr>
              <a:t>odaklanabiliriz</a:t>
            </a:r>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10" name="Group 2">
            <a:extLst>
              <a:ext uri="{FF2B5EF4-FFF2-40B4-BE49-F238E27FC236}">
                <a16:creationId xmlns="" xmlns:a16="http://schemas.microsoft.com/office/drawing/2014/main" id="{84044905-42E7-1020-279B-670FE4C65727}"/>
              </a:ext>
            </a:extLst>
          </p:cNvPr>
          <p:cNvGraphicFramePr>
            <a:graphicFrameLocks noGrp="1"/>
          </p:cNvGraphicFramePr>
          <p:nvPr>
            <p:extLst>
              <p:ext uri="{D42A27DB-BD31-4B8C-83A1-F6EECF244321}">
                <p14:modId xmlns:p14="http://schemas.microsoft.com/office/powerpoint/2010/main" val="3045884090"/>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11" name="Picture 20" descr="beten oder frieren2">
            <a:extLst>
              <a:ext uri="{FF2B5EF4-FFF2-40B4-BE49-F238E27FC236}">
                <a16:creationId xmlns="" xmlns:a16="http://schemas.microsoft.com/office/drawing/2014/main" id="{776CBD8C-75E0-C141-FF06-2431C6BE15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graphicFrame>
        <p:nvGraphicFramePr>
          <p:cNvPr id="3" name="Group 2">
            <a:extLst>
              <a:ext uri="{FF2B5EF4-FFF2-40B4-BE49-F238E27FC236}">
                <a16:creationId xmlns="" xmlns:a16="http://schemas.microsoft.com/office/drawing/2014/main" id="{AC6EEBD4-5D1C-7AD1-846A-71B2156F6FA4}"/>
              </a:ext>
            </a:extLst>
          </p:cNvPr>
          <p:cNvGraphicFramePr>
            <a:graphicFrameLocks noGrp="1"/>
          </p:cNvGraphicFramePr>
          <p:nvPr>
            <p:extLst>
              <p:ext uri="{D42A27DB-BD31-4B8C-83A1-F6EECF244321}">
                <p14:modId xmlns:p14="http://schemas.microsoft.com/office/powerpoint/2010/main" val="839869537"/>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Jest </a:t>
                      </a:r>
                      <a:r>
                        <a:rPr kumimoji="0" lang="en-US" sz="2000" b="0" i="0" u="none" strike="noStrike" cap="none" normalizeH="0" baseline="0" dirty="0" err="1">
                          <a:ln>
                            <a:noFill/>
                          </a:ln>
                          <a:solidFill>
                            <a:srgbClr val="004992"/>
                          </a:solidFill>
                          <a:effectLst/>
                          <a:latin typeface="+mn-lt"/>
                        </a:rPr>
                        <a:t>ve</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duruş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kelimeleri</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vurgulayabilir</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örn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kızgınken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sıkılmış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yumruklar</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selamlaşırken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kaldırılmış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el</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dua</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ederken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indirilmiş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baş</a:t>
                      </a:r>
                      <a:r>
                        <a:rPr kumimoji="0" lang="en-US" sz="2000" b="0" i="0" u="none" strike="noStrike" cap="none" normalizeH="0" baseline="0" dirty="0">
                          <a:ln>
                            <a:noFill/>
                          </a:ln>
                          <a:solidFill>
                            <a:srgbClr val="004992"/>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20" descr="beten oder frieren2">
            <a:extLst>
              <a:ext uri="{FF2B5EF4-FFF2-40B4-BE49-F238E27FC236}">
                <a16:creationId xmlns="" xmlns:a16="http://schemas.microsoft.com/office/drawing/2014/main" id="{94D55AD0-ADC1-EAE7-87BF-FF56331ED9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56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graphicFrame>
        <p:nvGraphicFramePr>
          <p:cNvPr id="3" name="Group 2">
            <a:extLst>
              <a:ext uri="{FF2B5EF4-FFF2-40B4-BE49-F238E27FC236}">
                <a16:creationId xmlns="" xmlns:a16="http://schemas.microsoft.com/office/drawing/2014/main" id="{4C13130C-8A8D-E0D6-FB58-83FC106929F2}"/>
              </a:ext>
            </a:extLst>
          </p:cNvPr>
          <p:cNvGraphicFramePr>
            <a:graphicFrameLocks noGrp="1"/>
          </p:cNvGraphicFramePr>
          <p:nvPr>
            <p:extLst>
              <p:ext uri="{D42A27DB-BD31-4B8C-83A1-F6EECF244321}">
                <p14:modId xmlns:p14="http://schemas.microsoft.com/office/powerpoint/2010/main" val="2009373989"/>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a:ln>
                            <a:noFill/>
                          </a:ln>
                          <a:solidFill>
                            <a:schemeClr val="tx1"/>
                          </a:solidFill>
                          <a:effectLst/>
                          <a:latin typeface="+mn-lt"/>
                        </a:rPr>
                        <a:t>Jest </a:t>
                      </a:r>
                      <a:r>
                        <a:rPr kumimoji="0" lang="en-US" sz="2000" b="0" i="0" u="none" strike="noStrike" cap="none" normalizeH="0" baseline="0" dirty="0" err="1">
                          <a:ln>
                            <a:noFill/>
                          </a:ln>
                          <a:solidFill>
                            <a:schemeClr val="tx1"/>
                          </a:solidFill>
                          <a:effectLst/>
                          <a:latin typeface="+mn-lt"/>
                        </a:rPr>
                        <a:t>ve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duruş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kelimeleri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vurgulayabilir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örn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kızgınken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sıkılmış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yumruklar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selamlaşırken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kaldırılmış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ederken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indirilmiş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baş</a:t>
                      </a:r>
                      <a:r>
                        <a:rPr kumimoji="0" lang="en-US" sz="2000" b="0" i="0" u="none" strike="noStrike" cap="none" normalizeH="0" baseline="0" dirty="0">
                          <a:ln>
                            <a:noFill/>
                          </a:ln>
                          <a:solidFill>
                            <a:schemeClr val="tx1"/>
                          </a:solidFill>
                          <a:effectLst/>
                          <a:latin typeface="+mn-l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err="1">
                          <a:ln>
                            <a:noFill/>
                          </a:ln>
                          <a:solidFill>
                            <a:schemeClr val="tx1"/>
                          </a:solidFill>
                          <a:effectLst/>
                          <a:latin typeface="+mn-lt"/>
                        </a:rPr>
                        <a:t>Dolaylı</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genellikle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anlamlıdır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Vahşi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hareketler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sinirlilik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belirtisi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ancak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kültürel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farklılıkların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farkında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olun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Kambur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durmak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özgüven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eksikliğinin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20" descr="beten oder frieren2">
            <a:extLst>
              <a:ext uri="{FF2B5EF4-FFF2-40B4-BE49-F238E27FC236}">
                <a16:creationId xmlns="" xmlns:a16="http://schemas.microsoft.com/office/drawing/2014/main" id="{0B0833F8-A34E-F0C4-2DCB-874254098A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59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graphicFrame>
        <p:nvGraphicFramePr>
          <p:cNvPr id="3" name="Group 2">
            <a:extLst>
              <a:ext uri="{FF2B5EF4-FFF2-40B4-BE49-F238E27FC236}">
                <a16:creationId xmlns="" xmlns:a16="http://schemas.microsoft.com/office/drawing/2014/main" id="{7300C1DC-3E9E-EE24-41E2-CFB9CDE73F73}"/>
              </a:ext>
            </a:extLst>
          </p:cNvPr>
          <p:cNvGraphicFramePr>
            <a:graphicFrameLocks noGrp="1"/>
          </p:cNvGraphicFramePr>
          <p:nvPr>
            <p:extLst>
              <p:ext uri="{D42A27DB-BD31-4B8C-83A1-F6EECF244321}">
                <p14:modId xmlns:p14="http://schemas.microsoft.com/office/powerpoint/2010/main" val="2174131241"/>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a:ln>
                            <a:noFill/>
                          </a:ln>
                          <a:solidFill>
                            <a:schemeClr val="tx1"/>
                          </a:solidFill>
                          <a:effectLst/>
                          <a:latin typeface="+mn-lt"/>
                        </a:rPr>
                        <a:t>Jest </a:t>
                      </a:r>
                      <a:r>
                        <a:rPr kumimoji="0" lang="en-US" sz="2000" b="0" i="0" u="none" strike="noStrike" cap="none" normalizeH="0" baseline="0" dirty="0" err="1">
                          <a:ln>
                            <a:noFill/>
                          </a:ln>
                          <a:solidFill>
                            <a:schemeClr val="tx1"/>
                          </a:solidFill>
                          <a:effectLst/>
                          <a:latin typeface="+mn-lt"/>
                        </a:rPr>
                        <a:t>ve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duruş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kelimeleri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vurgulayabilir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örn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kızgınken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sıkılmış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yumruklar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selamlaşırken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kaldırılmış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ederken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indirilmiş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baş</a:t>
                      </a:r>
                      <a:r>
                        <a:rPr kumimoji="0" lang="en-US" sz="2000" b="0" i="0" u="none" strike="noStrike" cap="none" normalizeH="0" baseline="0" dirty="0">
                          <a:ln>
                            <a:noFill/>
                          </a:ln>
                          <a:solidFill>
                            <a:schemeClr val="tx1"/>
                          </a:solidFill>
                          <a:effectLst/>
                          <a:latin typeface="+mn-l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err="1">
                          <a:ln>
                            <a:noFill/>
                          </a:ln>
                          <a:solidFill>
                            <a:schemeClr val="tx1"/>
                          </a:solidFill>
                          <a:effectLst/>
                          <a:latin typeface="+mn-lt"/>
                        </a:rPr>
                        <a:t>Dolaylı</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genellikle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anlamlıdır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Vahşi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hareketler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sinirlilik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belirtisi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ancak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kültürel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farklılıkların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farkında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olun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Kambur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durmak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özgüven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eksikliğinin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333333"/>
                          </a:solidFill>
                          <a:effectLst/>
                          <a:latin typeface="+mn-lt"/>
                        </a:rPr>
                        <a:t>Beden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dili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yanlış</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yorumlamaya</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yol</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açabilir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Örnek</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Kendine</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güvenen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biri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ön</a:t>
                      </a:r>
                      <a:r>
                        <a:rPr kumimoji="0" lang="en-US" sz="2000" b="0" i="0" u="none" strike="noStrike" cap="none" normalizeH="0" baseline="0" dirty="0">
                          <a:ln>
                            <a:noFill/>
                          </a:ln>
                          <a:solidFill>
                            <a:srgbClr val="333333"/>
                          </a:solidFill>
                          <a:effectLst/>
                          <a:latin typeface="+mn-lt"/>
                        </a:rPr>
                        <a:t> plana </a:t>
                      </a:r>
                      <a:r>
                        <a:rPr kumimoji="0" lang="en-US" sz="2000" b="0" i="0" u="none" strike="noStrike" cap="none" normalizeH="0" baseline="0" dirty="0" err="1">
                          <a:ln>
                            <a:noFill/>
                          </a:ln>
                          <a:solidFill>
                            <a:srgbClr val="333333"/>
                          </a:solidFill>
                          <a:effectLst/>
                          <a:latin typeface="+mn-lt"/>
                        </a:rPr>
                        <a:t>çıkıyor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olabilir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Veya</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duruş</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bozukluğu</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kişinin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özgüveni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düşük</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gibi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görünebilir</a:t>
                      </a:r>
                      <a:r>
                        <a:rPr kumimoji="0" lang="en-US"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20" descr="beten oder frieren2">
            <a:extLst>
              <a:ext uri="{FF2B5EF4-FFF2-40B4-BE49-F238E27FC236}">
                <a16:creationId xmlns="" xmlns:a16="http://schemas.microsoft.com/office/drawing/2014/main" id="{FD8019B1-C23F-C2B2-2391-8D00BF1C6F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graphicFrame>
        <p:nvGraphicFramePr>
          <p:cNvPr id="3" name="Group 2">
            <a:extLst>
              <a:ext uri="{FF2B5EF4-FFF2-40B4-BE49-F238E27FC236}">
                <a16:creationId xmlns="" xmlns:a16="http://schemas.microsoft.com/office/drawing/2014/main" id="{76C3BEC5-B513-E471-B319-D9C5E3856F50}"/>
              </a:ext>
            </a:extLst>
          </p:cNvPr>
          <p:cNvGraphicFramePr>
            <a:graphicFrameLocks noGrp="1"/>
          </p:cNvGraphicFramePr>
          <p:nvPr>
            <p:extLst>
              <p:ext uri="{D42A27DB-BD31-4B8C-83A1-F6EECF244321}">
                <p14:modId xmlns:p14="http://schemas.microsoft.com/office/powerpoint/2010/main" val="267598746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Yazılı</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Beyanlar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highlight>
                            <a:srgbClr val="FFFF00"/>
                          </a:highlight>
                          <a:latin typeface="Calibri Light"/>
                        </a:rPr>
                        <a:t> </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15" descr="Muffet - flickr - letters - cclicense">
            <a:extLst>
              <a:ext uri="{FF2B5EF4-FFF2-40B4-BE49-F238E27FC236}">
                <a16:creationId xmlns="" xmlns:a16="http://schemas.microsoft.com/office/drawing/2014/main" id="{407F720C-643C-C02C-292A-F9C96C9A5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1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3" name="Picture 15" descr="Muffet - flickr - letters - cclicense">
            <a:extLst>
              <a:ext uri="{FF2B5EF4-FFF2-40B4-BE49-F238E27FC236}">
                <a16:creationId xmlns="" xmlns:a16="http://schemas.microsoft.com/office/drawing/2014/main" id="{2925E1CC-3B9D-FBC8-8B49-866967937A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2">
            <a:extLst>
              <a:ext uri="{FF2B5EF4-FFF2-40B4-BE49-F238E27FC236}">
                <a16:creationId xmlns="" xmlns:a16="http://schemas.microsoft.com/office/drawing/2014/main" id="{4541FCDE-821F-BB7C-DA77-EF8F2F55813C}"/>
              </a:ext>
            </a:extLst>
          </p:cNvPr>
          <p:cNvGraphicFramePr>
            <a:graphicFrameLocks noGrp="1"/>
          </p:cNvGraphicFramePr>
          <p:nvPr>
            <p:extLst>
              <p:ext uri="{D42A27DB-BD31-4B8C-83A1-F6EECF244321}">
                <p14:modId xmlns:p14="http://schemas.microsoft.com/office/powerpoint/2010/main" val="117136535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000" b="0" i="0" u="none" strike="noStrike" cap="none" normalizeH="0" baseline="0" dirty="0" err="1">
                          <a:ln>
                            <a:noFill/>
                          </a:ln>
                          <a:solidFill>
                            <a:srgbClr val="333333"/>
                          </a:solidFill>
                          <a:effectLst/>
                          <a:latin typeface="+mn-lt"/>
                        </a:rPr>
                        <a:t>Yazılı</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Beyanlar</a:t>
                      </a:r>
                      <a:r>
                        <a:rPr kumimoji="0" lang="en-US"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highlight>
                            <a:srgbClr val="FFFF00"/>
                          </a:highlight>
                          <a:latin typeface="Calibri Light"/>
                        </a:rPr>
                        <a:t> </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60777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graphicFrame>
        <p:nvGraphicFramePr>
          <p:cNvPr id="4" name="Group 2">
            <a:extLst>
              <a:ext uri="{FF2B5EF4-FFF2-40B4-BE49-F238E27FC236}">
                <a16:creationId xmlns="" xmlns:a16="http://schemas.microsoft.com/office/drawing/2014/main" id="{3F9DBAD0-A9CF-7F2D-6C27-568F4460FD78}"/>
              </a:ext>
            </a:extLst>
          </p:cNvPr>
          <p:cNvGraphicFramePr>
            <a:graphicFrameLocks noGrp="1"/>
          </p:cNvGraphicFramePr>
          <p:nvPr>
            <p:extLst>
              <p:ext uri="{D42A27DB-BD31-4B8C-83A1-F6EECF244321}">
                <p14:modId xmlns:p14="http://schemas.microsoft.com/office/powerpoint/2010/main" val="273572427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000" b="0" i="0" u="none" strike="noStrike" cap="none" normalizeH="0" baseline="0" dirty="0" err="1">
                          <a:ln>
                            <a:noFill/>
                          </a:ln>
                          <a:solidFill>
                            <a:srgbClr val="333333"/>
                          </a:solidFill>
                          <a:effectLst/>
                          <a:latin typeface="+mn-lt"/>
                        </a:rPr>
                        <a:t>Yazılı</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Beyanlar</a:t>
                      </a:r>
                      <a:r>
                        <a:rPr kumimoji="0" lang="en-US" sz="2000" b="0" i="0" u="none" strike="noStrike" cap="none" normalizeH="0" baseline="0" dirty="0">
                          <a:ln>
                            <a:noFill/>
                          </a:ln>
                          <a:solidFill>
                            <a:srgbClr val="333333"/>
                          </a:solidFill>
                          <a:effectLst/>
                          <a:latin typeface="+mn-lt"/>
                        </a:rPr>
                        <a:t>:</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de-DE" sz="2000" b="0" i="0" u="none" strike="noStrike" cap="none" normalizeH="0" baseline="0" dirty="0" err="1">
                          <a:ln>
                            <a:noFill/>
                          </a:ln>
                          <a:solidFill>
                            <a:schemeClr val="tx1"/>
                          </a:solidFill>
                          <a:effectLst/>
                          <a:latin typeface="+mn-lt"/>
                        </a:rPr>
                        <a:t>Bazen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için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satır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aralarını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okumak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gerekir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Ancak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bu</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yanlış</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sonuçlara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yol</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açabilir</a:t>
                      </a:r>
                      <a:r>
                        <a:rPr kumimoji="0" lang="de-DE" sz="2000" b="0" i="0" u="none" strike="noStrike" cap="none" normalizeH="0" baseline="0" dirty="0">
                          <a:ln>
                            <a:noFill/>
                          </a:ln>
                          <a:solidFill>
                            <a:schemeClr val="tx1"/>
                          </a:solidFill>
                          <a:effectLst/>
                          <a:latin typeface="+mn-lt"/>
                        </a:rPr>
                        <a:t>! </a:t>
                      </a:r>
                      <a:endParaRPr kumimoji="0" lang="de-DE" sz="2000" b="0" i="0" u="none" strike="noStrike" cap="none" normalizeH="0" baseline="0" dirty="0">
                        <a:ln>
                          <a:noFill/>
                        </a:ln>
                        <a:solidFill>
                          <a:schemeClr val="tx1"/>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7" name="Picture 15" descr="Muffet - flickr - letters - cclicense">
            <a:extLst>
              <a:ext uri="{FF2B5EF4-FFF2-40B4-BE49-F238E27FC236}">
                <a16:creationId xmlns="" xmlns:a16="http://schemas.microsoft.com/office/drawing/2014/main" id="{CF08CA13-1386-F5A2-B4DE-458E06CD1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4" name="Group 2">
            <a:extLst>
              <a:ext uri="{FF2B5EF4-FFF2-40B4-BE49-F238E27FC236}">
                <a16:creationId xmlns="" xmlns:a16="http://schemas.microsoft.com/office/drawing/2014/main" id="{359D434E-A171-7710-87FE-E5D37909D2E0}"/>
              </a:ext>
            </a:extLst>
          </p:cNvPr>
          <p:cNvGraphicFramePr>
            <a:graphicFrameLocks noGrp="1"/>
          </p:cNvGraphicFramePr>
          <p:nvPr>
            <p:extLst>
              <p:ext uri="{D42A27DB-BD31-4B8C-83A1-F6EECF244321}">
                <p14:modId xmlns:p14="http://schemas.microsoft.com/office/powerpoint/2010/main" val="11725460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 xmlns:a16="http://schemas.microsoft.com/office/drawing/2014/main" val="20000"/>
                    </a:ext>
                  </a:extLst>
                </a:gridCol>
                <a:gridCol w="8276775">
                  <a:extLst>
                    <a:ext uri="{9D8B030D-6E8A-4147-A177-3AD203B41FA5}">
                      <a16:colId xmlns=""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rPr>
                        <a:t>Yazılı</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Beyanlar</a:t>
                      </a:r>
                      <a:r>
                        <a:rPr kumimoji="0" lang="en-US" sz="2000" b="0" i="0" u="none" strike="noStrike" cap="none" normalizeH="0" baseline="0" dirty="0">
                          <a:ln>
                            <a:noFill/>
                          </a:ln>
                          <a:solidFill>
                            <a:srgbClr val="333333"/>
                          </a:solidFill>
                          <a:effectLst/>
                          <a:latin typeface="+mn-lt"/>
                        </a:rPr>
                        <a:t>:</a:t>
                      </a:r>
                      <a:r>
                        <a:rPr kumimoji="0" lang="en-US" sz="2000" b="0" i="0" u="none" strike="noStrike" cap="none" normalizeH="0" baseline="0" dirty="0">
                          <a:ln>
                            <a:noFill/>
                          </a:ln>
                          <a:solidFill>
                            <a:srgbClr val="333333"/>
                          </a:solidFill>
                          <a:effectLst/>
                          <a:highlight>
                            <a:srgbClr val="FFFF00"/>
                          </a:highlight>
                          <a:latin typeface="+mn-lt"/>
                        </a:rPr>
                        <a:t> </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de-DE" sz="2000" b="0" i="0" u="none" strike="noStrike" cap="none" normalizeH="0" baseline="0" dirty="0" err="1">
                          <a:ln>
                            <a:noFill/>
                          </a:ln>
                          <a:solidFill>
                            <a:schemeClr val="tx1"/>
                          </a:solidFill>
                          <a:effectLst/>
                          <a:latin typeface="+mn-lt"/>
                        </a:rPr>
                        <a:t>Bazen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için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satır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aralarını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okumak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gerekir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Ancak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bu</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yanlış</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sonuçlara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yol</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açabilir</a:t>
                      </a:r>
                      <a:r>
                        <a:rPr kumimoji="0" lang="de-DE" sz="2000" b="0" i="0" u="none" strike="noStrike" cap="none" normalizeH="0" baseline="0" dirty="0">
                          <a:ln>
                            <a:noFill/>
                          </a:ln>
                          <a:solidFill>
                            <a:schemeClr val="tx1"/>
                          </a:solidFill>
                          <a:effectLst/>
                          <a:latin typeface="+mn-l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de-DE" sz="2000" b="0" i="0" u="none" strike="noStrike" cap="none" normalizeH="0" baseline="0" dirty="0">
                          <a:ln>
                            <a:noFill/>
                          </a:ln>
                          <a:solidFill>
                            <a:schemeClr val="tx1"/>
                          </a:solidFill>
                          <a:effectLst/>
                          <a:latin typeface="+mn-lt"/>
                        </a:rPr>
                        <a:t>Yeni </a:t>
                      </a:r>
                      <a:r>
                        <a:rPr kumimoji="0" lang="de-DE" sz="2000" b="0" i="0" u="none" strike="noStrike" cap="none" normalizeH="0" baseline="0" dirty="0" err="1">
                          <a:ln>
                            <a:noFill/>
                          </a:ln>
                          <a:solidFill>
                            <a:schemeClr val="tx1"/>
                          </a:solidFill>
                          <a:effectLst/>
                          <a:latin typeface="+mn-lt"/>
                        </a:rPr>
                        <a:t>bir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araştırma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e-posta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yazanların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ve</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e-posta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okuyanların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e-postanın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tonu</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konusunda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çok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emin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olduklarını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gösteriyor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Gerçekte</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ise</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yaklaşık</a:t>
                      </a:r>
                      <a:r>
                        <a:rPr kumimoji="0" lang="de-DE" sz="2000" b="0" i="0" u="none" strike="noStrike" cap="none" normalizeH="0" baseline="0" dirty="0">
                          <a:ln>
                            <a:noFill/>
                          </a:ln>
                          <a:solidFill>
                            <a:schemeClr val="tx1"/>
                          </a:solidFill>
                          <a:effectLst/>
                          <a:latin typeface="+mn-lt"/>
                        </a:rPr>
                        <a:t> %56'lık </a:t>
                      </a:r>
                      <a:r>
                        <a:rPr kumimoji="0" lang="de-DE" sz="2000" b="0" i="0" u="none" strike="noStrike" cap="none" normalizeH="0" baseline="0" dirty="0" err="1">
                          <a:ln>
                            <a:noFill/>
                          </a:ln>
                          <a:solidFill>
                            <a:schemeClr val="tx1"/>
                          </a:solidFill>
                          <a:effectLst/>
                          <a:latin typeface="+mn-lt"/>
                        </a:rPr>
                        <a:t>bir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uyum</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söz</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konusudur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ki</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bu</a:t>
                      </a:r>
                      <a:r>
                        <a:rPr kumimoji="0" lang="de-DE" sz="2000" b="0" i="0" u="none" strike="noStrike" cap="none" normalizeH="0" baseline="0" dirty="0">
                          <a:ln>
                            <a:noFill/>
                          </a:ln>
                          <a:solidFill>
                            <a:schemeClr val="tx1"/>
                          </a:solidFill>
                          <a:effectLst/>
                          <a:latin typeface="+mn-lt"/>
                        </a:rPr>
                        <a:t> da </a:t>
                      </a:r>
                      <a:r>
                        <a:rPr kumimoji="0" lang="de-DE" sz="2000" b="0" i="0" u="none" strike="noStrike" cap="none" normalizeH="0" baseline="0" dirty="0" err="1">
                          <a:ln>
                            <a:noFill/>
                          </a:ln>
                          <a:solidFill>
                            <a:schemeClr val="tx1"/>
                          </a:solidFill>
                          <a:effectLst/>
                          <a:latin typeface="+mn-lt"/>
                        </a:rPr>
                        <a:t>şansın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biraz</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üzerindedir</a:t>
                      </a:r>
                      <a:r>
                        <a:rPr kumimoji="0" lang="de-DE" sz="2000" b="0" i="0" u="none" strike="noStrike" cap="none" normalizeH="0" baseline="0" dirty="0">
                          <a:ln>
                            <a:noFill/>
                          </a:ln>
                          <a:solidFill>
                            <a:schemeClr val="tx1"/>
                          </a:solidFill>
                          <a:effectLst/>
                          <a:latin typeface="+mn-lt"/>
                        </a:rPr>
                        <a:t>! </a:t>
                      </a:r>
                      <a:endParaRPr kumimoji="0" lang="de-DE" sz="2000" b="0" i="0" u="none" strike="noStrike" cap="none" normalizeH="0" baseline="0" dirty="0">
                        <a:ln>
                          <a:noFill/>
                        </a:ln>
                        <a:solidFill>
                          <a:schemeClr val="tx1"/>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7" name="Picture 15" descr="Muffet - flickr - letters - cclicense">
            <a:extLst>
              <a:ext uri="{FF2B5EF4-FFF2-40B4-BE49-F238E27FC236}">
                <a16:creationId xmlns="" xmlns:a16="http://schemas.microsoft.com/office/drawing/2014/main" id="{D768CE30-E940-EC64-52BB-30A8D46FB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83745520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 xmlns:a16="http://schemas.microsoft.com/office/drawing/2014/main" val="20000"/>
                    </a:ext>
                  </a:extLst>
                </a:gridCol>
                <a:gridCol w="7570174">
                  <a:extLst>
                    <a:ext uri="{9D8B030D-6E8A-4147-A177-3AD203B41FA5}">
                      <a16:colId xmlns=""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25" name="Caption_24"/>
          <p:cNvSpPr txBox="1">
            <a:spLocks noChangeArrowheads="1"/>
          </p:cNvSpPr>
          <p:nvPr/>
        </p:nvSpPr>
        <p:spPr bwMode="auto">
          <a:xfrm>
            <a:off x="552971" y="6272784"/>
            <a:ext cx="2952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dirty="0" err="1">
                <a:latin typeface="+mn-lt"/>
              </a:rPr>
              <a:t>Tipik</a:t>
            </a:r>
            <a:r>
              <a:rPr lang="pl-PL" altLang="de-DE" sz="1200" dirty="0">
                <a:latin typeface="+mn-lt"/>
              </a:rPr>
              <a:t> </a:t>
            </a:r>
            <a:r>
              <a:rPr lang="pl-PL" altLang="de-DE" sz="1200" dirty="0" err="1">
                <a:latin typeface="+mn-lt"/>
              </a:rPr>
              <a:t>Müslüman</a:t>
            </a:r>
            <a:r>
              <a:rPr lang="pl-PL" altLang="de-DE" sz="1200" dirty="0">
                <a:latin typeface="+mn-lt"/>
              </a:rPr>
              <a:t> </a:t>
            </a:r>
            <a:r>
              <a:rPr lang="pl-PL" altLang="de-DE" sz="1200" dirty="0" err="1">
                <a:latin typeface="+mn-lt"/>
              </a:rPr>
              <a:t>mı</a:t>
            </a:r>
            <a:r>
              <a:rPr lang="pl-PL" altLang="de-DE" sz="1200" dirty="0">
                <a:latin typeface="+mn-lt"/>
              </a:rPr>
              <a:t>, </a:t>
            </a:r>
            <a:r>
              <a:rPr lang="pl-PL" altLang="de-DE" sz="1200" dirty="0" err="1">
                <a:latin typeface="+mn-lt"/>
              </a:rPr>
              <a:t>tipik</a:t>
            </a:r>
            <a:r>
              <a:rPr lang="pl-PL" altLang="de-DE" sz="1200" dirty="0">
                <a:latin typeface="+mn-lt"/>
              </a:rPr>
              <a:t> </a:t>
            </a:r>
            <a:r>
              <a:rPr lang="pl-PL" altLang="de-DE" sz="1200" dirty="0" err="1">
                <a:latin typeface="+mn-lt"/>
              </a:rPr>
              <a:t>Alman</a:t>
            </a:r>
            <a:r>
              <a:rPr lang="pl-PL" altLang="de-DE" sz="1200" dirty="0">
                <a:latin typeface="+mn-lt"/>
              </a:rPr>
              <a:t> </a:t>
            </a:r>
            <a:r>
              <a:rPr lang="pl-PL" altLang="de-DE" sz="1200" dirty="0" err="1">
                <a:latin typeface="+mn-lt"/>
              </a:rPr>
              <a:t>mı</a:t>
            </a:r>
            <a:r>
              <a:rPr lang="pl-PL" altLang="de-DE" sz="1200" dirty="0">
                <a:latin typeface="+mn-lt"/>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pic>
        <p:nvPicPr>
          <p:cNvPr id="3" name="Picture 25" descr="stephcarter - flickr - Froeliche Weihnachten (Day 44) - cclicense">
            <a:extLst>
              <a:ext uri="{FF2B5EF4-FFF2-40B4-BE49-F238E27FC236}">
                <a16:creationId xmlns="" xmlns:a16="http://schemas.microsoft.com/office/drawing/2014/main" id="{3573CBC1-73FD-7A02-34D8-425039E466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8" descr="turkish parade - don2g - flickr - cc">
            <a:extLst>
              <a:ext uri="{FF2B5EF4-FFF2-40B4-BE49-F238E27FC236}">
                <a16:creationId xmlns="" xmlns:a16="http://schemas.microsoft.com/office/drawing/2014/main" id="{FD5E002E-2CC5-3284-142E-748240134F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 xmlns:a16="http://schemas.microsoft.com/office/drawing/2014/main" id="{B13D5DBF-D081-AF1C-9CEC-CCB12E3DE8C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7" descr="turkey">
            <a:extLst>
              <a:ext uri="{FF2B5EF4-FFF2-40B4-BE49-F238E27FC236}">
                <a16:creationId xmlns="" xmlns:a16="http://schemas.microsoft.com/office/drawing/2014/main" id="{16ED5E49-1E10-31AE-DC75-E53354BC3C0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27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3" name="Group 2">
            <a:extLst>
              <a:ext uri="{FF2B5EF4-FFF2-40B4-BE49-F238E27FC236}">
                <a16:creationId xmlns="" xmlns:a16="http://schemas.microsoft.com/office/drawing/2014/main" id="{79B35EFD-6EC8-FD15-B7FD-31EFE549859E}"/>
              </a:ext>
            </a:extLst>
          </p:cNvPr>
          <p:cNvGraphicFramePr>
            <a:graphicFrameLocks noGrp="1"/>
          </p:cNvGraphicFramePr>
          <p:nvPr>
            <p:extLst>
              <p:ext uri="{D42A27DB-BD31-4B8C-83A1-F6EECF244321}">
                <p14:modId xmlns:p14="http://schemas.microsoft.com/office/powerpoint/2010/main" val="39881488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 xmlns:a16="http://schemas.microsoft.com/office/drawing/2014/main" val="20000"/>
                    </a:ext>
                  </a:extLst>
                </a:gridCol>
                <a:gridCol w="7570174">
                  <a:extLst>
                    <a:ext uri="{9D8B030D-6E8A-4147-A177-3AD203B41FA5}">
                      <a16:colId xmlns=""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Farklı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bir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kültürü</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veya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etnik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grubu</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tanımak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o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mensup</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insanları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anlamaya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yardımcı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olur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lang="tr-TR" sz="2000" b="0" i="0" kern="1200" dirty="0">
                          <a:solidFill>
                            <a:srgbClr val="575756"/>
                          </a:solidFill>
                          <a:effectLst/>
                          <a:latin typeface="+mj-lt"/>
                          <a:ea typeface="+mn-ea"/>
                          <a:cs typeface="Calibri" panose="020F0502020204030204" pitchFamily="34" charset="0"/>
                        </a:rPr>
                        <a:t>Her kültürün kendine ait yazılı olmayan toplumsal yasaları vardır.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25" descr="stephcarter - flickr - Froeliche Weihnachten (Day 44) - cclicense">
            <a:extLst>
              <a:ext uri="{FF2B5EF4-FFF2-40B4-BE49-F238E27FC236}">
                <a16:creationId xmlns="" xmlns:a16="http://schemas.microsoft.com/office/drawing/2014/main" id="{BF19CAEC-B26D-6ACF-86ED-75C251F612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 xmlns:a16="http://schemas.microsoft.com/office/drawing/2014/main" id="{6DA63523-4C13-AAAE-40FF-EF8BB59F4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turkish parade - don2g - flickr - cc">
            <a:extLst>
              <a:ext uri="{FF2B5EF4-FFF2-40B4-BE49-F238E27FC236}">
                <a16:creationId xmlns="" xmlns:a16="http://schemas.microsoft.com/office/drawing/2014/main" id="{B62E60D2-11CA-7538-94F3-FCE3E3220C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turkey">
            <a:extLst>
              <a:ext uri="{FF2B5EF4-FFF2-40B4-BE49-F238E27FC236}">
                <a16:creationId xmlns="" xmlns:a16="http://schemas.microsoft.com/office/drawing/2014/main" id="{4D2064FF-86E1-BD71-B2BA-60B6758E9F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45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3" name="Group 2">
            <a:extLst>
              <a:ext uri="{FF2B5EF4-FFF2-40B4-BE49-F238E27FC236}">
                <a16:creationId xmlns="" xmlns:a16="http://schemas.microsoft.com/office/drawing/2014/main" id="{79B35EFD-6EC8-FD15-B7FD-31EFE549859E}"/>
              </a:ext>
            </a:extLst>
          </p:cNvPr>
          <p:cNvGraphicFramePr>
            <a:graphicFrameLocks noGrp="1"/>
          </p:cNvGraphicFramePr>
          <p:nvPr>
            <p:extLst>
              <p:ext uri="{D42A27DB-BD31-4B8C-83A1-F6EECF244321}">
                <p14:modId xmlns:p14="http://schemas.microsoft.com/office/powerpoint/2010/main" val="117821594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 xmlns:a16="http://schemas.microsoft.com/office/drawing/2014/main" val="20000"/>
                    </a:ext>
                  </a:extLst>
                </a:gridCol>
                <a:gridCol w="7570174">
                  <a:extLst>
                    <a:ext uri="{9D8B030D-6E8A-4147-A177-3AD203B41FA5}">
                      <a16:colId xmlns=""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Farklı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bir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kültürü</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veya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etnik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grubu</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tanımak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o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mensup</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insanları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anlamaya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yardımcı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olur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lang="tr-TR" sz="2000" b="0" i="0" kern="1200" dirty="0">
                          <a:solidFill>
                            <a:srgbClr val="575756"/>
                          </a:solidFill>
                          <a:effectLst/>
                          <a:latin typeface="+mj-lt"/>
                          <a:ea typeface="+mn-ea"/>
                          <a:cs typeface="Calibri" panose="020F0502020204030204" pitchFamily="34" charset="0"/>
                        </a:rPr>
                        <a:t>Her kültürün kendine ait yazılı olmayan toplumsal yasaları vardır.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cap="none" normalizeH="0" baseline="0" dirty="0" err="1">
                          <a:ln>
                            <a:noFill/>
                          </a:ln>
                          <a:solidFill>
                            <a:srgbClr val="575756"/>
                          </a:solidFill>
                          <a:effectLst/>
                          <a:latin typeface="+mn-lt"/>
                        </a:rPr>
                        <a:t>İnsanlar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genellikle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tipik</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olmayan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şekilde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hareket</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ederler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Belirli</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inancı</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paylaşan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veya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belirli</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ülkelerden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gelen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insanlar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bazen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önyargılarla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karşı</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karşıya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kalırlar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örneğin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Müslümanlar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fanatiktir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Amerikalılar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kibirlidir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ve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sadece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abur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cubur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yerler</a:t>
                      </a:r>
                      <a:r>
                        <a:rPr kumimoji="0" lang="en-US" sz="2000" b="0" i="0" u="none" strike="noStrike" cap="none" normalizeH="0" baseline="0" dirty="0">
                          <a:ln>
                            <a:noFill/>
                          </a:ln>
                          <a:solidFill>
                            <a:srgbClr val="575756"/>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1"/>
                  </a:ext>
                </a:extLst>
              </a:tr>
            </a:tbl>
          </a:graphicData>
        </a:graphic>
      </p:graphicFrame>
      <p:pic>
        <p:nvPicPr>
          <p:cNvPr id="4" name="Picture 25" descr="stephcarter - flickr - Froeliche Weihnachten (Day 44) - cclicense">
            <a:extLst>
              <a:ext uri="{FF2B5EF4-FFF2-40B4-BE49-F238E27FC236}">
                <a16:creationId xmlns="" xmlns:a16="http://schemas.microsoft.com/office/drawing/2014/main" id="{BF19CAEC-B26D-6ACF-86ED-75C251F612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 xmlns:a16="http://schemas.microsoft.com/office/drawing/2014/main" id="{6DA63523-4C13-AAAE-40FF-EF8BB59F4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turkish parade - don2g - flickr - cc">
            <a:extLst>
              <a:ext uri="{FF2B5EF4-FFF2-40B4-BE49-F238E27FC236}">
                <a16:creationId xmlns="" xmlns:a16="http://schemas.microsoft.com/office/drawing/2014/main" id="{B62E60D2-11CA-7538-94F3-FCE3E3220C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turkey">
            <a:extLst>
              <a:ext uri="{FF2B5EF4-FFF2-40B4-BE49-F238E27FC236}">
                <a16:creationId xmlns="" xmlns:a16="http://schemas.microsoft.com/office/drawing/2014/main" id="{4D2064FF-86E1-BD71-B2BA-60B6758E9F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28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Görünüm ve gerçeklik!</a:t>
            </a:r>
          </a:p>
        </p:txBody>
      </p:sp>
      <p:sp>
        <p:nvSpPr>
          <p:cNvPr id="5" name="Content Placeholder 4"/>
          <p:cNvSpPr>
            <a:spLocks noGrp="1"/>
          </p:cNvSpPr>
          <p:nvPr>
            <p:ph idx="1"/>
          </p:nvPr>
        </p:nvSpPr>
        <p:spPr/>
        <p:txBody>
          <a:bodyPr/>
          <a:lstStyle/>
          <a:p>
            <a:r>
              <a:rPr lang="en-US" sz="2400" dirty="0"/>
              <a:t>… </a:t>
            </a:r>
            <a:r>
              <a:rPr lang="en-US" sz="2400" dirty="0" err="1"/>
              <a:t>evvelki</a:t>
            </a:r>
            <a:r>
              <a:rPr lang="en-US" sz="2400" dirty="0"/>
              <a:t> </a:t>
            </a:r>
            <a:r>
              <a:rPr lang="en-US" sz="2400" dirty="0" err="1"/>
              <a:t>tartışılmış</a:t>
            </a:r>
            <a:r>
              <a:rPr lang="en-US" sz="2400" dirty="0"/>
              <a:t> </a:t>
            </a:r>
            <a:r>
              <a:rPr lang="en-US" sz="2400" dirty="0" err="1"/>
              <a:t>olan</a:t>
            </a:r>
            <a:r>
              <a:rPr lang="en-US" sz="2400" dirty="0"/>
              <a:t> </a:t>
            </a:r>
            <a:r>
              <a:rPr lang="en-US" sz="2400" dirty="0" err="1"/>
              <a:t>açıların</a:t>
            </a:r>
            <a:r>
              <a:rPr lang="en-US" sz="2400" dirty="0"/>
              <a:t> (</a:t>
            </a:r>
            <a:r>
              <a:rPr lang="en-US" sz="2400" dirty="0" err="1"/>
              <a:t>ör</a:t>
            </a:r>
            <a:r>
              <a:rPr lang="en-US" sz="2400" dirty="0"/>
              <a:t>: </a:t>
            </a:r>
            <a:r>
              <a:rPr lang="en-US" sz="2400" dirty="0" err="1"/>
              <a:t>beden</a:t>
            </a:r>
            <a:r>
              <a:rPr lang="en-US" sz="2400" dirty="0"/>
              <a:t> </a:t>
            </a:r>
            <a:r>
              <a:rPr lang="en-US" sz="2400" dirty="0" err="1"/>
              <a:t>dili</a:t>
            </a:r>
            <a:r>
              <a:rPr lang="en-US" sz="2400" dirty="0"/>
              <a:t>) </a:t>
            </a:r>
            <a:r>
              <a:rPr lang="en-US" sz="2400" dirty="0" err="1"/>
              <a:t>hiçbiri</a:t>
            </a:r>
            <a:r>
              <a:rPr lang="en-US" sz="2400" dirty="0"/>
              <a:t> </a:t>
            </a:r>
            <a:r>
              <a:rPr lang="en-US" sz="2400" dirty="0" err="1"/>
              <a:t>tek</a:t>
            </a:r>
            <a:r>
              <a:rPr lang="en-US" sz="2400" dirty="0"/>
              <a:t> </a:t>
            </a:r>
            <a:r>
              <a:rPr lang="en-US" sz="2400" dirty="0" err="1"/>
              <a:t>başına</a:t>
            </a:r>
            <a:r>
              <a:rPr lang="en-US" sz="2400" dirty="0"/>
              <a:t> </a:t>
            </a:r>
            <a:r>
              <a:rPr lang="en-US" sz="2400" dirty="0" err="1"/>
              <a:t>tamamıyla</a:t>
            </a:r>
            <a:r>
              <a:rPr lang="en-US" sz="2400" dirty="0"/>
              <a:t> </a:t>
            </a:r>
            <a:r>
              <a:rPr lang="en-US" sz="2400" dirty="0" err="1"/>
              <a:t>güvenilemez</a:t>
            </a:r>
            <a:r>
              <a:rPr lang="en-US" sz="2400" dirty="0"/>
              <a:t>!</a:t>
            </a:r>
          </a:p>
          <a:p>
            <a:r>
              <a:rPr lang="en-US" sz="2400" i="1" dirty="0" err="1">
                <a:solidFill>
                  <a:srgbClr val="333333"/>
                </a:solidFill>
              </a:rPr>
              <a:t>Kişi</a:t>
            </a:r>
            <a:r>
              <a:rPr lang="en-US" sz="2400" i="1" dirty="0">
                <a:solidFill>
                  <a:srgbClr val="333333"/>
                </a:solidFill>
              </a:rPr>
              <a:t> </a:t>
            </a:r>
            <a:r>
              <a:rPr lang="en-US" sz="2400" i="1" dirty="0" err="1">
                <a:solidFill>
                  <a:srgbClr val="333333"/>
                </a:solidFill>
              </a:rPr>
              <a:t>tüm</a:t>
            </a:r>
            <a:r>
              <a:rPr lang="en-US" sz="2400" i="1" dirty="0">
                <a:solidFill>
                  <a:srgbClr val="333333"/>
                </a:solidFill>
              </a:rPr>
              <a:t> </a:t>
            </a:r>
            <a:r>
              <a:rPr lang="en-US" sz="2400" i="1" dirty="0" err="1">
                <a:solidFill>
                  <a:srgbClr val="333333"/>
                </a:solidFill>
              </a:rPr>
              <a:t>yönleriyle</a:t>
            </a:r>
            <a:r>
              <a:rPr lang="en-US" sz="2400" i="1" dirty="0">
                <a:solidFill>
                  <a:srgbClr val="333333"/>
                </a:solidFill>
              </a:rPr>
              <a:t> </a:t>
            </a:r>
            <a:r>
              <a:rPr lang="en-US" sz="2400" i="1" dirty="0" err="1">
                <a:solidFill>
                  <a:srgbClr val="333333"/>
                </a:solidFill>
              </a:rPr>
              <a:t>düşünmelidir</a:t>
            </a:r>
            <a:r>
              <a:rPr lang="en-US" sz="2400" i="1" dirty="0">
                <a:solidFill>
                  <a:srgbClr val="333333"/>
                </a:solidFill>
              </a:rPr>
              <a:t>!</a:t>
            </a:r>
            <a:br>
              <a:rPr lang="en-US" sz="2400" i="1" dirty="0">
                <a:solidFill>
                  <a:srgbClr val="333333"/>
                </a:solidFill>
              </a:rPr>
            </a:br>
            <a:r>
              <a:rPr lang="en-US" sz="2400" dirty="0" err="1">
                <a:solidFill>
                  <a:srgbClr val="333333"/>
                </a:solidFill>
              </a:rPr>
              <a:t>Hepsi</a:t>
            </a:r>
            <a:r>
              <a:rPr lang="en-US" sz="2400" dirty="0">
                <a:solidFill>
                  <a:srgbClr val="333333"/>
                </a:solidFill>
              </a:rPr>
              <a:t> </a:t>
            </a:r>
            <a:r>
              <a:rPr lang="en-US" sz="2400" dirty="0" err="1">
                <a:solidFill>
                  <a:srgbClr val="333333"/>
                </a:solidFill>
              </a:rPr>
              <a:t>birlikte</a:t>
            </a:r>
            <a:r>
              <a:rPr lang="en-US" sz="2400" dirty="0">
                <a:solidFill>
                  <a:srgbClr val="333333"/>
                </a:solidFill>
              </a:rPr>
              <a:t> </a:t>
            </a:r>
            <a:r>
              <a:rPr lang="en-US" sz="2400" dirty="0" err="1">
                <a:solidFill>
                  <a:srgbClr val="333333"/>
                </a:solidFill>
              </a:rPr>
              <a:t>ancak</a:t>
            </a:r>
            <a:r>
              <a:rPr lang="en-US" sz="2400" dirty="0">
                <a:solidFill>
                  <a:srgbClr val="333333"/>
                </a:solidFill>
              </a:rPr>
              <a:t> </a:t>
            </a:r>
            <a:r>
              <a:rPr lang="en-US" sz="2400" dirty="0" err="1">
                <a:solidFill>
                  <a:srgbClr val="333333"/>
                </a:solidFill>
              </a:rPr>
              <a:t>karmaşık</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durumu</a:t>
            </a:r>
            <a:r>
              <a:rPr lang="en-US" sz="2400" dirty="0">
                <a:solidFill>
                  <a:srgbClr val="333333"/>
                </a:solidFill>
              </a:rPr>
              <a:t> </a:t>
            </a:r>
            <a:r>
              <a:rPr lang="en-US" sz="2400" dirty="0" err="1">
                <a:solidFill>
                  <a:srgbClr val="333333"/>
                </a:solidFill>
              </a:rPr>
              <a:t>anlamamıza</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olur</a:t>
            </a:r>
            <a:r>
              <a:rPr lang="en-US"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tr-TR" sz="2400" dirty="0">
                <a:solidFill>
                  <a:srgbClr val="004992"/>
                </a:solidFill>
              </a:rPr>
              <a:t>Başka insanların o anki davranışlarından maksatlarını/gelecek ile ilgili niyetlerini anlamakta zorlanıyorlar</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720072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empati eksikliği nasıl yanlış anlaşılmalara yol açar - örnekler</a:t>
            </a:r>
          </a:p>
        </p:txBody>
      </p:sp>
      <p:sp>
        <p:nvSpPr>
          <p:cNvPr id="44058" name="Rechteck 1"/>
          <p:cNvSpPr>
            <a:spLocks noChangeArrowheads="1"/>
          </p:cNvSpPr>
          <p:nvPr/>
        </p:nvSpPr>
        <p:spPr bwMode="auto">
          <a:xfrm>
            <a:off x="408955" y="6326189"/>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317819394"/>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384377">
                  <a:extLst>
                    <a:ext uri="{9D8B030D-6E8A-4147-A177-3AD203B41FA5}">
                      <a16:colId xmlns="" xmlns:a16="http://schemas.microsoft.com/office/drawing/2014/main" val="20000"/>
                    </a:ext>
                  </a:extLst>
                </a:gridCol>
                <a:gridCol w="3816424">
                  <a:extLst>
                    <a:ext uri="{9D8B030D-6E8A-4147-A177-3AD203B41FA5}">
                      <a16:colId xmlns="" xmlns:a16="http://schemas.microsoft.com/office/drawing/2014/main" val="20001"/>
                    </a:ext>
                  </a:extLst>
                </a:gridCol>
                <a:gridCol w="4175199">
                  <a:extLst>
                    <a:ext uri="{9D8B030D-6E8A-4147-A177-3AD203B41FA5}">
                      <a16:colId xmlns=""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Başka açıklamalar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Doktor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sizinle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konuştuktan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sonra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hemşireyle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gülüşür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mn-lt"/>
                          <a:ea typeface="+mn-ea"/>
                          <a:cs typeface="+mn-cs"/>
                        </a:rPr>
                        <a:t>"Bana </a:t>
                      </a:r>
                      <a:r>
                        <a:rPr kumimoji="0" lang="es-ES" sz="2000" b="0" i="0" u="none" strike="noStrike" cap="none" normalizeH="0" baseline="0" dirty="0" err="1">
                          <a:ln>
                            <a:noFill/>
                          </a:ln>
                          <a:solidFill>
                            <a:srgbClr val="333333"/>
                          </a:solidFill>
                          <a:effectLst/>
                          <a:latin typeface="+mn-lt"/>
                          <a:ea typeface="+mn-ea"/>
                          <a:cs typeface="+mn-cs"/>
                        </a:rPr>
                        <a:t>gülüyorlar</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doktor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hemşire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başka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şey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hakkında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konuşuyorlardı</a:t>
                      </a:r>
                      <a:r>
                        <a:rPr kumimoji="0" lang="en-US" sz="2000" b="0"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err="1">
                          <a:ln>
                            <a:noFill/>
                          </a:ln>
                          <a:solidFill>
                            <a:srgbClr val="333333"/>
                          </a:solidFill>
                          <a:effectLst/>
                          <a:latin typeface="+mn-lt"/>
                          <a:ea typeface="+mn-ea"/>
                          <a:cs typeface="+mn-cs"/>
                        </a:rPr>
                        <a:t>Yaya</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size</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iki</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kez</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bakar</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ve</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daha</a:t>
                      </a:r>
                      <a:r>
                        <a:rPr kumimoji="0" lang="pt-BR" sz="2000" b="0" i="0" u="none" strike="noStrike" cap="none" normalizeH="0" baseline="0" dirty="0">
                          <a:ln>
                            <a:noFill/>
                          </a:ln>
                          <a:solidFill>
                            <a:srgbClr val="333333"/>
                          </a:solidFill>
                          <a:effectLst/>
                          <a:latin typeface="+mn-lt"/>
                          <a:ea typeface="+mn-ea"/>
                          <a:cs typeface="+mn-cs"/>
                        </a:rPr>
                        <a:t> </a:t>
                      </a:r>
                      <a:r>
                        <a:rPr kumimoji="0" lang="pt-BR" sz="2000" b="0" i="0" u="none" strike="noStrike" cap="none" normalizeH="0" baseline="0" dirty="0" err="1">
                          <a:ln>
                            <a:noFill/>
                          </a:ln>
                          <a:solidFill>
                            <a:srgbClr val="333333"/>
                          </a:solidFill>
                          <a:effectLst/>
                          <a:latin typeface="+mn-lt"/>
                          <a:ea typeface="+mn-ea"/>
                          <a:cs typeface="+mn-cs"/>
                        </a:rPr>
                        <a:t>sonra</a:t>
                      </a:r>
                      <a:r>
                        <a:rPr kumimoji="0" lang="pt-BR" sz="2000" b="0" i="0" u="none" strike="noStrike" cap="none" normalizeH="0" baseline="0" dirty="0">
                          <a:ln>
                            <a:noFill/>
                          </a:ln>
                          <a:solidFill>
                            <a:srgbClr val="333333"/>
                          </a:solidFill>
                          <a:effectLst/>
                          <a:latin typeface="+mn-lt"/>
                          <a:ea typeface="+mn-ea"/>
                          <a:cs typeface="+mn-cs"/>
                        </a:rPr>
                        <a:t> geri </a:t>
                      </a:r>
                      <a:r>
                        <a:rPr kumimoji="0" lang="pt-BR" sz="2000" b="0" i="0" u="none" strike="noStrike" cap="none" normalizeH="0" baseline="0" dirty="0" err="1">
                          <a:ln>
                            <a:noFill/>
                          </a:ln>
                          <a:solidFill>
                            <a:srgbClr val="333333"/>
                          </a:solidFill>
                          <a:effectLst/>
                          <a:latin typeface="+mn-lt"/>
                          <a:ea typeface="+mn-ea"/>
                          <a:cs typeface="+mn-cs"/>
                        </a:rPr>
                        <a:t>döner</a:t>
                      </a:r>
                      <a:r>
                        <a:rPr kumimoji="0" lang="pt-B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err="1">
                          <a:ln>
                            <a:noFill/>
                          </a:ln>
                          <a:solidFill>
                            <a:srgbClr val="333333"/>
                          </a:solidFill>
                          <a:effectLst/>
                          <a:latin typeface="+mn-lt"/>
                          <a:ea typeface="+mn-ea"/>
                          <a:cs typeface="+mn-cs"/>
                        </a:rPr>
                        <a:t>Adamın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sizi</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kovaladığına</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ikna</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oldunuz</a:t>
                      </a:r>
                      <a:r>
                        <a:rPr kumimoji="0" lang="en-US" sz="2000" b="0" i="1"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Yaya </a:t>
                      </a:r>
                      <a:r>
                        <a:rPr kumimoji="0" lang="en-US" sz="2000" b="0" i="0" u="none" strike="noStrike" cap="none" normalizeH="0" baseline="0" dirty="0" err="1">
                          <a:ln>
                            <a:noFill/>
                          </a:ln>
                          <a:solidFill>
                            <a:srgbClr val="333333"/>
                          </a:solidFill>
                          <a:effectLst/>
                          <a:latin typeface="+mn-lt"/>
                          <a:ea typeface="+mn-ea"/>
                          <a:cs typeface="+mn-cs"/>
                        </a:rPr>
                        <a:t>rahatsız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olur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çünkü</a:t>
                      </a:r>
                      <a:r>
                        <a:rPr kumimoji="0" lang="en-US" sz="2000" b="0" i="0" u="none" strike="noStrike" cap="none" normalizeH="0" baseline="0" dirty="0">
                          <a:ln>
                            <a:noFill/>
                          </a:ln>
                          <a:solidFill>
                            <a:srgbClr val="333333"/>
                          </a:solidFill>
                          <a:effectLst/>
                          <a:latin typeface="+mn-lt"/>
                          <a:ea typeface="+mn-ea"/>
                          <a:cs typeface="+mn-cs"/>
                        </a:rPr>
                        <a:t> ilk </a:t>
                      </a:r>
                      <a:r>
                        <a:rPr kumimoji="0" lang="en-US" sz="2000" b="0" i="0" u="none" strike="noStrike" cap="none" normalizeH="0" baseline="0" dirty="0" err="1">
                          <a:ln>
                            <a:noFill/>
                          </a:ln>
                          <a:solidFill>
                            <a:srgbClr val="333333"/>
                          </a:solidFill>
                          <a:effectLst/>
                          <a:latin typeface="+mn-lt"/>
                          <a:ea typeface="+mn-ea"/>
                          <a:cs typeface="+mn-cs"/>
                        </a:rPr>
                        <a:t>bakışında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dehşete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düşmüş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gibi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görünmüşsünüzdür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Sorunun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olduğunu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anlamak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için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tekrar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döner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Bir </a:t>
                      </a:r>
                      <a:r>
                        <a:rPr kumimoji="0" lang="en-US" sz="2000" b="0" i="0" u="none" strike="noStrike" cap="none" normalizeH="0" baseline="0" dirty="0" err="1">
                          <a:ln>
                            <a:noFill/>
                          </a:ln>
                          <a:solidFill>
                            <a:srgbClr val="333333"/>
                          </a:solidFill>
                          <a:effectLst/>
                          <a:latin typeface="+mn-lt"/>
                          <a:ea typeface="+mn-ea"/>
                          <a:cs typeface="+mn-cs"/>
                        </a:rPr>
                        <a:t>başkası</a:t>
                      </a:r>
                      <a:r>
                        <a:rPr kumimoji="0" lang="en-US" sz="2000" b="0" i="0" u="none" strike="noStrike" cap="none" normalizeH="0" baseline="0" dirty="0">
                          <a:ln>
                            <a:noFill/>
                          </a:ln>
                          <a:solidFill>
                            <a:srgbClr val="333333"/>
                          </a:solidFill>
                          <a:effectLst/>
                          <a:latin typeface="+mn-lt"/>
                          <a:ea typeface="+mn-ea"/>
                          <a:cs typeface="+mn-cs"/>
                        </a:rPr>
                        <a:t> size </a:t>
                      </a:r>
                      <a:r>
                        <a:rPr kumimoji="0" lang="en-US" sz="2000" b="0" i="0" u="none" strike="noStrike" cap="none" normalizeH="0" baseline="0" dirty="0" err="1">
                          <a:ln>
                            <a:noFill/>
                          </a:ln>
                          <a:solidFill>
                            <a:srgbClr val="333333"/>
                          </a:solidFill>
                          <a:effectLst/>
                          <a:latin typeface="+mn-lt"/>
                          <a:ea typeface="+mn-ea"/>
                          <a:cs typeface="+mn-cs"/>
                        </a:rPr>
                        <a:t>göz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kırpıyor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Bu </a:t>
                      </a:r>
                      <a:r>
                        <a:rPr kumimoji="0" lang="en-US" sz="2000" b="0" i="0" u="none" strike="noStrike" cap="none" normalizeH="0" baseline="0" dirty="0" err="1">
                          <a:ln>
                            <a:noFill/>
                          </a:ln>
                          <a:solidFill>
                            <a:srgbClr val="333333"/>
                          </a:solidFill>
                          <a:effectLst/>
                          <a:latin typeface="+mn-lt"/>
                          <a:ea typeface="+mn-ea"/>
                          <a:cs typeface="+mn-cs"/>
                        </a:rPr>
                        <a:t>mors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alfabesi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uyarıdır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Tamamıyla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 </a:t>
                      </a: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güneşten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gözü</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kamaştı</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630479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Kesin bir cevap verebilmek için hangi ek bilgilere ihtiyaç vardır</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1048671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3" name="Picture 7">
            <a:extLst>
              <a:ext uri="{FF2B5EF4-FFF2-40B4-BE49-F238E27FC236}">
                <a16:creationId xmlns="" xmlns:a16="http://schemas.microsoft.com/office/drawing/2014/main" id="{1AB6DAD4-E186-7C7C-45A5-DEACA93F2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22">
            <a:extLst>
              <a:ext uri="{FF2B5EF4-FFF2-40B4-BE49-F238E27FC236}">
                <a16:creationId xmlns="" xmlns:a16="http://schemas.microsoft.com/office/drawing/2014/main" id="{42DBEC45-8992-8A70-3ADC-A902C7D0ECDC}"/>
              </a:ext>
            </a:extLst>
          </p:cNvPr>
          <p:cNvSpPr txBox="1">
            <a:spLocks noChangeArrowheads="1"/>
          </p:cNvSpPr>
          <p:nvPr/>
        </p:nvSpPr>
        <p:spPr bwMode="auto">
          <a:xfrm>
            <a:off x="2677085" y="757251"/>
            <a:ext cx="6807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400" u="sng" dirty="0" err="1">
                <a:latin typeface="Calibri Light"/>
              </a:rPr>
              <a:t>Örnek</a:t>
            </a:r>
            <a:r>
              <a:rPr lang="de-DE" altLang="de-DE" sz="2400" u="sng" dirty="0">
                <a:latin typeface="Calibri Light"/>
              </a:rPr>
              <a:t>: </a:t>
            </a:r>
            <a:r>
              <a:rPr lang="de-DE" altLang="de-DE" sz="2400" u="sng" dirty="0" err="1">
                <a:latin typeface="Calibri Light"/>
              </a:rPr>
              <a:t>Aşırı</a:t>
            </a:r>
            <a:r>
              <a:rPr lang="de-DE" altLang="de-DE" sz="2400" u="sng" dirty="0">
                <a:latin typeface="Calibri Light"/>
              </a:rPr>
              <a:t> </a:t>
            </a:r>
            <a:r>
              <a:rPr lang="de-DE" altLang="de-DE" sz="2400" u="sng" dirty="0" err="1">
                <a:latin typeface="Calibri Light"/>
              </a:rPr>
              <a:t>kilolu</a:t>
            </a:r>
            <a:r>
              <a:rPr lang="de-DE" altLang="de-DE" sz="2400" u="sng" dirty="0">
                <a:latin typeface="Calibri Light"/>
              </a:rPr>
              <a:t> </a:t>
            </a:r>
            <a:r>
              <a:rPr lang="de-DE" altLang="de-DE" sz="2400" u="sng" dirty="0" err="1">
                <a:latin typeface="Calibri Light"/>
              </a:rPr>
              <a:t>bir</a:t>
            </a:r>
            <a:r>
              <a:rPr lang="de-DE" altLang="de-DE" sz="2400" u="sng" dirty="0">
                <a:latin typeface="Calibri Light"/>
              </a:rPr>
              <a:t> </a:t>
            </a:r>
            <a:r>
              <a:rPr lang="de-DE" altLang="de-DE" sz="2400" u="sng" dirty="0" err="1">
                <a:latin typeface="Calibri Light"/>
              </a:rPr>
              <a:t>adam</a:t>
            </a:r>
            <a:r>
              <a:rPr lang="de-DE" altLang="de-DE" sz="2400" u="sng" dirty="0">
                <a:latin typeface="Calibri Light"/>
              </a:rPr>
              <a:t> </a:t>
            </a:r>
            <a:r>
              <a:rPr lang="de-DE" altLang="de-DE" sz="2400" u="sng" dirty="0" err="1">
                <a:latin typeface="Calibri Light"/>
              </a:rPr>
              <a:t>sandalyeden</a:t>
            </a:r>
            <a:r>
              <a:rPr lang="de-DE" altLang="de-DE" sz="2400" u="sng" dirty="0">
                <a:latin typeface="Calibri Light"/>
              </a:rPr>
              <a:t> </a:t>
            </a:r>
            <a:r>
              <a:rPr lang="de-DE" altLang="de-DE" sz="2400" u="sng" dirty="0" err="1">
                <a:latin typeface="Calibri Light"/>
              </a:rPr>
              <a:t>düşer</a:t>
            </a:r>
            <a:endParaRPr lang="de-DE" altLang="de-DE" sz="2400" dirty="0">
              <a:latin typeface="Calibri Light"/>
            </a:endParaRPr>
          </a:p>
        </p:txBody>
      </p:sp>
      <p:sp>
        <p:nvSpPr>
          <p:cNvPr id="6" name="Caption_22">
            <a:extLst>
              <a:ext uri="{FF2B5EF4-FFF2-40B4-BE49-F238E27FC236}">
                <a16:creationId xmlns="" xmlns:a16="http://schemas.microsoft.com/office/drawing/2014/main" id="{E61709A2-3FDB-E22D-BAAA-737571815827}"/>
              </a:ext>
            </a:extLst>
          </p:cNvPr>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İnsanlar</a:t>
            </a:r>
            <a:r>
              <a:rPr lang="de-DE" altLang="de-DE" sz="2000" dirty="0">
                <a:solidFill>
                  <a:srgbClr val="004992"/>
                </a:solidFill>
                <a:latin typeface="Calibri Light"/>
              </a:rPr>
              <a:t>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olabilir</a:t>
            </a:r>
            <a:r>
              <a:rPr lang="de-DE" altLang="de-DE" sz="2000" dirty="0">
                <a:solidFill>
                  <a:srgbClr val="004992"/>
                </a:solidFill>
                <a:latin typeface="Calibri Light"/>
              </a:rPr>
              <a:t>...? </a:t>
            </a:r>
            <a:r>
              <a:rPr lang="de-DE" altLang="de-DE" sz="2000" dirty="0" err="1">
                <a:solidFill>
                  <a:srgbClr val="004992"/>
                </a:solidFill>
                <a:latin typeface="Calibri Light"/>
              </a:rPr>
              <a:t>Doğru</a:t>
            </a:r>
            <a:r>
              <a:rPr lang="de-DE" altLang="de-DE" sz="2000" dirty="0">
                <a:solidFill>
                  <a:srgbClr val="004992"/>
                </a:solidFill>
                <a:latin typeface="Calibri Light"/>
              </a:rPr>
              <a:t> </a:t>
            </a:r>
            <a:r>
              <a:rPr lang="de-DE" altLang="de-DE" sz="2000" dirty="0" err="1">
                <a:solidFill>
                  <a:srgbClr val="004992"/>
                </a:solidFill>
                <a:latin typeface="Calibri Light"/>
              </a:rPr>
              <a:t>mu</a:t>
            </a:r>
            <a:r>
              <a:rPr lang="de-DE" altLang="de-DE" sz="2000" dirty="0">
                <a:solidFill>
                  <a:srgbClr val="004992"/>
                </a:solidFill>
                <a:latin typeface="Calibri Light"/>
              </a:rPr>
              <a:t> </a:t>
            </a:r>
            <a:r>
              <a:rPr lang="de-DE" altLang="de-DE" sz="2000" dirty="0" err="1">
                <a:solidFill>
                  <a:srgbClr val="004992"/>
                </a:solidFill>
                <a:latin typeface="Calibri Light"/>
              </a:rPr>
              <a:t>düşünüyorlar</a:t>
            </a:r>
            <a:r>
              <a:rPr lang="de-DE" altLang="de-DE" sz="2000" dirty="0">
                <a:solidFill>
                  <a:srgbClr val="004992"/>
                </a:solidFill>
                <a:latin typeface="Calibri Light"/>
              </a:rPr>
              <a:t>?</a:t>
            </a:r>
          </a:p>
        </p:txBody>
      </p:sp>
    </p:spTree>
    <p:extLst>
      <p:ext uri="{BB962C8B-B14F-4D97-AF65-F5344CB8AC3E}">
        <p14:creationId xmlns:p14="http://schemas.microsoft.com/office/powerpoint/2010/main" val="824058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en-US" sz="3600" dirty="0" err="1">
                <a:solidFill>
                  <a:srgbClr val="004992"/>
                </a:solidFill>
                <a:latin typeface="+mn-lt"/>
                <a:ea typeface="+mn-ea"/>
                <a:cs typeface="+mn-cs"/>
              </a:rPr>
              <a:t>Aşırı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kilolu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adam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sandalyeden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düşer</a:t>
            </a:r>
            <a:r>
              <a:rPr lang="en-US" sz="3600" dirty="0">
                <a:solidFill>
                  <a:srgbClr val="004992"/>
                </a:solidFill>
                <a:latin typeface="+mn-lt"/>
                <a:ea typeface="+mn-ea"/>
                <a:cs typeface="+mn-cs"/>
              </a:rPr>
              <a:t/>
            </a:r>
            <a:br>
              <a:rPr lang="en-US" sz="3600" dirty="0">
                <a:solidFill>
                  <a:srgbClr val="004992"/>
                </a:solidFill>
                <a:latin typeface="+mn-lt"/>
                <a:ea typeface="+mn-ea"/>
                <a:cs typeface="+mn-cs"/>
              </a:rPr>
            </a:br>
            <a:r>
              <a:rPr lang="en-US" dirty="0" err="1">
                <a:solidFill>
                  <a:srgbClr val="004992"/>
                </a:solidFill>
                <a:latin typeface="+mn-lt"/>
                <a:ea typeface="+mn-ea"/>
                <a:cs typeface="+mn-cs"/>
              </a:rPr>
              <a:t>Çoğu</a:t>
            </a:r>
            <a:r>
              <a:rPr lang="en-US" dirty="0">
                <a:solidFill>
                  <a:srgbClr val="004992"/>
                </a:solidFill>
                <a:latin typeface="+mn-lt"/>
                <a:ea typeface="+mn-ea"/>
                <a:cs typeface="+mn-cs"/>
              </a:rPr>
              <a:t> </a:t>
            </a:r>
            <a:r>
              <a:rPr lang="en-US" dirty="0" err="1">
                <a:solidFill>
                  <a:srgbClr val="004992"/>
                </a:solidFill>
                <a:latin typeface="+mn-lt"/>
                <a:ea typeface="+mn-ea"/>
                <a:cs typeface="+mn-cs"/>
              </a:rPr>
              <a:t>insan</a:t>
            </a:r>
            <a:r>
              <a:rPr lang="en-US" dirty="0">
                <a:solidFill>
                  <a:srgbClr val="004992"/>
                </a:solidFill>
                <a:latin typeface="+mn-lt"/>
                <a:ea typeface="+mn-ea"/>
                <a:cs typeface="+mn-cs"/>
              </a:rPr>
              <a:t> ne </a:t>
            </a:r>
            <a:r>
              <a:rPr lang="en-US" dirty="0" err="1">
                <a:solidFill>
                  <a:srgbClr val="004992"/>
                </a:solidFill>
                <a:latin typeface="+mn-lt"/>
                <a:ea typeface="+mn-ea"/>
                <a:cs typeface="+mn-cs"/>
              </a:rPr>
              <a:t>düşünüyor</a:t>
            </a:r>
            <a:r>
              <a:rPr lang="en-US" dirty="0">
                <a:solidFill>
                  <a:srgbClr val="004992"/>
                </a:solidFill>
                <a:latin typeface="+mn-lt"/>
                <a:ea typeface="+mn-ea"/>
                <a:cs typeface="+mn-cs"/>
              </a:rPr>
              <a:t> </a:t>
            </a:r>
            <a:r>
              <a:rPr lang="en-US" dirty="0" err="1">
                <a:solidFill>
                  <a:srgbClr val="004992"/>
                </a:solidFill>
                <a:latin typeface="+mn-lt"/>
                <a:ea typeface="+mn-ea"/>
                <a:cs typeface="+mn-cs"/>
              </a:rPr>
              <a:t>olabilir</a:t>
            </a:r>
            <a:r>
              <a:rPr lang="en-US" dirty="0">
                <a:solidFill>
                  <a:srgbClr val="004992"/>
                </a:solidFill>
                <a:latin typeface="+mn-lt"/>
                <a:ea typeface="+mn-ea"/>
                <a:cs typeface="+mn-cs"/>
              </a:rPr>
              <a:t>?</a:t>
            </a:r>
          </a:p>
        </p:txBody>
      </p:sp>
      <p:sp>
        <p:nvSpPr>
          <p:cNvPr id="17" name="Caption_16"/>
          <p:cNvSpPr txBox="1">
            <a:spLocks noChangeArrowheads="1"/>
          </p:cNvSpPr>
          <p:nvPr/>
        </p:nvSpPr>
        <p:spPr bwMode="auto">
          <a:xfrm>
            <a:off x="552971" y="5028083"/>
            <a:ext cx="11376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mn-lt"/>
              </a:rPr>
              <a:t>Olasılıkla</a:t>
            </a:r>
            <a:r>
              <a:rPr lang="en-US" altLang="de-DE" sz="2000" b="1" dirty="0">
                <a:solidFill>
                  <a:srgbClr val="004992"/>
                </a:solidFill>
                <a:latin typeface="+mn-lt"/>
              </a:rPr>
              <a:t>:</a:t>
            </a:r>
            <a:r>
              <a:rPr lang="en-US" altLang="de-DE" sz="2000" dirty="0">
                <a:solidFill>
                  <a:srgbClr val="333333"/>
                </a:solidFill>
                <a:latin typeface="+mn-lt"/>
              </a:rPr>
              <a:t> Adam </a:t>
            </a:r>
            <a:r>
              <a:rPr lang="en-US" altLang="de-DE" sz="2000" dirty="0" err="1">
                <a:solidFill>
                  <a:srgbClr val="333333"/>
                </a:solidFill>
                <a:latin typeface="+mn-lt"/>
              </a:rPr>
              <a:t>sandalye</a:t>
            </a:r>
            <a:r>
              <a:rPr lang="en-US" altLang="de-DE" sz="2000" dirty="0">
                <a:solidFill>
                  <a:srgbClr val="333333"/>
                </a:solidFill>
                <a:latin typeface="+mn-lt"/>
              </a:rPr>
              <a:t> </a:t>
            </a:r>
            <a:r>
              <a:rPr lang="en-US" altLang="de-DE" sz="2000" dirty="0" err="1">
                <a:solidFill>
                  <a:srgbClr val="333333"/>
                </a:solidFill>
                <a:latin typeface="+mn-lt"/>
              </a:rPr>
              <a:t>için</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ağırdır</a:t>
            </a:r>
            <a:r>
              <a:rPr lang="en-US" altLang="de-DE" sz="2000" dirty="0">
                <a:solidFill>
                  <a:srgbClr val="333333"/>
                </a:solidFill>
                <a:latin typeface="+mn-lt"/>
              </a:rPr>
              <a:t>. </a:t>
            </a:r>
          </a:p>
          <a:p>
            <a:pPr eaLnBrk="1" hangingPunct="1">
              <a:spcBef>
                <a:spcPts val="1200"/>
              </a:spcBef>
              <a:spcAft>
                <a:spcPts val="0"/>
              </a:spcAft>
              <a:buNone/>
            </a:pPr>
            <a:r>
              <a:rPr lang="en-US" altLang="de-DE" sz="2000" b="1" dirty="0" err="1">
                <a:solidFill>
                  <a:schemeClr val="accent1"/>
                </a:solidFill>
                <a:latin typeface="+mn-lt"/>
              </a:rPr>
              <a:t>Daha</a:t>
            </a:r>
            <a:r>
              <a:rPr lang="en-US" altLang="de-DE" sz="2000" b="1" dirty="0">
                <a:solidFill>
                  <a:schemeClr val="accent1"/>
                </a:solidFill>
                <a:latin typeface="+mn-lt"/>
              </a:rPr>
              <a:t> </a:t>
            </a:r>
            <a:r>
              <a:rPr lang="en-US" altLang="de-DE" sz="2000" b="1" dirty="0" err="1">
                <a:solidFill>
                  <a:schemeClr val="accent1"/>
                </a:solidFill>
                <a:latin typeface="+mn-lt"/>
              </a:rPr>
              <a:t>az</a:t>
            </a:r>
            <a:r>
              <a:rPr lang="en-US" altLang="de-DE" sz="2000" b="1" dirty="0">
                <a:solidFill>
                  <a:schemeClr val="accent1"/>
                </a:solidFill>
                <a:latin typeface="+mn-lt"/>
              </a:rPr>
              <a:t> </a:t>
            </a:r>
            <a:r>
              <a:rPr lang="en-US" altLang="de-DE" sz="2000" b="1" dirty="0" err="1">
                <a:solidFill>
                  <a:schemeClr val="accent1"/>
                </a:solidFill>
                <a:latin typeface="+mn-lt"/>
              </a:rPr>
              <a:t>olasılıkla</a:t>
            </a:r>
            <a:r>
              <a:rPr lang="en-US" altLang="de-DE" sz="2000" b="1" dirty="0">
                <a:solidFill>
                  <a:schemeClr val="accent1"/>
                </a:solidFill>
                <a:latin typeface="+mn-lt"/>
              </a:rPr>
              <a:t>: </a:t>
            </a:r>
            <a:r>
              <a:rPr lang="en-US" altLang="de-DE" sz="2000" dirty="0">
                <a:solidFill>
                  <a:srgbClr val="333333"/>
                </a:solidFill>
                <a:latin typeface="+mn-lt"/>
              </a:rPr>
              <a:t>Adam </a:t>
            </a:r>
            <a:r>
              <a:rPr lang="en-US" altLang="de-DE" sz="2000" dirty="0" err="1">
                <a:solidFill>
                  <a:srgbClr val="333333"/>
                </a:solidFill>
                <a:latin typeface="+mn-lt"/>
              </a:rPr>
              <a:t>sandalyeye</a:t>
            </a:r>
            <a:r>
              <a:rPr lang="en-US" altLang="de-DE" sz="2000" dirty="0">
                <a:solidFill>
                  <a:srgbClr val="333333"/>
                </a:solidFill>
                <a:latin typeface="+mn-lt"/>
              </a:rPr>
              <a:t> </a:t>
            </a:r>
            <a:r>
              <a:rPr lang="en-US" altLang="de-DE" sz="2000" dirty="0" err="1">
                <a:solidFill>
                  <a:srgbClr val="333333"/>
                </a:solidFill>
                <a:latin typeface="+mn-lt"/>
              </a:rPr>
              <a:t>oturmak</a:t>
            </a:r>
            <a:r>
              <a:rPr lang="en-US" altLang="de-DE" sz="2000" dirty="0">
                <a:solidFill>
                  <a:srgbClr val="333333"/>
                </a:solidFill>
                <a:latin typeface="+mn-lt"/>
              </a:rPr>
              <a:t> </a:t>
            </a:r>
            <a:r>
              <a:rPr lang="en-US" altLang="de-DE" sz="2000" dirty="0" err="1">
                <a:solidFill>
                  <a:srgbClr val="333333"/>
                </a:solidFill>
                <a:latin typeface="+mn-lt"/>
              </a:rPr>
              <a:t>üzere</a:t>
            </a:r>
            <a:r>
              <a:rPr lang="en-US" altLang="de-DE" sz="2000" dirty="0">
                <a:solidFill>
                  <a:srgbClr val="333333"/>
                </a:solidFill>
                <a:latin typeface="+mn-lt"/>
              </a:rPr>
              <a:t> </a:t>
            </a:r>
            <a:r>
              <a:rPr lang="en-US" altLang="de-DE" sz="2000" dirty="0" err="1">
                <a:solidFill>
                  <a:srgbClr val="333333"/>
                </a:solidFill>
                <a:latin typeface="+mn-lt"/>
              </a:rPr>
              <a:t>eğilmiştir</a:t>
            </a:r>
            <a:r>
              <a:rPr lang="en-US" altLang="de-DE" sz="2000" dirty="0">
                <a:solidFill>
                  <a:srgbClr val="333333"/>
                </a:solidFill>
                <a:latin typeface="+mn-lt"/>
              </a:rPr>
              <a:t>; </a:t>
            </a:r>
            <a:r>
              <a:rPr lang="en-US" altLang="de-DE" sz="2000" dirty="0" err="1">
                <a:solidFill>
                  <a:srgbClr val="333333"/>
                </a:solidFill>
                <a:latin typeface="+mn-lt"/>
              </a:rPr>
              <a:t>sandalye</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kırılgandır</a:t>
            </a:r>
            <a:r>
              <a:rPr lang="en-US" altLang="de-DE" sz="2000" dirty="0">
                <a:solidFill>
                  <a:srgbClr val="333333"/>
                </a:solidFill>
                <a:latin typeface="+mn-lt"/>
              </a:rPr>
              <a:t>. </a:t>
            </a:r>
          </a:p>
          <a:p>
            <a:pPr eaLnBrk="1" hangingPunct="1">
              <a:spcBef>
                <a:spcPts val="1200"/>
              </a:spcBef>
              <a:spcAft>
                <a:spcPts val="0"/>
              </a:spcAft>
              <a:buNone/>
            </a:pPr>
            <a:r>
              <a:rPr lang="en-US" altLang="de-DE" sz="2000" b="1" dirty="0" err="1">
                <a:solidFill>
                  <a:srgbClr val="004992"/>
                </a:solidFill>
                <a:latin typeface="+mj-lt"/>
              </a:rPr>
              <a:t>İnsanların</a:t>
            </a:r>
            <a:r>
              <a:rPr lang="en-US" altLang="de-DE" sz="2000" b="1" dirty="0">
                <a:solidFill>
                  <a:srgbClr val="004992"/>
                </a:solidFill>
                <a:latin typeface="+mj-lt"/>
              </a:rPr>
              <a:t> </a:t>
            </a:r>
            <a:r>
              <a:rPr lang="en-US" altLang="de-DE" sz="2000" b="1" dirty="0" err="1">
                <a:solidFill>
                  <a:srgbClr val="004992"/>
                </a:solidFill>
                <a:latin typeface="+mj-lt"/>
              </a:rPr>
              <a:t>sahip</a:t>
            </a:r>
            <a:r>
              <a:rPr lang="en-US" altLang="de-DE" sz="2000" b="1" dirty="0">
                <a:solidFill>
                  <a:srgbClr val="004992"/>
                </a:solidFill>
                <a:latin typeface="+mj-lt"/>
              </a:rPr>
              <a:t> </a:t>
            </a:r>
            <a:r>
              <a:rPr lang="en-US" altLang="de-DE" sz="2000" b="1" dirty="0" err="1">
                <a:solidFill>
                  <a:srgbClr val="004992"/>
                </a:solidFill>
                <a:latin typeface="+mj-lt"/>
              </a:rPr>
              <a:t>olabileceği</a:t>
            </a:r>
            <a:r>
              <a:rPr lang="en-US" altLang="de-DE" sz="2000" b="1" dirty="0">
                <a:solidFill>
                  <a:srgbClr val="004992"/>
                </a:solidFill>
                <a:latin typeface="+mj-lt"/>
              </a:rPr>
              <a:t> </a:t>
            </a:r>
            <a:r>
              <a:rPr lang="en-US" altLang="de-DE" sz="2000" b="1" dirty="0" err="1">
                <a:solidFill>
                  <a:srgbClr val="004992"/>
                </a:solidFill>
                <a:latin typeface="+mj-lt"/>
              </a:rPr>
              <a:t>pek</a:t>
            </a:r>
            <a:r>
              <a:rPr lang="en-US" altLang="de-DE" sz="2000" b="1" dirty="0">
                <a:solidFill>
                  <a:srgbClr val="004992"/>
                </a:solidFill>
                <a:latin typeface="+mj-lt"/>
              </a:rPr>
              <a:t> </a:t>
            </a:r>
            <a:r>
              <a:rPr lang="en-US" altLang="de-DE" sz="2000" b="1" dirty="0" err="1">
                <a:solidFill>
                  <a:srgbClr val="004992"/>
                </a:solidFill>
                <a:latin typeface="+mj-lt"/>
              </a:rPr>
              <a:t>olası</a:t>
            </a:r>
            <a:r>
              <a:rPr lang="en-US" altLang="de-DE" sz="2000" b="1" dirty="0">
                <a:solidFill>
                  <a:srgbClr val="004992"/>
                </a:solidFill>
                <a:latin typeface="+mj-lt"/>
              </a:rPr>
              <a:t> </a:t>
            </a:r>
            <a:r>
              <a:rPr lang="en-US" altLang="de-DE" sz="2000" b="1" dirty="0" err="1">
                <a:solidFill>
                  <a:srgbClr val="004992"/>
                </a:solidFill>
                <a:latin typeface="+mj-lt"/>
              </a:rPr>
              <a:t>olmayan</a:t>
            </a:r>
            <a:r>
              <a:rPr lang="en-US" altLang="de-DE" sz="2000" b="1" dirty="0">
                <a:solidFill>
                  <a:srgbClr val="004992"/>
                </a:solidFill>
                <a:latin typeface="+mj-lt"/>
              </a:rPr>
              <a:t> </a:t>
            </a:r>
            <a:r>
              <a:rPr lang="en-US" altLang="de-DE" sz="2000" b="1" dirty="0" err="1">
                <a:solidFill>
                  <a:srgbClr val="004992"/>
                </a:solidFill>
                <a:latin typeface="+mj-lt"/>
              </a:rPr>
              <a:t>ancak</a:t>
            </a:r>
            <a:r>
              <a:rPr lang="en-US" altLang="de-DE" sz="2000" b="1" dirty="0">
                <a:solidFill>
                  <a:srgbClr val="004992"/>
                </a:solidFill>
                <a:latin typeface="+mj-lt"/>
              </a:rPr>
              <a:t> DOĞRU </a:t>
            </a:r>
            <a:r>
              <a:rPr lang="en-US" altLang="de-DE" sz="2000" b="1" dirty="0" err="1">
                <a:solidFill>
                  <a:srgbClr val="004992"/>
                </a:solidFill>
                <a:latin typeface="+mj-lt"/>
              </a:rPr>
              <a:t>olan</a:t>
            </a:r>
            <a:r>
              <a:rPr lang="en-US" altLang="de-DE" sz="2000" b="1" dirty="0">
                <a:solidFill>
                  <a:srgbClr val="004992"/>
                </a:solidFill>
                <a:latin typeface="+mj-lt"/>
              </a:rPr>
              <a:t> </a:t>
            </a:r>
            <a:r>
              <a:rPr lang="en-US" altLang="de-DE" sz="2000" b="1" dirty="0" err="1">
                <a:solidFill>
                  <a:srgbClr val="004992"/>
                </a:solidFill>
                <a:latin typeface="+mj-lt"/>
              </a:rPr>
              <a:t>varsayım</a:t>
            </a:r>
            <a:r>
              <a:rPr lang="en-US" altLang="de-DE" sz="2000" b="1" dirty="0">
                <a:solidFill>
                  <a:srgbClr val="004992"/>
                </a:solidFill>
                <a:latin typeface="+mj-lt"/>
              </a:rPr>
              <a:t>: </a:t>
            </a:r>
            <a:r>
              <a:rPr lang="tr-TR" sz="2000" b="0" i="0" dirty="0">
                <a:solidFill>
                  <a:srgbClr val="252525"/>
                </a:solidFill>
                <a:effectLst/>
                <a:latin typeface="+mj-lt"/>
              </a:rPr>
              <a:t>Sandalye testereyle kesilmiş; pek olası olmayan bir varsayım çünkü ilk resimde hiç kimse çocuğun sandalyenin bacağını kestiğini görmemişti!</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3" name="Picture 2088">
            <a:extLst>
              <a:ext uri="{FF2B5EF4-FFF2-40B4-BE49-F238E27FC236}">
                <a16:creationId xmlns="" xmlns:a16="http://schemas.microsoft.com/office/drawing/2014/main" id="{4124FF7A-159A-B71D-A6F6-6AF68CB90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Haydi başlayalım!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3"/>
          <p:cNvSpPr txBox="1"/>
          <p:nvPr/>
        </p:nvSpPr>
        <p:spPr>
          <a:xfrm>
            <a:off x="2519217" y="5884164"/>
            <a:ext cx="7123085" cy="38491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dirty="0">
                <a:solidFill>
                  <a:srgbClr val="004992"/>
                </a:solidFill>
                <a:latin typeface="+mn-lt"/>
              </a:rPr>
              <a:t>Bu </a:t>
            </a:r>
            <a:r>
              <a:rPr lang="en-US" sz="2400" spc="-10" dirty="0" err="1">
                <a:solidFill>
                  <a:srgbClr val="004992"/>
                </a:solidFill>
                <a:latin typeface="+mn-lt"/>
              </a:rPr>
              <a:t>durumda</a:t>
            </a:r>
            <a:r>
              <a:rPr lang="en-US" sz="2400" spc="-10" dirty="0">
                <a:solidFill>
                  <a:srgbClr val="004992"/>
                </a:solidFill>
                <a:latin typeface="+mn-lt"/>
              </a:rPr>
              <a:t> </a:t>
            </a:r>
            <a:r>
              <a:rPr lang="en-US" sz="2400" spc="-10" dirty="0" err="1">
                <a:solidFill>
                  <a:srgbClr val="004992"/>
                </a:solidFill>
                <a:latin typeface="+mn-lt"/>
              </a:rPr>
              <a:t>kadın</a:t>
            </a:r>
            <a:r>
              <a:rPr lang="en-US" sz="2400" spc="-10" dirty="0">
                <a:solidFill>
                  <a:srgbClr val="004992"/>
                </a:solidFill>
                <a:latin typeface="+mn-lt"/>
              </a:rPr>
              <a:t> </a:t>
            </a:r>
            <a:r>
              <a:rPr lang="en-US" sz="2400" spc="-10" dirty="0" err="1">
                <a:solidFill>
                  <a:srgbClr val="004992"/>
                </a:solidFill>
                <a:latin typeface="+mn-lt"/>
              </a:rPr>
              <a:t>kendini</a:t>
            </a:r>
            <a:r>
              <a:rPr lang="en-US" sz="2400" spc="-10" dirty="0">
                <a:solidFill>
                  <a:srgbClr val="004992"/>
                </a:solidFill>
                <a:latin typeface="+mn-lt"/>
              </a:rPr>
              <a:t> </a:t>
            </a:r>
            <a:r>
              <a:rPr lang="en-US" sz="2400" spc="-10" dirty="0" err="1">
                <a:solidFill>
                  <a:srgbClr val="004992"/>
                </a:solidFill>
                <a:latin typeface="+mn-lt"/>
              </a:rPr>
              <a:t>nasıl</a:t>
            </a:r>
            <a:r>
              <a:rPr lang="en-US" sz="2400" spc="-10" dirty="0">
                <a:solidFill>
                  <a:srgbClr val="004992"/>
                </a:solidFill>
                <a:latin typeface="+mn-lt"/>
              </a:rPr>
              <a:t> </a:t>
            </a:r>
            <a:r>
              <a:rPr lang="en-US" sz="2400" spc="-10" dirty="0" err="1">
                <a:solidFill>
                  <a:srgbClr val="004992"/>
                </a:solidFill>
                <a:latin typeface="+mn-lt"/>
              </a:rPr>
              <a:t>hissedebilir</a:t>
            </a:r>
            <a:r>
              <a:rPr lang="en-US" sz="2400" spc="-10" dirty="0">
                <a:solidFill>
                  <a:srgbClr val="004992"/>
                </a:solidFill>
                <a:latin typeface="+mn-lt"/>
              </a:rPr>
              <a:t>?</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3" name="Picture 1031" descr="02">
            <a:extLst>
              <a:ext uri="{FF2B5EF4-FFF2-40B4-BE49-F238E27FC236}">
                <a16:creationId xmlns="" xmlns:a16="http://schemas.microsoft.com/office/drawing/2014/main" id="{031F6168-B116-6D87-2342-712ED8D7E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09" y="1063711"/>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6">
            <a:extLst>
              <a:ext uri="{FF2B5EF4-FFF2-40B4-BE49-F238E27FC236}">
                <a16:creationId xmlns="" xmlns:a16="http://schemas.microsoft.com/office/drawing/2014/main" id="{3ECBDA28-AA9D-5899-EDFA-40CFE0A83198}"/>
              </a:ext>
            </a:extLst>
          </p:cNvPr>
          <p:cNvSpPr txBox="1">
            <a:spLocks noChangeArrowheads="1"/>
          </p:cNvSpPr>
          <p:nvPr/>
        </p:nvSpPr>
        <p:spPr bwMode="auto">
          <a:xfrm>
            <a:off x="6924491" y="1484784"/>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b="1" dirty="0" err="1">
                <a:latin typeface="Calibri Light"/>
              </a:rPr>
              <a:t>Yeşil</a:t>
            </a:r>
            <a:r>
              <a:rPr lang="de-DE" altLang="de-DE" sz="1800" b="1" dirty="0">
                <a:latin typeface="Calibri Light"/>
              </a:rPr>
              <a:t> </a:t>
            </a:r>
            <a:r>
              <a:rPr lang="de-DE" altLang="de-DE" sz="1800" b="1" dirty="0" err="1">
                <a:latin typeface="Calibri Light"/>
              </a:rPr>
              <a:t>ışık</a:t>
            </a:r>
            <a:r>
              <a:rPr lang="de-DE" altLang="de-DE" sz="1800" b="1" dirty="0">
                <a:latin typeface="Calibri Light"/>
              </a:rPr>
              <a:t> </a:t>
            </a:r>
            <a:r>
              <a:rPr lang="de-DE" altLang="de-DE" sz="1800" b="1" dirty="0" err="1">
                <a:latin typeface="Calibri Light"/>
              </a:rPr>
              <a:t>yandı</a:t>
            </a:r>
            <a:r>
              <a:rPr lang="de-DE" altLang="de-DE" sz="1800" b="1" dirty="0">
                <a:latin typeface="Calibri Light"/>
              </a:rPr>
              <a:t>!</a:t>
            </a:r>
          </a:p>
        </p:txBody>
      </p:sp>
    </p:spTree>
    <p:extLst>
      <p:ext uri="{BB962C8B-B14F-4D97-AF65-F5344CB8AC3E}">
        <p14:creationId xmlns:p14="http://schemas.microsoft.com/office/powerpoint/2010/main" val="3975720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mn-lt"/>
              </a:rPr>
              <a:t>Adam ne </a:t>
            </a:r>
            <a:r>
              <a:rPr lang="en-US" altLang="de-DE" sz="2400" dirty="0" err="1">
                <a:solidFill>
                  <a:srgbClr val="004992"/>
                </a:solidFill>
                <a:latin typeface="+mn-lt"/>
              </a:rPr>
              <a:t>düşünüyor</a:t>
            </a:r>
            <a:r>
              <a:rPr lang="en-US" altLang="de-DE" sz="2400" dirty="0">
                <a:solidFill>
                  <a:srgbClr val="004992"/>
                </a:solidFill>
                <a:latin typeface="+mn-lt"/>
              </a:rPr>
              <a:t> </a:t>
            </a:r>
            <a:r>
              <a:rPr lang="en-US" altLang="de-DE" sz="2400" dirty="0" err="1">
                <a:solidFill>
                  <a:srgbClr val="004992"/>
                </a:solidFill>
                <a:latin typeface="+mn-lt"/>
              </a:rPr>
              <a:t>olabilir</a:t>
            </a:r>
            <a:r>
              <a:rPr lang="en-US" altLang="de-DE" sz="2400" dirty="0">
                <a:solidFill>
                  <a:srgbClr val="004992"/>
                </a:solidFill>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3" name="Picture 11" descr="06">
            <a:extLst>
              <a:ext uri="{FF2B5EF4-FFF2-40B4-BE49-F238E27FC236}">
                <a16:creationId xmlns="" xmlns:a16="http://schemas.microsoft.com/office/drawing/2014/main" id="{7EB98A0C-A645-2D3F-E2DE-3663B313E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0">
            <a:extLst>
              <a:ext uri="{FF2B5EF4-FFF2-40B4-BE49-F238E27FC236}">
                <a16:creationId xmlns="" xmlns:a16="http://schemas.microsoft.com/office/drawing/2014/main" id="{1A978B82-5ED2-5E2D-425A-BA48B0E9FA9D}"/>
              </a:ext>
            </a:extLst>
          </p:cNvPr>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err="1">
                <a:latin typeface="Calibri Light"/>
              </a:rPr>
              <a:t>Şu</a:t>
            </a:r>
            <a:r>
              <a:rPr lang="de-DE" altLang="de-DE" sz="1400" i="1" dirty="0">
                <a:latin typeface="Calibri Light"/>
              </a:rPr>
              <a:t> </a:t>
            </a:r>
            <a:r>
              <a:rPr lang="de-DE" altLang="de-DE" sz="1400" i="1" dirty="0" err="1">
                <a:latin typeface="Calibri Light"/>
              </a:rPr>
              <a:t>sinir</a:t>
            </a:r>
            <a:r>
              <a:rPr lang="de-DE" altLang="de-DE" sz="1400" i="1" dirty="0">
                <a:latin typeface="Calibri Light"/>
              </a:rPr>
              <a:t> </a:t>
            </a:r>
            <a:r>
              <a:rPr lang="de-DE" altLang="de-DE" sz="1400" i="1" dirty="0" err="1">
                <a:latin typeface="Calibri Light"/>
              </a:rPr>
              <a:t>bozucu</a:t>
            </a:r>
            <a:r>
              <a:rPr lang="de-DE" altLang="de-DE" sz="1400" i="1" dirty="0">
                <a:latin typeface="Calibri Light"/>
              </a:rPr>
              <a:t> </a:t>
            </a:r>
            <a:r>
              <a:rPr lang="de-DE" altLang="de-DE" sz="1400" i="1" dirty="0" err="1">
                <a:latin typeface="Calibri Light"/>
              </a:rPr>
              <a:t>iş</a:t>
            </a:r>
            <a:r>
              <a:rPr lang="de-DE" altLang="de-DE" sz="1400" i="1" dirty="0">
                <a:latin typeface="Calibri Light"/>
              </a:rPr>
              <a:t> </a:t>
            </a:r>
            <a:r>
              <a:rPr lang="de-DE" altLang="de-DE" sz="1400" i="1" dirty="0" err="1">
                <a:latin typeface="Calibri Light"/>
              </a:rPr>
              <a:t>memnuniyeti</a:t>
            </a:r>
            <a:r>
              <a:rPr lang="de-DE" altLang="de-DE" sz="1400" i="1" dirty="0">
                <a:latin typeface="Calibri Light"/>
              </a:rPr>
              <a:t> </a:t>
            </a:r>
            <a:r>
              <a:rPr lang="de-DE" altLang="de-DE" sz="1400" i="1" dirty="0" err="1">
                <a:latin typeface="Calibri Light"/>
              </a:rPr>
              <a:t>anketini</a:t>
            </a:r>
            <a:r>
              <a:rPr lang="de-DE" altLang="de-DE" sz="1400" i="1" dirty="0">
                <a:latin typeface="Calibri Light"/>
              </a:rPr>
              <a:t> </a:t>
            </a:r>
            <a:r>
              <a:rPr lang="de-DE" altLang="de-DE" sz="1400" i="1" dirty="0" err="1">
                <a:latin typeface="Calibri Light"/>
              </a:rPr>
              <a:t>gördünüz</a:t>
            </a:r>
            <a:r>
              <a:rPr lang="de-DE" altLang="de-DE" sz="1400" i="1" dirty="0">
                <a:latin typeface="Calibri Light"/>
              </a:rPr>
              <a:t> </a:t>
            </a:r>
            <a:r>
              <a:rPr lang="de-DE" altLang="de-DE" sz="1400" i="1" dirty="0" err="1">
                <a:latin typeface="Calibri Light"/>
              </a:rPr>
              <a:t>mü</a:t>
            </a:r>
            <a:r>
              <a:rPr lang="de-DE" altLang="de-DE" sz="1400" i="1" dirty="0">
                <a:latin typeface="Calibri Light"/>
              </a:rPr>
              <a:t>?</a:t>
            </a:r>
            <a:endParaRPr lang="de-DE" altLang="de-DE" sz="1400" dirty="0">
              <a:latin typeface="Calibri Light"/>
            </a:endParaRPr>
          </a:p>
        </p:txBody>
      </p:sp>
      <p:sp>
        <p:nvSpPr>
          <p:cNvPr id="6" name="Text Box 20">
            <a:extLst>
              <a:ext uri="{FF2B5EF4-FFF2-40B4-BE49-F238E27FC236}">
                <a16:creationId xmlns="" xmlns:a16="http://schemas.microsoft.com/office/drawing/2014/main" id="{0804C462-1922-478D-809C-A57C3FF58BBD}"/>
              </a:ext>
            </a:extLst>
          </p:cNvPr>
          <p:cNvSpPr txBox="1">
            <a:spLocks noChangeArrowheads="1"/>
          </p:cNvSpPr>
          <p:nvPr/>
        </p:nvSpPr>
        <p:spPr bwMode="auto">
          <a:xfrm>
            <a:off x="4484732" y="1855071"/>
            <a:ext cx="1920240" cy="1341656"/>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err="1">
                <a:latin typeface="Calibri Light"/>
              </a:rPr>
              <a:t>Lütfen</a:t>
            </a:r>
            <a:r>
              <a:rPr lang="de-DE" altLang="de-DE" sz="1400" dirty="0">
                <a:latin typeface="Calibri Light"/>
              </a:rPr>
              <a:t> </a:t>
            </a:r>
            <a:r>
              <a:rPr lang="de-DE" altLang="de-DE" sz="1400" dirty="0" err="1">
                <a:latin typeface="Calibri Light"/>
              </a:rPr>
              <a:t>bana</a:t>
            </a:r>
            <a:r>
              <a:rPr lang="de-DE" altLang="de-DE" sz="1400" dirty="0">
                <a:latin typeface="Calibri Light"/>
              </a:rPr>
              <a:t> </a:t>
            </a:r>
            <a:r>
              <a:rPr lang="de-DE" altLang="de-DE" sz="1400" dirty="0" err="1">
                <a:latin typeface="Calibri Light"/>
              </a:rPr>
              <a:t>bu</a:t>
            </a:r>
            <a:r>
              <a:rPr lang="de-DE" altLang="de-DE" sz="1400" dirty="0">
                <a:latin typeface="Calibri Light"/>
              </a:rPr>
              <a:t> </a:t>
            </a:r>
            <a:r>
              <a:rPr lang="de-DE" altLang="de-DE" sz="1400" dirty="0" err="1">
                <a:latin typeface="Calibri Light"/>
              </a:rPr>
              <a:t>kitabın</a:t>
            </a:r>
            <a:r>
              <a:rPr lang="de-DE" altLang="de-DE" sz="1400" dirty="0">
                <a:latin typeface="Calibri Light"/>
              </a:rPr>
              <a:t> ne </a:t>
            </a:r>
            <a:r>
              <a:rPr lang="de-DE" altLang="de-DE" sz="1400" dirty="0" err="1">
                <a:latin typeface="Calibri Light"/>
              </a:rPr>
              <a:t>zaman</a:t>
            </a:r>
            <a:r>
              <a:rPr lang="de-DE" altLang="de-DE" sz="1400" dirty="0">
                <a:latin typeface="Calibri Light"/>
              </a:rPr>
              <a:t> </a:t>
            </a:r>
            <a:r>
              <a:rPr lang="de-DE" altLang="de-DE" sz="1400" dirty="0" err="1">
                <a:latin typeface="Calibri Light"/>
              </a:rPr>
              <a:t>teslim</a:t>
            </a:r>
            <a:r>
              <a:rPr lang="de-DE" altLang="de-DE" sz="1400" dirty="0">
                <a:latin typeface="Calibri Light"/>
              </a:rPr>
              <a:t> </a:t>
            </a:r>
            <a:r>
              <a:rPr lang="de-DE" altLang="de-DE" sz="1400" dirty="0" err="1">
                <a:latin typeface="Calibri Light"/>
              </a:rPr>
              <a:t>edileceğini</a:t>
            </a:r>
            <a:r>
              <a:rPr lang="de-DE" altLang="de-DE" sz="1400" dirty="0">
                <a:latin typeface="Calibri Light"/>
              </a:rPr>
              <a:t> </a:t>
            </a:r>
            <a:r>
              <a:rPr lang="de-DE" altLang="de-DE" sz="1400" dirty="0" err="1">
                <a:latin typeface="Calibri Light"/>
              </a:rPr>
              <a:t>söyler</a:t>
            </a:r>
            <a:r>
              <a:rPr lang="de-DE" altLang="de-DE" sz="1400" dirty="0">
                <a:latin typeface="Calibri Light"/>
              </a:rPr>
              <a:t> </a:t>
            </a:r>
            <a:r>
              <a:rPr lang="de-DE" altLang="de-DE" sz="1400" dirty="0" err="1">
                <a:latin typeface="Calibri Light"/>
              </a:rPr>
              <a:t>misiniz</a:t>
            </a:r>
            <a:r>
              <a:rPr lang="de-DE" altLang="de-DE" sz="1400" dirty="0">
                <a:latin typeface="Calibri Light"/>
              </a:rPr>
              <a:t>?</a:t>
            </a:r>
            <a:endParaRPr lang="en-GB" altLang="de-DE" sz="1400" dirty="0">
              <a:latin typeface="Calibri Light"/>
            </a:endParaRPr>
          </a:p>
        </p:txBody>
      </p:sp>
      <p:sp>
        <p:nvSpPr>
          <p:cNvPr id="7" name="Text Box 18">
            <a:extLst>
              <a:ext uri="{FF2B5EF4-FFF2-40B4-BE49-F238E27FC236}">
                <a16:creationId xmlns="" xmlns:a16="http://schemas.microsoft.com/office/drawing/2014/main" id="{66315248-8ED5-8E8B-2F29-62988B9D9C17}"/>
              </a:ext>
            </a:extLst>
          </p:cNvPr>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err="1">
                <a:latin typeface="Calibri Light"/>
              </a:rPr>
              <a:t>Böyle</a:t>
            </a:r>
            <a:r>
              <a:rPr lang="de-DE" altLang="de-DE" sz="1400" dirty="0">
                <a:latin typeface="Calibri Light"/>
              </a:rPr>
              <a:t> </a:t>
            </a:r>
            <a:r>
              <a:rPr lang="de-DE" altLang="de-DE" sz="1400" dirty="0" err="1">
                <a:latin typeface="Calibri Light"/>
              </a:rPr>
              <a:t>aptalca</a:t>
            </a:r>
            <a:r>
              <a:rPr lang="de-DE" altLang="de-DE" sz="1400" dirty="0">
                <a:latin typeface="Calibri Light"/>
              </a:rPr>
              <a:t> </a:t>
            </a:r>
            <a:r>
              <a:rPr lang="de-DE" altLang="de-DE" sz="1400" dirty="0" err="1">
                <a:latin typeface="Calibri Light"/>
              </a:rPr>
              <a:t>sorulara</a:t>
            </a:r>
            <a:r>
              <a:rPr lang="de-DE" altLang="de-DE" sz="1400" dirty="0">
                <a:latin typeface="Calibri Light"/>
              </a:rPr>
              <a:t> </a:t>
            </a:r>
            <a:r>
              <a:rPr lang="de-DE" altLang="de-DE" sz="1400" dirty="0" err="1">
                <a:latin typeface="Calibri Light"/>
              </a:rPr>
              <a:t>cevap</a:t>
            </a:r>
            <a:r>
              <a:rPr lang="de-DE" altLang="de-DE" sz="1400" dirty="0">
                <a:latin typeface="Calibri Light"/>
              </a:rPr>
              <a:t> </a:t>
            </a:r>
            <a:r>
              <a:rPr lang="de-DE" altLang="de-DE" sz="1400" dirty="0" err="1">
                <a:latin typeface="Calibri Light"/>
              </a:rPr>
              <a:t>vermem</a:t>
            </a:r>
            <a:r>
              <a:rPr lang="de-DE" altLang="de-DE" sz="1400" dirty="0">
                <a:latin typeface="Calibri Light"/>
              </a:rPr>
              <a:t>!</a:t>
            </a:r>
            <a:endParaRPr lang="en-GB" altLang="de-DE" sz="1400" dirty="0">
              <a:latin typeface="Calibri Light"/>
            </a:endParaRPr>
          </a:p>
        </p:txBody>
      </p:sp>
    </p:spTree>
    <p:extLst>
      <p:ext uri="{BB962C8B-B14F-4D97-AF65-F5344CB8AC3E}">
        <p14:creationId xmlns:p14="http://schemas.microsoft.com/office/powerpoint/2010/main" val="4285211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8"/>
          <p:cNvSpPr txBox="1"/>
          <p:nvPr/>
        </p:nvSpPr>
        <p:spPr>
          <a:xfrm>
            <a:off x="3417468" y="5884164"/>
            <a:ext cx="5326584" cy="77271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dirty="0">
                <a:solidFill>
                  <a:srgbClr val="004992"/>
                </a:solidFill>
                <a:latin typeface="+mn-lt"/>
              </a:rPr>
              <a:t>Park </a:t>
            </a:r>
            <a:r>
              <a:rPr lang="en-US" sz="2400" spc="-10" dirty="0" err="1">
                <a:solidFill>
                  <a:srgbClr val="004992"/>
                </a:solidFill>
                <a:latin typeface="+mn-lt"/>
              </a:rPr>
              <a:t>bekçisi</a:t>
            </a:r>
            <a:r>
              <a:rPr lang="en-US" sz="2400" spc="-10" dirty="0">
                <a:solidFill>
                  <a:srgbClr val="004992"/>
                </a:solidFill>
                <a:latin typeface="+mn-lt"/>
              </a:rPr>
              <a:t> </a:t>
            </a:r>
            <a:r>
              <a:rPr lang="en-US" sz="2400" spc="-10" dirty="0" err="1">
                <a:solidFill>
                  <a:srgbClr val="004992"/>
                </a:solidFill>
                <a:latin typeface="+mn-lt"/>
              </a:rPr>
              <a:t>muhtemelen</a:t>
            </a:r>
            <a:r>
              <a:rPr lang="en-US" sz="2400" spc="-10" dirty="0">
                <a:solidFill>
                  <a:srgbClr val="004992"/>
                </a:solidFill>
                <a:latin typeface="+mn-lt"/>
              </a:rPr>
              <a:t> ne </a:t>
            </a:r>
            <a:r>
              <a:rPr lang="en-US" sz="2400" spc="-10" dirty="0" err="1">
                <a:solidFill>
                  <a:srgbClr val="004992"/>
                </a:solidFill>
                <a:latin typeface="+mn-lt"/>
              </a:rPr>
              <a:t>düşünüyordur</a:t>
            </a:r>
            <a:r>
              <a:rPr lang="en-US" sz="2400" spc="-10" dirty="0">
                <a:solidFill>
                  <a:srgbClr val="004992"/>
                </a:solidFill>
                <a:latin typeface="+mn-lt"/>
              </a:rPr>
              <a:t>...? </a:t>
            </a:r>
            <a:r>
              <a:rPr lang="en-US" sz="2400" spc="-10" dirty="0" err="1">
                <a:solidFill>
                  <a:srgbClr val="004992"/>
                </a:solidFill>
                <a:latin typeface="+mn-lt"/>
              </a:rPr>
              <a:t>Haklı</a:t>
            </a:r>
            <a:r>
              <a:rPr lang="en-US" sz="2400" spc="-10" dirty="0">
                <a:solidFill>
                  <a:srgbClr val="004992"/>
                </a:solidFill>
                <a:latin typeface="+mn-lt"/>
              </a:rPr>
              <a:t> </a:t>
            </a:r>
            <a:r>
              <a:rPr lang="en-US" sz="2400" spc="-10" dirty="0" err="1">
                <a:solidFill>
                  <a:srgbClr val="004992"/>
                </a:solidFill>
                <a:latin typeface="+mn-lt"/>
              </a:rPr>
              <a:t>mı</a:t>
            </a:r>
            <a:r>
              <a:rPr lang="en-US" sz="2400" spc="-10" dirty="0">
                <a:solidFill>
                  <a:srgbClr val="004992"/>
                </a:solidFill>
                <a:latin typeface="+mn-lt"/>
              </a:rPr>
              <a:t>?</a:t>
            </a:r>
            <a:endParaRPr sz="2400" dirty="0">
              <a:solidFill>
                <a:srgbClr val="004992"/>
              </a:solidFill>
              <a:latin typeface="+mn-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3" name="Picture 35" descr="04">
            <a:extLst>
              <a:ext uri="{FF2B5EF4-FFF2-40B4-BE49-F238E27FC236}">
                <a16:creationId xmlns="" xmlns:a16="http://schemas.microsoft.com/office/drawing/2014/main" id="{27F4963D-08F0-E72E-102C-68F0AABFF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7">
            <a:extLst>
              <a:ext uri="{FF2B5EF4-FFF2-40B4-BE49-F238E27FC236}">
                <a16:creationId xmlns="" xmlns:a16="http://schemas.microsoft.com/office/drawing/2014/main" id="{1F2B1B21-9BB7-BE2C-C393-6FC8D3301939}"/>
              </a:ext>
            </a:extLst>
          </p:cNvPr>
          <p:cNvSpPr txBox="1">
            <a:spLocks noChangeArrowheads="1"/>
          </p:cNvSpPr>
          <p:nvPr/>
        </p:nvSpPr>
        <p:spPr bwMode="auto">
          <a:xfrm>
            <a:off x="3796739" y="1268760"/>
            <a:ext cx="1508760" cy="31432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English </a:t>
            </a:r>
            <a:r>
              <a:rPr lang="de-DE" altLang="de-DE" sz="1400" dirty="0" err="1">
                <a:latin typeface="Calibri Light"/>
              </a:rPr>
              <a:t>Course</a:t>
            </a:r>
            <a:r>
              <a:rPr lang="de-DE" altLang="de-DE" sz="1400" dirty="0">
                <a:latin typeface="Calibri Light"/>
              </a:rPr>
              <a:t> 1A</a:t>
            </a:r>
          </a:p>
        </p:txBody>
      </p:sp>
    </p:spTree>
    <p:extLst>
      <p:ext uri="{BB962C8B-B14F-4D97-AF65-F5344CB8AC3E}">
        <p14:creationId xmlns:p14="http://schemas.microsoft.com/office/powerpoint/2010/main" val="2641206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1"/>
          <p:cNvSpPr txBox="1"/>
          <p:nvPr/>
        </p:nvSpPr>
        <p:spPr>
          <a:xfrm>
            <a:off x="2857811" y="5445252"/>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dirty="0" err="1">
                <a:solidFill>
                  <a:srgbClr val="004992"/>
                </a:solidFill>
                <a:latin typeface="+mn-lt"/>
              </a:rPr>
              <a:t>Resmin</a:t>
            </a:r>
            <a:r>
              <a:rPr lang="en-US" sz="2400" spc="-5" dirty="0">
                <a:solidFill>
                  <a:srgbClr val="004992"/>
                </a:solidFill>
                <a:latin typeface="+mn-lt"/>
              </a:rPr>
              <a:t> </a:t>
            </a:r>
            <a:r>
              <a:rPr lang="en-US" sz="2400" spc="-5" dirty="0" err="1">
                <a:solidFill>
                  <a:srgbClr val="004992"/>
                </a:solidFill>
                <a:latin typeface="+mn-lt"/>
              </a:rPr>
              <a:t>önündeki</a:t>
            </a:r>
            <a:r>
              <a:rPr lang="en-US" sz="2400" spc="-5" dirty="0">
                <a:solidFill>
                  <a:srgbClr val="004992"/>
                </a:solidFill>
                <a:latin typeface="+mn-lt"/>
              </a:rPr>
              <a:t> </a:t>
            </a:r>
            <a:r>
              <a:rPr lang="en-US" sz="2400" spc="-5" dirty="0" err="1">
                <a:solidFill>
                  <a:srgbClr val="004992"/>
                </a:solidFill>
                <a:latin typeface="+mn-lt"/>
              </a:rPr>
              <a:t>adam</a:t>
            </a:r>
            <a:r>
              <a:rPr lang="en-US" sz="2400" spc="-5" dirty="0">
                <a:solidFill>
                  <a:srgbClr val="004992"/>
                </a:solidFill>
                <a:latin typeface="+mn-lt"/>
              </a:rPr>
              <a:t> ne </a:t>
            </a:r>
            <a:r>
              <a:rPr lang="en-US" sz="2400" spc="-5" dirty="0" err="1">
                <a:solidFill>
                  <a:srgbClr val="004992"/>
                </a:solidFill>
                <a:latin typeface="+mn-lt"/>
              </a:rPr>
              <a:t>düşünüyor</a:t>
            </a:r>
            <a:r>
              <a:rPr lang="en-US" sz="2400" spc="-5" dirty="0">
                <a:solidFill>
                  <a:srgbClr val="004992"/>
                </a:solidFill>
                <a:latin typeface="+mn-lt"/>
              </a:rPr>
              <a:t> </a:t>
            </a:r>
            <a:r>
              <a:rPr lang="en-US" sz="2400" spc="-5" dirty="0" err="1">
                <a:solidFill>
                  <a:srgbClr val="004992"/>
                </a:solidFill>
                <a:latin typeface="+mn-lt"/>
              </a:rPr>
              <a:t>olabilir</a:t>
            </a:r>
            <a:r>
              <a:rPr lang="en-US" sz="2400" spc="-5" dirty="0">
                <a:solidFill>
                  <a:srgbClr val="004992"/>
                </a:solidFill>
                <a:latin typeface="+mn-lt"/>
              </a:rPr>
              <a:t>...? </a:t>
            </a:r>
            <a:r>
              <a:rPr lang="en-US" sz="2400" spc="-5" dirty="0" err="1">
                <a:solidFill>
                  <a:srgbClr val="004992"/>
                </a:solidFill>
                <a:latin typeface="+mn-lt"/>
              </a:rPr>
              <a:t>Doğru</a:t>
            </a:r>
            <a:r>
              <a:rPr lang="en-US" sz="2400" spc="-5" dirty="0">
                <a:solidFill>
                  <a:srgbClr val="004992"/>
                </a:solidFill>
                <a:latin typeface="+mn-lt"/>
              </a:rPr>
              <a:t> mu </a:t>
            </a:r>
            <a:r>
              <a:rPr lang="en-US" sz="2400" spc="-5" dirty="0" err="1">
                <a:solidFill>
                  <a:srgbClr val="004992"/>
                </a:solidFill>
                <a:latin typeface="+mn-lt"/>
              </a:rPr>
              <a:t>düşünüyor</a:t>
            </a:r>
            <a:r>
              <a:rPr lang="en-US" sz="2400" spc="-5" dirty="0">
                <a:solidFill>
                  <a:srgbClr val="004992"/>
                </a:solidFill>
                <a:latin typeface="+mn-lt"/>
              </a:rPr>
              <a:t>?</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3" name="Picture 2074" descr="03">
            <a:extLst>
              <a:ext uri="{FF2B5EF4-FFF2-40B4-BE49-F238E27FC236}">
                <a16:creationId xmlns="" xmlns:a16="http://schemas.microsoft.com/office/drawing/2014/main" id="{A79D20A1-A45E-4CA6-6E3C-854938460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097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4" name="Picture 13" descr="05">
            <a:extLst>
              <a:ext uri="{FF2B5EF4-FFF2-40B4-BE49-F238E27FC236}">
                <a16:creationId xmlns="" xmlns:a16="http://schemas.microsoft.com/office/drawing/2014/main" id="{C68F9A1C-88FB-9178-E455-7D1DEE566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4" y="1078992"/>
            <a:ext cx="6515888" cy="48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8">
            <a:extLst>
              <a:ext uri="{FF2B5EF4-FFF2-40B4-BE49-F238E27FC236}">
                <a16:creationId xmlns="" xmlns:a16="http://schemas.microsoft.com/office/drawing/2014/main" id="{F8AFC7FE-209F-D99E-7037-B22BA377E6DC}"/>
              </a:ext>
            </a:extLst>
          </p:cNvPr>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Anne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Karar</a:t>
            </a:r>
            <a:r>
              <a:rPr lang="de-DE" altLang="de-DE" sz="2000" dirty="0">
                <a:solidFill>
                  <a:srgbClr val="004992"/>
                </a:solidFill>
                <a:latin typeface="Calibri Light"/>
              </a:rPr>
              <a:t> </a:t>
            </a:r>
            <a:r>
              <a:rPr lang="de-DE" altLang="de-DE" sz="2000" dirty="0" err="1">
                <a:solidFill>
                  <a:srgbClr val="004992"/>
                </a:solidFill>
                <a:latin typeface="Calibri Light"/>
              </a:rPr>
              <a:t>vermek</a:t>
            </a:r>
            <a:r>
              <a:rPr lang="de-DE" altLang="de-DE" sz="2000" dirty="0">
                <a:solidFill>
                  <a:srgbClr val="004992"/>
                </a:solidFill>
                <a:latin typeface="Calibri Light"/>
              </a:rPr>
              <a:t> </a:t>
            </a:r>
            <a:r>
              <a:rPr lang="de-DE" altLang="de-DE" sz="2000" dirty="0" err="1">
                <a:solidFill>
                  <a:srgbClr val="004992"/>
                </a:solidFill>
                <a:latin typeface="Calibri Light"/>
              </a:rPr>
              <a:t>için</a:t>
            </a:r>
            <a:r>
              <a:rPr lang="de-DE" altLang="de-DE" sz="2000" dirty="0">
                <a:solidFill>
                  <a:srgbClr val="004992"/>
                </a:solidFill>
                <a:latin typeface="Calibri Light"/>
              </a:rPr>
              <a:t> </a:t>
            </a:r>
            <a:r>
              <a:rPr lang="de-DE" altLang="de-DE" sz="2000" dirty="0" err="1">
                <a:solidFill>
                  <a:srgbClr val="004992"/>
                </a:solidFill>
                <a:latin typeface="Calibri Light"/>
              </a:rPr>
              <a:t>daha</a:t>
            </a:r>
            <a:r>
              <a:rPr lang="de-DE" altLang="de-DE" sz="2000" dirty="0">
                <a:solidFill>
                  <a:srgbClr val="004992"/>
                </a:solidFill>
                <a:latin typeface="Calibri Light"/>
              </a:rPr>
              <a:t> </a:t>
            </a:r>
            <a:r>
              <a:rPr lang="de-DE" altLang="de-DE" sz="2000" dirty="0" err="1">
                <a:solidFill>
                  <a:srgbClr val="004992"/>
                </a:solidFill>
                <a:latin typeface="Calibri Light"/>
              </a:rPr>
              <a:t>fazla</a:t>
            </a:r>
            <a:r>
              <a:rPr lang="de-DE" altLang="de-DE" sz="2000" dirty="0">
                <a:solidFill>
                  <a:srgbClr val="004992"/>
                </a:solidFill>
                <a:latin typeface="Calibri Light"/>
              </a:rPr>
              <a:t> </a:t>
            </a:r>
            <a:r>
              <a:rPr lang="de-DE" altLang="de-DE" sz="2000" dirty="0" err="1">
                <a:solidFill>
                  <a:srgbClr val="004992"/>
                </a:solidFill>
                <a:latin typeface="Calibri Light"/>
              </a:rPr>
              <a:t>bilgiye</a:t>
            </a:r>
            <a:r>
              <a:rPr lang="de-DE" altLang="de-DE" sz="2000" dirty="0">
                <a:solidFill>
                  <a:srgbClr val="004992"/>
                </a:solidFill>
                <a:latin typeface="Calibri Light"/>
              </a:rPr>
              <a:t> </a:t>
            </a:r>
            <a:r>
              <a:rPr lang="de-DE" altLang="de-DE" sz="2000" dirty="0" err="1">
                <a:solidFill>
                  <a:srgbClr val="004992"/>
                </a:solidFill>
                <a:latin typeface="Calibri Light"/>
              </a:rPr>
              <a:t>ihtiyacımız</a:t>
            </a:r>
            <a:r>
              <a:rPr lang="de-DE" altLang="de-DE" sz="2000" dirty="0">
                <a:solidFill>
                  <a:srgbClr val="004992"/>
                </a:solidFill>
                <a:latin typeface="Calibri Light"/>
              </a:rPr>
              <a:t> </a:t>
            </a:r>
            <a:r>
              <a:rPr lang="de-DE" altLang="de-DE" sz="2000" dirty="0" err="1">
                <a:solidFill>
                  <a:srgbClr val="004992"/>
                </a:solidFill>
                <a:latin typeface="Calibri Light"/>
              </a:rPr>
              <a:t>var</a:t>
            </a:r>
            <a:r>
              <a:rPr lang="de-DE" altLang="de-DE" sz="2000" dirty="0">
                <a:solidFill>
                  <a:srgbClr val="004992"/>
                </a:solidFill>
                <a:latin typeface="Calibri Light"/>
              </a:rPr>
              <a:t> </a:t>
            </a:r>
            <a:r>
              <a:rPr lang="de-DE" altLang="de-DE" sz="2000" dirty="0" err="1">
                <a:solidFill>
                  <a:srgbClr val="004992"/>
                </a:solidFill>
                <a:latin typeface="Calibri Light"/>
              </a:rPr>
              <a:t>mı</a:t>
            </a:r>
            <a:r>
              <a:rPr lang="de-DE" altLang="de-DE" sz="2000" dirty="0">
                <a:solidFill>
                  <a:srgbClr val="004992"/>
                </a:solidFill>
                <a:latin typeface="Calibri Light"/>
              </a:rPr>
              <a:t>?</a:t>
            </a:r>
          </a:p>
        </p:txBody>
      </p:sp>
      <p:sp>
        <p:nvSpPr>
          <p:cNvPr id="7" name="AutoShape 13">
            <a:extLst>
              <a:ext uri="{FF2B5EF4-FFF2-40B4-BE49-F238E27FC236}">
                <a16:creationId xmlns="" xmlns:a16="http://schemas.microsoft.com/office/drawing/2014/main" id="{67A1CFE5-75C6-9652-75AA-E1E88937AD1A}"/>
              </a:ext>
            </a:extLst>
          </p:cNvPr>
          <p:cNvSpPr>
            <a:spLocks noChangeArrowheads="1"/>
          </p:cNvSpPr>
          <p:nvPr/>
        </p:nvSpPr>
        <p:spPr bwMode="auto">
          <a:xfrm>
            <a:off x="3505299" y="1628800"/>
            <a:ext cx="1426141"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dirty="0" err="1">
                <a:latin typeface="Calibri Light"/>
              </a:rPr>
              <a:t>Kendimi</a:t>
            </a:r>
            <a:r>
              <a:rPr lang="de-DE" altLang="de-DE" sz="1100" dirty="0">
                <a:latin typeface="Calibri Light"/>
              </a:rPr>
              <a:t> </a:t>
            </a:r>
            <a:r>
              <a:rPr lang="de-DE" altLang="de-DE" sz="1100" dirty="0" err="1">
                <a:latin typeface="Calibri Light"/>
              </a:rPr>
              <a:t>çok</a:t>
            </a:r>
            <a:r>
              <a:rPr lang="de-DE" altLang="de-DE" sz="1100" dirty="0">
                <a:latin typeface="Calibri Light"/>
              </a:rPr>
              <a:t> </a:t>
            </a:r>
            <a:r>
              <a:rPr lang="de-DE" altLang="de-DE" sz="1100" dirty="0" err="1">
                <a:latin typeface="Calibri Light"/>
              </a:rPr>
              <a:t>hasta</a:t>
            </a:r>
            <a:r>
              <a:rPr lang="de-DE" altLang="de-DE" sz="1100" dirty="0">
                <a:latin typeface="Calibri Light"/>
              </a:rPr>
              <a:t> </a:t>
            </a:r>
            <a:r>
              <a:rPr lang="de-DE" altLang="de-DE" sz="1100" dirty="0" err="1">
                <a:latin typeface="Calibri Light"/>
              </a:rPr>
              <a:t>hissediyorum</a:t>
            </a:r>
            <a:r>
              <a:rPr lang="de-DE" altLang="de-DE" sz="1100" dirty="0">
                <a:latin typeface="Calibri Light"/>
              </a:rPr>
              <a:t>!</a:t>
            </a:r>
          </a:p>
        </p:txBody>
      </p:sp>
      <p:sp>
        <p:nvSpPr>
          <p:cNvPr id="8" name="AutoShape 14">
            <a:extLst>
              <a:ext uri="{FF2B5EF4-FFF2-40B4-BE49-F238E27FC236}">
                <a16:creationId xmlns="" xmlns:a16="http://schemas.microsoft.com/office/drawing/2014/main" id="{A1B9043B-1CDE-33F1-2DF5-28C661004DE0}"/>
              </a:ext>
            </a:extLst>
          </p:cNvPr>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err="1">
                <a:latin typeface="Calibri Light"/>
              </a:rPr>
              <a:t>Uyan</a:t>
            </a:r>
            <a:r>
              <a:rPr lang="en-GB" altLang="de-DE" sz="900" dirty="0">
                <a:latin typeface="Calibri Light"/>
              </a:rPr>
              <a:t>, </a:t>
            </a:r>
            <a:r>
              <a:rPr lang="en-GB" altLang="de-DE" sz="900" dirty="0" err="1">
                <a:latin typeface="Calibri Light"/>
              </a:rPr>
              <a:t>canım</a:t>
            </a:r>
            <a:r>
              <a:rPr lang="en-GB" altLang="de-DE" sz="900" dirty="0">
                <a:latin typeface="Calibri Light"/>
              </a:rPr>
              <a:t>! </a:t>
            </a:r>
            <a:r>
              <a:rPr lang="en-GB" altLang="de-DE" sz="900" dirty="0" err="1">
                <a:latin typeface="Calibri Light"/>
              </a:rPr>
              <a:t>Okula</a:t>
            </a:r>
            <a:r>
              <a:rPr lang="en-GB" altLang="de-DE" sz="900" dirty="0">
                <a:latin typeface="Calibri Light"/>
              </a:rPr>
              <a:t> </a:t>
            </a:r>
            <a:r>
              <a:rPr lang="en-GB" altLang="de-DE" sz="900" dirty="0" err="1">
                <a:latin typeface="Calibri Light"/>
              </a:rPr>
              <a:t>gitme</a:t>
            </a:r>
            <a:r>
              <a:rPr lang="en-GB" altLang="de-DE" sz="900" dirty="0">
                <a:latin typeface="Calibri Light"/>
              </a:rPr>
              <a:t> </a:t>
            </a:r>
            <a:r>
              <a:rPr lang="en-GB" altLang="de-DE" sz="900" dirty="0" err="1">
                <a:latin typeface="Calibri Light"/>
              </a:rPr>
              <a:t>vakti</a:t>
            </a:r>
            <a:r>
              <a:rPr lang="en-GB" altLang="de-DE" sz="900" dirty="0">
                <a:latin typeface="Calibri Light"/>
              </a:rPr>
              <a:t> </a:t>
            </a:r>
            <a:r>
              <a:rPr lang="en-GB" altLang="de-DE" sz="900" dirty="0" err="1">
                <a:latin typeface="Calibri Light"/>
              </a:rPr>
              <a:t>geldi</a:t>
            </a:r>
            <a:r>
              <a:rPr lang="en-GB" altLang="de-DE" sz="900" dirty="0">
                <a:latin typeface="Calibri Light"/>
              </a:rPr>
              <a:t>!</a:t>
            </a:r>
          </a:p>
        </p:txBody>
      </p:sp>
      <p:sp>
        <p:nvSpPr>
          <p:cNvPr id="17" name="Oval 16">
            <a:extLst>
              <a:ext uri="{FF2B5EF4-FFF2-40B4-BE49-F238E27FC236}">
                <a16:creationId xmlns="" xmlns:a16="http://schemas.microsoft.com/office/drawing/2014/main" id="{AF89ABBA-57A7-9003-88D4-B43C0C638AC9}"/>
              </a:ext>
            </a:extLst>
          </p:cNvPr>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Text Box 20">
            <a:extLst>
              <a:ext uri="{FF2B5EF4-FFF2-40B4-BE49-F238E27FC236}">
                <a16:creationId xmlns="" xmlns:a16="http://schemas.microsoft.com/office/drawing/2014/main" id="{BC1D712C-4179-FA14-6B48-0776FE7915EF}"/>
              </a:ext>
            </a:extLst>
          </p:cNvPr>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1000" dirty="0">
                <a:latin typeface="Calibri Light"/>
              </a:rPr>
              <a:t>İşte termometre,</a:t>
            </a:r>
          </a:p>
          <a:p>
            <a:pPr algn="ctr" eaLnBrk="1" hangingPunct="1">
              <a:spcBef>
                <a:spcPct val="0"/>
              </a:spcBef>
              <a:buFontTx/>
              <a:buNone/>
            </a:pPr>
            <a:r>
              <a:rPr lang="de-DE" altLang="de-DE" sz="1000" dirty="0">
                <a:latin typeface="Calibri Light"/>
              </a:rPr>
              <a:t> </a:t>
            </a:r>
            <a:r>
              <a:rPr lang="de-DE" altLang="de-DE" sz="1000" dirty="0" err="1">
                <a:latin typeface="Calibri Light"/>
              </a:rPr>
              <a:t>ateşini</a:t>
            </a:r>
            <a:r>
              <a:rPr lang="de-DE" altLang="de-DE" sz="1000" dirty="0">
                <a:latin typeface="Calibri Light"/>
              </a:rPr>
              <a:t> </a:t>
            </a:r>
            <a:r>
              <a:rPr lang="de-DE" altLang="de-DE" sz="1000" dirty="0" err="1">
                <a:latin typeface="Calibri Light"/>
              </a:rPr>
              <a:t>kontrol</a:t>
            </a:r>
            <a:r>
              <a:rPr lang="de-DE" altLang="de-DE" sz="1000" dirty="0">
                <a:latin typeface="Calibri Light"/>
              </a:rPr>
              <a:t> </a:t>
            </a:r>
            <a:r>
              <a:rPr lang="de-DE" altLang="de-DE" sz="1000" dirty="0" err="1">
                <a:latin typeface="Calibri Light"/>
              </a:rPr>
              <a:t>etmek</a:t>
            </a:r>
            <a:r>
              <a:rPr lang="de-DE" altLang="de-DE" sz="1000" dirty="0">
                <a:latin typeface="Calibri Light"/>
              </a:rPr>
              <a:t> </a:t>
            </a:r>
            <a:r>
              <a:rPr lang="de-DE" altLang="de-DE" sz="1000" dirty="0" err="1">
                <a:latin typeface="Calibri Light"/>
              </a:rPr>
              <a:t>için</a:t>
            </a:r>
            <a:r>
              <a:rPr lang="de-DE" altLang="de-DE" sz="1000" dirty="0">
                <a:latin typeface="Calibri Light"/>
              </a:rPr>
              <a:t> </a:t>
            </a:r>
            <a:r>
              <a:rPr lang="de-DE" altLang="de-DE" sz="1000" dirty="0" err="1">
                <a:latin typeface="Calibri Light"/>
              </a:rPr>
              <a:t>hemen</a:t>
            </a:r>
            <a:r>
              <a:rPr lang="de-DE" altLang="de-DE" sz="1000" dirty="0">
                <a:latin typeface="Calibri Light"/>
              </a:rPr>
              <a:t> </a:t>
            </a:r>
            <a:r>
              <a:rPr lang="de-DE" altLang="de-DE" sz="1000" dirty="0" err="1">
                <a:latin typeface="Calibri Light"/>
              </a:rPr>
              <a:t>döneceğim</a:t>
            </a:r>
            <a:r>
              <a:rPr lang="de-DE" altLang="de-DE" sz="1000" dirty="0">
                <a:latin typeface="Calibri Light"/>
              </a:rPr>
              <a:t>!</a:t>
            </a:r>
          </a:p>
        </p:txBody>
      </p:sp>
    </p:spTree>
    <p:extLst>
      <p:ext uri="{BB962C8B-B14F-4D97-AF65-F5344CB8AC3E}">
        <p14:creationId xmlns:p14="http://schemas.microsoft.com/office/powerpoint/2010/main" val="1368625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Eğiticiler</a:t>
            </a:r>
            <a:r>
              <a:rPr lang="en-US" altLang="ko-KR" i="1" spc="-5" dirty="0">
                <a:solidFill>
                  <a:srgbClr val="333333"/>
                </a:solidFill>
                <a:latin typeface="+mn-lt"/>
              </a:rPr>
              <a:t> </a:t>
            </a:r>
            <a:r>
              <a:rPr lang="en-US" altLang="ko-KR" i="1" spc="-5" dirty="0" err="1">
                <a:solidFill>
                  <a:srgbClr val="333333"/>
                </a:solidFill>
                <a:latin typeface="+mn-lt"/>
              </a:rPr>
              <a:t>için</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en-US" altLang="ko-KR" dirty="0" err="1">
                <a:solidFill>
                  <a:srgbClr val="333333"/>
                </a:solidFill>
                <a:latin typeface="+mn-lt"/>
              </a:rPr>
              <a:t>Bazı</a:t>
            </a:r>
            <a:r>
              <a:rPr lang="en-US" altLang="ko-KR" dirty="0">
                <a:solidFill>
                  <a:srgbClr val="333333"/>
                </a:solidFill>
                <a:latin typeface="+mn-lt"/>
              </a:rPr>
              <a:t> video </a:t>
            </a:r>
            <a:r>
              <a:rPr lang="en-US" altLang="ko-KR" dirty="0" err="1">
                <a:solidFill>
                  <a:srgbClr val="333333"/>
                </a:solidFill>
                <a:latin typeface="+mn-lt"/>
              </a:rPr>
              <a:t>klipler</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kültürler</a:t>
            </a:r>
            <a:r>
              <a:rPr lang="en-US" altLang="ko-KR" dirty="0">
                <a:solidFill>
                  <a:srgbClr val="333333"/>
                </a:solidFill>
                <a:latin typeface="+mn-lt"/>
              </a:rPr>
              <a:t> </a:t>
            </a:r>
            <a:r>
              <a:rPr lang="en-US" altLang="ko-KR" dirty="0" err="1">
                <a:solidFill>
                  <a:srgbClr val="333333"/>
                </a:solidFill>
                <a:latin typeface="+mn-lt"/>
              </a:rPr>
              <a:t>ve</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izleyiciler</a:t>
            </a:r>
            <a:r>
              <a:rPr lang="en-US" altLang="ko-KR" dirty="0">
                <a:solidFill>
                  <a:srgbClr val="333333"/>
                </a:solidFill>
                <a:latin typeface="+mn-lt"/>
              </a:rPr>
              <a:t> </a:t>
            </a:r>
            <a:r>
              <a:rPr lang="en-US" altLang="ko-KR" dirty="0" err="1">
                <a:solidFill>
                  <a:srgbClr val="333333"/>
                </a:solidFill>
                <a:latin typeface="+mn-lt"/>
              </a:rPr>
              <a:t>için</a:t>
            </a:r>
            <a:r>
              <a:rPr lang="en-US" altLang="ko-KR" dirty="0">
                <a:solidFill>
                  <a:srgbClr val="333333"/>
                </a:solidFill>
                <a:latin typeface="+mn-lt"/>
              </a:rPr>
              <a:t> </a:t>
            </a:r>
            <a:r>
              <a:rPr lang="en-US" altLang="ko-KR" dirty="0" err="1">
                <a:solidFill>
                  <a:srgbClr val="333333"/>
                </a:solidFill>
                <a:latin typeface="+mn-lt"/>
              </a:rPr>
              <a:t>uygun</a:t>
            </a:r>
            <a:r>
              <a:rPr lang="en-US" altLang="ko-KR" dirty="0">
                <a:solidFill>
                  <a:srgbClr val="333333"/>
                </a:solidFill>
                <a:latin typeface="+mn-lt"/>
              </a:rPr>
              <a:t> </a:t>
            </a:r>
            <a:r>
              <a:rPr lang="en-US" altLang="ko-KR" dirty="0" err="1">
                <a:solidFill>
                  <a:srgbClr val="333333"/>
                </a:solidFill>
                <a:latin typeface="+mn-lt"/>
              </a:rPr>
              <a:t>olmayan</a:t>
            </a:r>
            <a:r>
              <a:rPr lang="en-US" altLang="ko-KR" dirty="0">
                <a:solidFill>
                  <a:srgbClr val="333333"/>
                </a:solidFill>
                <a:latin typeface="+mn-lt"/>
              </a:rPr>
              <a:t> </a:t>
            </a:r>
            <a:r>
              <a:rPr lang="en-US" altLang="ko-KR" dirty="0" err="1">
                <a:solidFill>
                  <a:srgbClr val="333333"/>
                </a:solidFill>
                <a:latin typeface="+mn-lt"/>
              </a:rPr>
              <a:t>dil</a:t>
            </a:r>
            <a:r>
              <a:rPr lang="en-US" altLang="ko-KR" dirty="0">
                <a:solidFill>
                  <a:srgbClr val="333333"/>
                </a:solidFill>
                <a:latin typeface="+mn-lt"/>
              </a:rPr>
              <a:t> </a:t>
            </a:r>
            <a:r>
              <a:rPr lang="en-US" altLang="ko-KR" dirty="0" err="1">
                <a:solidFill>
                  <a:srgbClr val="333333"/>
                </a:solidFill>
                <a:latin typeface="+mn-lt"/>
              </a:rPr>
              <a:t>içerebilir</a:t>
            </a:r>
            <a:r>
              <a:rPr lang="en-US" altLang="ko-KR" dirty="0">
                <a:solidFill>
                  <a:srgbClr val="333333"/>
                </a:solidFill>
                <a:latin typeface="+mn-lt"/>
              </a:rPr>
              <a:t>. </a:t>
            </a:r>
            <a:r>
              <a:rPr lang="en-US" altLang="ko-KR" dirty="0" err="1">
                <a:solidFill>
                  <a:srgbClr val="333333"/>
                </a:solidFill>
                <a:latin typeface="+mn-lt"/>
              </a:rPr>
              <a:t>Lütfen</a:t>
            </a:r>
            <a:r>
              <a:rPr lang="en-US" altLang="ko-KR" dirty="0">
                <a:solidFill>
                  <a:srgbClr val="333333"/>
                </a:solidFill>
                <a:latin typeface="+mn-lt"/>
              </a:rPr>
              <a:t> </a:t>
            </a:r>
            <a:r>
              <a:rPr lang="en-US" altLang="ko-KR" dirty="0" err="1">
                <a:solidFill>
                  <a:srgbClr val="333333"/>
                </a:solidFill>
                <a:latin typeface="+mn-lt"/>
              </a:rPr>
              <a:t>videoları</a:t>
            </a:r>
            <a:r>
              <a:rPr lang="en-US" altLang="ko-KR" dirty="0">
                <a:solidFill>
                  <a:srgbClr val="333333"/>
                </a:solidFill>
                <a:latin typeface="+mn-lt"/>
              </a:rPr>
              <a:t> </a:t>
            </a:r>
            <a:r>
              <a:rPr lang="en-US" altLang="ko-KR" dirty="0" err="1">
                <a:solidFill>
                  <a:srgbClr val="333333"/>
                </a:solidFill>
                <a:latin typeface="+mn-lt"/>
              </a:rPr>
              <a:t>göstermeden</a:t>
            </a:r>
            <a:r>
              <a:rPr lang="en-US" altLang="ko-KR" dirty="0">
                <a:solidFill>
                  <a:srgbClr val="333333"/>
                </a:solidFill>
                <a:latin typeface="+mn-lt"/>
              </a:rPr>
              <a:t> </a:t>
            </a:r>
            <a:r>
              <a:rPr lang="en-US" altLang="ko-KR" dirty="0" err="1">
                <a:solidFill>
                  <a:srgbClr val="333333"/>
                </a:solidFill>
                <a:latin typeface="+mn-lt"/>
              </a:rPr>
              <a:t>önce</a:t>
            </a:r>
            <a:r>
              <a:rPr lang="en-US" altLang="ko-KR" dirty="0">
                <a:solidFill>
                  <a:srgbClr val="333333"/>
                </a:solidFill>
                <a:latin typeface="+mn-lt"/>
              </a:rPr>
              <a:t> </a:t>
            </a:r>
            <a:r>
              <a:rPr lang="en-US" altLang="ko-KR" dirty="0" err="1">
                <a:solidFill>
                  <a:srgbClr val="333333"/>
                </a:solidFill>
                <a:latin typeface="+mn-lt"/>
              </a:rPr>
              <a:t>dikkatlice</a:t>
            </a:r>
            <a:r>
              <a:rPr lang="en-US" altLang="ko-KR" dirty="0">
                <a:solidFill>
                  <a:srgbClr val="333333"/>
                </a:solidFill>
                <a:latin typeface="+mn-lt"/>
              </a:rPr>
              <a:t> </a:t>
            </a:r>
            <a:r>
              <a:rPr lang="en-US" altLang="ko-KR" dirty="0" err="1">
                <a:solidFill>
                  <a:srgbClr val="333333"/>
                </a:solidFill>
                <a:latin typeface="+mn-lt"/>
              </a:rPr>
              <a:t>gözden</a:t>
            </a:r>
            <a:r>
              <a:rPr lang="en-US" altLang="ko-KR" dirty="0">
                <a:solidFill>
                  <a:srgbClr val="333333"/>
                </a:solidFill>
                <a:latin typeface="+mn-lt"/>
              </a:rPr>
              <a:t> </a:t>
            </a:r>
            <a:r>
              <a:rPr lang="en-US" altLang="ko-KR" dirty="0" err="1">
                <a:solidFill>
                  <a:srgbClr val="333333"/>
                </a:solidFill>
                <a:latin typeface="+mn-lt"/>
              </a:rPr>
              <a:t>geçiriniz</a:t>
            </a:r>
            <a:r>
              <a:rPr lang="en-US" altLang="ko-KR" dirty="0">
                <a:solidFill>
                  <a:srgbClr val="333333"/>
                </a:solidFill>
                <a:latin typeface="+mn-lt"/>
              </a:rPr>
              <a:t>.</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Eğitim Modülü 6 – Empati Kurmak…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2137788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3" name="Picture 23" descr="07">
            <a:extLst>
              <a:ext uri="{FF2B5EF4-FFF2-40B4-BE49-F238E27FC236}">
                <a16:creationId xmlns="" xmlns:a16="http://schemas.microsoft.com/office/drawing/2014/main" id="{9EF64BC0-86F1-99A3-FEF7-04C78C449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20">
            <a:extLst>
              <a:ext uri="{FF2B5EF4-FFF2-40B4-BE49-F238E27FC236}">
                <a16:creationId xmlns="" xmlns:a16="http://schemas.microsoft.com/office/drawing/2014/main" id="{AE022C0A-0D61-B1F3-9AB3-8B4ED1CE4A8A}"/>
              </a:ext>
            </a:extLst>
          </p:cNvPr>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err="1">
                <a:solidFill>
                  <a:srgbClr val="004992"/>
                </a:solidFill>
                <a:latin typeface="Calibri Light"/>
              </a:rPr>
              <a:t>Köpeği</a:t>
            </a:r>
            <a:r>
              <a:rPr lang="en-US" altLang="de-DE" sz="2000" dirty="0">
                <a:solidFill>
                  <a:srgbClr val="004992"/>
                </a:solidFill>
                <a:latin typeface="Calibri Light"/>
              </a:rPr>
              <a:t> </a:t>
            </a:r>
            <a:r>
              <a:rPr lang="en-US" altLang="de-DE" sz="2000" dirty="0" err="1">
                <a:solidFill>
                  <a:srgbClr val="004992"/>
                </a:solidFill>
                <a:latin typeface="Calibri Light"/>
              </a:rPr>
              <a:t>gezdiren</a:t>
            </a:r>
            <a:r>
              <a:rPr lang="en-US" altLang="de-DE" sz="2000" dirty="0">
                <a:solidFill>
                  <a:srgbClr val="004992"/>
                </a:solidFill>
                <a:latin typeface="Calibri Light"/>
              </a:rPr>
              <a:t> </a:t>
            </a:r>
            <a:r>
              <a:rPr lang="en-US" altLang="de-DE" sz="2000" dirty="0" err="1">
                <a:solidFill>
                  <a:srgbClr val="004992"/>
                </a:solidFill>
                <a:latin typeface="Calibri Light"/>
              </a:rPr>
              <a:t>adam</a:t>
            </a:r>
            <a:r>
              <a:rPr lang="en-US" altLang="de-DE" sz="2000" dirty="0">
                <a:solidFill>
                  <a:srgbClr val="004992"/>
                </a:solidFill>
                <a:latin typeface="Calibri Light"/>
              </a:rPr>
              <a:t> ne </a:t>
            </a:r>
            <a:r>
              <a:rPr lang="en-US" altLang="de-DE" sz="2000" dirty="0" err="1">
                <a:solidFill>
                  <a:srgbClr val="004992"/>
                </a:solidFill>
                <a:latin typeface="Calibri Light"/>
              </a:rPr>
              <a:t>düşünüyor</a:t>
            </a:r>
            <a:r>
              <a:rPr lang="en-US" altLang="de-DE" sz="2000" dirty="0">
                <a:solidFill>
                  <a:srgbClr val="004992"/>
                </a:solidFill>
                <a:latin typeface="Calibri Light"/>
              </a:rPr>
              <a:t> </a:t>
            </a:r>
            <a:r>
              <a:rPr lang="en-US" altLang="de-DE" sz="2000" dirty="0" err="1">
                <a:solidFill>
                  <a:srgbClr val="004992"/>
                </a:solidFill>
                <a:latin typeface="Calibri Light"/>
              </a:rPr>
              <a:t>olabilir</a:t>
            </a:r>
            <a:r>
              <a:rPr lang="en-US" altLang="de-DE" sz="2000" dirty="0">
                <a:solidFill>
                  <a:srgbClr val="004992"/>
                </a:solidFill>
                <a:latin typeface="Calibri Light"/>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3" name="Picture 24" descr="08">
            <a:extLst>
              <a:ext uri="{FF2B5EF4-FFF2-40B4-BE49-F238E27FC236}">
                <a16:creationId xmlns="" xmlns:a16="http://schemas.microsoft.com/office/drawing/2014/main" id="{F077A75A-AF77-164D-B51A-A191009E8A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8">
            <a:extLst>
              <a:ext uri="{FF2B5EF4-FFF2-40B4-BE49-F238E27FC236}">
                <a16:creationId xmlns="" xmlns:a16="http://schemas.microsoft.com/office/drawing/2014/main" id="{E52C591E-CB93-15FD-74A0-B6F770E0BF2B}"/>
              </a:ext>
            </a:extLst>
          </p:cNvPr>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a:solidFill>
                  <a:srgbClr val="004992"/>
                </a:solidFill>
                <a:latin typeface="Calibri Light"/>
              </a:rPr>
              <a:t>Son </a:t>
            </a:r>
            <a:r>
              <a:rPr lang="de-DE" altLang="de-DE" sz="2000" dirty="0" err="1">
                <a:solidFill>
                  <a:srgbClr val="004992"/>
                </a:solidFill>
                <a:latin typeface="Calibri Light"/>
              </a:rPr>
              <a:t>resimdeki</a:t>
            </a:r>
            <a:r>
              <a:rPr lang="de-DE" altLang="de-DE" sz="2000" dirty="0">
                <a:solidFill>
                  <a:srgbClr val="004992"/>
                </a:solidFill>
                <a:latin typeface="Calibri Light"/>
              </a:rPr>
              <a:t> </a:t>
            </a:r>
            <a:r>
              <a:rPr lang="de-DE" altLang="de-DE" sz="2000" dirty="0" err="1">
                <a:solidFill>
                  <a:srgbClr val="004992"/>
                </a:solidFill>
                <a:latin typeface="Calibri Light"/>
              </a:rPr>
              <a:t>adam</a:t>
            </a:r>
            <a:r>
              <a:rPr lang="de-DE" altLang="de-DE" sz="2000" dirty="0">
                <a:solidFill>
                  <a:srgbClr val="004992"/>
                </a:solidFill>
                <a:latin typeface="Calibri Light"/>
              </a:rPr>
              <a:t>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olabilir</a:t>
            </a:r>
            <a:r>
              <a:rPr lang="de-DE" altLang="de-DE" sz="2000" dirty="0">
                <a:solidFill>
                  <a:srgbClr val="004992"/>
                </a:solidFill>
                <a:latin typeface="Calibri Light"/>
              </a:rPr>
              <a:t>...? </a:t>
            </a:r>
          </a:p>
          <a:p>
            <a:pPr algn="ctr" eaLnBrk="1" hangingPunct="1">
              <a:lnSpc>
                <a:spcPct val="60000"/>
              </a:lnSpc>
              <a:spcBef>
                <a:spcPct val="50000"/>
              </a:spcBef>
              <a:buFontTx/>
              <a:buNone/>
            </a:pPr>
            <a:r>
              <a:rPr lang="de-DE" altLang="de-DE" sz="2000" dirty="0" err="1">
                <a:solidFill>
                  <a:srgbClr val="004992"/>
                </a:solidFill>
                <a:latin typeface="Calibri Light"/>
              </a:rPr>
              <a:t>Doğru</a:t>
            </a:r>
            <a:r>
              <a:rPr lang="de-DE" altLang="de-DE" sz="2000" dirty="0">
                <a:solidFill>
                  <a:srgbClr val="004992"/>
                </a:solidFill>
                <a:latin typeface="Calibri Light"/>
              </a:rPr>
              <a:t> </a:t>
            </a:r>
            <a:r>
              <a:rPr lang="de-DE" altLang="de-DE" sz="2000" dirty="0" err="1">
                <a:solidFill>
                  <a:srgbClr val="004992"/>
                </a:solidFill>
                <a:latin typeface="Calibri Light"/>
              </a:rPr>
              <a:t>mu</a:t>
            </a:r>
            <a:r>
              <a:rPr lang="de-DE" altLang="de-DE" sz="2000" dirty="0">
                <a:solidFill>
                  <a:srgbClr val="004992"/>
                </a:solidFill>
                <a:latin typeface="Calibri Light"/>
              </a:rPr>
              <a:t>?</a:t>
            </a:r>
          </a:p>
        </p:txBody>
      </p:sp>
      <p:sp>
        <p:nvSpPr>
          <p:cNvPr id="6" name="AutoShape 9">
            <a:extLst>
              <a:ext uri="{FF2B5EF4-FFF2-40B4-BE49-F238E27FC236}">
                <a16:creationId xmlns="" xmlns:a16="http://schemas.microsoft.com/office/drawing/2014/main" id="{9C3E26BF-99BA-95E7-3219-2D45267F4560}"/>
              </a:ext>
            </a:extLst>
          </p:cNvPr>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Bayan</a:t>
            </a:r>
            <a:r>
              <a:rPr lang="de-DE" altLang="de-DE" sz="1200" b="1" dirty="0">
                <a:latin typeface="Calibri Light"/>
              </a:rPr>
              <a:t> Miller, </a:t>
            </a:r>
            <a:r>
              <a:rPr lang="de-DE" altLang="de-DE" sz="1200" b="1" dirty="0" err="1">
                <a:latin typeface="Calibri Light"/>
              </a:rPr>
              <a:t>sizi</a:t>
            </a:r>
            <a:r>
              <a:rPr lang="de-DE" altLang="de-DE" sz="1200" b="1" dirty="0">
                <a:latin typeface="Calibri Light"/>
              </a:rPr>
              <a:t> </a:t>
            </a:r>
            <a:r>
              <a:rPr lang="de-DE" altLang="de-DE" sz="1200" b="1" dirty="0" err="1">
                <a:latin typeface="Calibri Light"/>
              </a:rPr>
              <a:t>bir</a:t>
            </a:r>
            <a:r>
              <a:rPr lang="de-DE" altLang="de-DE" sz="1200" b="1" dirty="0">
                <a:latin typeface="Calibri Light"/>
              </a:rPr>
              <a:t> </a:t>
            </a:r>
            <a:r>
              <a:rPr lang="de-DE" altLang="de-DE" sz="1200" b="1" dirty="0" err="1">
                <a:latin typeface="Calibri Light"/>
              </a:rPr>
              <a:t>fincan</a:t>
            </a:r>
            <a:r>
              <a:rPr lang="de-DE" altLang="de-DE" sz="1200" b="1" dirty="0">
                <a:latin typeface="Calibri Light"/>
              </a:rPr>
              <a:t> </a:t>
            </a:r>
            <a:r>
              <a:rPr lang="de-DE" altLang="de-DE" sz="1200" b="1" dirty="0" err="1">
                <a:latin typeface="Calibri Light"/>
              </a:rPr>
              <a:t>kahve</a:t>
            </a:r>
            <a:r>
              <a:rPr lang="de-DE" altLang="de-DE" sz="1200" b="1" dirty="0">
                <a:latin typeface="Calibri Light"/>
              </a:rPr>
              <a:t> </a:t>
            </a:r>
            <a:r>
              <a:rPr lang="de-DE" altLang="de-DE" sz="1200" b="1" dirty="0" err="1">
                <a:latin typeface="Calibri Light"/>
              </a:rPr>
              <a:t>içmeye</a:t>
            </a:r>
            <a:r>
              <a:rPr lang="de-DE" altLang="de-DE" sz="1200" b="1" dirty="0">
                <a:latin typeface="Calibri Light"/>
              </a:rPr>
              <a:t> </a:t>
            </a:r>
            <a:r>
              <a:rPr lang="de-DE" altLang="de-DE" sz="1200" b="1" dirty="0" err="1">
                <a:latin typeface="Calibri Light"/>
              </a:rPr>
              <a:t>davet</a:t>
            </a:r>
            <a:r>
              <a:rPr lang="de-DE" altLang="de-DE" sz="1200" b="1" dirty="0">
                <a:latin typeface="Calibri Light"/>
              </a:rPr>
              <a:t> </a:t>
            </a:r>
            <a:r>
              <a:rPr lang="de-DE" altLang="de-DE" sz="1200" b="1" dirty="0" err="1">
                <a:latin typeface="Calibri Light"/>
              </a:rPr>
              <a:t>edebilir</a:t>
            </a:r>
            <a:r>
              <a:rPr lang="de-DE" altLang="de-DE" sz="1200" b="1" dirty="0">
                <a:latin typeface="Calibri Light"/>
              </a:rPr>
              <a:t> </a:t>
            </a:r>
            <a:r>
              <a:rPr lang="de-DE" altLang="de-DE" sz="1200" b="1" dirty="0" err="1">
                <a:latin typeface="Calibri Light"/>
              </a:rPr>
              <a:t>miyim</a:t>
            </a:r>
            <a:r>
              <a:rPr lang="de-DE" altLang="de-DE" sz="1200" b="1" dirty="0">
                <a:latin typeface="Calibri Light"/>
              </a:rPr>
              <a:t>?</a:t>
            </a:r>
          </a:p>
        </p:txBody>
      </p:sp>
      <p:sp>
        <p:nvSpPr>
          <p:cNvPr id="8" name="AutoShape 10">
            <a:extLst>
              <a:ext uri="{FF2B5EF4-FFF2-40B4-BE49-F238E27FC236}">
                <a16:creationId xmlns="" xmlns:a16="http://schemas.microsoft.com/office/drawing/2014/main" id="{B97F0B55-53D1-D3F5-ED56-96F1A9718983}"/>
              </a:ext>
            </a:extLst>
          </p:cNvPr>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Üzgünüm</a:t>
            </a:r>
            <a:r>
              <a:rPr lang="de-DE" altLang="de-DE" sz="1200" b="1" dirty="0">
                <a:latin typeface="Calibri Light"/>
              </a:rPr>
              <a:t> </a:t>
            </a:r>
            <a:r>
              <a:rPr lang="de-DE" altLang="de-DE" sz="1200" b="1" dirty="0" err="1">
                <a:latin typeface="Calibri Light"/>
              </a:rPr>
              <a:t>ama</a:t>
            </a:r>
            <a:r>
              <a:rPr lang="de-DE" altLang="de-DE" sz="1200" b="1" dirty="0">
                <a:latin typeface="Calibri Light"/>
              </a:rPr>
              <a:t> </a:t>
            </a:r>
            <a:r>
              <a:rPr lang="de-DE" altLang="de-DE" sz="1200" b="1" dirty="0" err="1">
                <a:latin typeface="Calibri Light"/>
              </a:rPr>
              <a:t>bugün</a:t>
            </a:r>
            <a:r>
              <a:rPr lang="de-DE" altLang="de-DE" sz="1200" b="1" dirty="0">
                <a:latin typeface="Calibri Light"/>
              </a:rPr>
              <a:t> </a:t>
            </a:r>
            <a:r>
              <a:rPr lang="de-DE" altLang="de-DE" sz="1200" b="1" dirty="0" err="1">
                <a:latin typeface="Calibri Light"/>
              </a:rPr>
              <a:t>için</a:t>
            </a:r>
            <a:r>
              <a:rPr lang="de-DE" altLang="de-DE" sz="1200" b="1" dirty="0">
                <a:latin typeface="Calibri Light"/>
              </a:rPr>
              <a:t> </a:t>
            </a:r>
            <a:r>
              <a:rPr lang="de-DE" altLang="de-DE" sz="1200" b="1" dirty="0" err="1">
                <a:latin typeface="Calibri Light"/>
              </a:rPr>
              <a:t>başka</a:t>
            </a:r>
            <a:r>
              <a:rPr lang="de-DE" altLang="de-DE" sz="1200" b="1" dirty="0">
                <a:latin typeface="Calibri Light"/>
              </a:rPr>
              <a:t> </a:t>
            </a:r>
            <a:r>
              <a:rPr lang="de-DE" altLang="de-DE" sz="1200" b="1" dirty="0" err="1">
                <a:latin typeface="Calibri Light"/>
              </a:rPr>
              <a:t>planlarım</a:t>
            </a:r>
            <a:r>
              <a:rPr lang="de-DE" altLang="de-DE" sz="1200" b="1" dirty="0">
                <a:latin typeface="Calibri Light"/>
              </a:rPr>
              <a:t> </a:t>
            </a:r>
            <a:r>
              <a:rPr lang="de-DE" altLang="de-DE" sz="1200" b="1" dirty="0" err="1">
                <a:latin typeface="Calibri Light"/>
              </a:rPr>
              <a:t>var</a:t>
            </a:r>
            <a:r>
              <a:rPr lang="de-DE" altLang="de-DE" sz="1200" b="1" dirty="0">
                <a:latin typeface="Calibri Light"/>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t>
            </a:r>
            <a:r>
              <a:rPr lang="tr-TR" altLang="de-DE" sz="2400">
                <a:solidFill>
                  <a:srgbClr val="333333"/>
                </a:solidFill>
              </a:rPr>
              <a:t>artar</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074979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artar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Dikkat</a:t>
            </a:r>
            <a:r>
              <a:rPr lang="de-DE" altLang="de-DE" sz="2400" dirty="0">
                <a:solidFill>
                  <a:srgbClr val="333333"/>
                </a:solidFill>
              </a:rPr>
              <a:t>: </a:t>
            </a:r>
            <a:r>
              <a:rPr lang="tr-TR" altLang="de-DE" sz="2400" dirty="0">
                <a:solidFill>
                  <a:srgbClr val="333333"/>
                </a:solidFill>
              </a:rPr>
              <a:t>O anki ruhsal durumumuz, çevreyi nasıl algıladığımızı etkiler</a:t>
            </a:r>
            <a:r>
              <a:rPr lang="de-DE" altLang="de-DE" sz="2400" dirty="0">
                <a:solidFill>
                  <a:srgbClr val="333333"/>
                </a:solidFill>
              </a:rPr>
              <a:t> (</a:t>
            </a:r>
            <a:r>
              <a:rPr lang="tr-TR" altLang="de-DE" sz="2400" dirty="0">
                <a:solidFill>
                  <a:srgbClr val="333333"/>
                </a:solidFill>
              </a:rPr>
              <a:t>mesela, birini nasıl değerlendirdiğimizi</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04426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Psikotik dönemde insanlar yüz ifadeleri</a:t>
            </a:r>
            <a:r>
              <a:rPr lang="de-DE" altLang="de-DE" sz="2000" dirty="0">
                <a:solidFill>
                  <a:srgbClr val="333333"/>
                </a:solidFill>
              </a:rPr>
              <a:t> </a:t>
            </a:r>
            <a:r>
              <a:rPr lang="tr-TR" altLang="de-DE" sz="2000" dirty="0">
                <a:solidFill>
                  <a:srgbClr val="333333"/>
                </a:solidFill>
              </a:rPr>
              <a:t>ya da davranışlarını yanlış değerlendirme ya da abartılı yorumlama tehlikesi yaşıyorlar</a:t>
            </a:r>
            <a:r>
              <a:rPr lang="en-AU" altLang="de-DE" sz="2000" dirty="0">
                <a:solidFill>
                  <a:srgbClr val="333333"/>
                </a:solidFill>
              </a:rPr>
              <a:t>.</a:t>
            </a:r>
          </a:p>
          <a:p>
            <a:pPr lvl="0" defTabSz="914400" fontAlgn="base"/>
            <a:r>
              <a:rPr lang="tr-TR" altLang="de-DE" sz="2000" dirty="0">
                <a:solidFill>
                  <a:srgbClr val="004992"/>
                </a:solidFill>
              </a:rPr>
              <a:t>Mesela</a:t>
            </a:r>
            <a:r>
              <a:rPr lang="en-AU" altLang="de-DE" sz="2000" dirty="0">
                <a:solidFill>
                  <a:srgbClr val="004992"/>
                </a:solidFill>
              </a:rPr>
              <a:t>:</a:t>
            </a:r>
            <a:r>
              <a:rPr lang="en-AU" altLang="de-DE" sz="2000" dirty="0">
                <a:solidFill>
                  <a:srgbClr val="333333"/>
                </a:solidFill>
              </a:rPr>
              <a:t> M</a:t>
            </a:r>
            <a:r>
              <a:rPr lang="tr-TR" altLang="de-DE" sz="2000" dirty="0">
                <a:solidFill>
                  <a:srgbClr val="333333"/>
                </a:solidFill>
              </a:rPr>
              <a:t>ahmut, kendisi ile dalga geçildiğini hisseder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a:t>
            </a:r>
            <a:r>
              <a:rPr lang="en-AU" altLang="de-DE" sz="2000" dirty="0">
                <a:solidFill>
                  <a:srgbClr val="333333"/>
                </a:solidFill>
              </a:rPr>
              <a:t> Ma</a:t>
            </a:r>
            <a:r>
              <a:rPr lang="tr-TR" altLang="de-DE" sz="2000" dirty="0">
                <a:solidFill>
                  <a:srgbClr val="333333"/>
                </a:solidFill>
              </a:rPr>
              <a:t>hmut, gümrükten geçtikten sonra havaalanının giriş holüne gelir, orada insanlar beklemekte</a:t>
            </a:r>
            <a:r>
              <a:rPr lang="en-AU" altLang="de-DE" sz="2000" dirty="0">
                <a:solidFill>
                  <a:srgbClr val="333333"/>
                </a:solidFill>
              </a:rPr>
              <a:t> </a:t>
            </a:r>
            <a:r>
              <a:rPr lang="tr-TR" altLang="de-DE" sz="2000" dirty="0">
                <a:solidFill>
                  <a:srgbClr val="333333"/>
                </a:solidFill>
              </a:rPr>
              <a:t>ve onun geldiği tarafa bakmaktadır. Aralarından ikisi gürültülü bir şekilde gülmeye başlar</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a:t>
            </a:r>
            <a:r>
              <a:rPr lang="en-AU" altLang="de-DE" sz="2000" dirty="0">
                <a:solidFill>
                  <a:srgbClr val="333333"/>
                </a:solidFill>
              </a:rPr>
              <a:t> </a:t>
            </a:r>
            <a:r>
              <a:rPr lang="tr-TR" altLang="de-DE" sz="2000" dirty="0">
                <a:solidFill>
                  <a:srgbClr val="333333"/>
                </a:solidFill>
              </a:rPr>
              <a:t>Tabii ki de</a:t>
            </a:r>
            <a:r>
              <a:rPr lang="en-AU" altLang="de-DE" sz="2000" dirty="0">
                <a:solidFill>
                  <a:srgbClr val="333333"/>
                </a:solidFill>
              </a:rPr>
              <a:t>, </a:t>
            </a:r>
            <a:r>
              <a:rPr lang="tr-TR" altLang="de-DE" sz="2000" dirty="0">
                <a:solidFill>
                  <a:srgbClr val="333333"/>
                </a:solidFill>
              </a:rPr>
              <a:t>bekleyenlerin hepsi, arkadaşlarını ya da müşterilerini karşılayabilmek için çıkan yolcuları yakından incelemektedir</a:t>
            </a:r>
            <a:r>
              <a:rPr lang="en-AU" altLang="de-DE" sz="2000" dirty="0">
                <a:solidFill>
                  <a:srgbClr val="333333"/>
                </a:solidFill>
              </a:rPr>
              <a:t>. </a:t>
            </a:r>
            <a:r>
              <a:rPr lang="tr-TR" altLang="de-DE" sz="2000" dirty="0">
                <a:solidFill>
                  <a:srgbClr val="333333"/>
                </a:solidFill>
              </a:rPr>
              <a:t>O iki gülen kişi büyük ihtimalle uzun zamandır birbirlerini görmemiş ve birbirlerine tatil hatıralarını anlatmaktadır</a:t>
            </a:r>
            <a:r>
              <a:rPr lang="en-AU" altLang="de-DE" sz="2000" dirty="0">
                <a:solidFill>
                  <a:srgbClr val="333333"/>
                </a:solidFill>
              </a:rPr>
              <a:t>. </a:t>
            </a:r>
            <a:r>
              <a:rPr lang="tr-TR" altLang="de-DE" sz="2000" dirty="0">
                <a:solidFill>
                  <a:srgbClr val="333333"/>
                </a:solidFill>
              </a:rPr>
              <a:t>Ya da belki de Mahmut’un Meksika’da tatildeyken giydiği gülünç geniş kenarlı şapka hala kafasındadır</a:t>
            </a:r>
            <a:r>
              <a:rPr lang="en-AU" altLang="de-DE" sz="2000" dirty="0">
                <a:solidFill>
                  <a:srgbClr val="333333"/>
                </a:solidFill>
              </a:rPr>
              <a:t>.</a:t>
            </a:r>
          </a:p>
          <a:p>
            <a:pPr lvl="0" defTabSz="914400" fontAlgn="base"/>
            <a:r>
              <a:rPr lang="tr-TR" altLang="de-DE" sz="2000" dirty="0">
                <a:solidFill>
                  <a:srgbClr val="333333"/>
                </a:solidFill>
              </a:rPr>
              <a:t>Hepimiz hata yaparız</a:t>
            </a:r>
            <a:r>
              <a:rPr lang="en-AU" altLang="de-DE" sz="2000" dirty="0">
                <a:solidFill>
                  <a:srgbClr val="333333"/>
                </a:solidFill>
              </a:rPr>
              <a:t>! – </a:t>
            </a:r>
            <a:r>
              <a:rPr lang="tr-TR" altLang="de-DE" sz="2000" dirty="0">
                <a:solidFill>
                  <a:srgbClr val="333333"/>
                </a:solidFill>
              </a:rPr>
              <a:t>her zaman farklı bakış açılarını düşününüz</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875019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2234579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 xmlns:a16="http://schemas.microsoft.com/office/drawing/2014/main" val="20000"/>
                    </a:ext>
                  </a:extLst>
                </a:gridCol>
                <a:gridCol w="1216507">
                  <a:extLst>
                    <a:ext uri="{9D8B030D-6E8A-4147-A177-3AD203B41FA5}">
                      <a16:colId xmlns="" xmlns:a16="http://schemas.microsoft.com/office/drawing/2014/main" val="20001"/>
                    </a:ext>
                  </a:extLst>
                </a:gridCol>
                <a:gridCol w="1750399">
                  <a:extLst>
                    <a:ext uri="{9D8B030D-6E8A-4147-A177-3AD203B41FA5}">
                      <a16:colId xmlns="" xmlns:a16="http://schemas.microsoft.com/office/drawing/2014/main" val="20002"/>
                    </a:ext>
                  </a:extLst>
                </a:gridCol>
                <a:gridCol w="3088057">
                  <a:extLst>
                    <a:ext uri="{9D8B030D-6E8A-4147-A177-3AD203B41FA5}">
                      <a16:colId xmlns="" xmlns:a16="http://schemas.microsoft.com/office/drawing/2014/main" val="20003"/>
                    </a:ext>
                  </a:extLst>
                </a:gridCol>
                <a:gridCol w="3667881">
                  <a:extLst>
                    <a:ext uri="{9D8B030D-6E8A-4147-A177-3AD203B41FA5}">
                      <a16:colId xmlns=""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r>
              <a:rPr lang="de-DE" altLang="de-DE" sz="1200" dirty="0">
                <a:solidFill>
                  <a:srgbClr val="333333"/>
                </a:solidFill>
                <a:latin typeface="Calibri Light"/>
              </a:rPr>
              <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8395</TotalTime>
  <Words>2510</Words>
  <Application>Microsoft Office PowerPoint</Application>
  <PresentationFormat>Custom</PresentationFormat>
  <Paragraphs>425</Paragraphs>
  <Slides>41</Slides>
  <Notes>41</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UKE_PPT-Vorlage_16zu9</vt:lpstr>
      <vt:lpstr>1_UKE_PPT-Vorlage_16zu9</vt:lpstr>
      <vt:lpstr>MCT 6 B – Empati Kurmak… II</vt:lpstr>
      <vt:lpstr>PowerPoint Presentation</vt:lpstr>
      <vt:lpstr>Biriyle tanışırken, ilk neye bakarsınız? İyi bir değerlendirme için bu ipuçları ne kadar güvenilirdir?</vt:lpstr>
      <vt:lpstr>Başka hangi bilgi kaynakları düşünülebilir? Bunlar ne kadar güvenilirdir?</vt:lpstr>
      <vt:lpstr>Başka hangi bilgi kaynakları düşünülebilir? Bunlar ne kadar güvenilirdir?</vt:lpstr>
      <vt:lpstr>Belli başlı sosyal ipuçlarının yarar ve zararları</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Görünüm ve gerçeklik!</vt:lpstr>
      <vt:lpstr>Bunu neden yapıyoruz?</vt:lpstr>
      <vt:lpstr>Bunu neden yapıyoruz?</vt:lpstr>
      <vt:lpstr>Psikotik dönemde empati eksikliği nasıl yanlış anlaşılmalara yol açar - örnekler</vt:lpstr>
      <vt:lpstr>Alıştırma</vt:lpstr>
      <vt:lpstr>Alıştırma</vt:lpstr>
      <vt:lpstr>Alıştırma</vt:lpstr>
      <vt:lpstr>PowerPoint Presentation</vt:lpstr>
      <vt:lpstr>Aşırı kilolu bir adam sandalyeden düşer Çoğu insan ne düşünüyor olabilir?</vt:lpstr>
      <vt:lpstr>Haydi başlayalım!</vt:lpstr>
      <vt:lpstr>PowerPoint Presentation</vt:lpstr>
      <vt:lpstr>PowerPoint Presentation</vt:lpstr>
      <vt:lpstr>PowerPoint Presentation</vt:lpstr>
      <vt:lpstr>PowerPoint Presentation</vt:lpstr>
      <vt:lpstr>PowerPoint Presentation</vt:lpstr>
      <vt:lpstr>Video klip: isteğe bağlı</vt:lpstr>
      <vt:lpstr>PowerPoint Presentation</vt:lpstr>
      <vt:lpstr>PowerPoint Presentation</vt:lpstr>
      <vt:lpstr>Günlük hayatımıza taşıyalım</vt:lpstr>
      <vt:lpstr>Günlük hayatımıza taşıyalım</vt:lpstr>
      <vt:lpstr>Günlük hayatımıza taşıyalım</vt:lpstr>
      <vt:lpstr>Bunun psikoz ile alakası nedir?</vt:lpstr>
      <vt:lpstr>İlginiz için teşekkür ederim</vt:lpstr>
      <vt:lpstr>PowerPoint Presentation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EsraC</cp:lastModifiedBy>
  <cp:revision>349</cp:revision>
  <dcterms:created xsi:type="dcterms:W3CDTF">2004-06-30T16:15:23Z</dcterms:created>
  <dcterms:modified xsi:type="dcterms:W3CDTF">2024-05-21T13:20:19Z</dcterms:modified>
</cp:coreProperties>
</file>