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3" r:id="rId1"/>
    <p:sldMasterId id="2147483920" r:id="rId2"/>
    <p:sldMasterId id="2147483933" r:id="rId3"/>
  </p:sldMasterIdLst>
  <p:notesMasterIdLst>
    <p:notesMasterId r:id="rId57"/>
  </p:notesMasterIdLst>
  <p:handoutMasterIdLst>
    <p:handoutMasterId r:id="rId58"/>
  </p:handoutMasterIdLst>
  <p:sldIdLst>
    <p:sldId id="437" r:id="rId4"/>
    <p:sldId id="311" r:id="rId5"/>
    <p:sldId id="312" r:id="rId6"/>
    <p:sldId id="438" r:id="rId7"/>
    <p:sldId id="439" r:id="rId8"/>
    <p:sldId id="440" r:id="rId9"/>
    <p:sldId id="410" r:id="rId10"/>
    <p:sldId id="321" r:id="rId11"/>
    <p:sldId id="441" r:id="rId12"/>
    <p:sldId id="442" r:id="rId13"/>
    <p:sldId id="435" r:id="rId14"/>
    <p:sldId id="351" r:id="rId15"/>
    <p:sldId id="407" r:id="rId16"/>
    <p:sldId id="443" r:id="rId17"/>
    <p:sldId id="444" r:id="rId18"/>
    <p:sldId id="413" r:id="rId19"/>
    <p:sldId id="355" r:id="rId20"/>
    <p:sldId id="445" r:id="rId21"/>
    <p:sldId id="446" r:id="rId22"/>
    <p:sldId id="357" r:id="rId23"/>
    <p:sldId id="328" r:id="rId24"/>
    <p:sldId id="447" r:id="rId25"/>
    <p:sldId id="448" r:id="rId26"/>
    <p:sldId id="419" r:id="rId27"/>
    <p:sldId id="460" r:id="rId28"/>
    <p:sldId id="401" r:id="rId29"/>
    <p:sldId id="392" r:id="rId30"/>
    <p:sldId id="449" r:id="rId31"/>
    <p:sldId id="389" r:id="rId32"/>
    <p:sldId id="390" r:id="rId33"/>
    <p:sldId id="391" r:id="rId34"/>
    <p:sldId id="420" r:id="rId35"/>
    <p:sldId id="360" r:id="rId36"/>
    <p:sldId id="463" r:id="rId37"/>
    <p:sldId id="464" r:id="rId38"/>
    <p:sldId id="465" r:id="rId39"/>
    <p:sldId id="452" r:id="rId40"/>
    <p:sldId id="453" r:id="rId41"/>
    <p:sldId id="425" r:id="rId42"/>
    <p:sldId id="454" r:id="rId43"/>
    <p:sldId id="455" r:id="rId44"/>
    <p:sldId id="456" r:id="rId45"/>
    <p:sldId id="428" r:id="rId46"/>
    <p:sldId id="457" r:id="rId47"/>
    <p:sldId id="458" r:id="rId48"/>
    <p:sldId id="459" r:id="rId49"/>
    <p:sldId id="431" r:id="rId50"/>
    <p:sldId id="461" r:id="rId51"/>
    <p:sldId id="462" r:id="rId52"/>
    <p:sldId id="433" r:id="rId53"/>
    <p:sldId id="436" r:id="rId54"/>
    <p:sldId id="396" r:id="rId55"/>
    <p:sldId id="397" r:id="rId56"/>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5" autoAdjust="0"/>
    <p:restoredTop sz="94660"/>
  </p:normalViewPr>
  <p:slideViewPr>
    <p:cSldViewPr>
      <p:cViewPr varScale="1">
        <p:scale>
          <a:sx n="100" d="100"/>
          <a:sy n="100" d="100"/>
        </p:scale>
        <p:origin x="78" y="132"/>
      </p:cViewPr>
      <p:guideLst>
        <p:guide orient="horz" pos="3158"/>
        <p:guide pos="2880"/>
        <p:guide pos="384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0CAABB15-9836-40D3-8611-E78CC2BDF11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A5CEEEB5-6CF4-4711-8B14-A768453DD625}"/>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E80EB30C-5C88-4E97-9881-BA1ECDE1CE7D}"/>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30492FC1-D47D-409C-A89A-015B9560E4B6}"/>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94D9378-4325-4EE8-BBA6-220B93FD14BC}" type="slidenum">
              <a:rPr lang="en-GB" altLang="de-DE"/>
              <a:pPr>
                <a:defRPr/>
              </a:pPr>
              <a:t>‹Nr.›</a:t>
            </a:fld>
            <a:endParaRPr lang="en-GB" altLang="de-DE"/>
          </a:p>
        </p:txBody>
      </p:sp>
    </p:spTree>
    <p:extLst>
      <p:ext uri="{BB962C8B-B14F-4D97-AF65-F5344CB8AC3E}">
        <p14:creationId xmlns:p14="http://schemas.microsoft.com/office/powerpoint/2010/main" val="3580963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834E524B-EEDF-4C6A-A3E6-73B5D96FEC5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76563980-8764-4231-9FAE-9CD3BC1D2CA7}"/>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42014284-DACF-469E-B1E8-7440E2545762}"/>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1CD65B3D-C363-4B58-9721-F715F2138573}"/>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CD8FFCF-B071-4AB5-ACD7-134337DD1B12}"/>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6810E8C3-7626-47ED-A1BF-8EF82E8CE2B1}"/>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5721F2A1-32A0-4C3A-A70B-68FFE7FDD6D7}" type="slidenum">
              <a:rPr lang="de-DE" altLang="de-DE"/>
              <a:pPr>
                <a:defRPr/>
              </a:pPr>
              <a:t>‹Nr.›</a:t>
            </a:fld>
            <a:endParaRPr lang="de-DE" altLang="de-DE"/>
          </a:p>
        </p:txBody>
      </p:sp>
    </p:spTree>
    <p:extLst>
      <p:ext uri="{BB962C8B-B14F-4D97-AF65-F5344CB8AC3E}">
        <p14:creationId xmlns:p14="http://schemas.microsoft.com/office/powerpoint/2010/main" val="39916551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489075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6526DAA6-27CF-47E8-A36A-2D1AFE7958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994B62-0DB5-45BA-8595-BCDBF2693A48}" type="slidenum">
              <a:rPr lang="de-DE" altLang="de-DE" sz="1300" smtClean="0"/>
              <a:pPr>
                <a:spcBef>
                  <a:spcPct val="0"/>
                </a:spcBef>
              </a:pPr>
              <a:t>2</a:t>
            </a:fld>
            <a:endParaRPr lang="de-DE" altLang="de-DE" sz="1300"/>
          </a:p>
        </p:txBody>
      </p:sp>
      <p:sp>
        <p:nvSpPr>
          <p:cNvPr id="22531" name="Rectangle 2">
            <a:extLst>
              <a:ext uri="{FF2B5EF4-FFF2-40B4-BE49-F238E27FC236}">
                <a16:creationId xmlns:a16="http://schemas.microsoft.com/office/drawing/2014/main" id="{F1707BC9-2621-43A9-953F-2924A8576D90}"/>
              </a:ext>
            </a:extLst>
          </p:cNvPr>
          <p:cNvSpPr>
            <a:spLocks noGrp="1" noRot="1" noChangeAspect="1" noChangeArrowheads="1" noTextEdit="1"/>
          </p:cNvSpPr>
          <p:nvPr>
            <p:ph type="sldImg"/>
          </p:nvPr>
        </p:nvSpPr>
        <p:spPr>
          <a:xfrm>
            <a:off x="138113" y="768350"/>
            <a:ext cx="6823075" cy="3836988"/>
          </a:xfrm>
          <a:ln/>
        </p:spPr>
      </p:sp>
      <p:sp>
        <p:nvSpPr>
          <p:cNvPr id="22532" name="Rectangle 3">
            <a:extLst>
              <a:ext uri="{FF2B5EF4-FFF2-40B4-BE49-F238E27FC236}">
                <a16:creationId xmlns:a16="http://schemas.microsoft.com/office/drawing/2014/main" id="{28C42F5F-25D5-4EC4-9D3C-359483D974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850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B2B5ECE-E152-430C-90E3-6043BC55EC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D023D9-0ED9-4D64-A376-CEE5D287F6FC}" type="slidenum">
              <a:rPr lang="de-DE" altLang="de-DE" sz="1300" smtClean="0"/>
              <a:pPr>
                <a:spcBef>
                  <a:spcPct val="0"/>
                </a:spcBef>
              </a:pPr>
              <a:t>3</a:t>
            </a:fld>
            <a:endParaRPr lang="de-DE" altLang="de-DE" sz="1300"/>
          </a:p>
        </p:txBody>
      </p:sp>
      <p:sp>
        <p:nvSpPr>
          <p:cNvPr id="24579" name="Rectangle 2">
            <a:extLst>
              <a:ext uri="{FF2B5EF4-FFF2-40B4-BE49-F238E27FC236}">
                <a16:creationId xmlns:a16="http://schemas.microsoft.com/office/drawing/2014/main" id="{6738253D-0CEC-4323-9B16-0BD5F779A34F}"/>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94B67724-94C7-4C53-817D-E43D7EA3F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181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4</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5301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5</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9688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6</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368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7</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438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D190B1D-859D-4F8E-99B2-FCF7EDCCF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F6AF0D-B3B9-45C4-9268-97F0D084D9DE}" type="slidenum">
              <a:rPr lang="de-DE" altLang="de-DE" sz="1300" smtClean="0"/>
              <a:pPr>
                <a:spcBef>
                  <a:spcPct val="0"/>
                </a:spcBef>
              </a:pPr>
              <a:t>8</a:t>
            </a:fld>
            <a:endParaRPr lang="de-DE" altLang="de-DE" sz="1300"/>
          </a:p>
        </p:txBody>
      </p:sp>
      <p:sp>
        <p:nvSpPr>
          <p:cNvPr id="20483" name="Rectangle 2">
            <a:extLst>
              <a:ext uri="{FF2B5EF4-FFF2-40B4-BE49-F238E27FC236}">
                <a16:creationId xmlns:a16="http://schemas.microsoft.com/office/drawing/2014/main" id="{DC4F5CC7-DA5E-438C-AC13-2AE4F4EBAC2E}"/>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31BD391A-8A53-4E7A-AE6C-FB5A42965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32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9</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8700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10</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6171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11</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4401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F70154DB-069F-4039-866F-4D1DAB7C10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DC50EF-0B48-4328-85CC-010B814F3A97}" type="slidenum">
              <a:rPr lang="de-DE" altLang="de-DE" sz="1300" smtClean="0"/>
              <a:pPr>
                <a:spcBef>
                  <a:spcPct val="0"/>
                </a:spcBef>
              </a:pPr>
              <a:t>12</a:t>
            </a:fld>
            <a:endParaRPr lang="de-DE" altLang="de-DE" sz="1300"/>
          </a:p>
        </p:txBody>
      </p:sp>
      <p:sp>
        <p:nvSpPr>
          <p:cNvPr id="40963" name="Rectangle 2">
            <a:extLst>
              <a:ext uri="{FF2B5EF4-FFF2-40B4-BE49-F238E27FC236}">
                <a16:creationId xmlns:a16="http://schemas.microsoft.com/office/drawing/2014/main" id="{8716B1EA-3EEF-4188-8207-5ECBD12A90CF}"/>
              </a:ext>
            </a:extLst>
          </p:cNvPr>
          <p:cNvSpPr>
            <a:spLocks noGrp="1" noRot="1" noChangeAspect="1" noChangeArrowheads="1" noTextEdit="1"/>
          </p:cNvSpPr>
          <p:nvPr>
            <p:ph type="sldImg"/>
          </p:nvPr>
        </p:nvSpPr>
        <p:spPr>
          <a:xfrm>
            <a:off x="138113" y="768350"/>
            <a:ext cx="6823075" cy="3836988"/>
          </a:xfrm>
          <a:ln/>
        </p:spPr>
      </p:sp>
      <p:sp>
        <p:nvSpPr>
          <p:cNvPr id="40964" name="Rectangle 3">
            <a:extLst>
              <a:ext uri="{FF2B5EF4-FFF2-40B4-BE49-F238E27FC236}">
                <a16:creationId xmlns:a16="http://schemas.microsoft.com/office/drawing/2014/main" id="{3277B98E-28CD-4CDA-A8DF-5C44746463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99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960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8860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33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206F80B7-FB6D-4661-8113-ED44B1DF67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046752-728D-434F-A59B-0A68708725AF}"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00FC12E4-7AAE-4C74-B4B1-2CBA6DBCF488}"/>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52B19E19-C9FD-4D39-9E73-4D694AE266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337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F0A3F1C-8B89-4F91-82B1-50C5F4507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CBA6E8-F260-4CCF-A307-614C8CA9EB15}" type="slidenum">
              <a:rPr lang="de-DE" altLang="de-DE" sz="1300" smtClean="0"/>
              <a:pPr>
                <a:spcBef>
                  <a:spcPct val="0"/>
                </a:spcBef>
              </a:pPr>
              <a:t>18</a:t>
            </a:fld>
            <a:endParaRPr lang="de-DE" altLang="de-DE" sz="1300"/>
          </a:p>
        </p:txBody>
      </p:sp>
      <p:sp>
        <p:nvSpPr>
          <p:cNvPr id="57347" name="Rectangle 2">
            <a:extLst>
              <a:ext uri="{FF2B5EF4-FFF2-40B4-BE49-F238E27FC236}">
                <a16:creationId xmlns:a16="http://schemas.microsoft.com/office/drawing/2014/main" id="{338A7804-4830-4A02-BE95-BBFB2AA3D746}"/>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C218A1A7-2963-4BF0-AAC2-8E834B0B52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6329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F0A3F1C-8B89-4F91-82B1-50C5F4507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CBA6E8-F260-4CCF-A307-614C8CA9EB15}" type="slidenum">
              <a:rPr lang="de-DE" altLang="de-DE" sz="1300" smtClean="0"/>
              <a:pPr>
                <a:spcBef>
                  <a:spcPct val="0"/>
                </a:spcBef>
              </a:pPr>
              <a:t>19</a:t>
            </a:fld>
            <a:endParaRPr lang="de-DE" altLang="de-DE" sz="1300"/>
          </a:p>
        </p:txBody>
      </p:sp>
      <p:sp>
        <p:nvSpPr>
          <p:cNvPr id="57347" name="Rectangle 2">
            <a:extLst>
              <a:ext uri="{FF2B5EF4-FFF2-40B4-BE49-F238E27FC236}">
                <a16:creationId xmlns:a16="http://schemas.microsoft.com/office/drawing/2014/main" id="{338A7804-4830-4A02-BE95-BBFB2AA3D746}"/>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C218A1A7-2963-4BF0-AAC2-8E834B0B52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9687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F0A3F1C-8B89-4F91-82B1-50C5F4507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CBA6E8-F260-4CCF-A307-614C8CA9EB15}" type="slidenum">
              <a:rPr lang="de-DE" altLang="de-DE" sz="1300" smtClean="0"/>
              <a:pPr>
                <a:spcBef>
                  <a:spcPct val="0"/>
                </a:spcBef>
              </a:pPr>
              <a:t>20</a:t>
            </a:fld>
            <a:endParaRPr lang="de-DE" altLang="de-DE" sz="1300"/>
          </a:p>
        </p:txBody>
      </p:sp>
      <p:sp>
        <p:nvSpPr>
          <p:cNvPr id="57347" name="Rectangle 2">
            <a:extLst>
              <a:ext uri="{FF2B5EF4-FFF2-40B4-BE49-F238E27FC236}">
                <a16:creationId xmlns:a16="http://schemas.microsoft.com/office/drawing/2014/main" id="{338A7804-4830-4A02-BE95-BBFB2AA3D746}"/>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C218A1A7-2963-4BF0-AAC2-8E834B0B52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533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838C47E-85E7-4BBC-A291-41D5656274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3DABE5-C67E-4BED-B3F3-6FF1E37123AE}"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BDF827FA-7FDF-4F67-B0BF-D1CA514EC3E6}"/>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2C487709-F9D1-4BDF-B5DF-1C8F677FBA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586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22</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511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23</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2773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24</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0573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81AB8226-AB9C-42B1-AB8C-828D505F2B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C20977-EC1E-43E6-BA5C-3011CDDA9A4D}" type="slidenum">
              <a:rPr lang="de-DE" altLang="de-DE" sz="1300" smtClean="0"/>
              <a:pPr>
                <a:spcBef>
                  <a:spcPct val="0"/>
                </a:spcBef>
              </a:pPr>
              <a:t>25</a:t>
            </a:fld>
            <a:endParaRPr lang="de-DE" altLang="de-DE" sz="1300"/>
          </a:p>
        </p:txBody>
      </p:sp>
      <p:sp>
        <p:nvSpPr>
          <p:cNvPr id="69635" name="Rectangle 3074">
            <a:extLst>
              <a:ext uri="{FF2B5EF4-FFF2-40B4-BE49-F238E27FC236}">
                <a16:creationId xmlns:a16="http://schemas.microsoft.com/office/drawing/2014/main" id="{B49DFB17-4971-478F-BDBD-5177988610DE}"/>
              </a:ext>
            </a:extLst>
          </p:cNvPr>
          <p:cNvSpPr>
            <a:spLocks noGrp="1" noRot="1" noChangeAspect="1" noChangeArrowheads="1" noTextEdit="1"/>
          </p:cNvSpPr>
          <p:nvPr>
            <p:ph type="sldImg"/>
          </p:nvPr>
        </p:nvSpPr>
        <p:spPr>
          <a:xfrm>
            <a:off x="138113" y="768350"/>
            <a:ext cx="6823075" cy="3836988"/>
          </a:xfrm>
          <a:ln/>
        </p:spPr>
      </p:sp>
      <p:sp>
        <p:nvSpPr>
          <p:cNvPr id="69636" name="Rectangle 3075">
            <a:extLst>
              <a:ext uri="{FF2B5EF4-FFF2-40B4-BE49-F238E27FC236}">
                <a16:creationId xmlns:a16="http://schemas.microsoft.com/office/drawing/2014/main" id="{8445FD3D-6BD0-4B5F-B0FB-E7929A6C62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191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81AB8226-AB9C-42B1-AB8C-828D505F2B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C20977-EC1E-43E6-BA5C-3011CDDA9A4D}" type="slidenum">
              <a:rPr lang="de-DE" altLang="de-DE" sz="1300" smtClean="0"/>
              <a:pPr>
                <a:spcBef>
                  <a:spcPct val="0"/>
                </a:spcBef>
              </a:pPr>
              <a:t>26</a:t>
            </a:fld>
            <a:endParaRPr lang="de-DE" altLang="de-DE" sz="1300"/>
          </a:p>
        </p:txBody>
      </p:sp>
      <p:sp>
        <p:nvSpPr>
          <p:cNvPr id="69635" name="Rectangle 3074">
            <a:extLst>
              <a:ext uri="{FF2B5EF4-FFF2-40B4-BE49-F238E27FC236}">
                <a16:creationId xmlns:a16="http://schemas.microsoft.com/office/drawing/2014/main" id="{B49DFB17-4971-478F-BDBD-5177988610DE}"/>
              </a:ext>
            </a:extLst>
          </p:cNvPr>
          <p:cNvSpPr>
            <a:spLocks noGrp="1" noRot="1" noChangeAspect="1" noChangeArrowheads="1" noTextEdit="1"/>
          </p:cNvSpPr>
          <p:nvPr>
            <p:ph type="sldImg"/>
          </p:nvPr>
        </p:nvSpPr>
        <p:spPr>
          <a:xfrm>
            <a:off x="138113" y="768350"/>
            <a:ext cx="6823075" cy="3836988"/>
          </a:xfrm>
          <a:ln/>
        </p:spPr>
      </p:sp>
      <p:sp>
        <p:nvSpPr>
          <p:cNvPr id="69636" name="Rectangle 3075">
            <a:extLst>
              <a:ext uri="{FF2B5EF4-FFF2-40B4-BE49-F238E27FC236}">
                <a16:creationId xmlns:a16="http://schemas.microsoft.com/office/drawing/2014/main" id="{8445FD3D-6BD0-4B5F-B0FB-E7929A6C62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014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74DAE4B6-233E-44AD-8395-AC2B25F46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6116A1-E4EE-4A64-9E63-12D8DF430371}"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DBABE579-26D4-4254-8FD5-FE26CACFE9E4}"/>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5FCEA284-BA97-4512-8400-D4B9A20B15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5581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74DAE4B6-233E-44AD-8395-AC2B25F46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6116A1-E4EE-4A64-9E63-12D8DF430371}" type="slidenum">
              <a:rPr lang="de-DE" altLang="de-DE" sz="1300" smtClean="0"/>
              <a:pPr>
                <a:spcBef>
                  <a:spcPct val="0"/>
                </a:spcBef>
              </a:pPr>
              <a:t>28</a:t>
            </a:fld>
            <a:endParaRPr lang="de-DE" altLang="de-DE" sz="1300"/>
          </a:p>
        </p:txBody>
      </p:sp>
      <p:sp>
        <p:nvSpPr>
          <p:cNvPr id="71683" name="Rectangle 2">
            <a:extLst>
              <a:ext uri="{FF2B5EF4-FFF2-40B4-BE49-F238E27FC236}">
                <a16:creationId xmlns:a16="http://schemas.microsoft.com/office/drawing/2014/main" id="{DBABE579-26D4-4254-8FD5-FE26CACFE9E4}"/>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5FCEA284-BA97-4512-8400-D4B9A20B15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539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9154A49-97F5-4F51-88C0-C34A52F6E2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8CF482-1384-47E5-AD82-4D406771FE00}"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261A6B91-2F60-486B-A636-D155FF0049CD}"/>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12D71083-9FFD-461C-BE9D-C9FA4A5021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3693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DF40EB1-441F-4474-9DFB-3EC768260A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83169-C747-42FB-9363-4311B9E4EF72}"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849DAC50-25A8-45C7-91EE-9E97549EE606}"/>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89B31F0E-7F95-4964-942A-A0FE22537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113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2A8F06D-EF56-400F-98BD-F5C6318B2A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A109B5-CFB8-4611-9C4C-B5E2A8BBB0A3}"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F4691CF7-393D-404A-AD3E-5B08B6BC9EDA}"/>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8A79B3DA-DB77-45AA-B506-47A10D5D0D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62150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7E572C6-3BE3-488E-A8AA-F23D01DF52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075F4-150D-4412-A6DC-6E637ABEABD7}"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701893D7-ECAA-49C0-BD7C-CDBC4E5BF47C}"/>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C9450854-3063-45F9-88A1-7CABD12CA2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65002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33</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2981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34</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18898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35</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342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36</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2378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37</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9046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38</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4607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39</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40</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73688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41</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997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55924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44</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2716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45</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5268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46</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272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47</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48</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4127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49</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2627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DE239C33-1239-44A3-8F91-FE8B3E343F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73E88-D408-4CC7-B39D-BFF89689AA92}" type="slidenum">
              <a:rPr lang="de-DE" altLang="de-DE" sz="1300" smtClean="0"/>
              <a:pPr>
                <a:spcBef>
                  <a:spcPct val="0"/>
                </a:spcBef>
              </a:pPr>
              <a:t>52</a:t>
            </a:fld>
            <a:endParaRPr lang="de-DE" altLang="de-DE" sz="1300"/>
          </a:p>
        </p:txBody>
      </p:sp>
      <p:sp>
        <p:nvSpPr>
          <p:cNvPr id="125955" name="Rectangle 2">
            <a:extLst>
              <a:ext uri="{FF2B5EF4-FFF2-40B4-BE49-F238E27FC236}">
                <a16:creationId xmlns:a16="http://schemas.microsoft.com/office/drawing/2014/main" id="{F700BAA0-C6F4-466E-9AAD-D6B4435E9035}"/>
              </a:ext>
            </a:extLst>
          </p:cNvPr>
          <p:cNvSpPr>
            <a:spLocks noGrp="1" noRot="1" noChangeAspect="1" noChangeArrowheads="1" noTextEdit="1"/>
          </p:cNvSpPr>
          <p:nvPr>
            <p:ph type="sldImg"/>
          </p:nvPr>
        </p:nvSpPr>
        <p:spPr>
          <a:xfrm>
            <a:off x="138113" y="768350"/>
            <a:ext cx="6823075" cy="3836988"/>
          </a:xfrm>
          <a:ln/>
        </p:spPr>
      </p:sp>
      <p:sp>
        <p:nvSpPr>
          <p:cNvPr id="125956" name="Rectangle 3">
            <a:extLst>
              <a:ext uri="{FF2B5EF4-FFF2-40B4-BE49-F238E27FC236}">
                <a16:creationId xmlns:a16="http://schemas.microsoft.com/office/drawing/2014/main" id="{FFC87A71-16BB-4691-BDA7-1B8AF5DE50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2563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FC78C581-FBA3-4514-8CE1-9BC5143BDE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9CD40-529C-4B05-A4BB-483F4CD11FF9}" type="slidenum">
              <a:rPr lang="de-DE" altLang="de-DE" sz="1300" smtClean="0"/>
              <a:pPr>
                <a:spcBef>
                  <a:spcPct val="0"/>
                </a:spcBef>
              </a:pPr>
              <a:t>53</a:t>
            </a:fld>
            <a:endParaRPr lang="de-DE" altLang="de-DE" sz="1300"/>
          </a:p>
        </p:txBody>
      </p:sp>
      <p:sp>
        <p:nvSpPr>
          <p:cNvPr id="128003" name="Rectangle 2">
            <a:extLst>
              <a:ext uri="{FF2B5EF4-FFF2-40B4-BE49-F238E27FC236}">
                <a16:creationId xmlns:a16="http://schemas.microsoft.com/office/drawing/2014/main" id="{95482EA7-CDCB-45F1-9944-6045BAE9EC69}"/>
              </a:ext>
            </a:extLst>
          </p:cNvPr>
          <p:cNvSpPr>
            <a:spLocks noGrp="1" noRot="1" noChangeAspect="1" noChangeArrowheads="1" noTextEdit="1"/>
          </p:cNvSpPr>
          <p:nvPr>
            <p:ph type="sldImg"/>
          </p:nvPr>
        </p:nvSpPr>
        <p:spPr>
          <a:xfrm>
            <a:off x="138113" y="768350"/>
            <a:ext cx="6823075" cy="3836988"/>
          </a:xfrm>
          <a:ln/>
        </p:spPr>
      </p:sp>
      <p:sp>
        <p:nvSpPr>
          <p:cNvPr id="128004" name="Rectangle 3">
            <a:extLst>
              <a:ext uri="{FF2B5EF4-FFF2-40B4-BE49-F238E27FC236}">
                <a16:creationId xmlns:a16="http://schemas.microsoft.com/office/drawing/2014/main" id="{FB91B2B6-B392-445D-9D0D-01B5324083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76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D2EDECAC-2C2F-4D3E-9210-A1EFB8547AE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7A4B430F-2D46-4482-8D10-2B8400C97D0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8 - Mood</a:t>
            </a:r>
          </a:p>
        </p:txBody>
      </p:sp>
      <p:sp>
        <p:nvSpPr>
          <p:cNvPr id="5" name="Slide Number Placeholder 4"/>
          <p:cNvSpPr>
            <a:spLocks noGrp="1"/>
          </p:cNvSpPr>
          <p:nvPr>
            <p:ph type="sldNum" sz="quarter" idx="12"/>
          </p:nvPr>
        </p:nvSpPr>
        <p:spPr bwMode="gray"/>
        <p:txBody>
          <a:bodyPr/>
          <a:lstStyle/>
          <a:p>
            <a:pPr>
              <a:defRPr/>
            </a:pPr>
            <a:fld id="{5992950F-3D39-4C3B-8741-D50F9B36F15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3282260F-B667-43FF-A68A-ADAA13FC2AA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8 - Mood</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49EF96A-630D-4A5E-A76E-72A13F19126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مزاج</a:t>
            </a:r>
            <a:r>
              <a:rPr lang="en-US" b="1" dirty="0">
                <a:cs typeface="Microsoft Uighur" panose="02000000000000000000" pitchFamily="2" charset="-78"/>
              </a:rPr>
              <a:t>MCT 8 A</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a:t>
            </a:r>
            <a:r>
              <a:rPr lang="de-DE">
                <a:latin typeface="+mj-lt"/>
              </a:rPr>
              <a:t>, </a:t>
            </a:r>
            <a:r>
              <a:rPr lang="de-DE" dirty="0">
                <a:latin typeface="+mj-lt"/>
              </a:rPr>
              <a:t>5</a:t>
            </a:r>
            <a:r>
              <a:rPr lang="de-DE">
                <a:latin typeface="+mj-lt"/>
              </a:rPr>
              <a:t>|23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188629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ڈیپریشن کی علامات؟</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2</a:t>
            </a:fld>
            <a:endParaRPr lang="de-DE" altLang="de-DE" b="0">
              <a:latin typeface="Urdu Typesetting" panose="03020402040406030203" pitchFamily="66" charset="-78"/>
              <a:cs typeface="Urdu Typesetting" panose="03020402040406030203" pitchFamily="66" charset="-78"/>
            </a:endParaRPr>
          </a:p>
        </p:txBody>
      </p:sp>
      <p:pic>
        <p:nvPicPr>
          <p:cNvPr id="11"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ur-PK" altLang="de-DE" sz="2400" b="0" dirty="0">
                <a:solidFill>
                  <a:schemeClr val="accent1"/>
                </a:solidFill>
                <a:latin typeface="Urdu Typesetting" panose="03020402040406030203" pitchFamily="66" charset="-78"/>
                <a:cs typeface="Urdu Typesetting" panose="03020402040406030203" pitchFamily="66" charset="-78"/>
              </a:rPr>
              <a:t>؟؟؟</a:t>
            </a:r>
            <a:endParaRPr lang="de-DE" altLang="de-DE" sz="2400" b="0" dirty="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ڈیپریشن کی علامات؟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اداسی، </a:t>
            </a:r>
            <a:r>
              <a:rPr lang="ur-PK" altLang="de-DE" sz="2400" dirty="0">
                <a:solidFill>
                  <a:srgbClr val="333333"/>
                </a:solidFill>
                <a:latin typeface="Urdu Typesetting" panose="03020402040406030203" pitchFamily="66" charset="-78"/>
                <a:cs typeface="Urdu Typesetting" panose="03020402040406030203" pitchFamily="66" charset="-78"/>
              </a:rPr>
              <a:t>غمگین</a:t>
            </a:r>
            <a:r>
              <a:rPr lang="ar-AE" altLang="de-DE" sz="2400" dirty="0">
                <a:solidFill>
                  <a:srgbClr val="333333"/>
                </a:solidFill>
                <a:latin typeface="Urdu Typesetting" panose="03020402040406030203" pitchFamily="66" charset="-78"/>
                <a:cs typeface="Urdu Typesetting" panose="03020402040406030203" pitchFamily="66" charset="-78"/>
              </a:rPr>
              <a:t> م</a:t>
            </a:r>
            <a:r>
              <a:rPr lang="ur-PK" altLang="de-DE" sz="2400" dirty="0">
                <a:solidFill>
                  <a:srgbClr val="333333"/>
                </a:solidFill>
                <a:latin typeface="Urdu Typesetting" panose="03020402040406030203" pitchFamily="66" charset="-78"/>
                <a:cs typeface="Urdu Typesetting" panose="03020402040406030203" pitchFamily="66" charset="-78"/>
              </a:rPr>
              <a:t>زاج</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کمزور حوصلہ</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خود اعتمادی</a:t>
            </a:r>
            <a:r>
              <a:rPr lang="ur-PK" altLang="de-DE" sz="2400" dirty="0">
                <a:solidFill>
                  <a:srgbClr val="333333"/>
                </a:solidFill>
                <a:latin typeface="Urdu Typesetting" panose="03020402040406030203" pitchFamily="66" charset="-78"/>
                <a:cs typeface="Urdu Typesetting" panose="03020402040406030203" pitchFamily="66" charset="-78"/>
              </a:rPr>
              <a:t> میں کمی</a:t>
            </a:r>
            <a:r>
              <a:rPr lang="ar-AE" altLang="de-DE" sz="2400" dirty="0">
                <a:solidFill>
                  <a:srgbClr val="333333"/>
                </a:solidFill>
                <a:latin typeface="Urdu Typesetting" panose="03020402040406030203" pitchFamily="66" charset="-78"/>
                <a:cs typeface="Urdu Typesetting" panose="03020402040406030203" pitchFamily="66" charset="-78"/>
              </a:rPr>
              <a:t>، مسترد </a:t>
            </a:r>
            <a:r>
              <a:rPr lang="ur-PK" altLang="de-DE" sz="2400" dirty="0">
                <a:solidFill>
                  <a:srgbClr val="333333"/>
                </a:solidFill>
                <a:latin typeface="Urdu Typesetting" panose="03020402040406030203" pitchFamily="66" charset="-78"/>
                <a:cs typeface="Urdu Typesetting" panose="03020402040406030203" pitchFamily="66" charset="-78"/>
              </a:rPr>
              <a:t>کئے جانے</a:t>
            </a:r>
            <a:r>
              <a:rPr lang="ar-AE" altLang="de-DE" sz="2400" dirty="0">
                <a:solidFill>
                  <a:srgbClr val="333333"/>
                </a:solidFill>
                <a:latin typeface="Urdu Typesetting" panose="03020402040406030203" pitchFamily="66" charset="-78"/>
                <a:cs typeface="Urdu Typesetting" panose="03020402040406030203" pitchFamily="66" charset="-78"/>
              </a:rPr>
              <a:t> کا خوف</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خوف (مثلاً مستقبل کے حوالے سے)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نیند کی خرابی، درد</a:t>
            </a:r>
          </a:p>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دماغی</a:t>
            </a:r>
            <a:r>
              <a:rPr lang="ar-AE" altLang="de-DE" sz="2400" dirty="0">
                <a:solidFill>
                  <a:srgbClr val="333333"/>
                </a:solidFill>
                <a:latin typeface="Urdu Typesetting" panose="03020402040406030203" pitchFamily="66" charset="-78"/>
                <a:cs typeface="Urdu Typesetting" panose="03020402040406030203" pitchFamily="66" charset="-78"/>
              </a:rPr>
              <a:t> خرابیاں (کمزور </a:t>
            </a:r>
            <a:r>
              <a:rPr lang="ur-PK" altLang="de-DE" sz="2400" dirty="0">
                <a:solidFill>
                  <a:srgbClr val="333333"/>
                </a:solidFill>
                <a:latin typeface="Urdu Typesetting" panose="03020402040406030203" pitchFamily="66" charset="-78"/>
                <a:cs typeface="Urdu Typesetting" panose="03020402040406030203" pitchFamily="66" charset="-78"/>
              </a:rPr>
              <a:t>توجہ</a:t>
            </a:r>
            <a:r>
              <a:rPr lang="ar-AE" altLang="de-DE" sz="2400" dirty="0">
                <a:solidFill>
                  <a:srgbClr val="333333"/>
                </a:solidFill>
                <a:latin typeface="Urdu Typesetting" panose="03020402040406030203" pitchFamily="66" charset="-78"/>
                <a:cs typeface="Urdu Typesetting" panose="03020402040406030203" pitchFamily="66" charset="-78"/>
              </a:rPr>
              <a:t> اور یادداشت)</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a:t>
            </a:fld>
            <a:endParaRPr lang="de-DE" altLang="de-DE" b="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کیا میں اس</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 طرح پیدا ہوا تھا...</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کیا میں ایسا بن گیا؟</a:t>
            </a:r>
            <a:endParaRPr lang="de-DE" altLang="de-DE" sz="3600" dirty="0">
              <a:latin typeface="Urdu Typesetting" panose="03020402040406030203" pitchFamily="66" charset="-78"/>
              <a:cs typeface="Urdu Typesetting" panose="03020402040406030203" pitchFamily="66" charset="-78"/>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کیا یہ پہلے سے طے شدہ ہے کہ ہم خوش ہیں یا غمگین؟ کیا ہمار</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جذباتی حال</a:t>
            </a:r>
            <a:r>
              <a:rPr lang="ur-PK" altLang="de-DE" sz="2400" dirty="0">
                <a:solidFill>
                  <a:srgbClr val="333333"/>
                </a:solidFill>
                <a:latin typeface="Urdu Typesetting" panose="03020402040406030203" pitchFamily="66" charset="-78"/>
                <a:cs typeface="Urdu Typesetting" panose="03020402040406030203" pitchFamily="66" charset="-78"/>
              </a:rPr>
              <a:t>ات</a:t>
            </a:r>
            <a:r>
              <a:rPr lang="ar-AE" altLang="de-DE" sz="2400" dirty="0">
                <a:solidFill>
                  <a:srgbClr val="333333"/>
                </a:solidFill>
                <a:latin typeface="Urdu Typesetting" panose="03020402040406030203" pitchFamily="66" charset="-78"/>
                <a:cs typeface="Urdu Typesetting" panose="03020402040406030203" pitchFamily="66" charset="-78"/>
              </a:rPr>
              <a:t> وقت کے ساتھ بدلت</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ہیں؟</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4</a:t>
            </a:fld>
            <a:endParaRPr lang="de-DE" altLang="de-DE" b="0">
              <a:latin typeface="Urdu Typesetting" panose="03020402040406030203" pitchFamily="66" charset="-78"/>
              <a:cs typeface="Urdu Typesetting" panose="03020402040406030203" pitchFamily="66" charset="-78"/>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260" y="2489672"/>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768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کیا میں اس</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 طرح پیدا ہوا تھا...</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کیا میں ایسا بن گیا؟</a:t>
            </a:r>
            <a:endParaRPr lang="de-DE" altLang="de-DE" sz="3600" dirty="0">
              <a:latin typeface="Urdu Typesetting" panose="03020402040406030203" pitchFamily="66" charset="-78"/>
              <a:cs typeface="Urdu Typesetting" panose="03020402040406030203" pitchFamily="66" charset="-78"/>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کیا یہ پہلے سے طے شدہ ہے کہ ہم خوش ہیں یا غمگین؟ کیا ہمار</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جذباتی حال</a:t>
            </a:r>
            <a:r>
              <a:rPr lang="ur-PK" altLang="de-DE" sz="2400" dirty="0">
                <a:solidFill>
                  <a:srgbClr val="333333"/>
                </a:solidFill>
                <a:latin typeface="Urdu Typesetting" panose="03020402040406030203" pitchFamily="66" charset="-78"/>
                <a:cs typeface="Urdu Typesetting" panose="03020402040406030203" pitchFamily="66" charset="-78"/>
              </a:rPr>
              <a:t>ات</a:t>
            </a:r>
            <a:r>
              <a:rPr lang="ar-AE" altLang="de-DE" sz="2400" dirty="0">
                <a:solidFill>
                  <a:srgbClr val="333333"/>
                </a:solidFill>
                <a:latin typeface="Urdu Typesetting" panose="03020402040406030203" pitchFamily="66" charset="-78"/>
                <a:cs typeface="Urdu Typesetting" panose="03020402040406030203" pitchFamily="66" charset="-78"/>
              </a:rPr>
              <a:t> وقت کے ساتھ بدلت</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"فطرت": افسردہ خیالات اور خود اعتمادی </a:t>
            </a:r>
            <a:r>
              <a:rPr lang="ur-PK" altLang="de-DE" sz="2400" dirty="0">
                <a:solidFill>
                  <a:srgbClr val="333333"/>
                </a:solidFill>
                <a:latin typeface="Urdu Typesetting" panose="03020402040406030203" pitchFamily="66" charset="-78"/>
                <a:cs typeface="Urdu Typesetting" panose="03020402040406030203" pitchFamily="66" charset="-78"/>
              </a:rPr>
              <a:t>میں کمی </a:t>
            </a:r>
            <a:r>
              <a:rPr lang="ar-AE" altLang="de-DE" sz="2400" dirty="0">
                <a:solidFill>
                  <a:srgbClr val="333333"/>
                </a:solidFill>
                <a:latin typeface="Urdu Typesetting" panose="03020402040406030203" pitchFamily="66" charset="-78"/>
                <a:cs typeface="Urdu Typesetting" panose="03020402040406030203" pitchFamily="66" charset="-78"/>
              </a:rPr>
              <a:t>کے جینیاتی رجحان کے ثبوت موجود ہیں۔</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5</a:t>
            </a:fld>
            <a:endParaRPr lang="de-DE" altLang="de-DE" b="0">
              <a:latin typeface="Urdu Typesetting" panose="03020402040406030203" pitchFamily="66" charset="-78"/>
              <a:cs typeface="Urdu Typesetting" panose="03020402040406030203" pitchFamily="66" charset="-78"/>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260" y="2489672"/>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175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کیا میں اس</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 طرح پیدا ہوا تھا...</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کیا میں ایسا بن گیا؟</a:t>
            </a:r>
            <a:endParaRPr lang="de-DE" altLang="de-DE" sz="3600" dirty="0">
              <a:latin typeface="Urdu Typesetting" panose="03020402040406030203" pitchFamily="66" charset="-78"/>
              <a:cs typeface="Urdu Typesetting" panose="03020402040406030203" pitchFamily="66" charset="-78"/>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کیا یہ پہلے سے طے شدہ ہے کہ ہم خوش ہیں یا غمگین؟ کیا ہمار</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جذباتی حال</a:t>
            </a:r>
            <a:r>
              <a:rPr lang="ur-PK" altLang="de-DE" sz="2400" dirty="0">
                <a:solidFill>
                  <a:srgbClr val="333333"/>
                </a:solidFill>
                <a:latin typeface="Urdu Typesetting" panose="03020402040406030203" pitchFamily="66" charset="-78"/>
                <a:cs typeface="Urdu Typesetting" panose="03020402040406030203" pitchFamily="66" charset="-78"/>
              </a:rPr>
              <a:t>ات</a:t>
            </a:r>
            <a:r>
              <a:rPr lang="ar-AE" altLang="de-DE" sz="2400" dirty="0">
                <a:solidFill>
                  <a:srgbClr val="333333"/>
                </a:solidFill>
                <a:latin typeface="Urdu Typesetting" panose="03020402040406030203" pitchFamily="66" charset="-78"/>
                <a:cs typeface="Urdu Typesetting" panose="03020402040406030203" pitchFamily="66" charset="-78"/>
              </a:rPr>
              <a:t> وقت کے ساتھ بدلت</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"فطرت": افسردہ خیالات اور خود اعتمادی </a:t>
            </a:r>
            <a:r>
              <a:rPr lang="ur-PK" altLang="de-DE" sz="2400" dirty="0">
                <a:solidFill>
                  <a:srgbClr val="333333"/>
                </a:solidFill>
                <a:latin typeface="Urdu Typesetting" panose="03020402040406030203" pitchFamily="66" charset="-78"/>
                <a:cs typeface="Urdu Typesetting" panose="03020402040406030203" pitchFamily="66" charset="-78"/>
              </a:rPr>
              <a:t>میں کمی </a:t>
            </a:r>
            <a:r>
              <a:rPr lang="ar-AE" altLang="de-DE" sz="2400" dirty="0">
                <a:solidFill>
                  <a:srgbClr val="333333"/>
                </a:solidFill>
                <a:latin typeface="Urdu Typesetting" panose="03020402040406030203" pitchFamily="66" charset="-78"/>
                <a:cs typeface="Urdu Typesetting" panose="03020402040406030203" pitchFamily="66" charset="-78"/>
              </a:rPr>
              <a:t>کے جینیاتی رجحان کے ثبوت موجود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"پرورش": </a:t>
            </a:r>
            <a:r>
              <a:rPr lang="ur-PK" altLang="de-DE" sz="2400" dirty="0">
                <a:solidFill>
                  <a:srgbClr val="333333"/>
                </a:solidFill>
                <a:latin typeface="Urdu Typesetting" panose="03020402040406030203" pitchFamily="66" charset="-78"/>
                <a:cs typeface="Urdu Typesetting" panose="03020402040406030203" pitchFamily="66" charset="-78"/>
              </a:rPr>
              <a:t>تنقیدی</a:t>
            </a:r>
            <a:r>
              <a:rPr lang="ar-AE" altLang="de-DE" sz="2400" dirty="0">
                <a:solidFill>
                  <a:srgbClr val="333333"/>
                </a:solidFill>
                <a:latin typeface="Urdu Typesetting" panose="03020402040406030203" pitchFamily="66" charset="-78"/>
                <a:cs typeface="Urdu Typesetting" panose="03020402040406030203" pitchFamily="66" charset="-78"/>
              </a:rPr>
              <a:t> اور نظرانداز</a:t>
            </a:r>
            <a:r>
              <a:rPr lang="ur-PK" altLang="de-DE" sz="2400" dirty="0">
                <a:solidFill>
                  <a:srgbClr val="333333"/>
                </a:solidFill>
                <a:latin typeface="Urdu Typesetting" panose="03020402040406030203" pitchFamily="66" charset="-78"/>
                <a:cs typeface="Urdu Typesetting" panose="03020402040406030203" pitchFamily="66" charset="-78"/>
              </a:rPr>
              <a:t>کرنے والے</a:t>
            </a:r>
            <a:r>
              <a:rPr lang="ar-AE" altLang="de-DE" sz="2400" dirty="0">
                <a:solidFill>
                  <a:srgbClr val="333333"/>
                </a:solidFill>
                <a:latin typeface="Urdu Typesetting" panose="03020402040406030203" pitchFamily="66" charset="-78"/>
                <a:cs typeface="Urdu Typesetting" panose="03020402040406030203" pitchFamily="66" charset="-78"/>
              </a:rPr>
              <a:t> والدین اور تکلیف دہ زندگی کے واقعات</a:t>
            </a:r>
            <a:r>
              <a:rPr lang="ur-PK" altLang="de-DE" sz="2400" dirty="0">
                <a:solidFill>
                  <a:srgbClr val="333333"/>
                </a:solidFill>
                <a:latin typeface="Urdu Typesetting" panose="03020402040406030203" pitchFamily="66" charset="-78"/>
                <a:cs typeface="Urdu Typesetting" panose="03020402040406030203" pitchFamily="66" charset="-78"/>
              </a:rPr>
              <a:t> اپنی</a:t>
            </a:r>
            <a:r>
              <a:rPr lang="ar-AE" altLang="de-DE" sz="2400" dirty="0">
                <a:solidFill>
                  <a:srgbClr val="333333"/>
                </a:solidFill>
                <a:latin typeface="Urdu Typesetting" panose="03020402040406030203" pitchFamily="66" charset="-78"/>
                <a:cs typeface="Urdu Typesetting" panose="03020402040406030203" pitchFamily="66" charset="-78"/>
              </a:rPr>
              <a:t> منفی تصویر کو فروغ دے سکتے ہیں۔</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6</a:t>
            </a:fld>
            <a:endParaRPr lang="de-DE" altLang="de-DE" b="0">
              <a:latin typeface="Urdu Typesetting" panose="03020402040406030203" pitchFamily="66" charset="-78"/>
              <a:cs typeface="Urdu Typesetting" panose="03020402040406030203" pitchFamily="66" charset="-78"/>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260" y="2489672"/>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096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کیا میں اس</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 طرح پیدا ہوا تھا...</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کیا میں ایسا بن گیا؟</a:t>
            </a:r>
            <a:endParaRPr lang="de-DE" altLang="de-DE" sz="3600" dirty="0">
              <a:latin typeface="Urdu Typesetting" panose="03020402040406030203" pitchFamily="66" charset="-78"/>
              <a:cs typeface="Urdu Typesetting" panose="03020402040406030203" pitchFamily="66" charset="-78"/>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کیا یہ پہلے سے طے شدہ ہے کہ ہم خوش ہیں یا غمگین؟ کیا ہمار</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جذباتی حال</a:t>
            </a:r>
            <a:r>
              <a:rPr lang="ur-PK" altLang="de-DE" sz="2400" dirty="0">
                <a:solidFill>
                  <a:srgbClr val="333333"/>
                </a:solidFill>
                <a:latin typeface="Urdu Typesetting" panose="03020402040406030203" pitchFamily="66" charset="-78"/>
                <a:cs typeface="Urdu Typesetting" panose="03020402040406030203" pitchFamily="66" charset="-78"/>
              </a:rPr>
              <a:t>ات</a:t>
            </a:r>
            <a:r>
              <a:rPr lang="ar-AE" altLang="de-DE" sz="2400" dirty="0">
                <a:solidFill>
                  <a:srgbClr val="333333"/>
                </a:solidFill>
                <a:latin typeface="Urdu Typesetting" panose="03020402040406030203" pitchFamily="66" charset="-78"/>
                <a:cs typeface="Urdu Typesetting" panose="03020402040406030203" pitchFamily="66" charset="-78"/>
              </a:rPr>
              <a:t> وقت کے ساتھ بدلت</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"فطرت": افسردہ خیالات اور خود اعتمادی </a:t>
            </a:r>
            <a:r>
              <a:rPr lang="ur-PK" altLang="de-DE" sz="2400" dirty="0">
                <a:solidFill>
                  <a:srgbClr val="333333"/>
                </a:solidFill>
                <a:latin typeface="Urdu Typesetting" panose="03020402040406030203" pitchFamily="66" charset="-78"/>
                <a:cs typeface="Urdu Typesetting" panose="03020402040406030203" pitchFamily="66" charset="-78"/>
              </a:rPr>
              <a:t>میں کمی </a:t>
            </a:r>
            <a:r>
              <a:rPr lang="ar-AE" altLang="de-DE" sz="2400" dirty="0">
                <a:solidFill>
                  <a:srgbClr val="333333"/>
                </a:solidFill>
                <a:latin typeface="Urdu Typesetting" panose="03020402040406030203" pitchFamily="66" charset="-78"/>
                <a:cs typeface="Urdu Typesetting" panose="03020402040406030203" pitchFamily="66" charset="-78"/>
              </a:rPr>
              <a:t>کے جینیاتی رجحان کے ثبوت موجود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"پرورش": </a:t>
            </a:r>
            <a:r>
              <a:rPr lang="ur-PK" altLang="de-DE" sz="2400" dirty="0">
                <a:solidFill>
                  <a:srgbClr val="333333"/>
                </a:solidFill>
                <a:latin typeface="Urdu Typesetting" panose="03020402040406030203" pitchFamily="66" charset="-78"/>
                <a:cs typeface="Urdu Typesetting" panose="03020402040406030203" pitchFamily="66" charset="-78"/>
              </a:rPr>
              <a:t>تنقیدی</a:t>
            </a:r>
            <a:r>
              <a:rPr lang="ar-AE" altLang="de-DE" sz="2400" dirty="0">
                <a:solidFill>
                  <a:srgbClr val="333333"/>
                </a:solidFill>
                <a:latin typeface="Urdu Typesetting" panose="03020402040406030203" pitchFamily="66" charset="-78"/>
                <a:cs typeface="Urdu Typesetting" panose="03020402040406030203" pitchFamily="66" charset="-78"/>
              </a:rPr>
              <a:t> اور نظرانداز</a:t>
            </a:r>
            <a:r>
              <a:rPr lang="ur-PK" altLang="de-DE" sz="2400" dirty="0">
                <a:solidFill>
                  <a:srgbClr val="333333"/>
                </a:solidFill>
                <a:latin typeface="Urdu Typesetting" panose="03020402040406030203" pitchFamily="66" charset="-78"/>
                <a:cs typeface="Urdu Typesetting" panose="03020402040406030203" pitchFamily="66" charset="-78"/>
              </a:rPr>
              <a:t>کرنے والے</a:t>
            </a:r>
            <a:r>
              <a:rPr lang="ar-AE" altLang="de-DE" sz="2400" dirty="0">
                <a:solidFill>
                  <a:srgbClr val="333333"/>
                </a:solidFill>
                <a:latin typeface="Urdu Typesetting" panose="03020402040406030203" pitchFamily="66" charset="-78"/>
                <a:cs typeface="Urdu Typesetting" panose="03020402040406030203" pitchFamily="66" charset="-78"/>
              </a:rPr>
              <a:t> والدین اور تکلیف دہ زندگی کے واقعات</a:t>
            </a:r>
            <a:r>
              <a:rPr lang="ur-PK" altLang="de-DE" sz="2400" dirty="0">
                <a:solidFill>
                  <a:srgbClr val="333333"/>
                </a:solidFill>
                <a:latin typeface="Urdu Typesetting" panose="03020402040406030203" pitchFamily="66" charset="-78"/>
                <a:cs typeface="Urdu Typesetting" panose="03020402040406030203" pitchFamily="66" charset="-78"/>
              </a:rPr>
              <a:t> اپنی</a:t>
            </a:r>
            <a:r>
              <a:rPr lang="ar-AE" altLang="de-DE" sz="2400" dirty="0">
                <a:solidFill>
                  <a:srgbClr val="333333"/>
                </a:solidFill>
                <a:latin typeface="Urdu Typesetting" panose="03020402040406030203" pitchFamily="66" charset="-78"/>
                <a:cs typeface="Urdu Typesetting" panose="03020402040406030203" pitchFamily="66" charset="-78"/>
              </a:rPr>
              <a:t> منفی تصویر کو فروغ دے سکتے ہیں۔</a:t>
            </a:r>
          </a:p>
          <a:p>
            <a:pPr algn="r"/>
            <a:r>
              <a:rPr lang="ar-AE" altLang="de-DE" sz="2400" dirty="0">
                <a:solidFill>
                  <a:srgbClr val="333333"/>
                </a:solidFill>
                <a:latin typeface="Urdu Typesetting" panose="03020402040406030203" pitchFamily="66" charset="-78"/>
                <a:cs typeface="Urdu Typesetting" panose="03020402040406030203" pitchFamily="66" charset="-78"/>
              </a:rPr>
              <a:t>لیکن: افسردہ سوچ کے ڈھانچے کو تبدیل کیا جا سکتا ہے۔ ڈپریشن ایک ناقابل واپسی قسمت نہیں ہے!</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7</a:t>
            </a:fld>
            <a:endParaRPr lang="de-DE" altLang="de-DE" b="0">
              <a:latin typeface="Urdu Typesetting" panose="03020402040406030203" pitchFamily="66" charset="-78"/>
              <a:cs typeface="Urdu Typesetting" panose="03020402040406030203" pitchFamily="66" charset="-78"/>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260" y="2489672"/>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99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E9C217F-C5B1-495F-83BE-DCF22A72B271}"/>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دماغی صحت کے مسائل میں مبتلا بہت سے لوگوں کی سوچ میں بگاڑ ہوتا ہے جو ڈپریشن کا باعث بن سکتا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 سوچوں ک</a:t>
            </a:r>
            <a:r>
              <a:rPr lang="ur-PK" altLang="de-DE" sz="2400" dirty="0">
                <a:solidFill>
                  <a:srgbClr val="333333"/>
                </a:solidFill>
                <a:latin typeface="Urdu Typesetting" panose="03020402040406030203" pitchFamily="66" charset="-78"/>
                <a:cs typeface="Urdu Typesetting" panose="03020402040406030203" pitchFamily="66" charset="-78"/>
              </a:rPr>
              <a:t>ی خرابی</a:t>
            </a:r>
            <a:r>
              <a:rPr lang="ar-AE" altLang="de-DE" sz="2400" dirty="0">
                <a:solidFill>
                  <a:srgbClr val="333333"/>
                </a:solidFill>
                <a:latin typeface="Urdu Typesetting" panose="03020402040406030203" pitchFamily="66" charset="-78"/>
                <a:cs typeface="Urdu Typesetting" panose="03020402040406030203" pitchFamily="66" charset="-78"/>
              </a:rPr>
              <a:t> کو گہری اور مسلسل تربیت کے ذریعے بدلا جا سکتا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8</a:t>
            </a:fld>
            <a:endParaRPr lang="de-DE" altLang="de-DE" b="0">
              <a:latin typeface="Urdu Typesetting" panose="03020402040406030203" pitchFamily="66" charset="-78"/>
              <a:cs typeface="Urdu Typesetting" panose="03020402040406030203" pitchFamily="66" charset="-78"/>
            </a:endParaRPr>
          </a:p>
        </p:txBody>
      </p:sp>
      <p:sp>
        <p:nvSpPr>
          <p:cNvPr id="19459" name="Rectangle 3">
            <a:extLst>
              <a:ext uri="{FF2B5EF4-FFF2-40B4-BE49-F238E27FC236}">
                <a16:creationId xmlns:a16="http://schemas.microsoft.com/office/drawing/2014/main" id="{2DB0E3B6-D2AD-4140-AA05-1F2B0AD0C6BD}"/>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ClrTx/>
              <a:buFontTx/>
              <a:buChar char="•"/>
            </a:pPr>
            <a:endParaRPr lang="en-GB" altLang="de-DE" sz="2000" b="0">
              <a:latin typeface="Urdu Typesetting" panose="03020402040406030203" pitchFamily="66" charset="-78"/>
              <a:cs typeface="Urdu Typesetting" panose="03020402040406030203" pitchFamily="66"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414162887"/>
              </p:ext>
            </p:extLst>
          </p:nvPr>
        </p:nvGraphicFramePr>
        <p:xfrm>
          <a:off x="336947" y="2276872"/>
          <a:ext cx="8686800" cy="34747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سائیکوسس کے منفی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کے </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قلیل مدت</a:t>
                      </a:r>
                      <a:r>
                        <a:rPr kumimoji="0" lang="ur-PK"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ی</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سائیکوسس اور ڈپریشن</a:t>
            </a:r>
            <a:br>
              <a:rPr lang="ur-PK" sz="3600" dirty="0">
                <a:latin typeface="Urdu Typesetting" panose="03020402040406030203" pitchFamily="66" charset="-78"/>
                <a:cs typeface="Urdu Typesetting" panose="03020402040406030203" pitchFamily="66" charset="-78"/>
              </a:rPr>
            </a:br>
            <a:r>
              <a:rPr lang="ar-AE" sz="3600" dirty="0">
                <a:latin typeface="Urdu Typesetting" panose="03020402040406030203" pitchFamily="66" charset="-78"/>
                <a:cs typeface="Urdu Typesetting" panose="03020402040406030203" pitchFamily="66" charset="-78"/>
              </a:rPr>
              <a:t>خود اعتمادی پر سائیکوسس کے اثرات</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9</a:t>
            </a:fld>
            <a:endParaRPr lang="de-DE" altLang="de-DE" b="0">
              <a:latin typeface="Urdu Typesetting" panose="03020402040406030203" pitchFamily="66" charset="-78"/>
              <a:cs typeface="Urdu Typesetting" panose="03020402040406030203" pitchFamily="66" charset="-78"/>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29156"/>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64"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5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402812326"/>
              </p:ext>
            </p:extLst>
          </p:nvPr>
        </p:nvGraphicFramePr>
        <p:xfrm>
          <a:off x="336947" y="2276872"/>
          <a:ext cx="8686800" cy="34747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سائیکوسس کے منفی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کے </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قلیل مدت</a:t>
                      </a:r>
                      <a:r>
                        <a:rPr kumimoji="0" lang="ur-PK"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ی</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 کے دوران: مستقل خطرے کا سامنا کرنا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نفسیات کے دوران: ہراساں کرنے والی اور توہین آمیز آوازیں سننا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کے بعد: شرم کے احساسات، مستقبل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کا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بکھرا ہوا لگ</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سائیکوسس اور ڈپریشن</a:t>
            </a:r>
            <a:br>
              <a:rPr lang="ur-PK" sz="3600" dirty="0">
                <a:latin typeface="Urdu Typesetting" panose="03020402040406030203" pitchFamily="66" charset="-78"/>
                <a:cs typeface="Urdu Typesetting" panose="03020402040406030203" pitchFamily="66" charset="-78"/>
              </a:rPr>
            </a:br>
            <a:r>
              <a:rPr lang="ar-AE" sz="3600" dirty="0">
                <a:latin typeface="Urdu Typesetting" panose="03020402040406030203" pitchFamily="66" charset="-78"/>
                <a:cs typeface="Urdu Typesetting" panose="03020402040406030203" pitchFamily="66" charset="-78"/>
              </a:rPr>
              <a:t>خود اعتمادی پر سائیکوسس کے اثرات</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10</a:t>
            </a:fld>
            <a:endParaRPr lang="de-DE" altLang="de-DE" b="0">
              <a:latin typeface="Urdu Typesetting" panose="03020402040406030203" pitchFamily="66" charset="-78"/>
              <a:cs typeface="Urdu Typesetting" panose="03020402040406030203" pitchFamily="66" charset="-78"/>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29156"/>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64"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82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965772636"/>
              </p:ext>
            </p:extLst>
          </p:nvPr>
        </p:nvGraphicFramePr>
        <p:xfrm>
          <a:off x="336947" y="2276872"/>
          <a:ext cx="8686800" cy="34747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سائیکوسس کے منفی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زاج</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پر </a:t>
                      </a: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کے </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قلیل مدت</a:t>
                      </a:r>
                      <a:r>
                        <a:rPr kumimoji="0" lang="ur-PK"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ی</a:t>
                      </a:r>
                      <a:r>
                        <a:rPr kumimoji="0" lang="ar-AE" sz="2000" b="0" i="0" u="sng"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a:t>
                      </a: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 اثرات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 کے دوران: مستقل خطرے کا سامنا کرنا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کے دوران: جلدی، جوش، "آخر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کار</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کچھ ہو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نفسیات کے دوران: ہراساں کرنے والی اور توہین آمیز آوازیں سننا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 کے دوران: ایسی آوازیں سن</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جو آپ کو خوش کرتی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سائیکوسس</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کے بعد: شرم کے احساسات، مستقبل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کا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بکھرا ہوا لگ</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(شان و شوکت کے)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فریب کے دوران</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طاقت، ہنر، اہمیت (طاقتور دشمن) اور تقدیر کا احساس</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سائیکوسس اور ڈپریشن</a:t>
            </a:r>
            <a:br>
              <a:rPr lang="ur-PK" sz="3600" dirty="0">
                <a:latin typeface="Urdu Typesetting" panose="03020402040406030203" pitchFamily="66" charset="-78"/>
                <a:cs typeface="Urdu Typesetting" panose="03020402040406030203" pitchFamily="66" charset="-78"/>
              </a:rPr>
            </a:br>
            <a:r>
              <a:rPr lang="ar-AE" sz="3600" dirty="0">
                <a:latin typeface="Urdu Typesetting" panose="03020402040406030203" pitchFamily="66" charset="-78"/>
                <a:cs typeface="Urdu Typesetting" panose="03020402040406030203" pitchFamily="66" charset="-78"/>
              </a:rPr>
              <a:t>خود اعتمادی پر سائیکوسس کے اثرات</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11</a:t>
            </a:fld>
            <a:endParaRPr lang="de-DE" altLang="de-DE" b="0">
              <a:latin typeface="Urdu Typesetting" panose="03020402040406030203" pitchFamily="66" charset="-78"/>
              <a:cs typeface="Urdu Typesetting" panose="03020402040406030203" pitchFamily="66" charset="-78"/>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29156"/>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64"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891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سائیکوسس اور ڈپریشن</a:t>
            </a:r>
            <a:br>
              <a:rPr lang="ur-PK" sz="3600" dirty="0">
                <a:latin typeface="Urdu Typesetting" panose="03020402040406030203" pitchFamily="66" charset="-78"/>
                <a:cs typeface="Urdu Typesetting" panose="03020402040406030203" pitchFamily="66" charset="-78"/>
              </a:rPr>
            </a:br>
            <a:r>
              <a:rPr lang="ar-AE" sz="3600" dirty="0">
                <a:latin typeface="Urdu Typesetting" panose="03020402040406030203" pitchFamily="66" charset="-78"/>
                <a:cs typeface="Urdu Typesetting" panose="03020402040406030203" pitchFamily="66" charset="-78"/>
              </a:rPr>
              <a:t>خود اعتمادی پر سائیکوسس کے اثرات</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08955" y="2204864"/>
            <a:ext cx="9025128" cy="4248000"/>
          </a:xfrm>
        </p:spPr>
        <p:txBody>
          <a:bodyPr/>
          <a:lstStyle/>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خود اعتمادی پر سائیکوسس کے قلیل مدت</a:t>
            </a:r>
            <a:r>
              <a:rPr lang="ur-PK" sz="2400" dirty="0">
                <a:solidFill>
                  <a:srgbClr val="333333"/>
                </a:solidFill>
                <a:latin typeface="Urdu Typesetting" panose="03020402040406030203" pitchFamily="66" charset="-78"/>
                <a:cs typeface="Urdu Typesetting" panose="03020402040406030203" pitchFamily="66" charset="-78"/>
              </a:rPr>
              <a:t> کے</a:t>
            </a:r>
            <a:r>
              <a:rPr lang="ar-AE" sz="2400" dirty="0">
                <a:solidFill>
                  <a:srgbClr val="333333"/>
                </a:solidFill>
                <a:latin typeface="Urdu Typesetting" panose="03020402040406030203" pitchFamily="66" charset="-78"/>
                <a:cs typeface="Urdu Typesetting" panose="03020402040406030203" pitchFamily="66" charset="-78"/>
              </a:rPr>
              <a:t> مثبت اثرات عام طور پر سائیکوسس کے طویل مدت</a:t>
            </a:r>
            <a:r>
              <a:rPr lang="ur-PK" sz="2400" dirty="0">
                <a:solidFill>
                  <a:srgbClr val="333333"/>
                </a:solidFill>
                <a:latin typeface="Urdu Typesetting" panose="03020402040406030203" pitchFamily="66" charset="-78"/>
                <a:cs typeface="Urdu Typesetting" panose="03020402040406030203" pitchFamily="66" charset="-78"/>
              </a:rPr>
              <a:t> کے</a:t>
            </a:r>
            <a:r>
              <a:rPr lang="ar-AE" sz="2400" dirty="0">
                <a:solidFill>
                  <a:srgbClr val="333333"/>
                </a:solidFill>
                <a:latin typeface="Urdu Typesetting" panose="03020402040406030203" pitchFamily="66" charset="-78"/>
                <a:cs typeface="Urdu Typesetting" panose="03020402040406030203" pitchFamily="66" charset="-78"/>
              </a:rPr>
              <a:t> منفی نتائج سے </a:t>
            </a:r>
            <a:r>
              <a:rPr lang="ur-PK" sz="2400" dirty="0">
                <a:solidFill>
                  <a:srgbClr val="333333"/>
                </a:solidFill>
                <a:latin typeface="Urdu Typesetting" panose="03020402040406030203" pitchFamily="66" charset="-78"/>
                <a:cs typeface="Urdu Typesetting" panose="03020402040406030203" pitchFamily="66" charset="-78"/>
              </a:rPr>
              <a:t>چھپ</a:t>
            </a:r>
            <a:r>
              <a:rPr lang="ar-AE" sz="2400" dirty="0">
                <a:solidFill>
                  <a:srgbClr val="333333"/>
                </a:solidFill>
                <a:latin typeface="Urdu Typesetting" panose="03020402040406030203" pitchFamily="66" charset="-78"/>
                <a:cs typeface="Urdu Typesetting" panose="03020402040406030203" pitchFamily="66" charset="-78"/>
              </a:rPr>
              <a:t> جاتے ہیں۔</a:t>
            </a:r>
          </a:p>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مثالیں:</a:t>
            </a:r>
          </a:p>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قرض: جب سائیکوسس کا شکار شخص جھوٹا یقین کرتا ہے کہ وہ امیر یا مشہور ہے۔</a:t>
            </a:r>
          </a:p>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تنہائی: کچھ دوستوں نے اس شخص سے منہ موڑ لیا ہے۔</a:t>
            </a:r>
          </a:p>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کام کی صورت حال: دفتر میں نامناسب رویے کی وجہ سے کام کا نقصان</a:t>
            </a:r>
            <a:r>
              <a:rPr lang="ur-PK" sz="2400" dirty="0">
                <a:solidFill>
                  <a:srgbClr val="333333"/>
                </a:solidFill>
                <a:latin typeface="Urdu Typesetting" panose="03020402040406030203" pitchFamily="66" charset="-78"/>
                <a:cs typeface="Urdu Typesetting" panose="03020402040406030203" pitchFamily="66" charset="-78"/>
              </a:rPr>
              <a:t> ہوا ہے۔</a:t>
            </a:r>
            <a:endParaRPr lang="ar-A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004992"/>
              </a:buClr>
              <a:defRPr/>
            </a:pPr>
            <a:r>
              <a:rPr lang="ar-AE" sz="2400" dirty="0">
                <a:solidFill>
                  <a:srgbClr val="333333"/>
                </a:solidFill>
                <a:latin typeface="Urdu Typesetting" panose="03020402040406030203" pitchFamily="66" charset="-78"/>
                <a:cs typeface="Urdu Typesetting" panose="03020402040406030203" pitchFamily="66" charset="-78"/>
              </a:rPr>
              <a:t>سائیکوسس کی خطرناک لیکن پرجوش دنیا کو دوبارہ دیکھنے کے لیے طبی مشورے کے بغیر دوائی لینا بند کرنا بہت خطرناک ہے، خاص طور پر جب کہ سائیکوسس کے دوران اکثر خوف غالب ہوتا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12</a:t>
            </a:fld>
            <a:endParaRPr lang="de-DE" altLang="de-DE" b="0">
              <a:latin typeface="Urdu Typesetting" panose="03020402040406030203" pitchFamily="66" charset="-78"/>
              <a:cs typeface="Urdu Typesetting" panose="03020402040406030203" pitchFamily="66" charset="-78"/>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a:latin typeface="Urdu Typesetting" panose="03020402040406030203" pitchFamily="66" charset="-78"/>
                <a:cs typeface="Urdu Typesetting" panose="03020402040406030203" pitchFamily="66" charset="-78"/>
              </a:rPr>
              <a:t>Metacognitive Training 8 - Mood</a:t>
            </a:r>
            <a:endParaRPr lang="de-DE" dirty="0">
              <a:latin typeface="Urdu Typesetting" panose="03020402040406030203" pitchFamily="66" charset="-78"/>
              <a:cs typeface="Urdu Typesetting" panose="03020402040406030203" pitchFamily="66" charset="-78"/>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13</a:t>
            </a:fld>
            <a:endParaRPr lang="de-DE" dirty="0">
              <a:latin typeface="Urdu Typesetting" panose="03020402040406030203" pitchFamily="66" charset="-78"/>
              <a:cs typeface="Urdu Typesetting" panose="03020402040406030203" pitchFamily="66" charset="-78"/>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latin typeface="Urdu Typesetting" panose="03020402040406030203" pitchFamily="66" charset="-78"/>
                <a:cs typeface="Urdu Typesetting" panose="03020402040406030203" pitchFamily="66" charset="-78"/>
              </a:rPr>
              <a:t>... viele wichtige Erinnerungen gehen ebenfalls verloren </a:t>
            </a:r>
            <a:br>
              <a:rPr lang="de-DE" dirty="0">
                <a:solidFill>
                  <a:schemeClr val="bg1"/>
                </a:solidFill>
                <a:latin typeface="Urdu Typesetting" panose="03020402040406030203" pitchFamily="66" charset="-78"/>
                <a:cs typeface="Urdu Typesetting" panose="03020402040406030203" pitchFamily="66" charset="-78"/>
              </a:rPr>
            </a:br>
            <a:r>
              <a:rPr lang="de-DE" dirty="0">
                <a:solidFill>
                  <a:schemeClr val="bg1"/>
                </a:solidFill>
                <a:latin typeface="Urdu Typesetting" panose="03020402040406030203" pitchFamily="66" charset="-78"/>
                <a:cs typeface="Urdu Typesetting" panose="03020402040406030203" pitchFamily="66" charset="-78"/>
              </a:rPr>
              <a:t>(Termine, Urlaubserinnerungen, Schulwissen ...).</a:t>
            </a:r>
            <a:endParaRPr lang="de-DE" b="1" dirty="0">
              <a:solidFill>
                <a:schemeClr val="bg1"/>
              </a:solidFill>
              <a:latin typeface="Urdu Typesetting" panose="03020402040406030203" pitchFamily="66" charset="-78"/>
              <a:cs typeface="Urdu Typesetting" panose="03020402040406030203" pitchFamily="66" charset="-78"/>
            </a:endParaRPr>
          </a:p>
          <a:p>
            <a:pPr algn="ctr"/>
            <a:endParaRPr lang="de-DE" sz="2400" dirty="0">
              <a:solidFill>
                <a:schemeClr val="bg1"/>
              </a:solidFill>
              <a:latin typeface="Urdu Typesetting" panose="03020402040406030203" pitchFamily="66" charset="-78"/>
              <a:cs typeface="Urdu Typesetting" panose="03020402040406030203" pitchFamily="66" charset="-78"/>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Urdu Typesetting" panose="03020402040406030203" pitchFamily="66" charset="-78"/>
              <a:ea typeface="+mj-ea"/>
              <a:cs typeface="Urdu Typesetting" panose="03020402040406030203" pitchFamily="66" charset="-78"/>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ar-AE" sz="3600" b="0" dirty="0">
                <a:solidFill>
                  <a:srgbClr val="333333"/>
                </a:solidFill>
                <a:latin typeface="Urdu Typesetting" panose="03020402040406030203" pitchFamily="66" charset="-78"/>
                <a:cs typeface="Urdu Typesetting" panose="03020402040406030203" pitchFamily="66" charset="-78"/>
              </a:rPr>
              <a:t>ڈپریشن اور خود اعتمادی </a:t>
            </a:r>
            <a:r>
              <a:rPr lang="ur-PK" sz="3600" b="0" dirty="0">
                <a:solidFill>
                  <a:srgbClr val="333333"/>
                </a:solidFill>
                <a:latin typeface="Urdu Typesetting" panose="03020402040406030203" pitchFamily="66" charset="-78"/>
                <a:cs typeface="Urdu Typesetting" panose="03020402040406030203" pitchFamily="66" charset="-78"/>
              </a:rPr>
              <a:t>میں کمی </a:t>
            </a:r>
            <a:r>
              <a:rPr lang="ar-AE" sz="3600" b="0" dirty="0">
                <a:solidFill>
                  <a:srgbClr val="333333"/>
                </a:solidFill>
                <a:latin typeface="Urdu Typesetting" panose="03020402040406030203" pitchFamily="66" charset="-78"/>
                <a:cs typeface="Urdu Typesetting" panose="03020402040406030203" pitchFamily="66" charset="-78"/>
              </a:rPr>
              <a:t>والے لوگوں کے مخصوص خیالات اور سوچنے کے انداز کیا ہیں؟</a:t>
            </a:r>
            <a:endParaRPr lang="de-DE" b="0" dirty="0" err="1">
              <a:latin typeface="Urdu Typesetting" panose="03020402040406030203" pitchFamily="66" charset="-78"/>
              <a:cs typeface="Urdu Typesetting" panose="03020402040406030203" pitchFamily="66" charset="-78"/>
            </a:endParaRPr>
          </a:p>
        </p:txBody>
      </p:sp>
      <p:sp>
        <p:nvSpPr>
          <p:cNvPr id="12"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77517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91764422"/>
              </p:ext>
            </p:extLst>
          </p:nvPr>
        </p:nvGraphicFramePr>
        <p:xfrm>
          <a:off x="408955" y="2204864"/>
          <a:ext cx="11233248" cy="3182152"/>
        </p:xfrm>
        <a:graphic>
          <a:graphicData uri="http://schemas.openxmlformats.org/drawingml/2006/table">
            <a:tbl>
              <a:tblPr>
                <a:tableStyleId>{21E4AEA4-8DFA-4A89-87EB-49C32662AFE0}</a:tableStyleId>
              </a:tblPr>
              <a:tblGrid>
                <a:gridCol w="7272808">
                  <a:extLst>
                    <a:ext uri="{9D8B030D-6E8A-4147-A177-3AD203B41FA5}">
                      <a16:colId xmlns:a16="http://schemas.microsoft.com/office/drawing/2014/main" val="20001"/>
                    </a:ext>
                  </a:extLst>
                </a:gridCol>
                <a:gridCol w="3960440">
                  <a:extLst>
                    <a:ext uri="{9D8B030D-6E8A-4147-A177-3AD203B41FA5}">
                      <a16:colId xmlns:a16="http://schemas.microsoft.com/office/drawing/2014/main" val="766183617"/>
                    </a:ext>
                  </a:extLst>
                </a:gridCol>
              </a:tblGrid>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غلط ع</a:t>
                      </a:r>
                      <a:r>
                        <a:rPr kumimoji="0" lang="ur-PK"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مومیت</a:t>
                      </a: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کرنا</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مثبت/تعمیری تشخیص</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واقعہ</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بیوقوف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نے ایک غیر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زبان کا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لفظ غلط استعمال کیا ہے۔ آپ کو ایک کتاب سمجھ نہیں آ</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ئ</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ایک ہارا ہوا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امتحان میں فیل ہو گئے۔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گفتگو</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میں آپ پر تنقید کی جاتی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1. مبالغہ آمیز عمومیت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14</a:t>
            </a:fld>
            <a:endParaRPr lang="de-DE" altLang="de-DE" b="0">
              <a:latin typeface="Urdu Typesetting" panose="03020402040406030203" pitchFamily="66" charset="-78"/>
              <a:cs typeface="Urdu Typesetting" panose="03020402040406030203" pitchFamily="66" charset="-78"/>
            </a:endParaRPr>
          </a:p>
        </p:txBody>
      </p:sp>
      <p:sp>
        <p:nvSpPr>
          <p:cNvPr id="10"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4" y="5589240"/>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eaLnBrk="1" hangingPunct="1">
              <a:lnSpc>
                <a:spcPct val="105000"/>
              </a:lnSpc>
              <a:spcBef>
                <a:spcPts val="1999"/>
              </a:spcBef>
              <a:buClrTx/>
              <a:buFontTx/>
              <a:buNone/>
            </a:pPr>
            <a:endParaRPr lang="en-US" altLang="de-DE" sz="2000" b="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8395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489185556"/>
              </p:ext>
            </p:extLst>
          </p:nvPr>
        </p:nvGraphicFramePr>
        <p:xfrm>
          <a:off x="408955" y="2204864"/>
          <a:ext cx="11233248" cy="3547912"/>
        </p:xfrm>
        <a:graphic>
          <a:graphicData uri="http://schemas.openxmlformats.org/drawingml/2006/table">
            <a:tbl>
              <a:tblPr>
                <a:tableStyleId>{21E4AEA4-8DFA-4A89-87EB-49C32662AFE0}</a:tableStyleId>
              </a:tblPr>
              <a:tblGrid>
                <a:gridCol w="7272808">
                  <a:extLst>
                    <a:ext uri="{9D8B030D-6E8A-4147-A177-3AD203B41FA5}">
                      <a16:colId xmlns:a16="http://schemas.microsoft.com/office/drawing/2014/main" val="20001"/>
                    </a:ext>
                  </a:extLst>
                </a:gridCol>
                <a:gridCol w="3960440">
                  <a:extLst>
                    <a:ext uri="{9D8B030D-6E8A-4147-A177-3AD203B41FA5}">
                      <a16:colId xmlns:a16="http://schemas.microsoft.com/office/drawing/2014/main" val="766183617"/>
                    </a:ext>
                  </a:extLst>
                </a:gridCol>
              </a:tblGrid>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غلط ع</a:t>
                      </a:r>
                      <a:r>
                        <a:rPr kumimoji="0" lang="ur-PK"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مومیت</a:t>
                      </a: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کرنا</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مثبت/تعمیری تشخیص</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واقعہ</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بیوقوف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"کو</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ئ</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 بھی پرفیکٹ نہیں"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"کیا مجھے واقعی اس کتاب میں دلچسپی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نے ایک غیر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زبان کا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لفظ غلط استعمال کیا ہے۔ آپ کو ایک کتاب سمجھ نہیں آ</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ئ</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ایک ہارا ہوا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"اگلی بار، میں سخت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پڑھائی</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کروں گا۔"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امتحان میں فیل ہو گئے۔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دوسرا شخص صحیح</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کہ رہا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 میں کچھ سیکھ سکتا ہوں؟</a:t>
                      </a: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گفتگو</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میں آپ پر تنقید کی جاتی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1. مبالغہ آمیز عمومیت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15</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57536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873149320"/>
              </p:ext>
            </p:extLst>
          </p:nvPr>
        </p:nvGraphicFramePr>
        <p:xfrm>
          <a:off x="408955" y="2204864"/>
          <a:ext cx="11233248" cy="3547912"/>
        </p:xfrm>
        <a:graphic>
          <a:graphicData uri="http://schemas.openxmlformats.org/drawingml/2006/table">
            <a:tbl>
              <a:tblPr>
                <a:tableStyleId>{21E4AEA4-8DFA-4A89-87EB-49C32662AFE0}</a:tableStyleId>
              </a:tblPr>
              <a:tblGrid>
                <a:gridCol w="7272808">
                  <a:extLst>
                    <a:ext uri="{9D8B030D-6E8A-4147-A177-3AD203B41FA5}">
                      <a16:colId xmlns:a16="http://schemas.microsoft.com/office/drawing/2014/main" val="20001"/>
                    </a:ext>
                  </a:extLst>
                </a:gridCol>
                <a:gridCol w="3960440">
                  <a:extLst>
                    <a:ext uri="{9D8B030D-6E8A-4147-A177-3AD203B41FA5}">
                      <a16:colId xmlns:a16="http://schemas.microsoft.com/office/drawing/2014/main" val="766183617"/>
                    </a:ext>
                  </a:extLst>
                </a:gridCol>
              </a:tblGrid>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غلط ع</a:t>
                      </a:r>
                      <a:r>
                        <a:rPr kumimoji="0" lang="ur-PK"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مومیت</a:t>
                      </a:r>
                      <a:r>
                        <a:rPr kumimoji="0" lang="ar-AE" sz="24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کرنا</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مثبت/تعمیری تشخیص</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واقعہ</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بیوقوف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"کو</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ئ</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 بھی پرفیکٹ نہیں"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"کیا مجھے واقعی اس کتاب میں دلچسپی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نے ایک غیر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زبان کا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لفظ غلط استعمال کیا ہے۔ آپ کو ایک کتاب سمجھ نہیں آ</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ئ</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ایک ہارا ہوا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"اگلی بار، میں سخت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پڑھائی</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کروں گا۔"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امتحان میں فیل ہو گئے۔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دوسرا شخص صحیح</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کہ رہا</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 میں کچھ سیکھ سکتا ہوں؟</a:t>
                      </a: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گفتگو</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میں آپ پر تنقید کی جاتی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1. مبالغہ آمیز عمومیت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a:t>
            </a:r>
            <a:r>
              <a:rPr lang="ur-PK" altLang="de-DE" sz="3600" dirty="0">
                <a:latin typeface="Urdu Typesetting" panose="03020402040406030203" pitchFamily="66" charset="-78"/>
                <a:cs typeface="Urdu Typesetting" panose="03020402040406030203" pitchFamily="66" charset="-78"/>
              </a:rPr>
              <a:t>ی</a:t>
            </a:r>
            <a:r>
              <a:rPr lang="ar-AE" altLang="de-DE" sz="3600" dirty="0">
                <a:latin typeface="Urdu Typesetting" panose="03020402040406030203" pitchFamily="66" charset="-78"/>
                <a:cs typeface="Urdu Typesetting" panose="03020402040406030203" pitchFamily="66" charset="-78"/>
              </a:rPr>
              <a:t>؟</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16</a:t>
            </a:fld>
            <a:endParaRPr lang="de-DE" altLang="de-DE" b="0">
              <a:latin typeface="Urdu Typesetting" panose="03020402040406030203" pitchFamily="66" charset="-78"/>
              <a:cs typeface="Urdu Typesetting" panose="03020402040406030203" pitchFamily="66" charset="-78"/>
            </a:endParaRPr>
          </a:p>
        </p:txBody>
      </p:sp>
      <p:sp>
        <p:nvSpPr>
          <p:cNvPr id="10"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5" y="5877272"/>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eaLnBrk="1" hangingPunct="1">
              <a:lnSpc>
                <a:spcPct val="105000"/>
              </a:lnSpc>
              <a:spcBef>
                <a:spcPts val="1999"/>
              </a:spcBef>
              <a:buClrTx/>
              <a:buFontTx/>
              <a:buNone/>
            </a:pPr>
            <a:r>
              <a:rPr lang="ar-AE" altLang="de-DE" sz="2000" b="0" dirty="0">
                <a:solidFill>
                  <a:srgbClr val="004992"/>
                </a:solidFill>
                <a:latin typeface="Urdu Typesetting" panose="03020402040406030203" pitchFamily="66" charset="-78"/>
                <a:cs typeface="Urdu Typesetting" panose="03020402040406030203" pitchFamily="66" charset="-78"/>
              </a:rPr>
              <a:t>غلطیوں کی اجازت دیں: </a:t>
            </a:r>
            <a:r>
              <a:rPr lang="ar-AE" altLang="de-DE" sz="2000" b="0" dirty="0">
                <a:latin typeface="Urdu Typesetting" panose="03020402040406030203" pitchFamily="66" charset="-78"/>
                <a:cs typeface="Urdu Typesetting" panose="03020402040406030203" pitchFamily="66" charset="-78"/>
              </a:rPr>
              <a:t>کوئی بھی </a:t>
            </a:r>
            <a:r>
              <a:rPr lang="ur-PK" altLang="de-DE" sz="2000" b="0" dirty="0">
                <a:latin typeface="Urdu Typesetting" panose="03020402040406030203" pitchFamily="66" charset="-78"/>
                <a:cs typeface="Urdu Typesetting" panose="03020402040406030203" pitchFamily="66" charset="-78"/>
              </a:rPr>
              <a:t>پرفیکٹ</a:t>
            </a:r>
            <a:r>
              <a:rPr lang="ar-AE" altLang="de-DE" sz="2000" b="0" dirty="0">
                <a:latin typeface="Urdu Typesetting" panose="03020402040406030203" pitchFamily="66" charset="-78"/>
                <a:cs typeface="Urdu Typesetting" panose="03020402040406030203" pitchFamily="66" charset="-78"/>
              </a:rPr>
              <a:t> نہیں ہے! اگر آپ وقتاً فوقتاً ہکلاتے ہیں تو اس کا مطلب یہ نہیں ہے کہ آپ اپنا اظہار نہیں کر سکتے۔ اگر آپ کبھی کبھار غلطی کرتے ہیں تو اس کا مطلب یہ نہیں ہے کہ آپ </a:t>
            </a:r>
            <a:r>
              <a:rPr lang="ur-PK" altLang="de-DE" sz="2000" b="0" dirty="0">
                <a:latin typeface="Urdu Typesetting" panose="03020402040406030203" pitchFamily="66" charset="-78"/>
                <a:cs typeface="Urdu Typesetting" panose="03020402040406030203" pitchFamily="66" charset="-78"/>
              </a:rPr>
              <a:t>ناقص</a:t>
            </a:r>
            <a:r>
              <a:rPr lang="ar-AE" altLang="de-DE" sz="2000" b="0" dirty="0">
                <a:latin typeface="Urdu Typesetting" panose="03020402040406030203" pitchFamily="66" charset="-78"/>
                <a:cs typeface="Urdu Typesetting" panose="03020402040406030203" pitchFamily="66" charset="-78"/>
              </a:rPr>
              <a:t> ہیں۔</a:t>
            </a:r>
            <a:endParaRPr lang="en-US" altLang="de-DE" sz="2000" b="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7556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ہر انسان پیچیدہ ہے - ایک موزیک کی طرح: ہم بہت سے چھوٹے </a:t>
            </a:r>
            <a:r>
              <a:rPr lang="ur-PK" altLang="de-DE" sz="2400" dirty="0">
                <a:solidFill>
                  <a:srgbClr val="333333"/>
                </a:solidFill>
                <a:latin typeface="Urdu Typesetting" panose="03020402040406030203" pitchFamily="66" charset="-78"/>
                <a:cs typeface="Urdu Typesetting" panose="03020402040406030203" pitchFamily="66" charset="-78"/>
              </a:rPr>
              <a:t>ٹکڑوں</a:t>
            </a:r>
            <a:r>
              <a:rPr lang="ar-AE" altLang="de-DE" sz="2400" dirty="0">
                <a:solidFill>
                  <a:srgbClr val="333333"/>
                </a:solidFill>
                <a:latin typeface="Urdu Typesetting" panose="03020402040406030203" pitchFamily="66" charset="-78"/>
                <a:cs typeface="Urdu Typesetting" panose="03020402040406030203" pitchFamily="66" charset="-78"/>
              </a:rPr>
              <a:t> سے بنے ہیں ج</a:t>
            </a:r>
            <a:r>
              <a:rPr lang="ur-PK" altLang="de-DE" sz="2400" dirty="0">
                <a:solidFill>
                  <a:srgbClr val="333333"/>
                </a:solidFill>
                <a:latin typeface="Urdu Typesetting" panose="03020402040406030203" pitchFamily="66" charset="-78"/>
                <a:cs typeface="Urdu Typesetting" panose="03020402040406030203" pitchFamily="66" charset="-78"/>
              </a:rPr>
              <a:t>ن میں</a:t>
            </a:r>
            <a:r>
              <a:rPr lang="ar-AE" altLang="de-DE" sz="2400" dirty="0">
                <a:solidFill>
                  <a:srgbClr val="333333"/>
                </a:solidFill>
                <a:latin typeface="Urdu Typesetting" panose="03020402040406030203" pitchFamily="66" charset="-78"/>
                <a:cs typeface="Urdu Typesetting" panose="03020402040406030203" pitchFamily="66" charset="-78"/>
              </a:rPr>
              <a:t> اچھے اور برے دونوں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اس کے علاوہ، انسانی خصوصیات کی وضاحت کرنے کے بہت </a:t>
            </a:r>
            <a:r>
              <a:rPr lang="ur-PK" altLang="de-DE" sz="2400" dirty="0">
                <a:solidFill>
                  <a:srgbClr val="333333"/>
                </a:solidFill>
                <a:latin typeface="Urdu Typesetting" panose="03020402040406030203" pitchFamily="66" charset="-78"/>
                <a:cs typeface="Urdu Typesetting" panose="03020402040406030203" pitchFamily="66" charset="-78"/>
              </a:rPr>
              <a:t>سے </a:t>
            </a:r>
            <a:r>
              <a:rPr lang="ar-AE" altLang="de-DE" sz="2400" dirty="0">
                <a:solidFill>
                  <a:srgbClr val="333333"/>
                </a:solidFill>
                <a:latin typeface="Urdu Typesetting" panose="03020402040406030203" pitchFamily="66" charset="-78"/>
                <a:cs typeface="Urdu Typesetting" panose="03020402040406030203" pitchFamily="66" charset="-78"/>
              </a:rPr>
              <a:t>مختلف طریقے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کشش کیا ہے؟ اندرونی یا بیرونی خوبصورتی، ایک </a:t>
            </a:r>
            <a:r>
              <a:rPr lang="ur-PK" altLang="de-DE" sz="2400" dirty="0">
                <a:solidFill>
                  <a:srgbClr val="333333"/>
                </a:solidFill>
                <a:latin typeface="Urdu Typesetting" panose="03020402040406030203" pitchFamily="66" charset="-78"/>
                <a:cs typeface="Urdu Typesetting" panose="03020402040406030203" pitchFamily="66" charset="-78"/>
              </a:rPr>
              <a:t>پرفیکٹ</a:t>
            </a:r>
            <a:r>
              <a:rPr lang="ar-AE" altLang="de-DE" sz="2400" dirty="0">
                <a:solidFill>
                  <a:srgbClr val="333333"/>
                </a:solidFill>
                <a:latin typeface="Urdu Typesetting" panose="03020402040406030203" pitchFamily="66" charset="-78"/>
                <a:cs typeface="Urdu Typesetting" panose="03020402040406030203" pitchFamily="66" charset="-78"/>
              </a:rPr>
              <a:t> جسم؟؟؟</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کامیابی کیا ہے؟ </a:t>
            </a:r>
            <a:r>
              <a:rPr lang="ur-PK" altLang="de-DE" sz="2400" dirty="0">
                <a:solidFill>
                  <a:srgbClr val="333333"/>
                </a:solidFill>
                <a:latin typeface="Urdu Typesetting" panose="03020402040406030203" pitchFamily="66" charset="-78"/>
                <a:cs typeface="Urdu Typesetting" panose="03020402040406030203" pitchFamily="66" charset="-78"/>
              </a:rPr>
              <a:t>نوکری</a:t>
            </a:r>
            <a:r>
              <a:rPr lang="ar-AE" altLang="de-DE" sz="2400" dirty="0">
                <a:solidFill>
                  <a:srgbClr val="333333"/>
                </a:solidFill>
                <a:latin typeface="Urdu Typesetting" panose="03020402040406030203" pitchFamily="66" charset="-78"/>
                <a:cs typeface="Urdu Typesetting" panose="03020402040406030203" pitchFamily="66" charset="-78"/>
              </a:rPr>
              <a:t>، بہت سے دوست، اپن</a:t>
            </a:r>
            <a:r>
              <a:rPr lang="ur-PK" altLang="de-DE" sz="2400" dirty="0">
                <a:solidFill>
                  <a:srgbClr val="333333"/>
                </a:solidFill>
                <a:latin typeface="Urdu Typesetting" panose="03020402040406030203" pitchFamily="66" charset="-78"/>
                <a:cs typeface="Urdu Typesetting" panose="03020402040406030203" pitchFamily="66" charset="-78"/>
              </a:rPr>
              <a:t>ے آپ</a:t>
            </a:r>
            <a:r>
              <a:rPr lang="ar-AE" altLang="de-DE" sz="2400" dirty="0">
                <a:solidFill>
                  <a:srgbClr val="333333"/>
                </a:solidFill>
                <a:latin typeface="Urdu Typesetting" panose="03020402040406030203" pitchFamily="66" charset="-78"/>
                <a:cs typeface="Urdu Typesetting" panose="03020402040406030203" pitchFamily="66" charset="-78"/>
              </a:rPr>
              <a:t> اور اپنی زندگی سے مطمئن رہنا؟؟؟</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0179" name="Text Box 4">
            <a:extLst>
              <a:ext uri="{FF2B5EF4-FFF2-40B4-BE49-F238E27FC236}">
                <a16:creationId xmlns:a16="http://schemas.microsoft.com/office/drawing/2014/main" id="{62418905-3800-4B51-B704-5AC2F02D924B}"/>
              </a:ext>
            </a:extLst>
          </p:cNvPr>
          <p:cNvSpPr txBox="1">
            <a:spLocks noChangeArrowheads="1"/>
          </p:cNvSpPr>
          <p:nvPr/>
        </p:nvSpPr>
        <p:spPr bwMode="auto">
          <a:xfrm>
            <a:off x="6605720" y="2362201"/>
            <a:ext cx="355692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کے بجائے: ایک خامی سے ہر چیز کو ع</a:t>
            </a:r>
            <a:r>
              <a:rPr lang="ur-PK" sz="3600" dirty="0">
                <a:latin typeface="Urdu Typesetting" panose="03020402040406030203" pitchFamily="66" charset="-78"/>
                <a:cs typeface="Urdu Typesetting" panose="03020402040406030203" pitchFamily="66" charset="-78"/>
              </a:rPr>
              <a:t>مومیت</a:t>
            </a:r>
            <a:r>
              <a:rPr lang="ar-AE" sz="3600" dirty="0">
                <a:latin typeface="Urdu Typesetting" panose="03020402040406030203" pitchFamily="66" charset="-78"/>
                <a:cs typeface="Urdu Typesetting" panose="03020402040406030203" pitchFamily="66" charset="-78"/>
              </a:rPr>
              <a:t> نہ </a:t>
            </a:r>
            <a:r>
              <a:rPr lang="ur-PK" sz="3600" dirty="0">
                <a:latin typeface="Urdu Typesetting" panose="03020402040406030203" pitchFamily="66" charset="-78"/>
                <a:cs typeface="Urdu Typesetting" panose="03020402040406030203" pitchFamily="66" charset="-78"/>
              </a:rPr>
              <a:t>د</a:t>
            </a:r>
            <a:r>
              <a:rPr lang="ar-AE" sz="3600" dirty="0">
                <a:latin typeface="Urdu Typesetting" panose="03020402040406030203" pitchFamily="66" charset="-78"/>
                <a:cs typeface="Urdu Typesetting" panose="03020402040406030203" pitchFamily="66" charset="-78"/>
              </a:rPr>
              <a:t>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17</a:t>
            </a:fld>
            <a:endParaRPr lang="de-DE" altLang="de-DE" b="0">
              <a:latin typeface="Urdu Typesetting" panose="03020402040406030203" pitchFamily="66" charset="-78"/>
              <a:cs typeface="Urdu Typesetting" panose="03020402040406030203" pitchFamily="66" charset="-78"/>
            </a:endParaRPr>
          </a:p>
        </p:txBody>
      </p:sp>
      <p:pic>
        <p:nvPicPr>
          <p:cNvPr id="10"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39" y="4797152"/>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0246EEE-F26E-46EA-A130-384FA0446D06}"/>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2. انتخابی ادراک</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18</a:t>
            </a:fld>
            <a:endParaRPr lang="de-DE" altLang="de-DE" b="0">
              <a:latin typeface="Urdu Typesetting" panose="03020402040406030203" pitchFamily="66" charset="-78"/>
              <a:cs typeface="Urdu Typesetting" panose="03020402040406030203" pitchFamily="66" charset="-78"/>
            </a:endParaRPr>
          </a:p>
        </p:txBody>
      </p:sp>
      <p:graphicFrame>
        <p:nvGraphicFramePr>
          <p:cNvPr id="12"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237535297"/>
              </p:ext>
            </p:extLst>
          </p:nvPr>
        </p:nvGraphicFramePr>
        <p:xfrm>
          <a:off x="408955" y="2834640"/>
          <a:ext cx="11161240" cy="2468880"/>
        </p:xfrm>
        <a:graphic>
          <a:graphicData uri="http://schemas.openxmlformats.org/drawingml/2006/table">
            <a:tbl>
              <a:tblPr>
                <a:tableStyleId>{21E4AEA4-8DFA-4A89-87EB-49C32662AFE0}</a:tableStyleId>
              </a:tblPr>
              <a:tblGrid>
                <a:gridCol w="4536504">
                  <a:extLst>
                    <a:ext uri="{9D8B030D-6E8A-4147-A177-3AD203B41FA5}">
                      <a16:colId xmlns:a16="http://schemas.microsoft.com/office/drawing/2014/main" val="778108102"/>
                    </a:ext>
                  </a:extLst>
                </a:gridCol>
                <a:gridCol w="3096344">
                  <a:extLst>
                    <a:ext uri="{9D8B030D-6E8A-4147-A177-3AD203B41FA5}">
                      <a16:colId xmlns:a16="http://schemas.microsoft.com/office/drawing/2014/main" val="20001"/>
                    </a:ext>
                  </a:extLst>
                </a:gridCol>
                <a:gridCol w="3528392">
                  <a:extLst>
                    <a:ext uri="{9D8B030D-6E8A-4147-A177-3AD203B41FA5}">
                      <a16:colId xmlns:a16="http://schemas.microsoft.com/office/drawing/2014/main" val="94601163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مجموعی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انتخابی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مایوسی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اچھا دوست آپ کی سالگرہ کی تقریب میں نہیں آتا۔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مجھ پر ہنس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لوگ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اکٹھے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کھڑے ہیں۔ وہ آپ کی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جانب</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دیکھ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39" y="83237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387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0246EEE-F26E-46EA-A130-384FA0446D06}"/>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2. انتخابی ادراک</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19</a:t>
            </a:fld>
            <a:endParaRPr lang="de-DE" altLang="de-DE" b="0">
              <a:latin typeface="Urdu Typesetting" panose="03020402040406030203" pitchFamily="66" charset="-78"/>
              <a:cs typeface="Urdu Typesetting" panose="03020402040406030203" pitchFamily="66" charset="-78"/>
            </a:endParaRPr>
          </a:p>
        </p:txBody>
      </p:sp>
      <p:graphicFrame>
        <p:nvGraphicFramePr>
          <p:cNvPr id="12"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89282458"/>
              </p:ext>
            </p:extLst>
          </p:nvPr>
        </p:nvGraphicFramePr>
        <p:xfrm>
          <a:off x="408955" y="2834640"/>
          <a:ext cx="11161240" cy="2468880"/>
        </p:xfrm>
        <a:graphic>
          <a:graphicData uri="http://schemas.openxmlformats.org/drawingml/2006/table">
            <a:tbl>
              <a:tblPr>
                <a:tableStyleId>{21E4AEA4-8DFA-4A89-87EB-49C32662AFE0}</a:tableStyleId>
              </a:tblPr>
              <a:tblGrid>
                <a:gridCol w="4536504">
                  <a:extLst>
                    <a:ext uri="{9D8B030D-6E8A-4147-A177-3AD203B41FA5}">
                      <a16:colId xmlns:a16="http://schemas.microsoft.com/office/drawing/2014/main" val="778108102"/>
                    </a:ext>
                  </a:extLst>
                </a:gridCol>
                <a:gridCol w="3096344">
                  <a:extLst>
                    <a:ext uri="{9D8B030D-6E8A-4147-A177-3AD203B41FA5}">
                      <a16:colId xmlns:a16="http://schemas.microsoft.com/office/drawing/2014/main" val="20001"/>
                    </a:ext>
                  </a:extLst>
                </a:gridCol>
                <a:gridCol w="3528392">
                  <a:extLst>
                    <a:ext uri="{9D8B030D-6E8A-4147-A177-3AD203B41FA5}">
                      <a16:colId xmlns:a16="http://schemas.microsoft.com/office/drawing/2014/main" val="94601163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مجموعی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انتخابی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زبردست پارٹی، دوسرے لوگ آئے اور واقعی شام کا لطف اٹھایا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مایوسی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اچھا دوست آپ کی سالگرہ کی تقریب میں نہیں آتا۔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مجھ پر ہنس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لوگ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اکٹھے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کھڑے ہیں۔ وہ آپ کی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جانب</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دیکھ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39" y="83237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443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0246EEE-F26E-46EA-A130-384FA0446D06}"/>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2. انتخابی ادراک</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20</a:t>
            </a:fld>
            <a:endParaRPr lang="de-DE" altLang="de-DE" b="0">
              <a:latin typeface="Urdu Typesetting" panose="03020402040406030203" pitchFamily="66" charset="-78"/>
              <a:cs typeface="Urdu Typesetting" panose="03020402040406030203" pitchFamily="66" charset="-78"/>
            </a:endParaRPr>
          </a:p>
        </p:txBody>
      </p:sp>
      <p:graphicFrame>
        <p:nvGraphicFramePr>
          <p:cNvPr id="12"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476146942"/>
              </p:ext>
            </p:extLst>
          </p:nvPr>
        </p:nvGraphicFramePr>
        <p:xfrm>
          <a:off x="408955" y="2834640"/>
          <a:ext cx="11161240" cy="2468880"/>
        </p:xfrm>
        <a:graphic>
          <a:graphicData uri="http://schemas.openxmlformats.org/drawingml/2006/table">
            <a:tbl>
              <a:tblPr>
                <a:tableStyleId>{21E4AEA4-8DFA-4A89-87EB-49C32662AFE0}</a:tableStyleId>
              </a:tblPr>
              <a:tblGrid>
                <a:gridCol w="4536504">
                  <a:extLst>
                    <a:ext uri="{9D8B030D-6E8A-4147-A177-3AD203B41FA5}">
                      <a16:colId xmlns:a16="http://schemas.microsoft.com/office/drawing/2014/main" val="778108102"/>
                    </a:ext>
                  </a:extLst>
                </a:gridCol>
                <a:gridCol w="3096344">
                  <a:extLst>
                    <a:ext uri="{9D8B030D-6E8A-4147-A177-3AD203B41FA5}">
                      <a16:colId xmlns:a16="http://schemas.microsoft.com/office/drawing/2014/main" val="20001"/>
                    </a:ext>
                  </a:extLst>
                </a:gridCol>
                <a:gridCol w="3528392">
                  <a:extLst>
                    <a:ext uri="{9D8B030D-6E8A-4147-A177-3AD203B41FA5}">
                      <a16:colId xmlns:a16="http://schemas.microsoft.com/office/drawing/2014/main" val="94601163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مجموعی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انتخابی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زبردست پارٹی، دوسرے لوگ آئے اور واقعی شام کا لطف اٹھایا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مایوسی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اچھا دوست آپ کی سالگرہ کی تقریب میں نہیں آتا۔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صرف اتفاق سے میری طرف دیکھ رہے ہیں یا وہ مجھے کسی اور کی غلطی سمجھتے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مجھ پر ہنس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لوگ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اکٹھے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کھڑے ہیں۔ وہ آپ کی </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جانب</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دیکھ رہے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3"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eaLnBrk="1" hangingPunct="1">
              <a:lnSpc>
                <a:spcPct val="105000"/>
              </a:lnSpc>
              <a:spcBef>
                <a:spcPts val="1999"/>
              </a:spcBef>
              <a:buNone/>
            </a:pPr>
            <a:r>
              <a:rPr lang="ar-AE" altLang="de-DE" sz="2000" b="0" dirty="0">
                <a:solidFill>
                  <a:srgbClr val="004992"/>
                </a:solidFill>
                <a:latin typeface="Urdu Typesetting" panose="03020402040406030203" pitchFamily="66" charset="-78"/>
                <a:cs typeface="Urdu Typesetting" panose="03020402040406030203" pitchFamily="66" charset="-78"/>
              </a:rPr>
              <a:t>"</a:t>
            </a:r>
            <a:r>
              <a:rPr lang="ur-PK" altLang="de-DE" sz="2000" b="0" dirty="0">
                <a:solidFill>
                  <a:srgbClr val="004992"/>
                </a:solidFill>
                <a:latin typeface="Urdu Typesetting" panose="03020402040406030203" pitchFamily="66" charset="-78"/>
                <a:cs typeface="Urdu Typesetting" panose="03020402040406030203" pitchFamily="66" charset="-78"/>
              </a:rPr>
              <a:t>خیالات جان لینا</a:t>
            </a:r>
            <a:r>
              <a:rPr lang="ar-AE" altLang="de-DE" sz="2000" b="0" dirty="0">
                <a:solidFill>
                  <a:srgbClr val="004992"/>
                </a:solidFill>
                <a:latin typeface="Urdu Typesetting" panose="03020402040406030203" pitchFamily="66" charset="-78"/>
                <a:cs typeface="Urdu Typesetting" panose="03020402040406030203" pitchFamily="66" charset="-78"/>
              </a:rPr>
              <a:t>": </a:t>
            </a:r>
            <a:r>
              <a:rPr lang="ar-AE" altLang="de-DE" sz="2000" b="0" dirty="0">
                <a:latin typeface="Urdu Typesetting" panose="03020402040406030203" pitchFamily="66" charset="-78"/>
                <a:cs typeface="Urdu Typesetting" panose="03020402040406030203" pitchFamily="66" charset="-78"/>
              </a:rPr>
              <a:t>دوسرے لوگوں کے رویے کی حد سے زیادہ تشریح کرنے سے گریز کریں۔ ایک صورت حال کی بہت سی وضاحتیں ہو سکتی ہیں!</a:t>
            </a:r>
            <a:endParaRPr lang="de-DE" altLang="de-DE" sz="2000" b="0" dirty="0">
              <a:latin typeface="Urdu Typesetting" panose="03020402040406030203" pitchFamily="66" charset="-78"/>
              <a:cs typeface="Urdu Typesetting" panose="03020402040406030203" pitchFamily="66" charset="-78"/>
            </a:endParaRPr>
          </a:p>
        </p:txBody>
      </p:sp>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39" y="83237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8F26ECC4-1614-446C-B475-0D7B25398505}"/>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3. حتمی پیمائش کے </a:t>
            </a:r>
            <a:r>
              <a:rPr lang="ur-PK" altLang="de-DE" sz="3600" dirty="0">
                <a:latin typeface="Urdu Typesetting" panose="03020402040406030203" pitchFamily="66" charset="-78"/>
                <a:cs typeface="Urdu Typesetting" panose="03020402040406030203" pitchFamily="66" charset="-78"/>
              </a:rPr>
              <a:t>لئے</a:t>
            </a:r>
            <a:r>
              <a:rPr lang="ar-AE" altLang="de-DE" sz="3600" dirty="0">
                <a:latin typeface="Urdu Typesetting" panose="03020402040406030203" pitchFamily="66" charset="-78"/>
                <a:cs typeface="Urdu Typesetting" panose="03020402040406030203" pitchFamily="66" charset="-78"/>
              </a:rPr>
              <a:t> اپنے </a:t>
            </a:r>
            <a:r>
              <a:rPr lang="ur-PK" altLang="de-DE" sz="3600" dirty="0">
                <a:latin typeface="Urdu Typesetting" panose="03020402040406030203" pitchFamily="66" charset="-78"/>
                <a:cs typeface="Urdu Typesetting" panose="03020402040406030203" pitchFamily="66" charset="-78"/>
              </a:rPr>
              <a:t>ذاتی</a:t>
            </a:r>
            <a:r>
              <a:rPr lang="ar-AE" altLang="de-DE" sz="3600" dirty="0">
                <a:latin typeface="Urdu Typesetting" panose="03020402040406030203" pitchFamily="66" charset="-78"/>
                <a:cs typeface="Urdu Typesetting" panose="03020402040406030203" pitchFamily="66" charset="-78"/>
              </a:rPr>
              <a:t> معیارات کو لاگو کرنا</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algn="r"/>
            <a:r>
              <a:rPr lang="ar-AE" sz="2400" dirty="0">
                <a:solidFill>
                  <a:srgbClr val="004992"/>
                </a:solidFill>
                <a:latin typeface="Urdu Typesetting" panose="03020402040406030203" pitchFamily="66" charset="-78"/>
                <a:cs typeface="Urdu Typesetting" panose="03020402040406030203" pitchFamily="66" charset="-78"/>
              </a:rPr>
              <a:t>اس میں فرق ہے کہ میں اپنے آپ کو کیسے پرکھتا ہوں اور دوسرے مجھے کیسے پرکھتے ہیں!</a:t>
            </a:r>
          </a:p>
          <a:p>
            <a:pPr algn="r"/>
            <a:r>
              <a:rPr lang="ar-AE" sz="2400" dirty="0">
                <a:solidFill>
                  <a:schemeClr val="tx1"/>
                </a:solidFill>
                <a:latin typeface="Urdu Typesetting" panose="03020402040406030203" pitchFamily="66" charset="-78"/>
                <a:cs typeface="Urdu Typesetting" panose="03020402040406030203" pitchFamily="66" charset="-78"/>
              </a:rPr>
              <a:t>اگر میں اپنے آپ کو نالائق، بدصورت وغیرہ سمجھتا ہوں تو ضروری نہیں کہ دوسرے </a:t>
            </a:r>
            <a:r>
              <a:rPr lang="ur-PK" sz="2400" dirty="0">
                <a:solidFill>
                  <a:schemeClr val="tx1"/>
                </a:solidFill>
                <a:latin typeface="Urdu Typesetting" panose="03020402040406030203" pitchFamily="66" charset="-78"/>
                <a:cs typeface="Urdu Typesetting" panose="03020402040406030203" pitchFamily="66" charset="-78"/>
              </a:rPr>
              <a:t>لوگوں کا بھی یہی </a:t>
            </a:r>
            <a:r>
              <a:rPr lang="ar-AE" sz="2400" dirty="0">
                <a:solidFill>
                  <a:schemeClr val="tx1"/>
                </a:solidFill>
                <a:latin typeface="Urdu Typesetting" panose="03020402040406030203" pitchFamily="66" charset="-78"/>
                <a:cs typeface="Urdu Typesetting" panose="03020402040406030203" pitchFamily="66" charset="-78"/>
              </a:rPr>
              <a:t>نظری</a:t>
            </a:r>
            <a:r>
              <a:rPr lang="ur-PK" sz="2400" dirty="0">
                <a:solidFill>
                  <a:schemeClr val="tx1"/>
                </a:solidFill>
                <a:latin typeface="Urdu Typesetting" panose="03020402040406030203" pitchFamily="66" charset="-78"/>
                <a:cs typeface="Urdu Typesetting" panose="03020402040406030203" pitchFamily="66" charset="-78"/>
              </a:rPr>
              <a:t>ہ</a:t>
            </a:r>
            <a:r>
              <a:rPr lang="ar-AE" sz="2400" dirty="0">
                <a:solidFill>
                  <a:schemeClr val="tx1"/>
                </a:solidFill>
                <a:latin typeface="Urdu Typesetting" panose="03020402040406030203" pitchFamily="66" charset="-78"/>
                <a:cs typeface="Urdu Typesetting" panose="03020402040406030203" pitchFamily="66" charset="-78"/>
              </a:rPr>
              <a:t> </a:t>
            </a:r>
            <a:r>
              <a:rPr lang="ur-PK" sz="2400" dirty="0">
                <a:solidFill>
                  <a:schemeClr val="tx1"/>
                </a:solidFill>
                <a:latin typeface="Urdu Typesetting" panose="03020402040406030203" pitchFamily="66" charset="-78"/>
                <a:cs typeface="Urdu Typesetting" panose="03020402040406030203" pitchFamily="66" charset="-78"/>
              </a:rPr>
              <a:t>ہو</a:t>
            </a:r>
            <a:r>
              <a:rPr lang="ar-AE" sz="2400" dirty="0">
                <a:solidFill>
                  <a:schemeClr val="tx1"/>
                </a:solidFill>
                <a:latin typeface="Urdu Typesetting" panose="03020402040406030203" pitchFamily="66" charset="-78"/>
                <a:cs typeface="Urdu Typesetting" panose="03020402040406030203" pitchFamily="66" charset="-78"/>
              </a:rPr>
              <a:t>۔</a:t>
            </a:r>
          </a:p>
          <a:p>
            <a:pPr algn="r"/>
            <a:r>
              <a:rPr lang="ar-AE" sz="2400" dirty="0">
                <a:solidFill>
                  <a:schemeClr val="tx1"/>
                </a:solidFill>
                <a:latin typeface="Urdu Typesetting" panose="03020402040406030203" pitchFamily="66" charset="-78"/>
                <a:cs typeface="Urdu Typesetting" panose="03020402040406030203" pitchFamily="66" charset="-78"/>
              </a:rPr>
              <a:t>اکثر متعدد آراء/فیصلے/ترجیحات ہوتی ہیں۔ ہو سکتا ہے کہ دوسرے لوگ میری ذہانت یا شکل وغیرہ کے بارے میں میری س</a:t>
            </a:r>
            <a:r>
              <a:rPr lang="ur-PK" sz="2400" dirty="0">
                <a:solidFill>
                  <a:schemeClr val="tx1"/>
                </a:solidFill>
                <a:latin typeface="Urdu Typesetting" panose="03020402040406030203" pitchFamily="66" charset="-78"/>
                <a:cs typeface="Urdu Typesetting" panose="03020402040406030203" pitchFamily="66" charset="-78"/>
              </a:rPr>
              <a:t>وچ</a:t>
            </a:r>
            <a:r>
              <a:rPr lang="ar-AE" sz="2400" dirty="0">
                <a:solidFill>
                  <a:schemeClr val="tx1"/>
                </a:solidFill>
                <a:latin typeface="Urdu Typesetting" panose="03020402040406030203" pitchFamily="66" charset="-78"/>
                <a:cs typeface="Urdu Typesetting" panose="03020402040406030203" pitchFamily="66" charset="-78"/>
              </a:rPr>
              <a:t> سے متفق نہ ہوں۔</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21</a:t>
            </a:fld>
            <a:endParaRPr lang="de-DE" altLang="de-DE" b="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4. مثبت آراء سے انکار، لیکن منفی رائے کی غیر تنقیدی قبولیت!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22</a:t>
            </a:fld>
            <a:endParaRPr lang="de-DE" altLang="de-DE" b="0">
              <a:latin typeface="Urdu Typesetting" panose="03020402040406030203" pitchFamily="66" charset="-78"/>
              <a:cs typeface="Urdu Typesetting" panose="03020402040406030203" pitchFamily="66" charset="-78"/>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85426000"/>
              </p:ext>
            </p:extLst>
          </p:nvPr>
        </p:nvGraphicFramePr>
        <p:xfrm>
          <a:off x="1812737" y="2834640"/>
          <a:ext cx="9757458" cy="3230858"/>
        </p:xfrm>
        <a:graphic>
          <a:graphicData uri="http://schemas.openxmlformats.org/drawingml/2006/table">
            <a:tbl>
              <a:tblPr>
                <a:tableStyleId>{21E4AEA4-8DFA-4A89-87EB-49C32662AFE0}</a:tableStyleId>
              </a:tblPr>
              <a:tblGrid>
                <a:gridCol w="7381194">
                  <a:extLst>
                    <a:ext uri="{9D8B030D-6E8A-4147-A177-3AD203B41FA5}">
                      <a16:colId xmlns:a16="http://schemas.microsoft.com/office/drawing/2014/main" val="20001"/>
                    </a:ext>
                  </a:extLst>
                </a:gridCol>
                <a:gridCol w="2376264">
                  <a:extLst>
                    <a:ext uri="{9D8B030D-6E8A-4147-A177-3AD203B41FA5}">
                      <a16:colId xmlns:a16="http://schemas.microsoft.com/office/drawing/2014/main" val="211904725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ڈیپریشن</a:t>
                      </a:r>
                      <a:r>
                        <a:rPr kumimoji="0" lang="ar-AE"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کی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شخص صرف میری چاپلوسی کرنے کی کوشش کرتا ہے… وہ بے ایمان ہے۔" "صرف وہ</a:t>
                      </a:r>
                      <a:r>
                        <a:rPr kumimoji="0" lang="ur-PK"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a:t>
                      </a: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اس طرح سوچتا ہے ..."</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FFFFFF"/>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کو اپنی کارکردگی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پر</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تعریفیں ملتی ہیں۔</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بے نقاب ہو گیا ہوں، 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E3EFF8"/>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پر تنقید کی جاتی ہے۔</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86582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4. مثبت آراء سے انکار، لیکن منفی رائے کی غیر تنقیدی قبولیت!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23</a:t>
            </a:fld>
            <a:endParaRPr lang="de-DE" altLang="de-DE" b="0">
              <a:latin typeface="Urdu Typesetting" panose="03020402040406030203" pitchFamily="66" charset="-78"/>
              <a:cs typeface="Urdu Typesetting" panose="03020402040406030203" pitchFamily="66" charset="-78"/>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88176956"/>
              </p:ext>
            </p:extLst>
          </p:nvPr>
        </p:nvGraphicFramePr>
        <p:xfrm>
          <a:off x="1812737" y="2834640"/>
          <a:ext cx="9757458" cy="3230858"/>
        </p:xfrm>
        <a:graphic>
          <a:graphicData uri="http://schemas.openxmlformats.org/drawingml/2006/table">
            <a:tbl>
              <a:tblPr>
                <a:tableStyleId>{21E4AEA4-8DFA-4A89-87EB-49C32662AFE0}</a:tableStyleId>
              </a:tblPr>
              <a:tblGrid>
                <a:gridCol w="7381194">
                  <a:extLst>
                    <a:ext uri="{9D8B030D-6E8A-4147-A177-3AD203B41FA5}">
                      <a16:colId xmlns:a16="http://schemas.microsoft.com/office/drawing/2014/main" val="20001"/>
                    </a:ext>
                  </a:extLst>
                </a:gridCol>
                <a:gridCol w="2376264">
                  <a:extLst>
                    <a:ext uri="{9D8B030D-6E8A-4147-A177-3AD203B41FA5}">
                      <a16:colId xmlns:a16="http://schemas.microsoft.com/office/drawing/2014/main" val="211904725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ڈیپریشن</a:t>
                      </a:r>
                      <a:r>
                        <a:rPr kumimoji="0" lang="ar-AE"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کی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شخص صرف میری چاپلوسی کرنے کی کوشش کرتا ہے… وہ بے ایمان ہے۔" "صرف وہ</a:t>
                      </a:r>
                      <a:r>
                        <a:rPr kumimoji="0" lang="ur-PK"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a:t>
                      </a: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اس طرح سوچتا ہے ..."</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"بہت اچھ</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 بات</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 کہ کوئی میری کامیابی کو تسلیم کرتا ہے!"</a:t>
                      </a:r>
                      <a:endParaRPr kumimoji="0" lang="de-DE" sz="1800" b="0" i="0" u="none" strike="noStrike" cap="none" normalizeH="0" baseline="0" dirty="0">
                        <a:ln>
                          <a:noFill/>
                        </a:ln>
                        <a:solidFill>
                          <a:srgbClr val="FFFFFF"/>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کو اپنی کارکردگی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پر</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تعریفیں ملتی ہیں۔</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بے نقاب ہو گیا ہوں، 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E3EFF8"/>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پر تنقید کی جاتی ہے۔</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94243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4. مثبت آراء سے انکار، لیکن منفی رائے کی غیر تنقیدی قبولیت!</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گا؟</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24</a:t>
            </a:fld>
            <a:endParaRPr lang="de-DE" altLang="de-DE" b="0">
              <a:latin typeface="Urdu Typesetting" panose="03020402040406030203" pitchFamily="66" charset="-78"/>
              <a:cs typeface="Urdu Typesetting" panose="03020402040406030203" pitchFamily="66" charset="-78"/>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76607259"/>
              </p:ext>
            </p:extLst>
          </p:nvPr>
        </p:nvGraphicFramePr>
        <p:xfrm>
          <a:off x="1812737" y="2834640"/>
          <a:ext cx="9757458" cy="3230858"/>
        </p:xfrm>
        <a:graphic>
          <a:graphicData uri="http://schemas.openxmlformats.org/drawingml/2006/table">
            <a:tbl>
              <a:tblPr>
                <a:tableStyleId>{21E4AEA4-8DFA-4A89-87EB-49C32662AFE0}</a:tableStyleId>
              </a:tblPr>
              <a:tblGrid>
                <a:gridCol w="7381194">
                  <a:extLst>
                    <a:ext uri="{9D8B030D-6E8A-4147-A177-3AD203B41FA5}">
                      <a16:colId xmlns:a16="http://schemas.microsoft.com/office/drawing/2014/main" val="20001"/>
                    </a:ext>
                  </a:extLst>
                </a:gridCol>
                <a:gridCol w="2376264">
                  <a:extLst>
                    <a:ext uri="{9D8B030D-6E8A-4147-A177-3AD203B41FA5}">
                      <a16:colId xmlns:a16="http://schemas.microsoft.com/office/drawing/2014/main" val="211904725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ڈیپریشن</a:t>
                      </a:r>
                      <a:r>
                        <a:rPr kumimoji="0" lang="ar-AE"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کی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"وہ شخص صرف میری چاپلوسی کرنے کی کوشش کرتا ہے… وہ بے ایمان ہے۔" "صرف وہ</a:t>
                      </a:r>
                      <a:r>
                        <a:rPr kumimoji="0" lang="ur-PK"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a:t>
                      </a: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اس طرح سوچتا ہے ..."</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"بہت اچھ</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 بات</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 کہ کوئی میری کامیابی کو تسلیم کرتا ہے!"</a:t>
                      </a:r>
                      <a:endParaRPr kumimoji="0" lang="de-DE" sz="1800" b="0" i="0" u="none" strike="noStrike" cap="none" normalizeH="0" baseline="0" dirty="0">
                        <a:ln>
                          <a:noFill/>
                        </a:ln>
                        <a:solidFill>
                          <a:srgbClr val="FFFFFF"/>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کو اپنی کارکردگی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پر</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تعریفیں ملتی ہیں۔</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"میں بے نقاب ہو گیا ہوں، میں بیکار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ہو سکتا ہے کہ دوسرے شخص کا دن برا گزرا ہو</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"کیا میں</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اسکی</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رائے سے فائدہ اٹھا سکتا ہوں؟"</a:t>
                      </a:r>
                      <a:endParaRPr kumimoji="0" lang="de-DE" sz="1800" b="0" i="0" u="none" strike="noStrike" cap="none" normalizeH="0" baseline="0" dirty="0">
                        <a:ln>
                          <a:noFill/>
                        </a:ln>
                        <a:solidFill>
                          <a:srgbClr val="E3EFF8"/>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پر تنقید کی جاتی ہے۔</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20972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a:extLst>
              <a:ext uri="{FF2B5EF4-FFF2-40B4-BE49-F238E27FC236}">
                <a16:creationId xmlns:a16="http://schemas.microsoft.com/office/drawing/2014/main" id="{0D75BD1F-BD2B-48C4-9AF6-2D44A43720E3}"/>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5. "سب یا کچھ بھی نہیں</a:t>
            </a:r>
            <a:r>
              <a:rPr lang="ur-PK" altLang="de-DE" sz="3600" dirty="0">
                <a:latin typeface="Urdu Typesetting" panose="03020402040406030203" pitchFamily="66" charset="-78"/>
                <a:cs typeface="Urdu Typesetting" panose="03020402040406030203" pitchFamily="66" charset="-78"/>
              </a:rPr>
              <a:t> والی</a:t>
            </a:r>
            <a:r>
              <a:rPr lang="ar-AE" altLang="de-DE" sz="3600" dirty="0">
                <a:latin typeface="Urdu Typesetting" panose="03020402040406030203" pitchFamily="66" charset="-78"/>
                <a:cs typeface="Urdu Typesetting" panose="03020402040406030203" pitchFamily="66" charset="-78"/>
              </a:rPr>
              <a:t> سوچ"/تباہ کن سوچ</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سکتا ہے؟</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25</a:t>
            </a:fld>
            <a:endParaRPr lang="de-DE" altLang="de-DE" b="0">
              <a:latin typeface="Urdu Typesetting" panose="03020402040406030203" pitchFamily="66" charset="-78"/>
              <a:cs typeface="Urdu Typesetting" panose="03020402040406030203" pitchFamily="66" charset="-78"/>
            </a:endParaRPr>
          </a:p>
        </p:txBody>
      </p:sp>
      <p:pic>
        <p:nvPicPr>
          <p:cNvPr id="10" name="Picture 9">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4586781"/>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238900025"/>
              </p:ext>
            </p:extLst>
          </p:nvPr>
        </p:nvGraphicFramePr>
        <p:xfrm>
          <a:off x="408955" y="2834640"/>
          <a:ext cx="11376000" cy="1767840"/>
        </p:xfrm>
        <a:graphic>
          <a:graphicData uri="http://schemas.openxmlformats.org/drawingml/2006/table">
            <a:tbl>
              <a:tblPr>
                <a:tableStyleId>{21E4AEA4-8DFA-4A89-87EB-49C32662AFE0}</a:tableStyleId>
              </a:tblPr>
              <a:tblGrid>
                <a:gridCol w="7704856">
                  <a:extLst>
                    <a:ext uri="{9D8B030D-6E8A-4147-A177-3AD203B41FA5}">
                      <a16:colId xmlns:a16="http://schemas.microsoft.com/office/drawing/2014/main" val="20001"/>
                    </a:ext>
                  </a:extLst>
                </a:gridCol>
                <a:gridCol w="3671144">
                  <a:extLst>
                    <a:ext uri="{9D8B030D-6E8A-4147-A177-3AD203B41FA5}">
                      <a16:colId xmlns:a16="http://schemas.microsoft.com/office/drawing/2014/main" val="2135299901"/>
                    </a:ext>
                  </a:extLst>
                </a:gridCol>
              </a:tblGrid>
              <a:tr h="433576">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ڈیپریشن</a:t>
                      </a:r>
                      <a:r>
                        <a:rPr kumimoji="0" lang="ar-AE"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کی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"مجھے کینسر ہو رہا ہے، میں مرنے والا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اپنی جلد پر ایک سیاہ دھبہ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نظر آتا</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13393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a:extLst>
              <a:ext uri="{FF2B5EF4-FFF2-40B4-BE49-F238E27FC236}">
                <a16:creationId xmlns:a16="http://schemas.microsoft.com/office/drawing/2014/main" id="{0D75BD1F-BD2B-48C4-9AF6-2D44A43720E3}"/>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5. "سب یا کچھ بھی نہیں</a:t>
            </a:r>
            <a:r>
              <a:rPr lang="ur-PK" altLang="de-DE" sz="3600" dirty="0">
                <a:latin typeface="Urdu Typesetting" panose="03020402040406030203" pitchFamily="66" charset="-78"/>
                <a:cs typeface="Urdu Typesetting" panose="03020402040406030203" pitchFamily="66" charset="-78"/>
              </a:rPr>
              <a:t> والی</a:t>
            </a:r>
            <a:r>
              <a:rPr lang="ar-AE" altLang="de-DE" sz="3600" dirty="0">
                <a:latin typeface="Urdu Typesetting" panose="03020402040406030203" pitchFamily="66" charset="-78"/>
                <a:cs typeface="Urdu Typesetting" panose="03020402040406030203" pitchFamily="66" charset="-78"/>
              </a:rPr>
              <a:t> سوچ"/تباہ کن سوچ</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اور مددگار تشخیص کیا ہو سکتا ہے؟</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26</a:t>
            </a:fld>
            <a:endParaRPr lang="de-DE" altLang="de-DE" b="0">
              <a:latin typeface="Urdu Typesetting" panose="03020402040406030203" pitchFamily="66" charset="-78"/>
              <a:cs typeface="Urdu Typesetting" panose="03020402040406030203" pitchFamily="66" charset="-78"/>
            </a:endParaRPr>
          </a:p>
        </p:txBody>
      </p:sp>
      <p:pic>
        <p:nvPicPr>
          <p:cNvPr id="10" name="Picture 9">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4586781"/>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006818131"/>
              </p:ext>
            </p:extLst>
          </p:nvPr>
        </p:nvGraphicFramePr>
        <p:xfrm>
          <a:off x="408955" y="2834640"/>
          <a:ext cx="11376000" cy="1767840"/>
        </p:xfrm>
        <a:graphic>
          <a:graphicData uri="http://schemas.openxmlformats.org/drawingml/2006/table">
            <a:tbl>
              <a:tblPr>
                <a:tableStyleId>{21E4AEA4-8DFA-4A89-87EB-49C32662AFE0}</a:tableStyleId>
              </a:tblPr>
              <a:tblGrid>
                <a:gridCol w="7704856">
                  <a:extLst>
                    <a:ext uri="{9D8B030D-6E8A-4147-A177-3AD203B41FA5}">
                      <a16:colId xmlns:a16="http://schemas.microsoft.com/office/drawing/2014/main" val="20001"/>
                    </a:ext>
                  </a:extLst>
                </a:gridCol>
                <a:gridCol w="3671144">
                  <a:extLst>
                    <a:ext uri="{9D8B030D-6E8A-4147-A177-3AD203B41FA5}">
                      <a16:colId xmlns:a16="http://schemas.microsoft.com/office/drawing/2014/main" val="2135299901"/>
                    </a:ext>
                  </a:extLst>
                </a:gridCol>
              </a:tblGrid>
              <a:tr h="433576">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ڈیپریشن</a:t>
                      </a:r>
                      <a:r>
                        <a:rPr kumimoji="0" lang="ar-AE" sz="2000" b="1"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 کی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"مجھے کینسر ہو رہا ہے، میں مرنے والا ہوں۔"</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دوسروں سے پوچھیں یا ڈاکٹر سے مشورہ کریں۔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اپنی جلد پر ایک سیاہ دھبہ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نظر آتا</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4806D4B-F5DD-41E1-A393-97D1170230E4}"/>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6. منفی خیالات کو دبانا</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تشخیص کیا ہوگی؟</a:t>
            </a:r>
            <a:endParaRPr lang="de-DE" altLang="de-DE" dirty="0">
              <a:latin typeface="Urdu Typesetting" panose="03020402040406030203" pitchFamily="66" charset="-78"/>
              <a:cs typeface="Urdu Typesetting" panose="03020402040406030203" pitchFamily="66" charset="-78"/>
            </a:endParaRPr>
          </a:p>
        </p:txBody>
      </p:sp>
      <p:sp>
        <p:nvSpPr>
          <p:cNvPr id="70673" name="Text Box 20">
            <a:extLst>
              <a:ext uri="{FF2B5EF4-FFF2-40B4-BE49-F238E27FC236}">
                <a16:creationId xmlns:a16="http://schemas.microsoft.com/office/drawing/2014/main" id="{E9B17754-CF9E-4D3B-A83D-3EF30CAFE232}"/>
              </a:ext>
            </a:extLst>
          </p:cNvPr>
          <p:cNvSpPr txBox="1">
            <a:spLocks noChangeArrowheads="1"/>
          </p:cNvSpPr>
          <p:nvPr/>
        </p:nvSpPr>
        <p:spPr bwMode="auto">
          <a:xfrm>
            <a:off x="5809646" y="3573463"/>
            <a:ext cx="143970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2000" b="0">
                <a:latin typeface="Urdu Typesetting" panose="03020402040406030203" pitchFamily="66" charset="-78"/>
                <a:cs typeface="Urdu Typesetting" panose="03020402040406030203" pitchFamily="66" charset="-78"/>
              </a:rPr>
              <a:t>???</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27</a:t>
            </a:fld>
            <a:endParaRPr lang="de-DE" altLang="de-DE" b="0">
              <a:latin typeface="Urdu Typesetting" panose="03020402040406030203" pitchFamily="66" charset="-78"/>
              <a:cs typeface="Urdu Typesetting" panose="03020402040406030203" pitchFamily="66" charset="-78"/>
            </a:endParaRPr>
          </a:p>
        </p:txBody>
      </p:sp>
      <p:pic>
        <p:nvPicPr>
          <p:cNvPr id="12"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923246145"/>
              </p:ext>
            </p:extLst>
          </p:nvPr>
        </p:nvGraphicFramePr>
        <p:xfrm>
          <a:off x="408955" y="2834640"/>
          <a:ext cx="11233248" cy="1767840"/>
        </p:xfrm>
        <a:graphic>
          <a:graphicData uri="http://schemas.openxmlformats.org/drawingml/2006/table">
            <a:tbl>
              <a:tblPr>
                <a:tableStyleId>{21E4AEA4-8DFA-4A89-87EB-49C32662AFE0}</a:tableStyleId>
              </a:tblPr>
              <a:tblGrid>
                <a:gridCol w="6408712">
                  <a:extLst>
                    <a:ext uri="{9D8B030D-6E8A-4147-A177-3AD203B41FA5}">
                      <a16:colId xmlns:a16="http://schemas.microsoft.com/office/drawing/2014/main" val="20001"/>
                    </a:ext>
                  </a:extLst>
                </a:gridCol>
                <a:gridCol w="4824536">
                  <a:extLst>
                    <a:ext uri="{9D8B030D-6E8A-4147-A177-3AD203B41FA5}">
                      <a16:colId xmlns:a16="http://schemas.microsoft.com/office/drawing/2014/main" val="1583906734"/>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پریشان</a:t>
                      </a:r>
                      <a:r>
                        <a:rPr kumimoji="0" lang="ur-PK"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کن</a:t>
                      </a: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"مجھے ان منفی خیالات </a:t>
                      </a:r>
                      <a:r>
                        <a:rPr kumimoji="0" lang="ur-PK"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کے بارے میں</a:t>
                      </a: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نہیں سوچنا چاہیے" … لیکن یہ کام نہیں کرتا ( اگلی مشق دیکھیں)۔</a:t>
                      </a:r>
                      <a:endParaRPr kumimoji="0" lang="ur-PK"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کے بار بار منفی خیالات آتے ہیں (جیسے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میں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بیکار ہ</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"ہارنے وال</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ا</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"واہ،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میں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بیوقوف ہ</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ں")۔</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4806D4B-F5DD-41E1-A393-97D1170230E4}"/>
              </a:ext>
            </a:extLst>
          </p:cNvPr>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6. منفی خیالات کو دبانا</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اس سے زیادہ حقیقت پسندانہ تشخیص کیا ہوگی؟</a:t>
            </a:r>
            <a:endParaRPr lang="de-DE" altLang="de-DE" dirty="0">
              <a:latin typeface="Urdu Typesetting" panose="03020402040406030203" pitchFamily="66" charset="-78"/>
              <a:cs typeface="Urdu Typesetting" panose="03020402040406030203" pitchFamily="66" charset="-78"/>
            </a:endParaRPr>
          </a:p>
        </p:txBody>
      </p:sp>
      <p:sp>
        <p:nvSpPr>
          <p:cNvPr id="70673" name="Text Box 20">
            <a:extLst>
              <a:ext uri="{FF2B5EF4-FFF2-40B4-BE49-F238E27FC236}">
                <a16:creationId xmlns:a16="http://schemas.microsoft.com/office/drawing/2014/main" id="{E9B17754-CF9E-4D3B-A83D-3EF30CAFE232}"/>
              </a:ext>
            </a:extLst>
          </p:cNvPr>
          <p:cNvSpPr txBox="1">
            <a:spLocks noChangeArrowheads="1"/>
          </p:cNvSpPr>
          <p:nvPr/>
        </p:nvSpPr>
        <p:spPr bwMode="auto">
          <a:xfrm>
            <a:off x="5809646" y="3573463"/>
            <a:ext cx="143970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2000" b="0">
                <a:latin typeface="Urdu Typesetting" panose="03020402040406030203" pitchFamily="66" charset="-78"/>
                <a:cs typeface="Urdu Typesetting" panose="03020402040406030203" pitchFamily="66" charset="-78"/>
              </a:rPr>
              <a:t>???</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28</a:t>
            </a:fld>
            <a:endParaRPr lang="de-DE" altLang="de-DE" b="0">
              <a:latin typeface="Urdu Typesetting" panose="03020402040406030203" pitchFamily="66" charset="-78"/>
              <a:cs typeface="Urdu Typesetting" panose="03020402040406030203" pitchFamily="66" charset="-78"/>
            </a:endParaRPr>
          </a:p>
        </p:txBody>
      </p:sp>
      <p:graphicFrame>
        <p:nvGraphicFramePr>
          <p:cNvPr id="13"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4626906"/>
              </p:ext>
            </p:extLst>
          </p:nvPr>
        </p:nvGraphicFramePr>
        <p:xfrm>
          <a:off x="408955" y="2834640"/>
          <a:ext cx="11233248" cy="1786128"/>
        </p:xfrm>
        <a:graphic>
          <a:graphicData uri="http://schemas.openxmlformats.org/drawingml/2006/table">
            <a:tbl>
              <a:tblPr>
                <a:tableStyleId>{21E4AEA4-8DFA-4A89-87EB-49C32662AFE0}</a:tableStyleId>
              </a:tblPr>
              <a:tblGrid>
                <a:gridCol w="6408712">
                  <a:extLst>
                    <a:ext uri="{9D8B030D-6E8A-4147-A177-3AD203B41FA5}">
                      <a16:colId xmlns:a16="http://schemas.microsoft.com/office/drawing/2014/main" val="20001"/>
                    </a:ext>
                  </a:extLst>
                </a:gridCol>
                <a:gridCol w="4824536">
                  <a:extLst>
                    <a:ext uri="{9D8B030D-6E8A-4147-A177-3AD203B41FA5}">
                      <a16:colId xmlns:a16="http://schemas.microsoft.com/office/drawing/2014/main" val="1583906734"/>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پریشان</a:t>
                      </a:r>
                      <a:r>
                        <a:rPr kumimoji="0" lang="ur-PK"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کن</a:t>
                      </a: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تشخیص</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مثبت/تعمیری تشخیص</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"مجھے ان منفی خیالات </a:t>
                      </a:r>
                      <a:r>
                        <a:rPr kumimoji="0" lang="ur-PK"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کے بارے میں</a:t>
                      </a:r>
                      <a:r>
                        <a:rPr kumimoji="0" lang="ar-AE" sz="18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نہیں سوچنا چاہیے" … لیکن یہ کام نہیں کرتا ( اگلی مشق دیکھیں)۔</a:t>
                      </a:r>
                      <a:endParaRPr kumimoji="0" lang="ur-PK"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اپنے آپ سے پوچھیں کہ کیا</a:t>
                      </a:r>
                      <a:r>
                        <a:rPr kumimoji="0" lang="ur-PK"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 یہ</a:t>
                      </a:r>
                      <a:r>
                        <a:rPr kumimoji="0" lang="ar-A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 خیالات جائز ہیں؟ ان خیالات سے کیا </a:t>
                      </a:r>
                      <a:r>
                        <a:rPr kumimoji="0" lang="ur-PK"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متضاد ہیں</a:t>
                      </a:r>
                      <a:r>
                        <a:rPr kumimoji="0" lang="ar-A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a:t>
                      </a:r>
                    </a:p>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rPr>
                        <a:t>خوشگوار سرگرمیوں کا پیچھا کرکے اپنے آپ کو مشغول کریں!</a:t>
                      </a:r>
                      <a:endParaRPr kumimoji="0" lang="de-D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آپ کے بار بار منفی خیالات آتے ہیں (جیسے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میں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بیکار ہ</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"ہارنے وال</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ا</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"واہ، </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میں</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بیوقوف ہ</a:t>
                      </a: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a:t>
                      </a: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ں")۔</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13691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EDBAEEB-455C-46B9-A13B-B1E582412EC1}"/>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6. منفی خیالات کو دبانا</a:t>
            </a:r>
            <a:br>
              <a:rPr lang="ar-AE" altLang="de-DE" sz="3600" dirty="0">
                <a:latin typeface="Urdu Typesetting" panose="03020402040406030203" pitchFamily="66" charset="-78"/>
                <a:cs typeface="Urdu Typesetting" panose="03020402040406030203" pitchFamily="66" charset="-78"/>
              </a:rPr>
            </a:br>
            <a:r>
              <a:rPr lang="ur-PK" altLang="de-DE" dirty="0">
                <a:latin typeface="Urdu Typesetting" panose="03020402040406030203" pitchFamily="66" charset="-78"/>
                <a:cs typeface="Urdu Typesetting" panose="03020402040406030203" pitchFamily="66" charset="-78"/>
              </a:rPr>
              <a:t>مشق</a:t>
            </a:r>
            <a:endParaRPr lang="de-DE" altLang="de-DE"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جان بوجھ کر پریشان کن خیالات کو دبانا ممکن نہیں ہے۔</a:t>
            </a:r>
          </a:p>
          <a:p>
            <a:pPr algn="r"/>
            <a:r>
              <a:rPr lang="ar-AE" sz="2400" dirty="0">
                <a:solidFill>
                  <a:srgbClr val="333333"/>
                </a:solidFill>
                <a:latin typeface="Urdu Typesetting" panose="03020402040406030203" pitchFamily="66" charset="-78"/>
                <a:cs typeface="Urdu Typesetting" panose="03020402040406030203" pitchFamily="66" charset="-78"/>
              </a:rPr>
              <a:t>کسی چیز کے بارے میں نہ سوچنے کی کوشش اس کے بارے میں مزید سوچنے کی طرف لے جاتی ہے۔</a:t>
            </a:r>
            <a:endParaRPr lang="ur-PK" sz="2400" dirty="0">
              <a:solidFill>
                <a:srgbClr val="333333"/>
              </a:solidFill>
              <a:latin typeface="Urdu Typesetting" panose="03020402040406030203" pitchFamily="66" charset="-78"/>
              <a:cs typeface="Urdu Typesetting" panose="03020402040406030203" pitchFamily="66" charset="-78"/>
            </a:endParaRPr>
          </a:p>
          <a:p>
            <a:pPr algn="r"/>
            <a:r>
              <a:rPr lang="ar-AE" sz="2400" dirty="0">
                <a:latin typeface="Urdu Typesetting" panose="03020402040406030203" pitchFamily="66" charset="-78"/>
                <a:cs typeface="Urdu Typesetting" panose="03020402040406030203" pitchFamily="66" charset="-78"/>
              </a:rPr>
              <a:t> کوشش کر</a:t>
            </a:r>
            <a:r>
              <a:rPr lang="ur-PK" sz="2400" dirty="0">
                <a:latin typeface="Urdu Typesetting" panose="03020402040406030203" pitchFamily="66" charset="-78"/>
                <a:cs typeface="Urdu Typesetting" panose="03020402040406030203" pitchFamily="66" charset="-78"/>
              </a:rPr>
              <a:t>یں</a:t>
            </a:r>
            <a:r>
              <a:rPr lang="ar-AE" sz="2400" dirty="0">
                <a:latin typeface="Urdu Typesetting" panose="03020402040406030203" pitchFamily="66" charset="-78"/>
                <a:cs typeface="Urdu Typesetting" panose="03020402040406030203" pitchFamily="66" charset="-78"/>
              </a:rPr>
              <a:t>! اگلے منٹ میں ہاتھی کے بارے میں مت سوچیں!</a:t>
            </a:r>
            <a:endParaRPr lang="en-US"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29</a:t>
            </a:fld>
            <a:endParaRPr lang="de-DE" altLang="de-DE" b="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3D7AC09-DC33-420F-8682-31EDBD790F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6. منفی خیالات کو دبانا</a:t>
            </a:r>
            <a:br>
              <a:rPr lang="ar-AE" altLang="de-DE" sz="3600" dirty="0">
                <a:latin typeface="Urdu Typesetting" panose="03020402040406030203" pitchFamily="66" charset="-78"/>
                <a:cs typeface="Urdu Typesetting" panose="03020402040406030203" pitchFamily="66" charset="-78"/>
              </a:rPr>
            </a:br>
            <a:r>
              <a:rPr lang="ur-PK" altLang="de-DE" dirty="0">
                <a:latin typeface="Urdu Typesetting" panose="03020402040406030203" pitchFamily="66" charset="-78"/>
                <a:cs typeface="Urdu Typesetting" panose="03020402040406030203" pitchFamily="66" charset="-78"/>
              </a:rPr>
              <a:t>کیا یہ کام کرتا ہے؟ نہیں!</a:t>
            </a:r>
            <a:endParaRPr lang="de-DE" altLang="de-DE"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آپ میں سے </a:t>
            </a:r>
            <a:r>
              <a:rPr lang="ur-PK" sz="2400" dirty="0">
                <a:solidFill>
                  <a:srgbClr val="333333"/>
                </a:solidFill>
                <a:latin typeface="Urdu Typesetting" panose="03020402040406030203" pitchFamily="66" charset="-78"/>
                <a:cs typeface="Urdu Typesetting" panose="03020402040406030203" pitchFamily="66" charset="-78"/>
              </a:rPr>
              <a:t>زیادہ تر</a:t>
            </a:r>
            <a:r>
              <a:rPr lang="ar-AE" sz="2400" dirty="0">
                <a:solidFill>
                  <a:srgbClr val="333333"/>
                </a:solidFill>
                <a:latin typeface="Urdu Typesetting" panose="03020402040406030203" pitchFamily="66" charset="-78"/>
                <a:cs typeface="Urdu Typesetting" panose="03020402040406030203" pitchFamily="66" charset="-78"/>
              </a:rPr>
              <a:t> نے شاید ایک ہاتھی یا کسی ایسی چیز کے بارے میں سوچا </a:t>
            </a:r>
            <a:r>
              <a:rPr lang="ur-PK" sz="2400" dirty="0">
                <a:solidFill>
                  <a:srgbClr val="333333"/>
                </a:solidFill>
                <a:latin typeface="Urdu Typesetting" panose="03020402040406030203" pitchFamily="66" charset="-78"/>
                <a:cs typeface="Urdu Typesetting" panose="03020402040406030203" pitchFamily="66" charset="-78"/>
              </a:rPr>
              <a:t>ہوگا </a:t>
            </a:r>
            <a:r>
              <a:rPr lang="ar-AE" sz="2400" dirty="0">
                <a:solidFill>
                  <a:srgbClr val="333333"/>
                </a:solidFill>
                <a:latin typeface="Urdu Typesetting" panose="03020402040406030203" pitchFamily="66" charset="-78"/>
                <a:cs typeface="Urdu Typesetting" panose="03020402040406030203" pitchFamily="66" charset="-78"/>
              </a:rPr>
              <a:t>جس کا ہاتھی سے تعلق ہے (جیسے چڑیا گھر، سفاری، افریقہ وغیرہ)۔</a:t>
            </a:r>
            <a:endParaRPr lang="ur-PK" sz="2400" dirty="0">
              <a:solidFill>
                <a:srgbClr val="333333"/>
              </a:solidFill>
              <a:latin typeface="Urdu Typesetting" panose="03020402040406030203" pitchFamily="66" charset="-78"/>
              <a:cs typeface="Urdu Typesetting" panose="03020402040406030203" pitchFamily="66" charset="-78"/>
            </a:endParaRPr>
          </a:p>
          <a:p>
            <a:pPr algn="r"/>
            <a:r>
              <a:rPr lang="ar-AE" sz="2400" dirty="0">
                <a:solidFill>
                  <a:srgbClr val="333333"/>
                </a:solidFill>
                <a:latin typeface="Urdu Typesetting" panose="03020402040406030203" pitchFamily="66" charset="-78"/>
                <a:cs typeface="Urdu Typesetting" panose="03020402040406030203" pitchFamily="66" charset="-78"/>
              </a:rPr>
              <a:t>اگر کوئی جان بوجھ کر پریشان کن خیالات کو دبانے کی کوشش کرتا ہے تو یہ اثر اور بھی مضبوط ہوتا ہے ("میں ایک ہارا ہوا ہوں" وغیرہ)۔ یہ خیالات پھر اتنے مضبوط ہو سکتے ہیں کہ عجیب لگتے ہیں یا </a:t>
            </a:r>
            <a:r>
              <a:rPr lang="ur-PK" sz="2400" dirty="0">
                <a:solidFill>
                  <a:srgbClr val="333333"/>
                </a:solidFill>
                <a:latin typeface="Urdu Typesetting" panose="03020402040406030203" pitchFamily="66" charset="-78"/>
                <a:cs typeface="Urdu Typesetting" panose="03020402040406030203" pitchFamily="66" charset="-78"/>
              </a:rPr>
              <a:t>اپنے</a:t>
            </a:r>
            <a:r>
              <a:rPr lang="ar-AE" sz="2400" dirty="0">
                <a:solidFill>
                  <a:srgbClr val="333333"/>
                </a:solidFill>
                <a:latin typeface="Urdu Typesetting" panose="03020402040406030203" pitchFamily="66" charset="-78"/>
                <a:cs typeface="Urdu Typesetting" panose="03020402040406030203" pitchFamily="66" charset="-78"/>
              </a:rPr>
              <a:t> قابو سے باہر!</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30</a:t>
            </a:fld>
            <a:endParaRPr lang="de-DE" altLang="de-DE" b="0">
              <a:latin typeface="Urdu Typesetting" panose="03020402040406030203" pitchFamily="66" charset="-78"/>
              <a:cs typeface="Urdu Typesetting" panose="03020402040406030203" pitchFamily="66" charset="-78"/>
            </a:endParaRPr>
          </a:p>
        </p:txBody>
      </p:sp>
      <p:pic>
        <p:nvPicPr>
          <p:cNvPr id="9"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4346086"/>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C554DCB-1AFA-46E1-89AE-CB371CFB302F}"/>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اس کے بجائے</a:t>
            </a:r>
            <a:endParaRPr lang="de-DE" altLang="de-DE" sz="3600" dirty="0">
              <a:latin typeface="Urdu Typesetting" panose="03020402040406030203" pitchFamily="66" charset="-78"/>
              <a:cs typeface="Urdu Typesetting" panose="03020402040406030203" pitchFamily="66" charset="-78"/>
            </a:endParaRPr>
          </a:p>
        </p:txBody>
      </p:sp>
      <p:sp>
        <p:nvSpPr>
          <p:cNvPr id="78851" name="Rectangle 3">
            <a:extLst>
              <a:ext uri="{FF2B5EF4-FFF2-40B4-BE49-F238E27FC236}">
                <a16:creationId xmlns:a16="http://schemas.microsoft.com/office/drawing/2014/main" id="{479EA0A3-0384-4B55-B37F-7938BAE1A9AC}"/>
              </a:ext>
            </a:extLst>
          </p:cNvPr>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اگر آپ سخت منفی خیالات سے پریشان ہیں، تو انہیں ف</a:t>
            </a:r>
            <a:r>
              <a:rPr lang="ur-PK" altLang="de-DE" sz="2400" dirty="0">
                <a:solidFill>
                  <a:srgbClr val="333333"/>
                </a:solidFill>
                <a:latin typeface="Urdu Typesetting" panose="03020402040406030203" pitchFamily="66" charset="-78"/>
                <a:cs typeface="Urdu Typesetting" panose="03020402040406030203" pitchFamily="66" charset="-78"/>
              </a:rPr>
              <a:t>وری</a:t>
            </a:r>
            <a:r>
              <a:rPr lang="ar-AE" altLang="de-DE" sz="2400" dirty="0">
                <a:solidFill>
                  <a:srgbClr val="333333"/>
                </a:solidFill>
                <a:latin typeface="Urdu Typesetting" panose="03020402040406030203" pitchFamily="66" charset="-78"/>
                <a:cs typeface="Urdu Typesetting" panose="03020402040406030203" pitchFamily="66" charset="-78"/>
              </a:rPr>
              <a:t> طور پر دبانے کی کوشش نہ کریں (اس سے صرف ان میں اضافہ ہوتا ہے)، بلکہ اندرونی واقعات کو مداخلت کیے بغیر دیکھیں - جیسے چڑیا گھر میں کوئی </a:t>
            </a:r>
            <a:r>
              <a:rPr lang="ur-PK" altLang="de-DE" sz="2400" dirty="0">
                <a:solidFill>
                  <a:srgbClr val="333333"/>
                </a:solidFill>
                <a:latin typeface="Urdu Typesetting" panose="03020402040406030203" pitchFamily="66" charset="-78"/>
                <a:cs typeface="Urdu Typesetting" panose="03020402040406030203" pitchFamily="66" charset="-78"/>
              </a:rPr>
              <a:t>بندہ</a:t>
            </a:r>
            <a:r>
              <a:rPr lang="ar-AE" altLang="de-DE" sz="2400" dirty="0">
                <a:solidFill>
                  <a:srgbClr val="333333"/>
                </a:solidFill>
                <a:latin typeface="Urdu Typesetting" panose="03020402040406030203" pitchFamily="66" charset="-78"/>
                <a:cs typeface="Urdu Typesetting" panose="03020402040406030203" pitchFamily="66" charset="-78"/>
              </a:rPr>
              <a:t> جو</a:t>
            </a:r>
            <a:r>
              <a:rPr lang="ur-PK" altLang="de-DE" sz="2400" dirty="0">
                <a:solidFill>
                  <a:srgbClr val="333333"/>
                </a:solidFill>
                <a:latin typeface="Urdu Typesetting" panose="03020402040406030203" pitchFamily="66" charset="-78"/>
                <a:cs typeface="Urdu Typesetting" panose="03020402040406030203" pitchFamily="66" charset="-78"/>
              </a:rPr>
              <a:t> ایک</a:t>
            </a:r>
            <a:r>
              <a:rPr lang="ar-AE" altLang="de-DE" sz="2400" dirty="0">
                <a:solidFill>
                  <a:srgbClr val="333333"/>
                </a:solidFill>
                <a:latin typeface="Urdu Typesetting" panose="03020402040406030203" pitchFamily="66" charset="-78"/>
                <a:cs typeface="Urdu Typesetting" panose="03020402040406030203" pitchFamily="66" charset="-78"/>
              </a:rPr>
              <a:t> محفوظ فاصلے سے کسی خطرناک جانور کو دیکھ رہا ہو۔</a:t>
            </a:r>
          </a:p>
          <a:p>
            <a:pPr algn="r"/>
            <a:r>
              <a:rPr lang="ar-AE" altLang="de-DE" sz="2400" dirty="0">
                <a:latin typeface="Urdu Typesetting" panose="03020402040406030203" pitchFamily="66" charset="-78"/>
                <a:cs typeface="Urdu Typesetting" panose="03020402040406030203" pitchFamily="66" charset="-78"/>
              </a:rPr>
              <a:t>خیالات تقریباً خود بخود پرسکون ہو جائیں گے۔</a:t>
            </a:r>
            <a:endParaRPr lang="de-DE" altLang="de-DE"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31</a:t>
            </a:fld>
            <a:endParaRPr lang="de-DE" altLang="de-DE" b="0">
              <a:latin typeface="Urdu Typesetting" panose="03020402040406030203" pitchFamily="66" charset="-78"/>
              <a:cs typeface="Urdu Typesetting" panose="03020402040406030203" pitchFamily="66" charset="-78"/>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3501008"/>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7. سوچ</a:t>
            </a:r>
            <a:r>
              <a:rPr lang="ur-PK" sz="3600" dirty="0">
                <a:latin typeface="Urdu Typesetting" panose="03020402040406030203" pitchFamily="66" charset="-78"/>
                <a:cs typeface="Urdu Typesetting" panose="03020402040406030203" pitchFamily="66" charset="-78"/>
              </a:rPr>
              <a:t> میں</a:t>
            </a:r>
            <a:r>
              <a:rPr lang="ar-AE" sz="3600" dirty="0">
                <a:latin typeface="Urdu Typesetting" panose="03020402040406030203" pitchFamily="66" charset="-78"/>
                <a:cs typeface="Urdu Typesetting" panose="03020402040406030203" pitchFamily="66" charset="-78"/>
              </a:rPr>
              <a:t> مزید بگاڑ</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eaLnBrk="0" hangingPunct="0">
              <a:lnSpc>
                <a:spcPct val="100000"/>
              </a:lnSpc>
              <a:spcBef>
                <a:spcPts val="1200"/>
              </a:spcBef>
            </a:pPr>
            <a:r>
              <a:rPr lang="ar-AE" altLang="de-DE" sz="2000" b="1" dirty="0">
                <a:latin typeface="Urdu Typesetting" panose="03020402040406030203" pitchFamily="66" charset="-78"/>
                <a:cs typeface="Urdu Typesetting" panose="03020402040406030203" pitchFamily="66" charset="-78"/>
              </a:rPr>
              <a:t>دوسرے لوگوں کے ساتھ موازنہ:</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اپنے آپ ک</a:t>
            </a:r>
            <a:r>
              <a:rPr lang="ur-PK" altLang="de-DE" sz="2000" dirty="0">
                <a:solidFill>
                  <a:schemeClr val="tx1"/>
                </a:solidFill>
                <a:latin typeface="Urdu Typesetting" panose="03020402040406030203" pitchFamily="66" charset="-78"/>
                <a:cs typeface="Urdu Typesetting" panose="03020402040406030203" pitchFamily="66" charset="-78"/>
              </a:rPr>
              <a:t>ا</a:t>
            </a:r>
            <a:r>
              <a:rPr lang="ar-AE" altLang="de-DE" sz="2000" dirty="0">
                <a:solidFill>
                  <a:schemeClr val="tx1"/>
                </a:solidFill>
                <a:latin typeface="Urdu Typesetting" panose="03020402040406030203" pitchFamily="66" charset="-78"/>
                <a:cs typeface="Urdu Typesetting" panose="03020402040406030203" pitchFamily="66" charset="-78"/>
              </a:rPr>
              <a:t> دوسروں کے ساتھ بہت زیادہ موازنہ نہ کریں!</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ہمیشہ ایسے لوگ ہوں گے جو زیادہ پرکشش، زیادہ کامیاب اور زیادہ مقبول ہوں گے۔ تاہم، اگر آپ ان "خوش قسمت </a:t>
            </a:r>
            <a:r>
              <a:rPr lang="ur-PK" altLang="de-DE" sz="2000" dirty="0">
                <a:solidFill>
                  <a:schemeClr val="tx1"/>
                </a:solidFill>
                <a:latin typeface="Urdu Typesetting" panose="03020402040406030203" pitchFamily="66" charset="-78"/>
                <a:cs typeface="Urdu Typesetting" panose="03020402040406030203" pitchFamily="66" charset="-78"/>
              </a:rPr>
              <a:t>لوگوں</a:t>
            </a:r>
            <a:r>
              <a:rPr lang="ar-AE" altLang="de-DE" sz="2000" dirty="0">
                <a:solidFill>
                  <a:schemeClr val="tx1"/>
                </a:solidFill>
                <a:latin typeface="Urdu Typesetting" panose="03020402040406030203" pitchFamily="66" charset="-78"/>
                <a:cs typeface="Urdu Typesetting" panose="03020402040406030203" pitchFamily="66" charset="-78"/>
              </a:rPr>
              <a:t>" کو قریب سے دیکھیں گے، تو آپ پہچان لیں گے کہ ان لوگوں میں بھی اپنی کمزوریاں اور مسائل ہیں۔</a:t>
            </a:r>
          </a:p>
          <a:p>
            <a:pPr lvl="0" algn="r" defTabSz="914400" eaLnBrk="0" hangingPunct="0">
              <a:lnSpc>
                <a:spcPct val="100000"/>
              </a:lnSpc>
              <a:spcBef>
                <a:spcPts val="1200"/>
              </a:spcBef>
            </a:pPr>
            <a:r>
              <a:rPr lang="ur-PK" altLang="de-DE" sz="2000" b="1" dirty="0">
                <a:latin typeface="Urdu Typesetting" panose="03020402040406030203" pitchFamily="66" charset="-78"/>
                <a:cs typeface="Urdu Typesetting" panose="03020402040406030203" pitchFamily="66" charset="-78"/>
              </a:rPr>
              <a:t>شدید</a:t>
            </a:r>
            <a:r>
              <a:rPr lang="ar-AE" altLang="de-DE" sz="2000" b="1" dirty="0">
                <a:latin typeface="Urdu Typesetting" panose="03020402040406030203" pitchFamily="66" charset="-78"/>
                <a:cs typeface="Urdu Typesetting" panose="03020402040406030203" pitchFamily="66" charset="-78"/>
              </a:rPr>
              <a:t> مطالبات:</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اپنے اوپر بہت زیادہ مطالبات نہ </a:t>
            </a:r>
            <a:r>
              <a:rPr lang="ur-PK" altLang="de-DE" sz="2000" dirty="0">
                <a:solidFill>
                  <a:schemeClr val="tx1"/>
                </a:solidFill>
                <a:latin typeface="Urdu Typesetting" panose="03020402040406030203" pitchFamily="66" charset="-78"/>
                <a:cs typeface="Urdu Typesetting" panose="03020402040406030203" pitchFamily="66" charset="-78"/>
              </a:rPr>
              <a:t>لگائیں</a:t>
            </a:r>
            <a:r>
              <a:rPr lang="ar-AE" altLang="de-DE" sz="2000" dirty="0">
                <a:solidFill>
                  <a:schemeClr val="tx1"/>
                </a:solidFill>
                <a:latin typeface="Urdu Typesetting" panose="03020402040406030203" pitchFamily="66" charset="-78"/>
                <a:cs typeface="Urdu Typesetting" panose="03020402040406030203" pitchFamily="66" charset="-78"/>
              </a:rPr>
              <a:t> جیسے:</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"مجھے ہمیشہ اچھا نظر آنا چاہیے"</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"مجھے ہمیشہ ہوشیار نظر آنا چاہیے"</a:t>
            </a:r>
          </a:p>
          <a:p>
            <a:pPr lvl="0" algn="r" defTabSz="914400" eaLnBrk="0" hangingPunct="0">
              <a:lnSpc>
                <a:spcPct val="100000"/>
              </a:lnSpc>
              <a:spcBef>
                <a:spcPts val="1200"/>
              </a:spcBef>
            </a:pPr>
            <a:r>
              <a:rPr lang="ar-AE" altLang="de-DE" sz="2000" dirty="0">
                <a:solidFill>
                  <a:schemeClr val="tx1"/>
                </a:solidFill>
                <a:latin typeface="Urdu Typesetting" panose="03020402040406030203" pitchFamily="66" charset="-78"/>
                <a:cs typeface="Urdu Typesetting" panose="03020402040406030203" pitchFamily="66" charset="-78"/>
              </a:rPr>
              <a:t>"مجھے ہمیشہ سب سے زیادہ دل لگی ہونا چاہیے"</a:t>
            </a:r>
            <a:endParaRPr lang="en-US" sz="2000" dirty="0">
              <a:solidFill>
                <a:schemeClr val="tx1"/>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32</a:t>
            </a:fld>
            <a:endParaRPr lang="de-DE" altLang="de-DE" b="0">
              <a:latin typeface="Urdu Typesetting" panose="03020402040406030203" pitchFamily="66" charset="-78"/>
              <a:cs typeface="Urdu Typesetting" panose="03020402040406030203" pitchFamily="66" charset="-78"/>
            </a:endParaRPr>
          </a:p>
        </p:txBody>
      </p:sp>
      <p:pic>
        <p:nvPicPr>
          <p:cNvPr id="10"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933056"/>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506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طاقتوں سے آگاہ رہیں</a:t>
            </a:r>
            <a:endParaRPr lang="en-US" altLang="de-DE" sz="3600" dirty="0">
              <a:latin typeface="Urdu Typesetting" panose="03020402040406030203" pitchFamily="66" charset="-78"/>
              <a:cs typeface="Urdu Typesetting" panose="03020402040406030203" pitchFamily="66" charset="-78"/>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اپنی کمزوریوں پر توجہ دینے کے بجائے اپنی خوبیوں پر زور دیں۔</a:t>
            </a:r>
          </a:p>
          <a:p>
            <a:pPr algn="r">
              <a:buClr>
                <a:srgbClr val="333333"/>
              </a:buClr>
              <a:defRPr/>
            </a:pPr>
            <a:r>
              <a:rPr lang="ar-AE" sz="2400" dirty="0">
                <a:solidFill>
                  <a:srgbClr val="333333"/>
                </a:solidFill>
                <a:latin typeface="Urdu Typesetting" panose="03020402040406030203" pitchFamily="66" charset="-78"/>
                <a:cs typeface="Urdu Typesetting" panose="03020402040406030203" pitchFamily="66" charset="-78"/>
              </a:rPr>
              <a:t>ہر انسان میں ایسی خوبیاں ہوتی ہیں جن پر وہ فخر کر سکتا ہے اور ہر کسی کی طرف سے ان کا اشتراک نہیں ہوتا… </a:t>
            </a:r>
            <a:endParaRPr lang="ur-PK" sz="2400" dirty="0">
              <a:solidFill>
                <a:srgbClr val="333333"/>
              </a:solidFill>
              <a:latin typeface="Urdu Typesetting" panose="03020402040406030203" pitchFamily="66" charset="-78"/>
              <a:cs typeface="Urdu Typesetting" panose="03020402040406030203" pitchFamily="66" charset="-78"/>
            </a:endParaRPr>
          </a:p>
          <a:p>
            <a:pPr algn="r">
              <a:buClr>
                <a:srgbClr val="333333"/>
              </a:buClr>
              <a:defRPr/>
            </a:pPr>
            <a:r>
              <a:rPr lang="ar-AE" sz="2400" dirty="0">
                <a:latin typeface="Urdu Typesetting" panose="03020402040406030203" pitchFamily="66" charset="-78"/>
                <a:cs typeface="Urdu Typesetting" panose="03020402040406030203" pitchFamily="66" charset="-78"/>
              </a:rPr>
              <a:t>یہ ضروری نہیں کہ وہ </a:t>
            </a:r>
            <a:r>
              <a:rPr lang="ur-PK" sz="2400" dirty="0">
                <a:latin typeface="Urdu Typesetting" panose="03020402040406030203" pitchFamily="66" charset="-78"/>
                <a:cs typeface="Urdu Typesetting" panose="03020402040406030203" pitchFamily="66" charset="-78"/>
              </a:rPr>
              <a:t>کوئی </a:t>
            </a:r>
            <a:r>
              <a:rPr lang="ar-AE" sz="2400" dirty="0">
                <a:latin typeface="Urdu Typesetting" panose="03020402040406030203" pitchFamily="66" charset="-78"/>
                <a:cs typeface="Urdu Typesetting" panose="03020402040406030203" pitchFamily="66" charset="-78"/>
              </a:rPr>
              <a:t>عالمی ریکارڈ یا مشہور ایجادات ہوں۔</a:t>
            </a:r>
            <a:endParaRPr lang="en-US"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33</a:t>
            </a:fld>
            <a:endParaRPr lang="de-DE" altLang="de-DE" b="0">
              <a:latin typeface="Urdu Typesetting" panose="03020402040406030203" pitchFamily="66" charset="-78"/>
              <a:cs typeface="Urdu Typesetting" panose="03020402040406030203" pitchFamily="66" charset="-78"/>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5" y="926351"/>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طاقتوں سے آگاہ رہیں</a:t>
            </a:r>
            <a:endParaRPr lang="en-US" altLang="de-DE" sz="3600" dirty="0">
              <a:latin typeface="Urdu Typesetting" panose="03020402040406030203" pitchFamily="66" charset="-78"/>
              <a:cs typeface="Urdu Typesetting" panose="03020402040406030203" pitchFamily="66" charset="-78"/>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algn="r">
              <a:lnSpc>
                <a:spcPct val="100000"/>
              </a:lnSpc>
            </a:pPr>
            <a:r>
              <a:rPr lang="ar-AE" altLang="de-DE" sz="2400" dirty="0">
                <a:solidFill>
                  <a:srgbClr val="004992"/>
                </a:solidFill>
                <a:latin typeface="Urdu Typesetting" panose="03020402040406030203" pitchFamily="66" charset="-78"/>
                <a:cs typeface="Urdu Typesetting" panose="03020402040406030203" pitchFamily="66" charset="-78"/>
              </a:rPr>
              <a:t>اپنی طاقت کے بارے میں سوچ</a:t>
            </a:r>
            <a:r>
              <a:rPr lang="ur-PK" altLang="de-DE" sz="2400" dirty="0">
                <a:solidFill>
                  <a:srgbClr val="004992"/>
                </a:solidFill>
                <a:latin typeface="Urdu Typesetting" panose="03020402040406030203" pitchFamily="66" charset="-78"/>
                <a:cs typeface="Urdu Typesetting" panose="03020402040406030203" pitchFamily="66" charset="-78"/>
              </a:rPr>
              <a:t>یں</a:t>
            </a:r>
            <a:r>
              <a:rPr lang="ar-AE" altLang="de-DE" sz="2400" dirty="0">
                <a:solidFill>
                  <a:srgbClr val="004992"/>
                </a:solidFill>
                <a:latin typeface="Urdu Typesetting" panose="03020402040406030203" pitchFamily="66" charset="-78"/>
                <a:cs typeface="Urdu Typesetting" panose="03020402040406030203" pitchFamily="66" charset="-78"/>
              </a:rPr>
              <a:t>۔</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مجھ میں کیا صلاحیتیں ہیں؟ مجھے ماضی میں کس چیز </a:t>
            </a:r>
            <a:r>
              <a:rPr lang="ur-PK" altLang="de-DE" sz="2400" dirty="0">
                <a:solidFill>
                  <a:schemeClr val="tx1"/>
                </a:solidFill>
                <a:latin typeface="Urdu Typesetting" panose="03020402040406030203" pitchFamily="66" charset="-78"/>
                <a:cs typeface="Urdu Typesetting" panose="03020402040406030203" pitchFamily="66" charset="-78"/>
              </a:rPr>
              <a:t>پر</a:t>
            </a:r>
            <a:r>
              <a:rPr lang="ar-AE" altLang="de-DE" sz="2400" dirty="0">
                <a:solidFill>
                  <a:schemeClr val="tx1"/>
                </a:solidFill>
                <a:latin typeface="Urdu Typesetting" panose="03020402040406030203" pitchFamily="66" charset="-78"/>
                <a:cs typeface="Urdu Typesetting" panose="03020402040406030203" pitchFamily="66" charset="-78"/>
              </a:rPr>
              <a:t> تعریفیں ملی ہیں؟</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جیسے میں تکنیکی طور پر باصلاحیت ہوں...</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34</a:t>
            </a:fld>
            <a:endParaRPr lang="de-DE" altLang="de-DE" b="0">
              <a:latin typeface="Urdu Typesetting" panose="03020402040406030203" pitchFamily="66" charset="-78"/>
              <a:cs typeface="Urdu Typesetting" panose="03020402040406030203" pitchFamily="66" charset="-78"/>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5" y="926351"/>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002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طاقتوں سے آگاہ رہیں</a:t>
            </a:r>
            <a:endParaRPr lang="en-US" altLang="de-DE" sz="3600" dirty="0">
              <a:latin typeface="Urdu Typesetting" panose="03020402040406030203" pitchFamily="66" charset="-78"/>
              <a:cs typeface="Urdu Typesetting" panose="03020402040406030203" pitchFamily="66" charset="-78"/>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algn="r">
              <a:lnSpc>
                <a:spcPct val="100000"/>
              </a:lnSpc>
            </a:pPr>
            <a:r>
              <a:rPr lang="ar-AE" altLang="de-DE" sz="2400" dirty="0">
                <a:solidFill>
                  <a:srgbClr val="004992"/>
                </a:solidFill>
                <a:latin typeface="Urdu Typesetting" panose="03020402040406030203" pitchFamily="66" charset="-78"/>
                <a:cs typeface="Urdu Typesetting" panose="03020402040406030203" pitchFamily="66" charset="-78"/>
              </a:rPr>
              <a:t>اپنی طاقت کے بارے میں سوچ</a:t>
            </a:r>
            <a:r>
              <a:rPr lang="ur-PK" altLang="de-DE" sz="2400" dirty="0">
                <a:solidFill>
                  <a:srgbClr val="004992"/>
                </a:solidFill>
                <a:latin typeface="Urdu Typesetting" panose="03020402040406030203" pitchFamily="66" charset="-78"/>
                <a:cs typeface="Urdu Typesetting" panose="03020402040406030203" pitchFamily="66" charset="-78"/>
              </a:rPr>
              <a:t>یں</a:t>
            </a:r>
            <a:r>
              <a:rPr lang="ar-AE" altLang="de-DE" sz="2400" dirty="0">
                <a:solidFill>
                  <a:srgbClr val="004992"/>
                </a:solidFill>
                <a:latin typeface="Urdu Typesetting" panose="03020402040406030203" pitchFamily="66" charset="-78"/>
                <a:cs typeface="Urdu Typesetting" panose="03020402040406030203" pitchFamily="66" charset="-78"/>
              </a:rPr>
              <a:t>۔</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مجھ میں کیا صلاحیتیں ہیں؟ مجھے ماضی میں کس چیز </a:t>
            </a:r>
            <a:r>
              <a:rPr lang="ur-PK" altLang="de-DE" sz="2400" dirty="0">
                <a:solidFill>
                  <a:schemeClr val="tx1"/>
                </a:solidFill>
                <a:latin typeface="Urdu Typesetting" panose="03020402040406030203" pitchFamily="66" charset="-78"/>
                <a:cs typeface="Urdu Typesetting" panose="03020402040406030203" pitchFamily="66" charset="-78"/>
              </a:rPr>
              <a:t>پر</a:t>
            </a:r>
            <a:r>
              <a:rPr lang="ar-AE" altLang="de-DE" sz="2400" dirty="0">
                <a:solidFill>
                  <a:schemeClr val="tx1"/>
                </a:solidFill>
                <a:latin typeface="Urdu Typesetting" panose="03020402040406030203" pitchFamily="66" charset="-78"/>
                <a:cs typeface="Urdu Typesetting" panose="03020402040406030203" pitchFamily="66" charset="-78"/>
              </a:rPr>
              <a:t> تعریفیں ملی ہیں؟</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جیسے میں تکنیکی طور پر باصلاحیت ہوں...</a:t>
            </a:r>
          </a:p>
          <a:p>
            <a:pPr algn="r">
              <a:lnSpc>
                <a:spcPct val="100000"/>
              </a:lnSpc>
            </a:pPr>
            <a:r>
              <a:rPr lang="ur-PK" altLang="de-DE" sz="2400" dirty="0">
                <a:solidFill>
                  <a:srgbClr val="004992"/>
                </a:solidFill>
                <a:latin typeface="Urdu Typesetting" panose="03020402040406030203" pitchFamily="66" charset="-78"/>
                <a:cs typeface="Urdu Typesetting" panose="03020402040406030203" pitchFamily="66" charset="-78"/>
              </a:rPr>
              <a:t>خاص</a:t>
            </a:r>
            <a:r>
              <a:rPr lang="ar-AE" altLang="de-DE" sz="2400" dirty="0">
                <a:solidFill>
                  <a:srgbClr val="004992"/>
                </a:solidFill>
                <a:latin typeface="Urdu Typesetting" panose="03020402040406030203" pitchFamily="66" charset="-78"/>
                <a:cs typeface="Urdu Typesetting" panose="03020402040406030203" pitchFamily="66" charset="-78"/>
              </a:rPr>
              <a:t> حالات کا تصور کریں۔</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کب اور کہاں؟ میں نے کیا کیا ہے اور کس نے رائے دی ہے؟</a:t>
            </a:r>
          </a:p>
          <a:p>
            <a:pPr algn="r">
              <a:lnSpc>
                <a:spcPct val="100000"/>
              </a:lnSpc>
            </a:pPr>
            <a:r>
              <a:rPr lang="ar-AE" altLang="de-DE" sz="2400" dirty="0">
                <a:solidFill>
                  <a:schemeClr val="tx1"/>
                </a:solidFill>
                <a:latin typeface="Urdu Typesetting" panose="03020402040406030203" pitchFamily="66" charset="-78"/>
                <a:cs typeface="Urdu Typesetting" panose="03020402040406030203" pitchFamily="66" charset="-78"/>
              </a:rPr>
              <a:t>جیسے پچھلے ہفتے، میں نے ایک دوست ک</a:t>
            </a:r>
            <a:r>
              <a:rPr lang="ur-PK" altLang="de-DE" sz="2400" dirty="0">
                <a:solidFill>
                  <a:schemeClr val="tx1"/>
                </a:solidFill>
                <a:latin typeface="Urdu Typesetting" panose="03020402040406030203" pitchFamily="66" charset="-78"/>
                <a:cs typeface="Urdu Typesetting" panose="03020402040406030203" pitchFamily="66" charset="-78"/>
              </a:rPr>
              <a:t>ے گھر</a:t>
            </a:r>
            <a:r>
              <a:rPr lang="ar-AE" altLang="de-DE" sz="2400" dirty="0">
                <a:solidFill>
                  <a:schemeClr val="tx1"/>
                </a:solidFill>
                <a:latin typeface="Urdu Typesetting" panose="03020402040406030203" pitchFamily="66" charset="-78"/>
                <a:cs typeface="Urdu Typesetting" panose="03020402040406030203" pitchFamily="66" charset="-78"/>
              </a:rPr>
              <a:t> کو سجانے میں </a:t>
            </a:r>
            <a:r>
              <a:rPr lang="ur-PK" altLang="de-DE" sz="2400" dirty="0">
                <a:solidFill>
                  <a:schemeClr val="tx1"/>
                </a:solidFill>
                <a:latin typeface="Urdu Typesetting" panose="03020402040406030203" pitchFamily="66" charset="-78"/>
                <a:cs typeface="Urdu Typesetting" panose="03020402040406030203" pitchFamily="66" charset="-78"/>
              </a:rPr>
              <a:t>اسکی </a:t>
            </a:r>
            <a:r>
              <a:rPr lang="ar-AE" altLang="de-DE" sz="2400" dirty="0">
                <a:solidFill>
                  <a:schemeClr val="tx1"/>
                </a:solidFill>
                <a:latin typeface="Urdu Typesetting" panose="03020402040406030203" pitchFamily="66" charset="-78"/>
                <a:cs typeface="Urdu Typesetting" panose="03020402040406030203" pitchFamily="66" charset="-78"/>
              </a:rPr>
              <a:t>مدد کی۔ میں اس کے لیے بہت مددگار تھا...</a:t>
            </a: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35</a:t>
            </a:fld>
            <a:endParaRPr lang="de-DE" altLang="de-DE" b="0">
              <a:latin typeface="Urdu Typesetting" panose="03020402040406030203" pitchFamily="66" charset="-78"/>
              <a:cs typeface="Urdu Typesetting" panose="03020402040406030203" pitchFamily="66" charset="-78"/>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5" y="926351"/>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96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طاقتوں سے آگاہ رہیں</a:t>
            </a:r>
            <a:endParaRPr lang="en-US" altLang="de-DE" sz="3600" dirty="0">
              <a:latin typeface="Urdu Typesetting" panose="03020402040406030203" pitchFamily="66" charset="-78"/>
              <a:cs typeface="Urdu Typesetting" panose="03020402040406030203" pitchFamily="66" charset="-78"/>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a:xfrm>
            <a:off x="426955" y="1840748"/>
            <a:ext cx="11340000" cy="4248000"/>
          </a:xfrm>
        </p:spPr>
        <p:txBody>
          <a:bodyPr/>
          <a:lstStyle/>
          <a:p>
            <a:pPr algn="r">
              <a:lnSpc>
                <a:spcPct val="100000"/>
              </a:lnSpc>
            </a:pPr>
            <a:r>
              <a:rPr lang="ar-AE" altLang="de-DE" sz="2000" dirty="0">
                <a:solidFill>
                  <a:srgbClr val="004992"/>
                </a:solidFill>
                <a:latin typeface="Urdu Typesetting" panose="03020402040406030203" pitchFamily="66" charset="-78"/>
                <a:cs typeface="Urdu Typesetting" panose="03020402040406030203" pitchFamily="66" charset="-78"/>
              </a:rPr>
              <a:t>اپنی طاقت کے بارے میں سوچ</a:t>
            </a:r>
            <a:r>
              <a:rPr lang="ur-PK" altLang="de-DE" sz="2000" dirty="0">
                <a:solidFill>
                  <a:srgbClr val="004992"/>
                </a:solidFill>
                <a:latin typeface="Urdu Typesetting" panose="03020402040406030203" pitchFamily="66" charset="-78"/>
                <a:cs typeface="Urdu Typesetting" panose="03020402040406030203" pitchFamily="66" charset="-78"/>
              </a:rPr>
              <a:t>یں</a:t>
            </a:r>
            <a:r>
              <a:rPr lang="ar-AE" altLang="de-DE" sz="2000" dirty="0">
                <a:solidFill>
                  <a:srgbClr val="004992"/>
                </a:solidFill>
                <a:latin typeface="Urdu Typesetting" panose="03020402040406030203" pitchFamily="66" charset="-78"/>
                <a:cs typeface="Urdu Typesetting" panose="03020402040406030203" pitchFamily="66" charset="-78"/>
              </a:rPr>
              <a:t>۔</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مجھ میں کیا صلاحیتیں ہیں؟ مجھے ماضی میں کس چیز </a:t>
            </a:r>
            <a:r>
              <a:rPr lang="ur-PK" altLang="de-DE" sz="2000" dirty="0">
                <a:solidFill>
                  <a:schemeClr val="tx1"/>
                </a:solidFill>
                <a:latin typeface="Urdu Typesetting" panose="03020402040406030203" pitchFamily="66" charset="-78"/>
                <a:cs typeface="Urdu Typesetting" panose="03020402040406030203" pitchFamily="66" charset="-78"/>
              </a:rPr>
              <a:t>پر</a:t>
            </a:r>
            <a:r>
              <a:rPr lang="ar-AE" altLang="de-DE" sz="2000" dirty="0">
                <a:solidFill>
                  <a:schemeClr val="tx1"/>
                </a:solidFill>
                <a:latin typeface="Urdu Typesetting" panose="03020402040406030203" pitchFamily="66" charset="-78"/>
                <a:cs typeface="Urdu Typesetting" panose="03020402040406030203" pitchFamily="66" charset="-78"/>
              </a:rPr>
              <a:t> تعریفیں ملی ہیں؟</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جیسے میں تکنیکی طور پر باصلاحیت ہوں...</a:t>
            </a:r>
          </a:p>
          <a:p>
            <a:pPr algn="r">
              <a:lnSpc>
                <a:spcPct val="100000"/>
              </a:lnSpc>
            </a:pPr>
            <a:r>
              <a:rPr lang="ur-PK" altLang="de-DE" sz="2000" dirty="0">
                <a:solidFill>
                  <a:srgbClr val="004992"/>
                </a:solidFill>
                <a:latin typeface="Urdu Typesetting" panose="03020402040406030203" pitchFamily="66" charset="-78"/>
                <a:cs typeface="Urdu Typesetting" panose="03020402040406030203" pitchFamily="66" charset="-78"/>
              </a:rPr>
              <a:t>خاص</a:t>
            </a:r>
            <a:r>
              <a:rPr lang="ar-AE" altLang="de-DE" sz="2000" dirty="0">
                <a:solidFill>
                  <a:srgbClr val="004992"/>
                </a:solidFill>
                <a:latin typeface="Urdu Typesetting" panose="03020402040406030203" pitchFamily="66" charset="-78"/>
                <a:cs typeface="Urdu Typesetting" panose="03020402040406030203" pitchFamily="66" charset="-78"/>
              </a:rPr>
              <a:t> حالات کا تصور کریں۔</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کب اور کہاں؟ میں نے کیا کیا ہے اور کس نے رائے دی ہے؟</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جیسے پچھلے ہفتے، میں نے ایک دوست ک</a:t>
            </a:r>
            <a:r>
              <a:rPr lang="ur-PK" altLang="de-DE" sz="2000" dirty="0">
                <a:solidFill>
                  <a:schemeClr val="tx1"/>
                </a:solidFill>
                <a:latin typeface="Urdu Typesetting" panose="03020402040406030203" pitchFamily="66" charset="-78"/>
                <a:cs typeface="Urdu Typesetting" panose="03020402040406030203" pitchFamily="66" charset="-78"/>
              </a:rPr>
              <a:t>ے گھر</a:t>
            </a:r>
            <a:r>
              <a:rPr lang="ar-AE" altLang="de-DE" sz="2000" dirty="0">
                <a:solidFill>
                  <a:schemeClr val="tx1"/>
                </a:solidFill>
                <a:latin typeface="Urdu Typesetting" panose="03020402040406030203" pitchFamily="66" charset="-78"/>
                <a:cs typeface="Urdu Typesetting" panose="03020402040406030203" pitchFamily="66" charset="-78"/>
              </a:rPr>
              <a:t> کو سجانے میں </a:t>
            </a:r>
            <a:r>
              <a:rPr lang="ur-PK" altLang="de-DE" sz="2000" dirty="0">
                <a:solidFill>
                  <a:schemeClr val="tx1"/>
                </a:solidFill>
                <a:latin typeface="Urdu Typesetting" panose="03020402040406030203" pitchFamily="66" charset="-78"/>
                <a:cs typeface="Urdu Typesetting" panose="03020402040406030203" pitchFamily="66" charset="-78"/>
              </a:rPr>
              <a:t>اسکی </a:t>
            </a:r>
            <a:r>
              <a:rPr lang="ar-AE" altLang="de-DE" sz="2000" dirty="0">
                <a:solidFill>
                  <a:schemeClr val="tx1"/>
                </a:solidFill>
                <a:latin typeface="Urdu Typesetting" panose="03020402040406030203" pitchFamily="66" charset="-78"/>
                <a:cs typeface="Urdu Typesetting" panose="03020402040406030203" pitchFamily="66" charset="-78"/>
              </a:rPr>
              <a:t>مدد کی۔ میں اس کے لیے بہت مددگار تھا...</a:t>
            </a:r>
          </a:p>
          <a:p>
            <a:pPr algn="r">
              <a:lnSpc>
                <a:spcPct val="100000"/>
              </a:lnSpc>
            </a:pPr>
            <a:r>
              <a:rPr lang="ar-AE" altLang="de-DE" sz="2000" dirty="0">
                <a:solidFill>
                  <a:srgbClr val="004992"/>
                </a:solidFill>
                <a:latin typeface="Urdu Typesetting" panose="03020402040406030203" pitchFamily="66" charset="-78"/>
                <a:cs typeface="Urdu Typesetting" panose="03020402040406030203" pitchFamily="66" charset="-78"/>
              </a:rPr>
              <a:t>اسے لکھ</a:t>
            </a:r>
            <a:r>
              <a:rPr lang="ur-PK" altLang="de-DE" sz="2000" dirty="0">
                <a:solidFill>
                  <a:srgbClr val="004992"/>
                </a:solidFill>
                <a:latin typeface="Urdu Typesetting" panose="03020402040406030203" pitchFamily="66" charset="-78"/>
                <a:cs typeface="Urdu Typesetting" panose="03020402040406030203" pitchFamily="66" charset="-78"/>
              </a:rPr>
              <a:t>یں</a:t>
            </a:r>
            <a:r>
              <a:rPr lang="ar-AE" altLang="de-DE" sz="2000" dirty="0">
                <a:solidFill>
                  <a:srgbClr val="004992"/>
                </a:solidFill>
                <a:latin typeface="Urdu Typesetting" panose="03020402040406030203" pitchFamily="66" charset="-78"/>
                <a:cs typeface="Urdu Typesetting" panose="03020402040406030203" pitchFamily="66" charset="-78"/>
              </a:rPr>
              <a:t>!</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اسے باقاعدگی سے پڑھیں اور </a:t>
            </a:r>
            <a:r>
              <a:rPr lang="ur-PK" altLang="de-DE" sz="2000" dirty="0">
                <a:solidFill>
                  <a:schemeClr val="tx1"/>
                </a:solidFill>
                <a:latin typeface="Urdu Typesetting" panose="03020402040406030203" pitchFamily="66" charset="-78"/>
                <a:cs typeface="Urdu Typesetting" panose="03020402040406030203" pitchFamily="66" charset="-78"/>
              </a:rPr>
              <a:t>بڑھائیں</a:t>
            </a:r>
            <a:r>
              <a:rPr lang="ar-AE" altLang="de-DE" sz="2000" dirty="0">
                <a:solidFill>
                  <a:schemeClr val="tx1"/>
                </a:solidFill>
                <a:latin typeface="Urdu Typesetting" panose="03020402040406030203" pitchFamily="66" charset="-78"/>
                <a:cs typeface="Urdu Typesetting" panose="03020402040406030203" pitchFamily="66" charset="-78"/>
              </a:rPr>
              <a:t>۔ </a:t>
            </a:r>
            <a:r>
              <a:rPr lang="ur-PK" altLang="de-DE" sz="2000" dirty="0">
                <a:solidFill>
                  <a:schemeClr val="tx1"/>
                </a:solidFill>
                <a:latin typeface="Urdu Typesetting" panose="03020402040406030203" pitchFamily="66" charset="-78"/>
                <a:cs typeface="Urdu Typesetting" panose="03020402040406030203" pitchFamily="66" charset="-78"/>
              </a:rPr>
              <a:t>مسئلہ</a:t>
            </a:r>
            <a:r>
              <a:rPr lang="ar-AE" altLang="de-DE" sz="2000" dirty="0">
                <a:solidFill>
                  <a:schemeClr val="tx1"/>
                </a:solidFill>
                <a:latin typeface="Urdu Typesetting" panose="03020402040406030203" pitchFamily="66" charset="-78"/>
                <a:cs typeface="Urdu Typesetting" panose="03020402040406030203" pitchFamily="66" charset="-78"/>
              </a:rPr>
              <a:t> کی صورت میں، ان یادوں پر واپس جائیں (مثلاً جب آپ کو لگتا ہے کہ آپ بیکار ہیں)۔</a:t>
            </a:r>
          </a:p>
          <a:p>
            <a:pPr algn="r">
              <a:lnSpc>
                <a:spcPct val="100000"/>
              </a:lnSpc>
            </a:pPr>
            <a:r>
              <a:rPr lang="ar-AE" altLang="de-DE" sz="2000" dirty="0">
                <a:solidFill>
                  <a:schemeClr val="tx1"/>
                </a:solidFill>
                <a:latin typeface="Urdu Typesetting" panose="03020402040406030203" pitchFamily="66" charset="-78"/>
                <a:cs typeface="Urdu Typesetting" panose="03020402040406030203" pitchFamily="66" charset="-78"/>
              </a:rPr>
              <a:t>جیسے وہ چیزیں لکھیں جو اچھی ہوئیں، یا آپ کو موصول ہونے والی تعریفیں...</a:t>
            </a:r>
            <a:endParaRPr lang="en-US" altLang="de-DE" sz="2000" dirty="0">
              <a:solidFill>
                <a:schemeClr val="tx1"/>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Urdu Typesetting" panose="03020402040406030203" pitchFamily="66" charset="-78"/>
                <a:cs typeface="Urdu Typesetting" panose="03020402040406030203" pitchFamily="66" charset="-78"/>
              </a:rPr>
              <a:pPr>
                <a:defRPr/>
              </a:pPr>
              <a:t>36</a:t>
            </a:fld>
            <a:endParaRPr lang="de-DE" altLang="de-DE" b="0">
              <a:latin typeface="Urdu Typesetting" panose="03020402040406030203" pitchFamily="66" charset="-78"/>
              <a:cs typeface="Urdu Typesetting" panose="03020402040406030203" pitchFamily="66" charset="-78"/>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5" y="926351"/>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464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شام، اس دن کی چند مثبت چیزیں لکھیں۔ پھر، اپنے ذہن میں ان چیزوں کو دیکھیں۔</a:t>
            </a: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37</a:t>
            </a:fld>
            <a:endParaRPr lang="de-DE" altLang="de-DE" b="0">
              <a:latin typeface="Urdu Typesetting" panose="03020402040406030203" pitchFamily="66" charset="-78"/>
              <a:cs typeface="Urdu Typesetting" panose="03020402040406030203" pitchFamily="66" charset="-78"/>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282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شام، اس دن کی چند مثبت چیزیں لکھیں۔ پھر، اپنے ذہن میں ان چیزوں کو دیکھیں۔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آئینے کے سامنے اپنے آپ کو بتائیں: "میں خود کو پسند کرتا ہوں" یا "میں آپ کو پسند کرتا ہوں"! (نوٹ: شروع میں، ایسا کرتے وقت آپ کو تھوڑا سا احمقانہ محسوس ہو سکتا ہے …)۔</a:t>
            </a: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38</a:t>
            </a:fld>
            <a:endParaRPr lang="de-DE" altLang="de-DE" b="0">
              <a:latin typeface="Urdu Typesetting" panose="03020402040406030203" pitchFamily="66" charset="-78"/>
              <a:cs typeface="Urdu Typesetting" panose="03020402040406030203" pitchFamily="66" charset="-78"/>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633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شام، اس دن کی چند مثبت چیزیں لکھیں۔ پھر، اپنے ذہن میں ان چیزوں کو دیکھیں۔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آئینے کے سامنے اپنے آپ کو بتائیں: "میں خود کو پسند کرتا ہوں" یا "میں آپ کو پسند کرتا ہوں"! (نوٹ: شروع میں، ایسا کرتے وقت آپ کو تھوڑا سا احمقانہ محسوس ہو سکتا ہے …)۔</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تعریفیں قبول کریں اور مشکل وقت میں انہیں وسائل کے طور پر استعمال کرنے کے لیے لکھ </a:t>
            </a:r>
            <a:r>
              <a:rPr lang="ur-PK" altLang="de-DE" sz="2400" dirty="0">
                <a:solidFill>
                  <a:srgbClr val="333333"/>
                </a:solidFill>
                <a:latin typeface="Urdu Typesetting" panose="03020402040406030203" pitchFamily="66" charset="-78"/>
                <a:cs typeface="Urdu Typesetting" panose="03020402040406030203" pitchFamily="66" charset="-78"/>
              </a:rPr>
              <a:t>لیں</a:t>
            </a:r>
            <a:r>
              <a:rPr lang="ar-AE" altLang="de-DE" sz="2400" dirty="0">
                <a:solidFill>
                  <a:srgbClr val="333333"/>
                </a:solidFill>
                <a:latin typeface="Urdu Typesetting" panose="03020402040406030203" pitchFamily="66" charset="-78"/>
                <a:cs typeface="Urdu Typesetting" panose="03020402040406030203" pitchFamily="66" charset="-78"/>
              </a:rPr>
              <a:t>۔</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39</a:t>
            </a:fld>
            <a:endParaRPr lang="de-DE" altLang="de-DE" b="0">
              <a:latin typeface="Urdu Typesetting" panose="03020402040406030203" pitchFamily="66" charset="-78"/>
              <a:cs typeface="Urdu Typesetting" panose="03020402040406030203" pitchFamily="66" charset="-78"/>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61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ان حالات کو یاد رکھنے کی کوشش کریں، جن میں آپ نے واقعی اچھا محسوس کیا تھا – انہیں اپنے تمام حواس (</a:t>
            </a:r>
            <a:r>
              <a:rPr lang="ur-PK" altLang="de-DE" sz="2400" dirty="0">
                <a:solidFill>
                  <a:srgbClr val="333333"/>
                </a:solidFill>
                <a:latin typeface="Urdu Typesetting" panose="03020402040406030203" pitchFamily="66" charset="-78"/>
                <a:cs typeface="Urdu Typesetting" panose="03020402040406030203" pitchFamily="66" charset="-78"/>
              </a:rPr>
              <a:t>نظر</a:t>
            </a:r>
            <a:r>
              <a:rPr lang="ar-AE" altLang="de-DE" sz="2400" dirty="0">
                <a:solidFill>
                  <a:srgbClr val="333333"/>
                </a:solidFill>
                <a:latin typeface="Urdu Typesetting" panose="03020402040406030203" pitchFamily="66" charset="-78"/>
                <a:cs typeface="Urdu Typesetting" panose="03020402040406030203" pitchFamily="66" charset="-78"/>
              </a:rPr>
              <a:t>، احساس، سونگھنا...) کے ساتھ یاد رکھنے کی کوشش کریں، شاید </a:t>
            </a:r>
            <a:r>
              <a:rPr lang="ur-PK" altLang="de-DE" sz="2400" dirty="0">
                <a:solidFill>
                  <a:srgbClr val="333333"/>
                </a:solidFill>
                <a:latin typeface="Urdu Typesetting" panose="03020402040406030203" pitchFamily="66" charset="-78"/>
                <a:cs typeface="Urdu Typesetting" panose="03020402040406030203" pitchFamily="66" charset="-78"/>
              </a:rPr>
              <a:t>تصویروں</a:t>
            </a:r>
            <a:r>
              <a:rPr lang="ar-AE" altLang="de-DE" sz="2400" dirty="0">
                <a:solidFill>
                  <a:srgbClr val="333333"/>
                </a:solidFill>
                <a:latin typeface="Urdu Typesetting" panose="03020402040406030203" pitchFamily="66" charset="-78"/>
                <a:cs typeface="Urdu Typesetting" panose="03020402040406030203" pitchFamily="66" charset="-78"/>
              </a:rPr>
              <a:t> کی مدد سے۔</a:t>
            </a: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40</a:t>
            </a:fld>
            <a:endParaRPr lang="de-DE" altLang="de-DE" b="0">
              <a:latin typeface="Urdu Typesetting" panose="03020402040406030203" pitchFamily="66" charset="-78"/>
              <a:cs typeface="Urdu Typesetting" panose="03020402040406030203" pitchFamily="66" charset="-78"/>
            </a:endParaRPr>
          </a:p>
        </p:txBody>
      </p:sp>
      <p:pic>
        <p:nvPicPr>
          <p:cNvPr id="2" name="Picture 5" descr="GreyArea - flickr - Smiley Face - cclicense">
            <a:extLst>
              <a:ext uri="{FF2B5EF4-FFF2-40B4-BE49-F238E27FC236}">
                <a16:creationId xmlns:a16="http://schemas.microsoft.com/office/drawing/2014/main" id="{BA2F2594-1BF3-258C-E0BE-37AEC591B0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83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ان حالات کو یاد رکھنے کی کوشش کریں، جن میں آپ نے واقعی اچھا محسوس کیا تھا – انہیں اپنے تمام حواس (</a:t>
            </a:r>
            <a:r>
              <a:rPr lang="ur-PK" altLang="de-DE" sz="2400" dirty="0">
                <a:solidFill>
                  <a:srgbClr val="333333"/>
                </a:solidFill>
                <a:latin typeface="Urdu Typesetting" panose="03020402040406030203" pitchFamily="66" charset="-78"/>
                <a:cs typeface="Urdu Typesetting" panose="03020402040406030203" pitchFamily="66" charset="-78"/>
              </a:rPr>
              <a:t>نظر</a:t>
            </a:r>
            <a:r>
              <a:rPr lang="ar-AE" altLang="de-DE" sz="2400" dirty="0">
                <a:solidFill>
                  <a:srgbClr val="333333"/>
                </a:solidFill>
                <a:latin typeface="Urdu Typesetting" panose="03020402040406030203" pitchFamily="66" charset="-78"/>
                <a:cs typeface="Urdu Typesetting" panose="03020402040406030203" pitchFamily="66" charset="-78"/>
              </a:rPr>
              <a:t>، احساس، سونگھنا...) کے ساتھ یاد رکھنے کی کوشش کریں، شاید </a:t>
            </a:r>
            <a:r>
              <a:rPr lang="ur-PK" altLang="de-DE" sz="2400" dirty="0">
                <a:solidFill>
                  <a:srgbClr val="333333"/>
                </a:solidFill>
                <a:latin typeface="Urdu Typesetting" panose="03020402040406030203" pitchFamily="66" charset="-78"/>
                <a:cs typeface="Urdu Typesetting" panose="03020402040406030203" pitchFamily="66" charset="-78"/>
              </a:rPr>
              <a:t>تصویروں</a:t>
            </a:r>
            <a:r>
              <a:rPr lang="ar-AE" altLang="de-DE" sz="2400" dirty="0">
                <a:solidFill>
                  <a:srgbClr val="333333"/>
                </a:solidFill>
                <a:latin typeface="Urdu Typesetting" panose="03020402040406030203" pitchFamily="66" charset="-78"/>
                <a:cs typeface="Urdu Typesetting" panose="03020402040406030203" pitchFamily="66" charset="-78"/>
              </a:rPr>
              <a:t> کی مدد سے۔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ایسی چیزیں کریں جن سے آپ واقعی لطف اندوز ہوں – </a:t>
            </a:r>
            <a:r>
              <a:rPr lang="ur-PK" altLang="de-DE" sz="2400" dirty="0">
                <a:solidFill>
                  <a:srgbClr val="333333"/>
                </a:solidFill>
                <a:latin typeface="Urdu Typesetting" panose="03020402040406030203" pitchFamily="66" charset="-78"/>
                <a:cs typeface="Urdu Typesetting" panose="03020402040406030203" pitchFamily="66" charset="-78"/>
              </a:rPr>
              <a:t>خاص کر</a:t>
            </a:r>
            <a:r>
              <a:rPr lang="ar-AE" altLang="de-DE" sz="2400" dirty="0">
                <a:solidFill>
                  <a:srgbClr val="333333"/>
                </a:solidFill>
                <a:latin typeface="Urdu Typesetting" panose="03020402040406030203" pitchFamily="66" charset="-78"/>
                <a:cs typeface="Urdu Typesetting" panose="03020402040406030203" pitchFamily="66" charset="-78"/>
              </a:rPr>
              <a:t> دوسروں کے ساتھ (جیسے فلمیں</a:t>
            </a:r>
            <a:r>
              <a:rPr lang="ur-PK" altLang="de-DE" sz="2400" dirty="0">
                <a:solidFill>
                  <a:srgbClr val="333333"/>
                </a:solidFill>
                <a:latin typeface="Urdu Typesetting" panose="03020402040406030203" pitchFamily="66" charset="-78"/>
                <a:cs typeface="Urdu Typesetting" panose="03020402040406030203" pitchFamily="66" charset="-78"/>
              </a:rPr>
              <a:t> دیکھنے</a:t>
            </a:r>
            <a:r>
              <a:rPr lang="ar-AE" altLang="de-DE" sz="2400" dirty="0">
                <a:solidFill>
                  <a:srgbClr val="333333"/>
                </a:solidFill>
                <a:latin typeface="Urdu Typesetting" panose="03020402040406030203" pitchFamily="66" charset="-78"/>
                <a:cs typeface="Urdu Typesetting" panose="03020402040406030203" pitchFamily="66" charset="-78"/>
              </a:rPr>
              <a:t>، کیفے میں جائیں)۔</a:t>
            </a: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41</a:t>
            </a:fld>
            <a:endParaRPr lang="de-DE" altLang="de-DE" b="0">
              <a:latin typeface="Urdu Typesetting" panose="03020402040406030203" pitchFamily="66" charset="-78"/>
              <a:cs typeface="Urdu Typesetting" panose="03020402040406030203" pitchFamily="66" charset="-78"/>
            </a:endParaRPr>
          </a:p>
        </p:txBody>
      </p:sp>
      <p:pic>
        <p:nvPicPr>
          <p:cNvPr id="2" name="Picture 5" descr="GreyArea - flickr - Smiley Face - cclicense">
            <a:extLst>
              <a:ext uri="{FF2B5EF4-FFF2-40B4-BE49-F238E27FC236}">
                <a16:creationId xmlns:a16="http://schemas.microsoft.com/office/drawing/2014/main" id="{FE060F2B-088A-896B-8492-51295FD192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572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ان حالات کو یاد رکھنے کی کوشش کریں، جن میں آپ نے واقعی اچھا محسوس کیا تھا – انہیں اپنے تمام حواس (</a:t>
            </a:r>
            <a:r>
              <a:rPr lang="ur-PK" altLang="de-DE" sz="2400" dirty="0">
                <a:solidFill>
                  <a:srgbClr val="333333"/>
                </a:solidFill>
                <a:latin typeface="Urdu Typesetting" panose="03020402040406030203" pitchFamily="66" charset="-78"/>
                <a:cs typeface="Urdu Typesetting" panose="03020402040406030203" pitchFamily="66" charset="-78"/>
              </a:rPr>
              <a:t>نظر</a:t>
            </a:r>
            <a:r>
              <a:rPr lang="ar-AE" altLang="de-DE" sz="2400" dirty="0">
                <a:solidFill>
                  <a:srgbClr val="333333"/>
                </a:solidFill>
                <a:latin typeface="Urdu Typesetting" panose="03020402040406030203" pitchFamily="66" charset="-78"/>
                <a:cs typeface="Urdu Typesetting" panose="03020402040406030203" pitchFamily="66" charset="-78"/>
              </a:rPr>
              <a:t>، احساس، سونگھنا...) کے ساتھ یاد رکھنے کی کوشش کریں، شاید </a:t>
            </a:r>
            <a:r>
              <a:rPr lang="ur-PK" altLang="de-DE" sz="2400" dirty="0">
                <a:solidFill>
                  <a:srgbClr val="333333"/>
                </a:solidFill>
                <a:latin typeface="Urdu Typesetting" panose="03020402040406030203" pitchFamily="66" charset="-78"/>
                <a:cs typeface="Urdu Typesetting" panose="03020402040406030203" pitchFamily="66" charset="-78"/>
              </a:rPr>
              <a:t>تصویروں</a:t>
            </a:r>
            <a:r>
              <a:rPr lang="ar-AE" altLang="de-DE" sz="2400" dirty="0">
                <a:solidFill>
                  <a:srgbClr val="333333"/>
                </a:solidFill>
                <a:latin typeface="Urdu Typesetting" panose="03020402040406030203" pitchFamily="66" charset="-78"/>
                <a:cs typeface="Urdu Typesetting" panose="03020402040406030203" pitchFamily="66" charset="-78"/>
              </a:rPr>
              <a:t> کی مدد سے۔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ایسی چیزیں کریں جن سے آپ واقعی لطف اندوز ہوں – </a:t>
            </a:r>
            <a:r>
              <a:rPr lang="ur-PK" altLang="de-DE" sz="2400" dirty="0">
                <a:solidFill>
                  <a:srgbClr val="333333"/>
                </a:solidFill>
                <a:latin typeface="Urdu Typesetting" panose="03020402040406030203" pitchFamily="66" charset="-78"/>
                <a:cs typeface="Urdu Typesetting" panose="03020402040406030203" pitchFamily="66" charset="-78"/>
              </a:rPr>
              <a:t>خاص کر</a:t>
            </a:r>
            <a:r>
              <a:rPr lang="ar-AE" altLang="de-DE" sz="2400" dirty="0">
                <a:solidFill>
                  <a:srgbClr val="333333"/>
                </a:solidFill>
                <a:latin typeface="Urdu Typesetting" panose="03020402040406030203" pitchFamily="66" charset="-78"/>
                <a:cs typeface="Urdu Typesetting" panose="03020402040406030203" pitchFamily="66" charset="-78"/>
              </a:rPr>
              <a:t> دوسروں کے ساتھ (جیسے فلمیں</a:t>
            </a:r>
            <a:r>
              <a:rPr lang="ur-PK" altLang="de-DE" sz="2400" dirty="0">
                <a:solidFill>
                  <a:srgbClr val="333333"/>
                </a:solidFill>
                <a:latin typeface="Urdu Typesetting" panose="03020402040406030203" pitchFamily="66" charset="-78"/>
                <a:cs typeface="Urdu Typesetting" panose="03020402040406030203" pitchFamily="66" charset="-78"/>
              </a:rPr>
              <a:t> دیکھنے</a:t>
            </a:r>
            <a:r>
              <a:rPr lang="ar-AE" altLang="de-DE" sz="2400" dirty="0">
                <a:solidFill>
                  <a:srgbClr val="333333"/>
                </a:solidFill>
                <a:latin typeface="Urdu Typesetting" panose="03020402040406030203" pitchFamily="66" charset="-78"/>
                <a:cs typeface="Urdu Typesetting" panose="03020402040406030203" pitchFamily="66" charset="-78"/>
              </a:rPr>
              <a:t>، کیفے میں جائیں)۔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ورزش (کم از کم 20 منٹ) - لیکن کوئی </a:t>
            </a:r>
            <a:r>
              <a:rPr lang="ur-PK" altLang="de-DE" sz="2400" dirty="0">
                <a:solidFill>
                  <a:srgbClr val="333333"/>
                </a:solidFill>
                <a:latin typeface="Urdu Typesetting" panose="03020402040406030203" pitchFamily="66" charset="-78"/>
                <a:cs typeface="Urdu Typesetting" panose="03020402040406030203" pitchFamily="66" charset="-78"/>
              </a:rPr>
              <a:t>زیادہ مشکل</a:t>
            </a:r>
            <a:r>
              <a:rPr lang="ar-AE" altLang="de-DE" sz="2400" dirty="0">
                <a:solidFill>
                  <a:srgbClr val="333333"/>
                </a:solidFill>
                <a:latin typeface="Urdu Typesetting" panose="03020402040406030203" pitchFamily="66" charset="-78"/>
                <a:cs typeface="Urdu Typesetting" panose="03020402040406030203" pitchFamily="66" charset="-78"/>
              </a:rPr>
              <a:t> نہیں - اگر ممکن ہو تو </a:t>
            </a:r>
            <a:r>
              <a:rPr lang="ur-PK" altLang="de-DE" sz="2400" dirty="0">
                <a:solidFill>
                  <a:srgbClr val="333333"/>
                </a:solidFill>
                <a:latin typeface="Urdu Typesetting" panose="03020402040406030203" pitchFamily="66" charset="-78"/>
                <a:cs typeface="Urdu Typesetting" panose="03020402040406030203" pitchFamily="66" charset="-78"/>
              </a:rPr>
              <a:t>طاقت بڑھانے والی</a:t>
            </a:r>
            <a:r>
              <a:rPr lang="ar-AE" altLang="de-DE" sz="2400" dirty="0">
                <a:solidFill>
                  <a:srgbClr val="333333"/>
                </a:solidFill>
                <a:latin typeface="Urdu Typesetting" panose="03020402040406030203" pitchFamily="66" charset="-78"/>
                <a:cs typeface="Urdu Typesetting" panose="03020402040406030203" pitchFamily="66" charset="-78"/>
              </a:rPr>
              <a:t>، مث</a:t>
            </a:r>
            <a:r>
              <a:rPr lang="ur-PK" altLang="de-DE" sz="2400" dirty="0">
                <a:solidFill>
                  <a:srgbClr val="333333"/>
                </a:solidFill>
                <a:latin typeface="Urdu Typesetting" panose="03020402040406030203" pitchFamily="66" charset="-78"/>
                <a:cs typeface="Urdu Typesetting" panose="03020402040406030203" pitchFamily="66" charset="-78"/>
              </a:rPr>
              <a:t>لاً</a:t>
            </a:r>
            <a:r>
              <a:rPr lang="ar-AE" altLang="de-DE" sz="2400" dirty="0">
                <a:solidFill>
                  <a:srgbClr val="333333"/>
                </a:solidFill>
                <a:latin typeface="Urdu Typesetting" panose="03020402040406030203" pitchFamily="66" charset="-78"/>
                <a:cs typeface="Urdu Typesetting" panose="03020402040406030203" pitchFamily="66" charset="-78"/>
              </a:rPr>
              <a:t>، لمبی واک یا جاگنگ۔</a:t>
            </a: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42</a:t>
            </a:fld>
            <a:endParaRPr lang="de-DE" altLang="de-DE" b="0">
              <a:latin typeface="Urdu Typesetting" panose="03020402040406030203" pitchFamily="66" charset="-78"/>
              <a:cs typeface="Urdu Typesetting" panose="03020402040406030203" pitchFamily="66" charset="-78"/>
            </a:endParaRPr>
          </a:p>
        </p:txBody>
      </p:sp>
      <p:pic>
        <p:nvPicPr>
          <p:cNvPr id="2" name="Picture 5" descr="GreyArea - flickr - Smiley Face - cclicense">
            <a:extLst>
              <a:ext uri="{FF2B5EF4-FFF2-40B4-BE49-F238E27FC236}">
                <a16:creationId xmlns:a16="http://schemas.microsoft.com/office/drawing/2014/main" id="{7E7CC185-5D8A-F0B8-4F09-A9523D7308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985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افسردہ مزاج / خود اعتمادی </a:t>
            </a:r>
            <a:r>
              <a:rPr lang="ur-PK" sz="3600" dirty="0">
                <a:latin typeface="Urdu Typesetting" panose="03020402040406030203" pitchFamily="66" charset="-78"/>
                <a:cs typeface="Urdu Typesetting" panose="03020402040406030203" pitchFamily="66" charset="-78"/>
              </a:rPr>
              <a:t>میں کمی </a:t>
            </a:r>
            <a:r>
              <a:rPr lang="ar-AE" sz="3600" dirty="0">
                <a:latin typeface="Urdu Typesetting" panose="03020402040406030203" pitchFamily="66" charset="-78"/>
                <a:cs typeface="Urdu Typesetting" panose="03020402040406030203" pitchFamily="66" charset="-78"/>
              </a:rPr>
              <a:t>کو بہتر بنانے کے لئے نکات</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ان حالات کو یاد رکھنے کی کوشش کریں، جن میں آپ نے واقعی اچھا محسوس کیا تھا – انہیں اپنے تمام حواس (</a:t>
            </a:r>
            <a:r>
              <a:rPr lang="ur-PK" altLang="de-DE" sz="2400" dirty="0">
                <a:solidFill>
                  <a:srgbClr val="333333"/>
                </a:solidFill>
                <a:latin typeface="Urdu Typesetting" panose="03020402040406030203" pitchFamily="66" charset="-78"/>
                <a:cs typeface="Urdu Typesetting" panose="03020402040406030203" pitchFamily="66" charset="-78"/>
              </a:rPr>
              <a:t>نظر</a:t>
            </a:r>
            <a:r>
              <a:rPr lang="ar-AE" altLang="de-DE" sz="2400" dirty="0">
                <a:solidFill>
                  <a:srgbClr val="333333"/>
                </a:solidFill>
                <a:latin typeface="Urdu Typesetting" panose="03020402040406030203" pitchFamily="66" charset="-78"/>
                <a:cs typeface="Urdu Typesetting" panose="03020402040406030203" pitchFamily="66" charset="-78"/>
              </a:rPr>
              <a:t>، احساس، سونگھنا...) کے ساتھ یاد رکھنے کی کوشش کریں، شاید </a:t>
            </a:r>
            <a:r>
              <a:rPr lang="ur-PK" altLang="de-DE" sz="2400" dirty="0">
                <a:solidFill>
                  <a:srgbClr val="333333"/>
                </a:solidFill>
                <a:latin typeface="Urdu Typesetting" panose="03020402040406030203" pitchFamily="66" charset="-78"/>
                <a:cs typeface="Urdu Typesetting" panose="03020402040406030203" pitchFamily="66" charset="-78"/>
              </a:rPr>
              <a:t>تصویروں</a:t>
            </a:r>
            <a:r>
              <a:rPr lang="ar-AE" altLang="de-DE" sz="2400" dirty="0">
                <a:solidFill>
                  <a:srgbClr val="333333"/>
                </a:solidFill>
                <a:latin typeface="Urdu Typesetting" panose="03020402040406030203" pitchFamily="66" charset="-78"/>
                <a:cs typeface="Urdu Typesetting" panose="03020402040406030203" pitchFamily="66" charset="-78"/>
              </a:rPr>
              <a:t> کی مدد سے۔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ایسی چیزیں کریں جن سے آپ واقعی لطف اندوز ہوں – </a:t>
            </a:r>
            <a:r>
              <a:rPr lang="ur-PK" altLang="de-DE" sz="2400" dirty="0">
                <a:solidFill>
                  <a:srgbClr val="333333"/>
                </a:solidFill>
                <a:latin typeface="Urdu Typesetting" panose="03020402040406030203" pitchFamily="66" charset="-78"/>
                <a:cs typeface="Urdu Typesetting" panose="03020402040406030203" pitchFamily="66" charset="-78"/>
              </a:rPr>
              <a:t>خاص کر</a:t>
            </a:r>
            <a:r>
              <a:rPr lang="ar-AE" altLang="de-DE" sz="2400" dirty="0">
                <a:solidFill>
                  <a:srgbClr val="333333"/>
                </a:solidFill>
                <a:latin typeface="Urdu Typesetting" panose="03020402040406030203" pitchFamily="66" charset="-78"/>
                <a:cs typeface="Urdu Typesetting" panose="03020402040406030203" pitchFamily="66" charset="-78"/>
              </a:rPr>
              <a:t> دوسروں کے ساتھ (جیسے فلمیں</a:t>
            </a:r>
            <a:r>
              <a:rPr lang="ur-PK" altLang="de-DE" sz="2400" dirty="0">
                <a:solidFill>
                  <a:srgbClr val="333333"/>
                </a:solidFill>
                <a:latin typeface="Urdu Typesetting" panose="03020402040406030203" pitchFamily="66" charset="-78"/>
                <a:cs typeface="Urdu Typesetting" panose="03020402040406030203" pitchFamily="66" charset="-78"/>
              </a:rPr>
              <a:t> دیکھنے</a:t>
            </a:r>
            <a:r>
              <a:rPr lang="ar-AE" altLang="de-DE" sz="2400" dirty="0">
                <a:solidFill>
                  <a:srgbClr val="333333"/>
                </a:solidFill>
                <a:latin typeface="Urdu Typesetting" panose="03020402040406030203" pitchFamily="66" charset="-78"/>
                <a:cs typeface="Urdu Typesetting" panose="03020402040406030203" pitchFamily="66" charset="-78"/>
              </a:rPr>
              <a:t>، کیفے میں جائیں)۔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ورزش (کم از کم 20 منٹ) - لیکن کوئی </a:t>
            </a:r>
            <a:r>
              <a:rPr lang="ur-PK" altLang="de-DE" sz="2400" dirty="0">
                <a:solidFill>
                  <a:srgbClr val="333333"/>
                </a:solidFill>
                <a:latin typeface="Urdu Typesetting" panose="03020402040406030203" pitchFamily="66" charset="-78"/>
                <a:cs typeface="Urdu Typesetting" panose="03020402040406030203" pitchFamily="66" charset="-78"/>
              </a:rPr>
              <a:t>زیادہ مشکل</a:t>
            </a:r>
            <a:r>
              <a:rPr lang="ar-AE" altLang="de-DE" sz="2400" dirty="0">
                <a:solidFill>
                  <a:srgbClr val="333333"/>
                </a:solidFill>
                <a:latin typeface="Urdu Typesetting" panose="03020402040406030203" pitchFamily="66" charset="-78"/>
                <a:cs typeface="Urdu Typesetting" panose="03020402040406030203" pitchFamily="66" charset="-78"/>
              </a:rPr>
              <a:t> نہیں - اگر ممکن ہو تو </a:t>
            </a:r>
            <a:r>
              <a:rPr lang="ur-PK" altLang="de-DE" sz="2400" dirty="0">
                <a:solidFill>
                  <a:srgbClr val="333333"/>
                </a:solidFill>
                <a:latin typeface="Urdu Typesetting" panose="03020402040406030203" pitchFamily="66" charset="-78"/>
                <a:cs typeface="Urdu Typesetting" panose="03020402040406030203" pitchFamily="66" charset="-78"/>
              </a:rPr>
              <a:t>طاقت بڑھانے والی</a:t>
            </a:r>
            <a:r>
              <a:rPr lang="ar-AE" altLang="de-DE" sz="2400" dirty="0">
                <a:solidFill>
                  <a:srgbClr val="333333"/>
                </a:solidFill>
                <a:latin typeface="Urdu Typesetting" panose="03020402040406030203" pitchFamily="66" charset="-78"/>
                <a:cs typeface="Urdu Typesetting" panose="03020402040406030203" pitchFamily="66" charset="-78"/>
              </a:rPr>
              <a:t>، مث</a:t>
            </a:r>
            <a:r>
              <a:rPr lang="ur-PK" altLang="de-DE" sz="2400" dirty="0">
                <a:solidFill>
                  <a:srgbClr val="333333"/>
                </a:solidFill>
                <a:latin typeface="Urdu Typesetting" panose="03020402040406030203" pitchFamily="66" charset="-78"/>
                <a:cs typeface="Urdu Typesetting" panose="03020402040406030203" pitchFamily="66" charset="-78"/>
              </a:rPr>
              <a:t>لاً</a:t>
            </a:r>
            <a:r>
              <a:rPr lang="ar-AE" altLang="de-DE" sz="2400" dirty="0">
                <a:solidFill>
                  <a:srgbClr val="333333"/>
                </a:solidFill>
                <a:latin typeface="Urdu Typesetting" panose="03020402040406030203" pitchFamily="66" charset="-78"/>
                <a:cs typeface="Urdu Typesetting" panose="03020402040406030203" pitchFamily="66" charset="-78"/>
              </a:rPr>
              <a:t>، لمبی واک یا جاگنگ۔</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اپن</a:t>
            </a:r>
            <a:r>
              <a:rPr lang="ur-PK" altLang="de-DE" sz="2400" dirty="0">
                <a:solidFill>
                  <a:srgbClr val="333333"/>
                </a:solidFill>
                <a:latin typeface="Urdu Typesetting" panose="03020402040406030203" pitchFamily="66" charset="-78"/>
                <a:cs typeface="Urdu Typesetting" panose="03020402040406030203" pitchFamily="66" charset="-78"/>
              </a:rPr>
              <a:t>ا</a:t>
            </a:r>
            <a:r>
              <a:rPr lang="ar-AE" altLang="de-DE" sz="2400" dirty="0">
                <a:solidFill>
                  <a:srgbClr val="333333"/>
                </a:solidFill>
                <a:latin typeface="Urdu Typesetting" panose="03020402040406030203" pitchFamily="66" charset="-78"/>
                <a:cs typeface="Urdu Typesetting" panose="03020402040406030203" pitchFamily="66" charset="-78"/>
              </a:rPr>
              <a:t> پسندیدہ </a:t>
            </a:r>
            <a:r>
              <a:rPr lang="ur-PK" altLang="de-DE" sz="2400" dirty="0">
                <a:solidFill>
                  <a:srgbClr val="333333"/>
                </a:solidFill>
                <a:latin typeface="Urdu Typesetting" panose="03020402040406030203" pitchFamily="66" charset="-78"/>
                <a:cs typeface="Urdu Typesetting" panose="03020402040406030203" pitchFamily="66" charset="-78"/>
              </a:rPr>
              <a:t>گانا</a:t>
            </a:r>
            <a:r>
              <a:rPr lang="ar-AE" altLang="de-DE" sz="2400" dirty="0">
                <a:solidFill>
                  <a:srgbClr val="333333"/>
                </a:solidFill>
                <a:latin typeface="Urdu Typesetting" panose="03020402040406030203" pitchFamily="66" charset="-78"/>
                <a:cs typeface="Urdu Typesetting" panose="03020402040406030203" pitchFamily="66" charset="-78"/>
              </a:rPr>
              <a:t> سنیں۔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43</a:t>
            </a:fld>
            <a:endParaRPr lang="de-DE" altLang="de-DE" b="0">
              <a:latin typeface="Urdu Typesetting" panose="03020402040406030203" pitchFamily="66" charset="-78"/>
              <a:cs typeface="Urdu Typesetting" panose="03020402040406030203" pitchFamily="66" charset="-78"/>
            </a:endParaRPr>
          </a:p>
        </p:txBody>
      </p:sp>
      <p:pic>
        <p:nvPicPr>
          <p:cNvPr id="2" name="Picture 5" descr="GreyArea - flickr - Smiley Face - cclicense">
            <a:extLst>
              <a:ext uri="{FF2B5EF4-FFF2-40B4-BE49-F238E27FC236}">
                <a16:creationId xmlns:a16="http://schemas.microsoft.com/office/drawing/2014/main" id="{ACF4A253-D06B-3E74-49AB-B874FAE50E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91684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929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افسردگی ایک </a:t>
            </a:r>
            <a:r>
              <a:rPr lang="ur-PK" altLang="de-DE" sz="2400" dirty="0">
                <a:solidFill>
                  <a:srgbClr val="333333"/>
                </a:solidFill>
                <a:latin typeface="Urdu Typesetting" panose="03020402040406030203" pitchFamily="66" charset="-78"/>
                <a:cs typeface="Urdu Typesetting" panose="03020402040406030203" pitchFamily="66" charset="-78"/>
              </a:rPr>
              <a:t>لازم</a:t>
            </a:r>
            <a:r>
              <a:rPr lang="ar-AE" altLang="de-DE" sz="2400" dirty="0">
                <a:solidFill>
                  <a:srgbClr val="333333"/>
                </a:solidFill>
                <a:latin typeface="Urdu Typesetting" panose="03020402040406030203" pitchFamily="66" charset="-78"/>
                <a:cs typeface="Urdu Typesetting" panose="03020402040406030203" pitchFamily="66" charset="-78"/>
              </a:rPr>
              <a:t> قسمت نہیں ہے۔</a:t>
            </a: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44</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52004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افسردگی ایک </a:t>
            </a:r>
            <a:r>
              <a:rPr lang="ur-PK" altLang="de-DE" sz="2400" dirty="0">
                <a:solidFill>
                  <a:srgbClr val="333333"/>
                </a:solidFill>
                <a:latin typeface="Urdu Typesetting" panose="03020402040406030203" pitchFamily="66" charset="-78"/>
                <a:cs typeface="Urdu Typesetting" panose="03020402040406030203" pitchFamily="66" charset="-78"/>
              </a:rPr>
              <a:t>لازم</a:t>
            </a:r>
            <a:r>
              <a:rPr lang="ar-AE" altLang="de-DE" sz="2400" dirty="0">
                <a:solidFill>
                  <a:srgbClr val="333333"/>
                </a:solidFill>
                <a:latin typeface="Urdu Typesetting" panose="03020402040406030203" pitchFamily="66" charset="-78"/>
                <a:cs typeface="Urdu Typesetting" panose="03020402040406030203" pitchFamily="66" charset="-78"/>
              </a:rPr>
              <a:t> قسمت نہیں ہے۔</a:t>
            </a:r>
          </a:p>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خالص</a:t>
            </a:r>
            <a:r>
              <a:rPr lang="ar-AE" altLang="de-DE" sz="2400" dirty="0">
                <a:solidFill>
                  <a:srgbClr val="333333"/>
                </a:solidFill>
                <a:latin typeface="Urdu Typesetting" panose="03020402040406030203" pitchFamily="66" charset="-78"/>
                <a:cs typeface="Urdu Typesetting" panose="03020402040406030203" pitchFamily="66" charset="-78"/>
              </a:rPr>
              <a:t> ڈپریشن کی </a:t>
            </a:r>
            <a:r>
              <a:rPr lang="ur-PK" altLang="de-DE" sz="2400" dirty="0">
                <a:solidFill>
                  <a:srgbClr val="333333"/>
                </a:solidFill>
                <a:latin typeface="Urdu Typesetting" panose="03020402040406030203" pitchFamily="66" charset="-78"/>
                <a:cs typeface="Urdu Typesetting" panose="03020402040406030203" pitchFamily="66" charset="-78"/>
              </a:rPr>
              <a:t>خرابی</a:t>
            </a:r>
            <a:r>
              <a:rPr lang="ar-AE" altLang="de-DE" sz="2400" dirty="0">
                <a:solidFill>
                  <a:srgbClr val="333333"/>
                </a:solidFill>
                <a:latin typeface="Urdu Typesetting" panose="03020402040406030203" pitchFamily="66" charset="-78"/>
                <a:cs typeface="Urdu Typesetting" panose="03020402040406030203" pitchFamily="66" charset="-78"/>
              </a:rPr>
              <a:t> سے آگاہ رہیں جن پر ابھی بحث کی گئی ہے اور ان میں ترمیم کرنے کی کوشش کریں</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45</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71474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افسردگی ایک </a:t>
            </a:r>
            <a:r>
              <a:rPr lang="ur-PK" altLang="de-DE" sz="2400" dirty="0">
                <a:solidFill>
                  <a:srgbClr val="333333"/>
                </a:solidFill>
                <a:latin typeface="Urdu Typesetting" panose="03020402040406030203" pitchFamily="66" charset="-78"/>
                <a:cs typeface="Urdu Typesetting" panose="03020402040406030203" pitchFamily="66" charset="-78"/>
              </a:rPr>
              <a:t>لازم</a:t>
            </a:r>
            <a:r>
              <a:rPr lang="ar-AE" altLang="de-DE" sz="2400" dirty="0">
                <a:solidFill>
                  <a:srgbClr val="333333"/>
                </a:solidFill>
                <a:latin typeface="Urdu Typesetting" panose="03020402040406030203" pitchFamily="66" charset="-78"/>
                <a:cs typeface="Urdu Typesetting" panose="03020402040406030203" pitchFamily="66" charset="-78"/>
              </a:rPr>
              <a:t> قسمت نہیں ہے۔</a:t>
            </a:r>
          </a:p>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خالص</a:t>
            </a:r>
            <a:r>
              <a:rPr lang="ar-AE" altLang="de-DE" sz="2400" dirty="0">
                <a:solidFill>
                  <a:srgbClr val="333333"/>
                </a:solidFill>
                <a:latin typeface="Urdu Typesetting" panose="03020402040406030203" pitchFamily="66" charset="-78"/>
                <a:cs typeface="Urdu Typesetting" panose="03020402040406030203" pitchFamily="66" charset="-78"/>
              </a:rPr>
              <a:t> ڈپریشن کی </a:t>
            </a:r>
            <a:r>
              <a:rPr lang="ur-PK" altLang="de-DE" sz="2400" dirty="0">
                <a:solidFill>
                  <a:srgbClr val="333333"/>
                </a:solidFill>
                <a:latin typeface="Urdu Typesetting" panose="03020402040406030203" pitchFamily="66" charset="-78"/>
                <a:cs typeface="Urdu Typesetting" panose="03020402040406030203" pitchFamily="66" charset="-78"/>
              </a:rPr>
              <a:t>خرابی</a:t>
            </a:r>
            <a:r>
              <a:rPr lang="ar-AE" altLang="de-DE" sz="2400" dirty="0">
                <a:solidFill>
                  <a:srgbClr val="333333"/>
                </a:solidFill>
                <a:latin typeface="Urdu Typesetting" panose="03020402040406030203" pitchFamily="66" charset="-78"/>
                <a:cs typeface="Urdu Typesetting" panose="03020402040406030203" pitchFamily="66" charset="-78"/>
              </a:rPr>
              <a:t> سے آگاہ رہیں جن پر ابھی بحث کی گئی ہے اور ان میں ترمیم کرنے کی کوشش کریں</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افسردہ مزاج / خود اعتمادی </a:t>
            </a:r>
            <a:r>
              <a:rPr lang="ur-PK" altLang="de-DE" sz="2400" dirty="0">
                <a:solidFill>
                  <a:srgbClr val="333333"/>
                </a:solidFill>
                <a:latin typeface="Urdu Typesetting" panose="03020402040406030203" pitchFamily="66" charset="-78"/>
                <a:cs typeface="Urdu Typesetting" panose="03020402040406030203" pitchFamily="66" charset="-78"/>
              </a:rPr>
              <a:t>میں کمی </a:t>
            </a:r>
            <a:r>
              <a:rPr lang="ar-AE" altLang="de-DE" sz="2400" dirty="0">
                <a:solidFill>
                  <a:srgbClr val="333333"/>
                </a:solidFill>
                <a:latin typeface="Urdu Typesetting" panose="03020402040406030203" pitchFamily="66" charset="-78"/>
                <a:cs typeface="Urdu Typesetting" panose="03020402040406030203" pitchFamily="66" charset="-78"/>
              </a:rPr>
              <a:t>کو کم کرنے کے لئے کم از کم مذکورہ بالا تجاویز میں سے کچھ کو مسلسل استعمال کریں۔</a:t>
            </a: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46</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49505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افسردگی ایک </a:t>
            </a:r>
            <a:r>
              <a:rPr lang="ur-PK" altLang="de-DE" sz="2400" dirty="0">
                <a:solidFill>
                  <a:srgbClr val="333333"/>
                </a:solidFill>
                <a:latin typeface="Urdu Typesetting" panose="03020402040406030203" pitchFamily="66" charset="-78"/>
                <a:cs typeface="Urdu Typesetting" panose="03020402040406030203" pitchFamily="66" charset="-78"/>
              </a:rPr>
              <a:t>لازم</a:t>
            </a:r>
            <a:r>
              <a:rPr lang="ar-AE" altLang="de-DE" sz="2400" dirty="0">
                <a:solidFill>
                  <a:srgbClr val="333333"/>
                </a:solidFill>
                <a:latin typeface="Urdu Typesetting" panose="03020402040406030203" pitchFamily="66" charset="-78"/>
                <a:cs typeface="Urdu Typesetting" panose="03020402040406030203" pitchFamily="66" charset="-78"/>
              </a:rPr>
              <a:t> قسمت نہیں ہے۔</a:t>
            </a:r>
          </a:p>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خالص</a:t>
            </a:r>
            <a:r>
              <a:rPr lang="ar-AE" altLang="de-DE" sz="2400" dirty="0">
                <a:solidFill>
                  <a:srgbClr val="333333"/>
                </a:solidFill>
                <a:latin typeface="Urdu Typesetting" panose="03020402040406030203" pitchFamily="66" charset="-78"/>
                <a:cs typeface="Urdu Typesetting" panose="03020402040406030203" pitchFamily="66" charset="-78"/>
              </a:rPr>
              <a:t> ڈپریشن کی </a:t>
            </a:r>
            <a:r>
              <a:rPr lang="ur-PK" altLang="de-DE" sz="2400" dirty="0">
                <a:solidFill>
                  <a:srgbClr val="333333"/>
                </a:solidFill>
                <a:latin typeface="Urdu Typesetting" panose="03020402040406030203" pitchFamily="66" charset="-78"/>
                <a:cs typeface="Urdu Typesetting" panose="03020402040406030203" pitchFamily="66" charset="-78"/>
              </a:rPr>
              <a:t>خرابی</a:t>
            </a:r>
            <a:r>
              <a:rPr lang="ar-AE" altLang="de-DE" sz="2400" dirty="0">
                <a:solidFill>
                  <a:srgbClr val="333333"/>
                </a:solidFill>
                <a:latin typeface="Urdu Typesetting" panose="03020402040406030203" pitchFamily="66" charset="-78"/>
                <a:cs typeface="Urdu Typesetting" panose="03020402040406030203" pitchFamily="66" charset="-78"/>
              </a:rPr>
              <a:t> سے آگاہ رہیں جن پر ابھی بحث کی گئی ہے اور ان میں ترمیم کرنے کی کوشش کریں</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افسردہ مزاج / خود اعتمادی </a:t>
            </a:r>
            <a:r>
              <a:rPr lang="ur-PK" altLang="de-DE" sz="2400" dirty="0">
                <a:solidFill>
                  <a:srgbClr val="333333"/>
                </a:solidFill>
                <a:latin typeface="Urdu Typesetting" panose="03020402040406030203" pitchFamily="66" charset="-78"/>
                <a:cs typeface="Urdu Typesetting" panose="03020402040406030203" pitchFamily="66" charset="-78"/>
              </a:rPr>
              <a:t>میں کمی </a:t>
            </a:r>
            <a:r>
              <a:rPr lang="ar-AE" altLang="de-DE" sz="2400" dirty="0">
                <a:solidFill>
                  <a:srgbClr val="333333"/>
                </a:solidFill>
                <a:latin typeface="Urdu Typesetting" panose="03020402040406030203" pitchFamily="66" charset="-78"/>
                <a:cs typeface="Urdu Typesetting" panose="03020402040406030203" pitchFamily="66" charset="-78"/>
              </a:rPr>
              <a:t>کو کم کرنے کے لئے کم از کم مذکورہ بالا تجاویز میں سے کچھ کو مسلسل استعمال کریں۔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شدید ڈپریشن کی علامات کی صورت میں کسی جنرل پریکٹیشنر، ماہر نفسیات یا سائیکاٹرسٹ سے رابطہ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47</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10815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سائیکوسس میں مبتلا بہت سے لوگ (لیکن سب نہیں!)  خود اعتمادی</a:t>
            </a:r>
            <a:r>
              <a:rPr lang="ur-PK" altLang="de-DE" sz="2200" dirty="0">
                <a:solidFill>
                  <a:srgbClr val="333333"/>
                </a:solidFill>
                <a:latin typeface="Urdu Typesetting" panose="03020402040406030203" pitchFamily="66" charset="-78"/>
                <a:cs typeface="Urdu Typesetting" panose="03020402040406030203" pitchFamily="66" charset="-78"/>
              </a:rPr>
              <a:t> میں کمی</a:t>
            </a:r>
            <a:r>
              <a:rPr lang="ar-AE" altLang="de-DE" sz="2200" dirty="0">
                <a:solidFill>
                  <a:srgbClr val="333333"/>
                </a:solidFill>
                <a:latin typeface="Urdu Typesetting" panose="03020402040406030203" pitchFamily="66" charset="-78"/>
                <a:cs typeface="Urdu Typesetting" panose="03020402040406030203" pitchFamily="66" charset="-78"/>
              </a:rPr>
              <a:t> رکھتے ہیں، خاص طور پر ایک نفسیاتی واقعہ کے بعد (شرم کا احساس؛ دوستوں سے منہ موڑنے کا خوف)۔</a:t>
            </a: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48</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79079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سائیکوسس میں مبتلا بہت سے لوگ (لیکن سب نہیں!)  خود اعتمادی</a:t>
            </a:r>
            <a:r>
              <a:rPr lang="ur-PK" altLang="de-DE" sz="2200" dirty="0">
                <a:solidFill>
                  <a:srgbClr val="333333"/>
                </a:solidFill>
                <a:latin typeface="Urdu Typesetting" panose="03020402040406030203" pitchFamily="66" charset="-78"/>
                <a:cs typeface="Urdu Typesetting" panose="03020402040406030203" pitchFamily="66" charset="-78"/>
              </a:rPr>
              <a:t> میں کمی</a:t>
            </a:r>
            <a:r>
              <a:rPr lang="ar-AE" altLang="de-DE" sz="2200" dirty="0">
                <a:solidFill>
                  <a:srgbClr val="333333"/>
                </a:solidFill>
                <a:latin typeface="Urdu Typesetting" panose="03020402040406030203" pitchFamily="66" charset="-78"/>
                <a:cs typeface="Urdu Typesetting" panose="03020402040406030203" pitchFamily="66" charset="-78"/>
              </a:rPr>
              <a:t> رکھتے ہیں، خاص طور پر ایک نفسیاتی واقعہ کے بعد (شرم کا احساس؛ دوستوں سے منہ موڑنے کا خوف)۔</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شدید </a:t>
            </a:r>
            <a:r>
              <a:rPr lang="ur-PK" altLang="de-DE" sz="2200" dirty="0">
                <a:solidFill>
                  <a:srgbClr val="333333"/>
                </a:solidFill>
                <a:latin typeface="Urdu Typesetting" panose="03020402040406030203" pitchFamily="66" charset="-78"/>
                <a:cs typeface="Urdu Typesetting" panose="03020402040406030203" pitchFamily="66" charset="-78"/>
              </a:rPr>
              <a:t>سائیکوسس</a:t>
            </a:r>
            <a:r>
              <a:rPr lang="ar-AE" altLang="de-DE" sz="2200" dirty="0">
                <a:solidFill>
                  <a:srgbClr val="333333"/>
                </a:solidFill>
                <a:latin typeface="Urdu Typesetting" panose="03020402040406030203" pitchFamily="66" charset="-78"/>
                <a:cs typeface="Urdu Typesetting" panose="03020402040406030203" pitchFamily="66" charset="-78"/>
              </a:rPr>
              <a:t> میں، کچھ لوگ خوف کے ساتھ ساتھ دیگر جذبات کی بھی اطلاع دیتے ہیں:</a:t>
            </a:r>
          </a:p>
          <a:p>
            <a:pPr lvl="0" algn="r" defTabSz="914400" fontAlgn="base">
              <a:lnSpc>
                <a:spcPct val="100000"/>
              </a:lnSpc>
              <a:spcBef>
                <a:spcPts val="1200"/>
              </a:spcBef>
            </a:pPr>
            <a:r>
              <a:rPr lang="ar-AE" altLang="de-DE" sz="2200" dirty="0">
                <a:latin typeface="Urdu Typesetting" panose="03020402040406030203" pitchFamily="66" charset="-78"/>
                <a:cs typeface="Urdu Typesetting" panose="03020402040406030203" pitchFamily="66" charset="-78"/>
              </a:rPr>
              <a:t>جوش ("آخر کچھ ہو رہا ہے")</a:t>
            </a:r>
          </a:p>
          <a:p>
            <a:pPr lvl="0" algn="r" defTabSz="914400" fontAlgn="base">
              <a:lnSpc>
                <a:spcPct val="100000"/>
              </a:lnSpc>
              <a:spcBef>
                <a:spcPts val="1200"/>
              </a:spcBef>
            </a:pPr>
            <a:r>
              <a:rPr lang="ar-AE" altLang="de-DE" sz="2200" dirty="0">
                <a:latin typeface="Urdu Typesetting" panose="03020402040406030203" pitchFamily="66" charset="-78"/>
                <a:cs typeface="Urdu Typesetting" panose="03020402040406030203" pitchFamily="66" charset="-78"/>
              </a:rPr>
              <a:t>تقدیر کا احساس (کسی مشن کو پورا کرنا، اہم ہونا)</a:t>
            </a: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49</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66764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سائیکوسس میں مبتلا بہت سے لوگ (لیکن سب نہیں!)  خود اعتمادی</a:t>
            </a:r>
            <a:r>
              <a:rPr lang="ur-PK" altLang="de-DE" sz="2200" dirty="0">
                <a:solidFill>
                  <a:srgbClr val="333333"/>
                </a:solidFill>
                <a:latin typeface="Urdu Typesetting" panose="03020402040406030203" pitchFamily="66" charset="-78"/>
                <a:cs typeface="Urdu Typesetting" panose="03020402040406030203" pitchFamily="66" charset="-78"/>
              </a:rPr>
              <a:t> میں کمی</a:t>
            </a:r>
            <a:r>
              <a:rPr lang="ar-AE" altLang="de-DE" sz="2200" dirty="0">
                <a:solidFill>
                  <a:srgbClr val="333333"/>
                </a:solidFill>
                <a:latin typeface="Urdu Typesetting" panose="03020402040406030203" pitchFamily="66" charset="-78"/>
                <a:cs typeface="Urdu Typesetting" panose="03020402040406030203" pitchFamily="66" charset="-78"/>
              </a:rPr>
              <a:t> رکھتے ہیں، خاص طور پر ایک نفسیاتی واقعہ کے بعد (شرم کا احساس؛ دوستوں سے منہ موڑنے کا خوف)۔</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شدید </a:t>
            </a:r>
            <a:r>
              <a:rPr lang="ur-PK" altLang="de-DE" sz="2200" dirty="0">
                <a:solidFill>
                  <a:srgbClr val="333333"/>
                </a:solidFill>
                <a:latin typeface="Urdu Typesetting" panose="03020402040406030203" pitchFamily="66" charset="-78"/>
                <a:cs typeface="Urdu Typesetting" panose="03020402040406030203" pitchFamily="66" charset="-78"/>
              </a:rPr>
              <a:t>سائیکوسس</a:t>
            </a:r>
            <a:r>
              <a:rPr lang="ar-AE" altLang="de-DE" sz="2200" dirty="0">
                <a:solidFill>
                  <a:srgbClr val="333333"/>
                </a:solidFill>
                <a:latin typeface="Urdu Typesetting" panose="03020402040406030203" pitchFamily="66" charset="-78"/>
                <a:cs typeface="Urdu Typesetting" panose="03020402040406030203" pitchFamily="66" charset="-78"/>
              </a:rPr>
              <a:t> میں، کچھ لوگ خوف کے ساتھ ساتھ دیگر جذبات کی بھی اطلاع دیتے ہیں:</a:t>
            </a:r>
          </a:p>
          <a:p>
            <a:pPr lvl="0" algn="r" defTabSz="914400" fontAlgn="base">
              <a:lnSpc>
                <a:spcPct val="100000"/>
              </a:lnSpc>
              <a:spcBef>
                <a:spcPts val="1200"/>
              </a:spcBef>
            </a:pPr>
            <a:r>
              <a:rPr lang="ar-AE" altLang="de-DE" sz="2200" dirty="0">
                <a:latin typeface="Urdu Typesetting" panose="03020402040406030203" pitchFamily="66" charset="-78"/>
                <a:cs typeface="Urdu Typesetting" panose="03020402040406030203" pitchFamily="66" charset="-78"/>
              </a:rPr>
              <a:t>جوش ("آخر کچھ ہو رہا ہے")</a:t>
            </a:r>
          </a:p>
          <a:p>
            <a:pPr lvl="0" algn="r" defTabSz="914400" fontAlgn="base">
              <a:lnSpc>
                <a:spcPct val="100000"/>
              </a:lnSpc>
              <a:spcBef>
                <a:spcPts val="1200"/>
              </a:spcBef>
            </a:pPr>
            <a:r>
              <a:rPr lang="ar-AE" altLang="de-DE" sz="2200" dirty="0">
                <a:latin typeface="Urdu Typesetting" panose="03020402040406030203" pitchFamily="66" charset="-78"/>
                <a:cs typeface="Urdu Typesetting" panose="03020402040406030203" pitchFamily="66" charset="-78"/>
              </a:rPr>
              <a:t>تقدیر کا احساس (کسی مشن کو پورا کرنا، اہم ہونا)</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مثال: </a:t>
            </a:r>
            <a:r>
              <a:rPr lang="ur-PK" altLang="de-DE" sz="2200" dirty="0">
                <a:solidFill>
                  <a:srgbClr val="333333"/>
                </a:solidFill>
                <a:latin typeface="Urdu Typesetting" panose="03020402040406030203" pitchFamily="66" charset="-78"/>
                <a:cs typeface="Urdu Typesetting" panose="03020402040406030203" pitchFamily="66" charset="-78"/>
              </a:rPr>
              <a:t>بلال</a:t>
            </a:r>
            <a:r>
              <a:rPr lang="ar-AE" altLang="de-DE" sz="2200" dirty="0">
                <a:solidFill>
                  <a:srgbClr val="333333"/>
                </a:solidFill>
                <a:latin typeface="Urdu Typesetting" panose="03020402040406030203" pitchFamily="66" charset="-78"/>
                <a:cs typeface="Urdu Typesetting" panose="03020402040406030203" pitchFamily="66" charset="-78"/>
              </a:rPr>
              <a:t> </a:t>
            </a:r>
            <a:r>
              <a:rPr lang="ur-PK" altLang="de-DE" sz="2200" dirty="0">
                <a:solidFill>
                  <a:srgbClr val="333333"/>
                </a:solidFill>
                <a:latin typeface="Urdu Typesetting" panose="03020402040406030203" pitchFamily="66" charset="-78"/>
                <a:cs typeface="Urdu Typesetting" panose="03020402040406030203" pitchFamily="66" charset="-78"/>
              </a:rPr>
              <a:t>سیکرٹ</a:t>
            </a:r>
            <a:r>
              <a:rPr lang="ar-AE" altLang="de-DE" sz="2200" dirty="0">
                <a:solidFill>
                  <a:srgbClr val="333333"/>
                </a:solidFill>
                <a:latin typeface="Urdu Typesetting" panose="03020402040406030203" pitchFamily="66" charset="-78"/>
                <a:cs typeface="Urdu Typesetting" panose="03020402040406030203" pitchFamily="66" charset="-78"/>
              </a:rPr>
              <a:t> سروس کی طرف سے ستایا ہوا محسوس کرتا ہے۔ کام پر جاتے ہوئے، وہی آدمی لگاتار تین دن </a:t>
            </a:r>
            <a:r>
              <a:rPr lang="ur-PK" altLang="de-DE" sz="2200" dirty="0">
                <a:solidFill>
                  <a:srgbClr val="333333"/>
                </a:solidFill>
                <a:latin typeface="Urdu Typesetting" panose="03020402040406030203" pitchFamily="66" charset="-78"/>
                <a:cs typeface="Urdu Typesetting" panose="03020402040406030203" pitchFamily="66" charset="-78"/>
              </a:rPr>
              <a:t>سے </a:t>
            </a:r>
            <a:r>
              <a:rPr lang="ar-AE" altLang="de-DE" sz="2200" dirty="0">
                <a:solidFill>
                  <a:srgbClr val="333333"/>
                </a:solidFill>
                <a:latin typeface="Urdu Typesetting" panose="03020402040406030203" pitchFamily="66" charset="-78"/>
                <a:cs typeface="Urdu Typesetting" panose="03020402040406030203" pitchFamily="66" charset="-78"/>
              </a:rPr>
              <a:t>ا</a:t>
            </a:r>
            <a:r>
              <a:rPr lang="ur-PK" altLang="de-DE" sz="2200" dirty="0">
                <a:solidFill>
                  <a:srgbClr val="333333"/>
                </a:solidFill>
                <a:latin typeface="Urdu Typesetting" panose="03020402040406030203" pitchFamily="66" charset="-78"/>
                <a:cs typeface="Urdu Typesetting" panose="03020402040406030203" pitchFamily="66" charset="-78"/>
              </a:rPr>
              <a:t>سکے</a:t>
            </a:r>
            <a:r>
              <a:rPr lang="ar-AE" altLang="de-DE" sz="2200" dirty="0">
                <a:solidFill>
                  <a:srgbClr val="333333"/>
                </a:solidFill>
                <a:latin typeface="Urdu Typesetting" panose="03020402040406030203" pitchFamily="66" charset="-78"/>
                <a:cs typeface="Urdu Typesetting" panose="03020402040406030203" pitchFamily="66" charset="-78"/>
              </a:rPr>
              <a:t> ٹرین کے ڈبے میں داخل ہو</a:t>
            </a:r>
            <a:r>
              <a:rPr lang="ur-PK" altLang="de-DE" sz="2200" dirty="0">
                <a:solidFill>
                  <a:srgbClr val="333333"/>
                </a:solidFill>
                <a:latin typeface="Urdu Typesetting" panose="03020402040406030203" pitchFamily="66" charset="-78"/>
                <a:cs typeface="Urdu Typesetting" panose="03020402040406030203" pitchFamily="66" charset="-78"/>
              </a:rPr>
              <a:t>رہا</a:t>
            </a:r>
            <a:r>
              <a:rPr lang="ar-AE" altLang="de-DE" sz="2200" dirty="0">
                <a:solidFill>
                  <a:srgbClr val="333333"/>
                </a:solidFill>
                <a:latin typeface="Urdu Typesetting" panose="03020402040406030203" pitchFamily="66" charset="-78"/>
                <a:cs typeface="Urdu Typesetting" panose="03020402040406030203" pitchFamily="66" charset="-78"/>
              </a:rPr>
              <a:t> ہے۔</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احساسات: خوف اور خطرہ۔ لیکن یہ بھی: "اگر وہ اس سے اتنا بڑا </a:t>
            </a:r>
            <a:r>
              <a:rPr lang="ur-PK" altLang="de-DE" sz="2200" dirty="0">
                <a:solidFill>
                  <a:srgbClr val="333333"/>
                </a:solidFill>
                <a:latin typeface="Urdu Typesetting" panose="03020402040406030203" pitchFamily="66" charset="-78"/>
                <a:cs typeface="Urdu Typesetting" panose="03020402040406030203" pitchFamily="66" charset="-78"/>
              </a:rPr>
              <a:t>بنا رہے</a:t>
            </a:r>
            <a:r>
              <a:rPr lang="ar-AE" altLang="de-DE" sz="2200" dirty="0">
                <a:solidFill>
                  <a:srgbClr val="333333"/>
                </a:solidFill>
                <a:latin typeface="Urdu Typesetting" panose="03020402040406030203" pitchFamily="66" charset="-78"/>
                <a:cs typeface="Urdu Typesetting" panose="03020402040406030203" pitchFamily="66" charset="-78"/>
              </a:rPr>
              <a:t> ہیں</a:t>
            </a:r>
            <a:r>
              <a:rPr lang="ur-PK" altLang="de-DE" sz="2200" dirty="0">
                <a:solidFill>
                  <a:srgbClr val="333333"/>
                </a:solidFill>
                <a:latin typeface="Urdu Typesetting" panose="03020402040406030203" pitchFamily="66" charset="-78"/>
                <a:cs typeface="Urdu Typesetting" panose="03020402040406030203" pitchFamily="66" charset="-78"/>
              </a:rPr>
              <a:t>،</a:t>
            </a:r>
            <a:r>
              <a:rPr lang="ar-AE" altLang="de-DE" sz="2200" dirty="0">
                <a:solidFill>
                  <a:srgbClr val="333333"/>
                </a:solidFill>
                <a:latin typeface="Urdu Typesetting" panose="03020402040406030203" pitchFamily="66" charset="-78"/>
                <a:cs typeface="Urdu Typesetting" panose="03020402040406030203" pitchFamily="66" charset="-78"/>
              </a:rPr>
              <a:t> تو میں شاید جیمز بانڈ کی طرح ہوں اور </a:t>
            </a:r>
            <a:r>
              <a:rPr lang="ur-PK" altLang="de-DE" sz="2200" dirty="0">
                <a:solidFill>
                  <a:srgbClr val="333333"/>
                </a:solidFill>
                <a:latin typeface="Urdu Typesetting" panose="03020402040406030203" pitchFamily="66" charset="-78"/>
                <a:cs typeface="Urdu Typesetting" panose="03020402040406030203" pitchFamily="66" charset="-78"/>
              </a:rPr>
              <a:t>وہ لوگ </a:t>
            </a:r>
            <a:r>
              <a:rPr lang="ar-AE" altLang="de-DE" sz="2200" dirty="0">
                <a:solidFill>
                  <a:srgbClr val="333333"/>
                </a:solidFill>
                <a:latin typeface="Urdu Typesetting" panose="03020402040406030203" pitchFamily="66" charset="-78"/>
                <a:cs typeface="Urdu Typesetting" panose="03020402040406030203" pitchFamily="66" charset="-78"/>
              </a:rPr>
              <a:t>مجھے ملازمت پر رکھنا چاہ</a:t>
            </a:r>
            <a:r>
              <a:rPr lang="ur-PK" altLang="de-DE" sz="2200" dirty="0">
                <a:solidFill>
                  <a:srgbClr val="333333"/>
                </a:solidFill>
                <a:latin typeface="Urdu Typesetting" panose="03020402040406030203" pitchFamily="66" charset="-78"/>
                <a:cs typeface="Urdu Typesetting" panose="03020402040406030203" pitchFamily="66" charset="-78"/>
              </a:rPr>
              <a:t>یں گے</a:t>
            </a:r>
            <a:r>
              <a:rPr lang="ar-AE" altLang="de-DE" sz="2200" dirty="0">
                <a:solidFill>
                  <a:srgbClr val="333333"/>
                </a:solidFill>
                <a:latin typeface="Urdu Typesetting" panose="03020402040406030203" pitchFamily="66" charset="-78"/>
                <a:cs typeface="Urdu Typesetting" panose="03020402040406030203" pitchFamily="66" charset="-78"/>
              </a:rPr>
              <a:t>۔"</a:t>
            </a:r>
          </a:p>
          <a:p>
            <a:pPr lvl="0" algn="r" defTabSz="914400" fontAlgn="base">
              <a:lnSpc>
                <a:spcPct val="100000"/>
              </a:lnSpc>
              <a:spcBef>
                <a:spcPts val="1200"/>
              </a:spcBef>
            </a:pPr>
            <a:r>
              <a:rPr lang="ar-AE" altLang="de-DE" sz="2200" dirty="0">
                <a:solidFill>
                  <a:srgbClr val="333333"/>
                </a:solidFill>
                <a:latin typeface="Urdu Typesetting" panose="03020402040406030203" pitchFamily="66" charset="-78"/>
                <a:cs typeface="Urdu Typesetting" panose="03020402040406030203" pitchFamily="66" charset="-78"/>
              </a:rPr>
              <a:t>لیکن: یہ صرف اتفاق ہے! شاید، دونوں آدمی اپنے روزمرہ کے معمول کے مطابق ٹرین کے ایک ہی ڈبے میں داخل ہوئے تھے۔</a:t>
            </a:r>
            <a:endParaRPr lang="en-AU" altLang="de-DE" sz="22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b="0">
                <a:latin typeface="Urdu Typesetting" panose="03020402040406030203" pitchFamily="66" charset="-78"/>
                <a:cs typeface="Urdu Typesetting" panose="03020402040406030203" pitchFamily="66" charset="-78"/>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Urdu Typesetting" panose="03020402040406030203" pitchFamily="66" charset="-78"/>
                <a:cs typeface="Urdu Typesetting" panose="03020402040406030203" pitchFamily="66" charset="-78"/>
              </a:rPr>
              <a:pPr>
                <a:defRPr/>
              </a:pPr>
              <a:t>50</a:t>
            </a:fld>
            <a:endParaRPr lang="de-DE" altLang="de-DE" b="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16271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8 - Mood</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51</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52</a:t>
            </a:fld>
            <a:endParaRPr lang="de-DE" altLang="de-DE" b="0">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3476721834"/>
              </p:ext>
            </p:extLst>
          </p:nvPr>
        </p:nvGraphicFramePr>
        <p:xfrm>
          <a:off x="408954" y="2011680"/>
          <a:ext cx="11375999" cy="46024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lonesome:cycler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It rained for weeks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Littledan77</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Dispair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/Ich bin halt so geboren....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http://viciarg.deviantart.com/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 (only for use in MCT/ausschließlich für die Verwendung im MKT)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C♥rm3n </a:t>
                      </a:r>
                      <a:endPar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yourewonderingandthinking</a:t>
                      </a:r>
                      <a:endPar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Brooding/Grübeln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Lady-bug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Kaleidoscope Mosaic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Mosaik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Bold&amp;Blond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Ride 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Tunnel/Tunnel</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Felipe Morin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Prison •.</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Person in the eye/Person im Auge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Oldmaison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Big thumbs Up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Thumbs up/Daumen hoch</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Oldmaison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rPr>
                        <a:t>Complaints thumbs down-784494</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Thumbs down/Daumen runter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53</a:t>
            </a:fld>
            <a:endParaRPr lang="de-DE" altLang="de-DE" b="0">
              <a:latin typeface="Calibri Light"/>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0" name="Group 2"/>
          <p:cNvGraphicFramePr>
            <a:graphicFrameLocks noGrp="1"/>
          </p:cNvGraphicFramePr>
          <p:nvPr>
            <p:extLst>
              <p:ext uri="{D42A27DB-BD31-4B8C-83A1-F6EECF244321}">
                <p14:modId xmlns:p14="http://schemas.microsoft.com/office/powerpoint/2010/main" val="418725452"/>
              </p:ext>
            </p:extLst>
          </p:nvPr>
        </p:nvGraphicFramePr>
        <p:xfrm>
          <a:off x="408954" y="2011680"/>
          <a:ext cx="11375999" cy="36576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LunaDiRimmel</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Panic room.</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Panic/Panik</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Calibri" pitchFamily="34" charset="0"/>
                          <a:cs typeface="Times New Roman" pitchFamily="18" charset="0"/>
                        </a:rPr>
                        <a:t>Tarnishedrose</a:t>
                      </a:r>
                      <a:endParaRPr kumimoji="0" lang="en-GB"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 Coulrophobia VII ::</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Fear of clowns/Angst vor Clown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exfordy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Park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furryscaly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Fierce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Leopard behind fence/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Oldmaison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Barbie@2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Barbie/Barbie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c.a.muller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JUMPING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Jumping/Springen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4992</Words>
  <Application>Microsoft Office PowerPoint</Application>
  <PresentationFormat>Benutzerdefiniert</PresentationFormat>
  <Paragraphs>573</Paragraphs>
  <Slides>53</Slides>
  <Notes>53</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53</vt:i4>
      </vt:variant>
    </vt:vector>
  </HeadingPairs>
  <TitlesOfParts>
    <vt:vector size="63" baseType="lpstr">
      <vt:lpstr>Arial</vt:lpstr>
      <vt:lpstr>Calibri</vt:lpstr>
      <vt:lpstr>Calibri Light</vt:lpstr>
      <vt:lpstr>Microsoft Uighur</vt:lpstr>
      <vt:lpstr>Symbol</vt:lpstr>
      <vt:lpstr>Urdu Typesetting</vt:lpstr>
      <vt:lpstr>Wingdings</vt:lpstr>
      <vt:lpstr>UKE_PPT-Vorlage_16zu9</vt:lpstr>
      <vt:lpstr>2_UKE_PPT-Vorlage_16zu9</vt:lpstr>
      <vt:lpstr>4_UKE_PPT-Vorlage_16zu9</vt:lpstr>
      <vt:lpstr> - مزاجMCT 8 A</vt:lpstr>
      <vt:lpstr>ڈیپریشن کی علامات؟</vt:lpstr>
      <vt:lpstr>ڈیپریشن کی علامات؟</vt:lpstr>
      <vt:lpstr>کیا میں اسی طرح پیدا ہوا تھا... کیا میں ایسا بن گیا؟</vt:lpstr>
      <vt:lpstr>کیا میں اسی طرح پیدا ہوا تھا... کیا میں ایسا بن گیا؟</vt:lpstr>
      <vt:lpstr>کیا میں اسی طرح پیدا ہوا تھا... کیا میں ایسا بن گیا؟</vt:lpstr>
      <vt:lpstr>کیا میں اسی طرح پیدا ہوا تھا... کیا میں ایسا بن گیا؟</vt:lpstr>
      <vt:lpstr>ہم یہ سب کیوں کر رہے ہیں؟</vt:lpstr>
      <vt:lpstr>سائیکوسس اور ڈپریشن خود اعتمادی پر سائیکوسس کے اثرات</vt:lpstr>
      <vt:lpstr>سائیکوسس اور ڈپریشن خود اعتمادی پر سائیکوسس کے اثرات</vt:lpstr>
      <vt:lpstr>سائیکوسس اور ڈپریشن خود اعتمادی پر سائیکوسس کے اثرات</vt:lpstr>
      <vt:lpstr>سائیکوسس اور ڈپریشن خود اعتمادی پر سائیکوسس کے اثرات</vt:lpstr>
      <vt:lpstr>PowerPoint-Präsentation</vt:lpstr>
      <vt:lpstr>1. مبالغہ آمیز عمومیت اس سے زیادہ حقیقت پسندانہ اور مددگار تشخیص کیا ہو گی؟</vt:lpstr>
      <vt:lpstr>1. مبالغہ آمیز عمومیت اس سے زیادہ حقیقت پسندانہ اور مددگار تشخیص کیا ہو گی؟</vt:lpstr>
      <vt:lpstr>1. مبالغہ آمیز عمومیت اس سے زیادہ حقیقت پسندانہ اور مددگار تشخیص کیا ہو گی؟</vt:lpstr>
      <vt:lpstr>اس کے بجائے: ایک خامی سے ہر چیز کو عمومیت نہ دیں!</vt:lpstr>
      <vt:lpstr>2. انتخابی ادراک اس سے زیادہ حقیقت پسندانہ اور مددگار تشخیص کیا ہو گا؟</vt:lpstr>
      <vt:lpstr>2. انتخابی ادراک اس سے زیادہ حقیقت پسندانہ اور مددگار تشخیص کیا ہو گا؟</vt:lpstr>
      <vt:lpstr>2. انتخابی ادراک اس سے زیادہ حقیقت پسندانہ اور مددگار تشخیص کیا ہو گا؟</vt:lpstr>
      <vt:lpstr>3. حتمی پیمائش کے لئے اپنے ذاتی معیارات کو لاگو کرنا</vt:lpstr>
      <vt:lpstr>4. مثبت آراء سے انکار، لیکن منفی رائے کی غیر تنقیدی قبولیت! اس سے زیادہ حقیقت پسندانہ اور مددگار تشخیص کیا ہو گا؟</vt:lpstr>
      <vt:lpstr>4. مثبت آراء سے انکار، لیکن منفی رائے کی غیر تنقیدی قبولیت! اس سے زیادہ حقیقت پسندانہ اور مددگار تشخیص کیا ہو گا؟</vt:lpstr>
      <vt:lpstr>4. مثبت آراء سے انکار، لیکن منفی رائے کی غیر تنقیدی قبولیت! اس سے زیادہ حقیقت پسندانہ اور مددگار تشخیص کیا ہو گا؟</vt:lpstr>
      <vt:lpstr>5. "سب یا کچھ بھی نہیں والی سوچ"/تباہ کن سوچ اس سے زیادہ حقیقت پسندانہ اور مددگار تشخیص کیا ہو سکتا ہے؟</vt:lpstr>
      <vt:lpstr>5. "سب یا کچھ بھی نہیں والی سوچ"/تباہ کن سوچ اس سے زیادہ حقیقت پسندانہ اور مددگار تشخیص کیا ہو سکتا ہے؟</vt:lpstr>
      <vt:lpstr>6. منفی خیالات کو دبانا اس سے زیادہ حقیقت پسندانہ تشخیص کیا ہوگی؟</vt:lpstr>
      <vt:lpstr>6. منفی خیالات کو دبانا اس سے زیادہ حقیقت پسندانہ تشخیص کیا ہوگی؟</vt:lpstr>
      <vt:lpstr>6. منفی خیالات کو دبانا مشق</vt:lpstr>
      <vt:lpstr>6. منفی خیالات کو دبانا کیا یہ کام کرتا ہے؟ نہیں!</vt:lpstr>
      <vt:lpstr>اس کے بجائے</vt:lpstr>
      <vt:lpstr>7. سوچ میں مزید بگاڑ</vt:lpstr>
      <vt:lpstr>اپنی طاقتوں سے آگاہ رہیں</vt:lpstr>
      <vt:lpstr>اپنی طاقتوں سے آگاہ رہیں</vt:lpstr>
      <vt:lpstr>اپنی طاقتوں سے آگاہ رہیں</vt:lpstr>
      <vt:lpstr>اپنی طاقتوں سے آگاہ رہیں</vt:lpstr>
      <vt:lpstr>افسردہ مزاج / خود اعتمادی میں کمی کو بہتر بنانے کے لئے نکات</vt:lpstr>
      <vt:lpstr>افسردہ مزاج / خود اعتمادی میں کمی کو بہتر بنانے کے لئے نکات</vt:lpstr>
      <vt:lpstr>افسردہ مزاج / خود اعتمادی میں کمی کو بہتر بنانے کے لئے نکات</vt:lpstr>
      <vt:lpstr>افسردہ مزاج / خود اعتمادی میں کمی کو بہتر بنانے کے لئے نکات</vt:lpstr>
      <vt:lpstr>افسردہ مزاج / خود اعتمادی میں کمی کو بہتر بنانے کے لئے نکات</vt:lpstr>
      <vt:lpstr>افسردہ مزاج / خود اعتمادی میں کمی کو بہتر بنانے کے لئے نکات</vt:lpstr>
      <vt:lpstr>افسردہ مزاج / خود اعتمادی میں کمی کو بہتر بنانے کے لئے نکات</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اس سب کا سائیکوسس کے ساتھ کیا تعلق ہے؟</vt:lpstr>
      <vt:lpstr>Thank you for your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297</cp:revision>
  <dcterms:created xsi:type="dcterms:W3CDTF">2004-06-30T16:15:23Z</dcterms:created>
  <dcterms:modified xsi:type="dcterms:W3CDTF">2023-05-30T12:23:04Z</dcterms:modified>
</cp:coreProperties>
</file>