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8" r:id="rId1"/>
    <p:sldMasterId id="2147483884" r:id="rId2"/>
    <p:sldMasterId id="2147483897" r:id="rId3"/>
  </p:sldMasterIdLst>
  <p:notesMasterIdLst>
    <p:notesMasterId r:id="rId134"/>
  </p:notesMasterIdLst>
  <p:sldIdLst>
    <p:sldId id="520" r:id="rId4"/>
    <p:sldId id="521" r:id="rId5"/>
    <p:sldId id="522" r:id="rId6"/>
    <p:sldId id="523" r:id="rId7"/>
    <p:sldId id="524" r:id="rId8"/>
    <p:sldId id="420" r:id="rId9"/>
    <p:sldId id="525" r:id="rId10"/>
    <p:sldId id="526" r:id="rId11"/>
    <p:sldId id="264" r:id="rId12"/>
    <p:sldId id="527" r:id="rId13"/>
    <p:sldId id="528" r:id="rId14"/>
    <p:sldId id="518" r:id="rId15"/>
    <p:sldId id="406" r:id="rId16"/>
    <p:sldId id="504" r:id="rId17"/>
    <p:sldId id="529" r:id="rId18"/>
    <p:sldId id="530" r:id="rId19"/>
    <p:sldId id="531" r:id="rId20"/>
    <p:sldId id="532" r:id="rId21"/>
    <p:sldId id="412" r:id="rId22"/>
    <p:sldId id="533" r:id="rId23"/>
    <p:sldId id="401" r:id="rId24"/>
    <p:sldId id="274" r:id="rId25"/>
    <p:sldId id="534" r:id="rId26"/>
    <p:sldId id="276" r:id="rId27"/>
    <p:sldId id="277" r:id="rId28"/>
    <p:sldId id="536" r:id="rId29"/>
    <p:sldId id="535" r:id="rId30"/>
    <p:sldId id="425" r:id="rId31"/>
    <p:sldId id="281" r:id="rId32"/>
    <p:sldId id="282" r:id="rId33"/>
    <p:sldId id="426" r:id="rId34"/>
    <p:sldId id="427" r:id="rId35"/>
    <p:sldId id="428" r:id="rId36"/>
    <p:sldId id="429" r:id="rId37"/>
    <p:sldId id="430" r:id="rId38"/>
    <p:sldId id="431" r:id="rId39"/>
    <p:sldId id="432" r:id="rId40"/>
    <p:sldId id="290" r:id="rId41"/>
    <p:sldId id="292" r:id="rId42"/>
    <p:sldId id="510" r:id="rId43"/>
    <p:sldId id="511" r:id="rId44"/>
    <p:sldId id="512" r:id="rId45"/>
    <p:sldId id="513" r:id="rId46"/>
    <p:sldId id="514" r:id="rId47"/>
    <p:sldId id="515" r:id="rId48"/>
    <p:sldId id="516" r:id="rId49"/>
    <p:sldId id="517" r:id="rId50"/>
    <p:sldId id="509" r:id="rId51"/>
    <p:sldId id="433" r:id="rId52"/>
    <p:sldId id="434" r:id="rId53"/>
    <p:sldId id="435" r:id="rId54"/>
    <p:sldId id="436" r:id="rId55"/>
    <p:sldId id="437" r:id="rId56"/>
    <p:sldId id="438" r:id="rId57"/>
    <p:sldId id="439" r:id="rId58"/>
    <p:sldId id="299" r:id="rId59"/>
    <p:sldId id="300" r:id="rId60"/>
    <p:sldId id="461" r:id="rId61"/>
    <p:sldId id="462" r:id="rId62"/>
    <p:sldId id="463" r:id="rId63"/>
    <p:sldId id="464" r:id="rId64"/>
    <p:sldId id="465" r:id="rId65"/>
    <p:sldId id="466" r:id="rId66"/>
    <p:sldId id="467" r:id="rId67"/>
    <p:sldId id="308" r:id="rId68"/>
    <p:sldId id="319" r:id="rId69"/>
    <p:sldId id="455" r:id="rId70"/>
    <p:sldId id="456" r:id="rId71"/>
    <p:sldId id="458" r:id="rId72"/>
    <p:sldId id="459" r:id="rId73"/>
    <p:sldId id="460" r:id="rId74"/>
    <p:sldId id="457" r:id="rId75"/>
    <p:sldId id="326" r:id="rId76"/>
    <p:sldId id="327" r:id="rId77"/>
    <p:sldId id="468" r:id="rId78"/>
    <p:sldId id="469" r:id="rId79"/>
    <p:sldId id="470" r:id="rId80"/>
    <p:sldId id="471" r:id="rId81"/>
    <p:sldId id="472" r:id="rId82"/>
    <p:sldId id="473" r:id="rId83"/>
    <p:sldId id="474" r:id="rId84"/>
    <p:sldId id="335" r:id="rId85"/>
    <p:sldId id="336" r:id="rId86"/>
    <p:sldId id="475" r:id="rId87"/>
    <p:sldId id="476" r:id="rId88"/>
    <p:sldId id="477" r:id="rId89"/>
    <p:sldId id="478" r:id="rId90"/>
    <p:sldId id="479" r:id="rId91"/>
    <p:sldId id="480" r:id="rId92"/>
    <p:sldId id="481" r:id="rId93"/>
    <p:sldId id="353" r:id="rId94"/>
    <p:sldId id="354" r:id="rId95"/>
    <p:sldId id="489" r:id="rId96"/>
    <p:sldId id="490" r:id="rId97"/>
    <p:sldId id="491" r:id="rId98"/>
    <p:sldId id="492" r:id="rId99"/>
    <p:sldId id="493" r:id="rId100"/>
    <p:sldId id="494" r:id="rId101"/>
    <p:sldId id="495" r:id="rId102"/>
    <p:sldId id="362" r:id="rId103"/>
    <p:sldId id="363" r:id="rId104"/>
    <p:sldId id="364" r:id="rId105"/>
    <p:sldId id="365" r:id="rId106"/>
    <p:sldId id="366" r:id="rId107"/>
    <p:sldId id="367" r:id="rId108"/>
    <p:sldId id="496" r:id="rId109"/>
    <p:sldId id="369" r:id="rId110"/>
    <p:sldId id="370" r:id="rId111"/>
    <p:sldId id="371" r:id="rId112"/>
    <p:sldId id="372" r:id="rId113"/>
    <p:sldId id="373" r:id="rId114"/>
    <p:sldId id="374" r:id="rId115"/>
    <p:sldId id="375" r:id="rId116"/>
    <p:sldId id="376" r:id="rId117"/>
    <p:sldId id="377" r:id="rId118"/>
    <p:sldId id="378" r:id="rId119"/>
    <p:sldId id="379" r:id="rId120"/>
    <p:sldId id="380" r:id="rId121"/>
    <p:sldId id="381" r:id="rId122"/>
    <p:sldId id="382" r:id="rId123"/>
    <p:sldId id="387" r:id="rId124"/>
    <p:sldId id="497" r:id="rId125"/>
    <p:sldId id="498" r:id="rId126"/>
    <p:sldId id="499" r:id="rId127"/>
    <p:sldId id="500" r:id="rId128"/>
    <p:sldId id="388" r:id="rId129"/>
    <p:sldId id="501" r:id="rId130"/>
    <p:sldId id="502" r:id="rId131"/>
    <p:sldId id="503" r:id="rId132"/>
    <p:sldId id="392" r:id="rId133"/>
  </p:sldIdLst>
  <p:sldSz cx="12195175" cy="6858000"/>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00" autoAdjust="0"/>
    <p:restoredTop sz="94660"/>
  </p:normalViewPr>
  <p:slideViewPr>
    <p:cSldViewPr>
      <p:cViewPr varScale="1">
        <p:scale>
          <a:sx n="97" d="100"/>
          <a:sy n="97" d="100"/>
        </p:scale>
        <p:origin x="150" y="72"/>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tableStyles" Target="tableStyles.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notesMaster" Target="notesMasters/notesMaster1.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presProps" Target="presProp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B8BE248-4F7D-4A8D-8E75-1F494BF9E278}" type="datetimeFigureOut">
              <a:rPr lang="en-US" smtClean="0"/>
              <a:t>5/30/2023</a:t>
            </a:fld>
            <a:endParaRPr lang="en-US"/>
          </a:p>
        </p:txBody>
      </p:sp>
      <p:sp>
        <p:nvSpPr>
          <p:cNvPr id="4" name="Folienbildplatzhalt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9BA15430-253C-49CF-96B3-A8247160E6F8}" type="slidenum">
              <a:rPr lang="en-US" smtClean="0"/>
              <a:t>‹Nr.›</a:t>
            </a:fld>
            <a:endParaRPr lang="en-US"/>
          </a:p>
        </p:txBody>
      </p:sp>
    </p:spTree>
    <p:extLst>
      <p:ext uri="{BB962C8B-B14F-4D97-AF65-F5344CB8AC3E}">
        <p14:creationId xmlns:p14="http://schemas.microsoft.com/office/powerpoint/2010/main" val="2693832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1165186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DD28845-2037-4A40-AF72-6DA42E7CD503}" type="slidenum">
              <a:rPr lang="de-DE" altLang="de-DE" sz="1300">
                <a:solidFill>
                  <a:srgbClr val="000000"/>
                </a:solidFill>
              </a:rPr>
              <a:pPr eaLnBrk="1" hangingPunct="1">
                <a:spcBef>
                  <a:spcPct val="0"/>
                </a:spcBef>
              </a:pPr>
              <a:t>10</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2514600" y="857250"/>
            <a:ext cx="4114800" cy="2314575"/>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33410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DD28845-2037-4A40-AF72-6DA42E7CD503}" type="slidenum">
              <a:rPr lang="de-DE" altLang="de-DE" sz="1300">
                <a:solidFill>
                  <a:srgbClr val="000000"/>
                </a:solidFill>
              </a:rPr>
              <a:pPr eaLnBrk="1" hangingPunct="1">
                <a:spcBef>
                  <a:spcPct val="0"/>
                </a:spcBef>
              </a:pPr>
              <a:t>11</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2514600" y="857250"/>
            <a:ext cx="4114800" cy="2314575"/>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650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DD28845-2037-4A40-AF72-6DA42E7CD503}" type="slidenum">
              <a:rPr lang="de-DE" altLang="de-DE" sz="1300">
                <a:solidFill>
                  <a:srgbClr val="000000"/>
                </a:solidFill>
              </a:rPr>
              <a:pPr eaLnBrk="1" hangingPunct="1">
                <a:spcBef>
                  <a:spcPct val="0"/>
                </a:spcBef>
              </a:pPr>
              <a:t>12</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2514600" y="857250"/>
            <a:ext cx="4114800" cy="2314575"/>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41150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13</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2514600" y="857250"/>
            <a:ext cx="4114800" cy="2314575"/>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14</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2514600" y="857250"/>
            <a:ext cx="4114800" cy="2314575"/>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15</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2514600" y="857250"/>
            <a:ext cx="4114800" cy="2314575"/>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63631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16</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2514600" y="857250"/>
            <a:ext cx="4114800" cy="2314575"/>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34348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17</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2514600" y="857250"/>
            <a:ext cx="4114800" cy="2314575"/>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01483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18</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2514600" y="857250"/>
            <a:ext cx="4114800" cy="2314575"/>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280900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13DBFBF-A006-48D3-A89F-635CA59E4A2C}" type="slidenum">
              <a:rPr lang="de-DE" altLang="de-DE" sz="1300">
                <a:solidFill>
                  <a:srgbClr val="000000"/>
                </a:solidFill>
              </a:rPr>
              <a:pPr eaLnBrk="1" hangingPunct="1">
                <a:spcBef>
                  <a:spcPct val="0"/>
                </a:spcBef>
              </a:pPr>
              <a:t>19</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2514600" y="857250"/>
            <a:ext cx="4114800" cy="2314575"/>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19735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en-US"/>
              <a:t>Metacognitive Training 2 - Jumping to Conclusions I</a:t>
            </a:r>
          </a:p>
        </p:txBody>
      </p:sp>
      <p:sp>
        <p:nvSpPr>
          <p:cNvPr id="4" name="Slide Number Placeholder 3"/>
          <p:cNvSpPr>
            <a:spLocks noGrp="1"/>
          </p:cNvSpPr>
          <p:nvPr>
            <p:ph type="sldNum" sz="quarter" idx="12"/>
          </p:nvPr>
        </p:nvSpPr>
        <p:spPr bwMode="gray"/>
        <p:txBody>
          <a:bodyPr/>
          <a:lstStyle/>
          <a:p>
            <a:fld id="{B6F15528-21DE-4FAA-801E-634DDDAF4B2B}" type="slidenum">
              <a:rPr lang="en-US" smtClean="0"/>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000000"/>
                </a:solidFill>
              </a:rPr>
              <a:t>Metacognitive Training 2 - Jumping to Conclusions I</a:t>
            </a:r>
            <a:endParaRPr lang="de-DE">
              <a:solidFill>
                <a:srgbClr val="000000"/>
              </a:solidFill>
            </a:endParaRPr>
          </a:p>
        </p:txBody>
      </p:sp>
      <p:sp>
        <p:nvSpPr>
          <p:cNvPr id="6" name="Slide Number Placeholder 5"/>
          <p:cNvSpPr>
            <a:spLocks noGrp="1"/>
          </p:cNvSpPr>
          <p:nvPr>
            <p:ph type="sldNum" sz="quarter" idx="12"/>
          </p:nvPr>
        </p:nvSpPr>
        <p:spPr bwMode="gray"/>
        <p:txBody>
          <a:bodyPr>
            <a:noAutofit/>
          </a:bodyPr>
          <a:lstStyle/>
          <a:p>
            <a:fld id="{1651D8F4-FEBA-467B-A78E-50CBC02B5F5A}" type="slidenum">
              <a:rPr lang="de-DE" altLang="de-DE" smtClean="0">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000000"/>
                </a:solidFill>
              </a:rPr>
              <a:t>Metacognitive Training 2 - Jumping to Conclusions I</a:t>
            </a:r>
            <a:endParaRPr lang="de-DE">
              <a:solidFill>
                <a:srgbClr val="000000"/>
              </a:solidFill>
            </a:endParaRPr>
          </a:p>
        </p:txBody>
      </p:sp>
      <p:sp>
        <p:nvSpPr>
          <p:cNvPr id="7" name="Slide Number Placeholder 6"/>
          <p:cNvSpPr>
            <a:spLocks noGrp="1"/>
          </p:cNvSpPr>
          <p:nvPr>
            <p:ph type="sldNum" sz="quarter" idx="12"/>
          </p:nvPr>
        </p:nvSpPr>
        <p:spPr bwMode="gray"/>
        <p:txBody>
          <a:bodyPr/>
          <a:lstStyle/>
          <a:p>
            <a:fld id="{653FE125-D880-4D15-ABEB-795916EE1B91}" type="slidenum">
              <a:rPr lang="de-DE" altLang="de-DE" smtClean="0">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en-US"/>
              <a:t>Metacognitive Training 2 - Jumping to Conclusions I</a:t>
            </a:r>
          </a:p>
        </p:txBody>
      </p:sp>
      <p:sp>
        <p:nvSpPr>
          <p:cNvPr id="7" name="Slide Number Placeholder 6"/>
          <p:cNvSpPr>
            <a:spLocks noGrp="1"/>
          </p:cNvSpPr>
          <p:nvPr>
            <p:ph type="sldNum" sz="quarter" idx="12"/>
          </p:nvPr>
        </p:nvSpPr>
        <p:spPr bwMode="gray"/>
        <p:txBody>
          <a:bodyPr/>
          <a:lstStyle/>
          <a:p>
            <a:fld id="{B6F15528-21DE-4FAA-801E-634DDDAF4B2B}" type="slidenum">
              <a:rPr lang="en-US" smtClean="0"/>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en-US"/>
              <a:t>Metacognitive Training 2 - Jumping to Conclusions I</a:t>
            </a:r>
          </a:p>
        </p:txBody>
      </p:sp>
      <p:sp>
        <p:nvSpPr>
          <p:cNvPr id="7" name="Slide Number Placeholder 6"/>
          <p:cNvSpPr>
            <a:spLocks noGrp="1"/>
          </p:cNvSpPr>
          <p:nvPr>
            <p:ph type="sldNum" sz="quarter" idx="12"/>
          </p:nvPr>
        </p:nvSpPr>
        <p:spPr bwMode="gray"/>
        <p:txBody>
          <a:bodyPr/>
          <a:lstStyle/>
          <a:p>
            <a:fld id="{B6F15528-21DE-4FAA-801E-634DDDAF4B2B}" type="slidenum">
              <a:rPr lang="en-US" smtClean="0"/>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000000"/>
                </a:solidFill>
              </a:rPr>
              <a:t>Metacognitive Training 2 - Jumping to Conclusions I</a:t>
            </a:r>
            <a:endParaRPr lang="de-DE">
              <a:solidFill>
                <a:srgbClr val="000000"/>
              </a:solidFill>
            </a:endParaRPr>
          </a:p>
        </p:txBody>
      </p:sp>
      <p:sp>
        <p:nvSpPr>
          <p:cNvPr id="5" name="Slide Number Placeholder 4"/>
          <p:cNvSpPr>
            <a:spLocks noGrp="1"/>
          </p:cNvSpPr>
          <p:nvPr>
            <p:ph type="sldNum" sz="quarter" idx="12"/>
          </p:nvPr>
        </p:nvSpPr>
        <p:spPr bwMode="gray"/>
        <p:txBody>
          <a:bodyPr/>
          <a:lstStyle/>
          <a:p>
            <a:fld id="{E0F17398-395A-41BE-9AA8-D348D3D2DAC9}" type="slidenum">
              <a:rPr lang="de-DE" altLang="de-DE" smtClean="0">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000000"/>
                </a:solidFill>
              </a:rPr>
              <a:t>Metacognitive Training 2 - Jumping to Conclusions I</a:t>
            </a:r>
            <a:endParaRPr lang="de-DE">
              <a:solidFill>
                <a:srgbClr val="000000"/>
              </a:solidFill>
            </a:endParaRPr>
          </a:p>
        </p:txBody>
      </p:sp>
      <p:sp>
        <p:nvSpPr>
          <p:cNvPr id="4" name="Slide Number Placeholder 3"/>
          <p:cNvSpPr>
            <a:spLocks noGrp="1"/>
          </p:cNvSpPr>
          <p:nvPr>
            <p:ph type="sldNum" sz="quarter" idx="12"/>
          </p:nvPr>
        </p:nvSpPr>
        <p:spPr bwMode="gray"/>
        <p:txBody>
          <a:bodyPr/>
          <a:lstStyle/>
          <a:p>
            <a:fld id="{5CBE7A1A-1CF8-4EC4-B78C-1889E4957930}" type="slidenum">
              <a:rPr lang="de-DE" altLang="de-DE" smtClean="0">
                <a:solidFill>
                  <a:srgbClr val="000000"/>
                </a:solidFill>
              </a:rPr>
              <a:pPr/>
              <a:t>‹Nr.›</a:t>
            </a:fld>
            <a:endParaRPr lang="de-DE" altLang="de-DE">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2 - Jumping to Conclusions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2 - Jumping to Conclusions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en-US"/>
              <a:t>Metacognitive Training 2 - Jumping to Conclusions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B6F15528-21DE-4FAA-801E-634DDDAF4B2B}" type="slidenum">
              <a:rPr lang="en-US" smtClean="0"/>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2 - Jumping to Conclusions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 id="214748389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2 - Jumping to Conclusions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2.xml"/></Relationships>
</file>

<file path=ppt/slides/_rels/slide5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2.xml"/></Relationships>
</file>

<file path=ppt/slides/_rels/slide5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2.xml"/></Relationships>
</file>

<file path=ppt/slides/_rels/slide5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2.xml"/></Relationships>
</file>

<file path=ppt/slides/_rels/slide5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2.xml"/></Relationships>
</file>

<file path=ppt/slides/_rels/slide7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2.xml"/></Relationships>
</file>

<file path=ppt/slides/_rels/slide7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2.xml"/></Relationships>
</file>

<file path=ppt/slides/_rels/slide7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2.xml"/></Relationships>
</file>

<file path=ppt/slides/_rels/slide7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2.xml"/></Relationships>
</file>

<file path=ppt/slides/_rels/slide8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2.xml"/></Relationships>
</file>

<file path=ppt/slides/_rels/slide8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2.xml"/></Relationships>
</file>

<file path=ppt/slides/_rels/slide10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2.xml"/></Relationships>
</file>

<file path=ppt/slides/_rels/slide10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2.xml"/></Relationships>
</file>

<file path=ppt/slides/_rels/slide10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3.xml"/></Relationships>
</file>

<file path=ppt/slides/_rels/slide10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3.xml"/></Relationships>
</file>

<file path=ppt/slides/_rels/slide11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3.xml"/></Relationships>
</file>

<file path=ppt/slides/_rels/slide11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3.xml"/></Relationships>
</file>

<file path=ppt/slides/_rels/slide11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3.xml"/></Relationships>
</file>

<file path=ppt/slides/_rels/slide11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3.xml"/></Relationships>
</file>

<file path=ppt/slides/_rels/slide11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3.xml"/></Relationships>
</file>

<file path=ppt/slides/_rels/slide11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3.xml"/></Relationships>
</file>

<file path=ppt/slides/_rels/slide11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3.xml"/></Relationships>
</file>

<file path=ppt/slides/_rels/slide11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3.xml"/></Relationships>
</file>

<file path=ppt/slides/_rels/slide11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2.xml"/></Relationships>
</file>

<file path=ppt/slides/_rels/slide11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2.xml"/></Relationships>
</file>

<file path=ppt/slides/_rels/slide12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86.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9" y="3573016"/>
            <a:ext cx="12198096" cy="1728216"/>
          </a:xfrm>
        </p:spPr>
        <p:txBody>
          <a:bodyPr/>
          <a:lstStyle/>
          <a:p>
            <a:pPr algn="r"/>
            <a:r>
              <a:rPr lang="ur-PK" sz="6000" dirty="0">
                <a:latin typeface="Microsoft Uighur" panose="02000000000000000000" pitchFamily="2" charset="-78"/>
                <a:cs typeface="Microsoft Uighur" panose="02000000000000000000" pitchFamily="2" charset="-78"/>
              </a:rPr>
              <a:t> - </a:t>
            </a:r>
            <a:r>
              <a:rPr lang="ur-PK" sz="6000" dirty="0">
                <a:latin typeface="Urdu Typesetting" panose="03020402040406030203" pitchFamily="66" charset="-78"/>
                <a:cs typeface="Urdu Typesetting" panose="03020402040406030203" pitchFamily="66" charset="-78"/>
              </a:rPr>
              <a:t>جلدی نتائج اخذ کر لینا (پہلا حصہ)</a:t>
            </a:r>
            <a:r>
              <a:rPr lang="en-US" b="1" dirty="0"/>
              <a:t>MCT 2 A</a:t>
            </a:r>
          </a:p>
        </p:txBody>
      </p:sp>
      <p:sp>
        <p:nvSpPr>
          <p:cNvPr id="4" name="Text Placeholder 3"/>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Woodward, &amp; Abbasi </a:t>
            </a:r>
            <a:r>
              <a:rPr lang="de-DE">
                <a:latin typeface="+mj-lt"/>
              </a:rPr>
              <a:t>, 5|23</a:t>
            </a:r>
            <a:endParaRPr lang="de-DE" dirty="0">
              <a:latin typeface="+mj-l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1587" y="6192539"/>
            <a:ext cx="390781" cy="260648"/>
          </a:xfrm>
          <a:prstGeom prst="rect">
            <a:avLst/>
          </a:prstGeom>
        </p:spPr>
      </p:pic>
    </p:spTree>
    <p:extLst>
      <p:ext uri="{BB962C8B-B14F-4D97-AF65-F5344CB8AC3E}">
        <p14:creationId xmlns:p14="http://schemas.microsoft.com/office/powerpoint/2010/main" val="2601072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51244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ہم اکثر اپنے ماحول میں بہت پیچیدہ معلومات کی بنیاد پر فیصلے کرتے ہیں۔</a:t>
            </a: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014173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51244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ہم اکثر اپنے ماحول میں بہت پیچیدہ معلومات کی بنیاد پر فیصلے کرتے ہیں۔</a:t>
            </a:r>
          </a:p>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بعض اوقات، ہم 100% ثبوت کے بغیر کسی نتیجے پر پہنچتے ہیں۔</a:t>
            </a: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50615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51244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ہم اکثر اپنے ماحول میں بہت پیچیدہ معلومات کی بنیاد پر فیصلے کرتے ہیں۔</a:t>
            </a:r>
          </a:p>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بعض اوقات، ہم 100% ثبوت کے بغیر کسی نتیجے پر پہنچتے ہیں۔</a:t>
            </a:r>
          </a:p>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ان کے درمیان ایک خوش کن ذریعہ تلاش کیا جانا چاہئے:</a:t>
            </a: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821086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51244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ہم اکثر اپنے ماحول میں بہت پیچیدہ معلومات کی بنیاد پر فیصلے کرتے ہیں۔</a:t>
            </a:r>
          </a:p>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بعض اوقات، ہم 100% ثبوت کے بغیر کسی نتیجے پر پہنچتے ہیں۔</a:t>
            </a:r>
          </a:p>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ان کے درمیان ایک خوش کن ذریعہ تلاش کیا جانا چاہئے:</a:t>
            </a:r>
          </a:p>
          <a:p>
            <a:pPr marR="525780" lvl="0" algn="r" defTabSz="914400">
              <a:buClr>
                <a:srgbClr val="333333"/>
              </a:buClr>
              <a:tabLst>
                <a:tab pos="393065" algn="l"/>
                <a:tab pos="393700" algn="l"/>
              </a:tabLst>
            </a:pPr>
            <a:r>
              <a:rPr lang="ur-PK" sz="2400" dirty="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جلد بازی میں فیصلہ کرنا (خطرہ: ناقص فیصلہ) اور</a:t>
            </a:r>
            <a:r>
              <a:rPr lang="ur-PK" sz="2400" dirty="0">
                <a:solidFill>
                  <a:srgbClr val="333333"/>
                </a:solidFill>
                <a:latin typeface="Urdu Typesetting" panose="03020402040406030203" pitchFamily="66" charset="-78"/>
                <a:cs typeface="Urdu Typesetting" panose="03020402040406030203" pitchFamily="66" charset="-78"/>
              </a:rPr>
              <a:t> </a:t>
            </a:r>
            <a:endParaRPr lang="ar-AE" sz="2400" dirty="0">
              <a:solidFill>
                <a:srgbClr val="333333"/>
              </a:solidFill>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419822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51244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ہم اکثر اپنے ماحول میں بہت پیچیدہ معلومات کی بنیاد پر فیصلے کرتے ہیں۔</a:t>
            </a:r>
          </a:p>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بعض اوقات، ہم 100% ثبوت کے بغیر کسی نتیجے پر پہنچتے ہیں۔</a:t>
            </a:r>
          </a:p>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ان کے درمیان ایک خوش کن ذریعہ تلاش کیا جانا چاہئے:</a:t>
            </a:r>
          </a:p>
          <a:p>
            <a:pPr marR="525780" lvl="0" algn="r" defTabSz="914400">
              <a:buClr>
                <a:srgbClr val="333333"/>
              </a:buClr>
              <a:tabLst>
                <a:tab pos="393065" algn="l"/>
                <a:tab pos="393700" algn="l"/>
              </a:tabLst>
            </a:pPr>
            <a:r>
              <a:rPr lang="ur-PK" sz="2400" dirty="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جلد بازی میں فیصلہ کرنا (خطرہ: ناقص فیصلہ) اور</a:t>
            </a:r>
            <a:r>
              <a:rPr lang="ur-PK" sz="2400" dirty="0">
                <a:solidFill>
                  <a:srgbClr val="333333"/>
                </a:solidFill>
                <a:latin typeface="Urdu Typesetting" panose="03020402040406030203" pitchFamily="66" charset="-78"/>
                <a:cs typeface="Urdu Typesetting" panose="03020402040406030203" pitchFamily="66" charset="-78"/>
              </a:rPr>
              <a:t> </a:t>
            </a:r>
            <a:endParaRPr lang="ar-AE" sz="2400" dirty="0">
              <a:solidFill>
                <a:srgbClr val="333333"/>
              </a:solidFill>
              <a:latin typeface="Urdu Typesetting" panose="03020402040406030203" pitchFamily="66" charset="-78"/>
              <a:cs typeface="Urdu Typesetting" panose="03020402040406030203" pitchFamily="66" charset="-78"/>
            </a:endParaRPr>
          </a:p>
          <a:p>
            <a:pPr marR="525780" lvl="0" algn="r" defTabSz="914400">
              <a:buClr>
                <a:srgbClr val="333333"/>
              </a:buClr>
              <a:tabLst>
                <a:tab pos="393065" algn="l"/>
                <a:tab pos="393700" algn="l"/>
              </a:tabLst>
            </a:pPr>
            <a:r>
              <a:rPr lang="ur-PK" sz="2400" dirty="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حد سے زیادہ درست ہونا (نقصان: بہت زیادہ وقت لگتا ہے)۔</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255213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100% ثبوت کے بغیر قیاس آرائیاں</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8" name="Group 25"/>
          <p:cNvGraphicFramePr>
            <a:graphicFrameLocks noGrp="1"/>
          </p:cNvGraphicFramePr>
          <p:nvPr>
            <p:extLst>
              <p:ext uri="{D42A27DB-BD31-4B8C-83A1-F6EECF244321}">
                <p14:modId xmlns:p14="http://schemas.microsoft.com/office/powerpoint/2010/main" val="3290972411"/>
              </p:ext>
            </p:extLst>
          </p:nvPr>
        </p:nvGraphicFramePr>
        <p:xfrm>
          <a:off x="408955" y="2033264"/>
          <a:ext cx="11175032" cy="4480560"/>
        </p:xfrm>
        <a:graphic>
          <a:graphicData uri="http://schemas.openxmlformats.org/drawingml/2006/table">
            <a:tbl>
              <a:tblPr>
                <a:tableStyleId>{21E4AEA4-8DFA-4A89-87EB-49C32662AFE0}</a:tableStyleId>
              </a:tblPr>
              <a:tblGrid>
                <a:gridCol w="5460032">
                  <a:extLst>
                    <a:ext uri="{9D8B030D-6E8A-4147-A177-3AD203B41FA5}">
                      <a16:colId xmlns:a16="http://schemas.microsoft.com/office/drawing/2014/main" val="2228160578"/>
                    </a:ext>
                  </a:extLst>
                </a:gridCol>
                <a:gridCol w="1981200">
                  <a:extLst>
                    <a:ext uri="{9D8B030D-6E8A-4147-A177-3AD203B41FA5}">
                      <a16:colId xmlns:a16="http://schemas.microsoft.com/office/drawing/2014/main" val="20001"/>
                    </a:ext>
                  </a:extLst>
                </a:gridCol>
                <a:gridCol w="3733800">
                  <a:extLst>
                    <a:ext uri="{9D8B030D-6E8A-4147-A177-3AD203B41FA5}">
                      <a16:colId xmlns:a16="http://schemas.microsoft.com/office/drawing/2014/main" val="10150935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درست؟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وضاحت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موقع</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آپ کیا کریں کے؟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آگ؟</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کھڑکی سے دھواں نکل رہا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نشہ؟</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ایک آدمی بڑبڑا رہا ہے</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 اوٹ پٹانگ بول رہا ہے</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15907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100% ثبوت کے بغیر قیاس آرائیاں</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8" name="Group 25"/>
          <p:cNvGraphicFramePr>
            <a:graphicFrameLocks noGrp="1"/>
          </p:cNvGraphicFramePr>
          <p:nvPr>
            <p:extLst>
              <p:ext uri="{D42A27DB-BD31-4B8C-83A1-F6EECF244321}">
                <p14:modId xmlns:p14="http://schemas.microsoft.com/office/powerpoint/2010/main" val="3879389063"/>
              </p:ext>
            </p:extLst>
          </p:nvPr>
        </p:nvGraphicFramePr>
        <p:xfrm>
          <a:off x="408955" y="2033264"/>
          <a:ext cx="11175032" cy="4480560"/>
        </p:xfrm>
        <a:graphic>
          <a:graphicData uri="http://schemas.openxmlformats.org/drawingml/2006/table">
            <a:tbl>
              <a:tblPr>
                <a:tableStyleId>{21E4AEA4-8DFA-4A89-87EB-49C32662AFE0}</a:tableStyleId>
              </a:tblPr>
              <a:tblGrid>
                <a:gridCol w="5460032">
                  <a:extLst>
                    <a:ext uri="{9D8B030D-6E8A-4147-A177-3AD203B41FA5}">
                      <a16:colId xmlns:a16="http://schemas.microsoft.com/office/drawing/2014/main" val="2228160578"/>
                    </a:ext>
                  </a:extLst>
                </a:gridCol>
                <a:gridCol w="1981200">
                  <a:extLst>
                    <a:ext uri="{9D8B030D-6E8A-4147-A177-3AD203B41FA5}">
                      <a16:colId xmlns:a16="http://schemas.microsoft.com/office/drawing/2014/main" val="20001"/>
                    </a:ext>
                  </a:extLst>
                </a:gridCol>
                <a:gridCol w="3733800">
                  <a:extLst>
                    <a:ext uri="{9D8B030D-6E8A-4147-A177-3AD203B41FA5}">
                      <a16:colId xmlns:a16="http://schemas.microsoft.com/office/drawing/2014/main" val="10150935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درست؟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وضاحت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موقع</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شاید - </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کہہ رہے ہیں: "آگ کے بغیرکوئی دھواں نہیں!"</a:t>
                      </a:r>
                    </a:p>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فائر ڈیپارٹمنٹ کو کال کریں: لاپرواہی جھوٹے الارم سے بھی بدتر ہو سکتی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آگ؟</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کھڑکی سے دھواں نکل رہا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نشہ؟</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ایک آدمی بڑبڑا رہا ہے</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 اوٹ پٹانگ بول رہا ہے</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722955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100% ثبوت کے بغیر قیاس آرائیاں</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8" name="Group 25"/>
          <p:cNvGraphicFramePr>
            <a:graphicFrameLocks noGrp="1"/>
          </p:cNvGraphicFramePr>
          <p:nvPr>
            <p:extLst>
              <p:ext uri="{D42A27DB-BD31-4B8C-83A1-F6EECF244321}">
                <p14:modId xmlns:p14="http://schemas.microsoft.com/office/powerpoint/2010/main" val="2830111239"/>
              </p:ext>
            </p:extLst>
          </p:nvPr>
        </p:nvGraphicFramePr>
        <p:xfrm>
          <a:off x="408955" y="2033264"/>
          <a:ext cx="11175032" cy="4480560"/>
        </p:xfrm>
        <a:graphic>
          <a:graphicData uri="http://schemas.openxmlformats.org/drawingml/2006/table">
            <a:tbl>
              <a:tblPr>
                <a:tableStyleId>{21E4AEA4-8DFA-4A89-87EB-49C32662AFE0}</a:tableStyleId>
              </a:tblPr>
              <a:tblGrid>
                <a:gridCol w="5460032">
                  <a:extLst>
                    <a:ext uri="{9D8B030D-6E8A-4147-A177-3AD203B41FA5}">
                      <a16:colId xmlns:a16="http://schemas.microsoft.com/office/drawing/2014/main" val="2228160578"/>
                    </a:ext>
                  </a:extLst>
                </a:gridCol>
                <a:gridCol w="1981200">
                  <a:extLst>
                    <a:ext uri="{9D8B030D-6E8A-4147-A177-3AD203B41FA5}">
                      <a16:colId xmlns:a16="http://schemas.microsoft.com/office/drawing/2014/main" val="20001"/>
                    </a:ext>
                  </a:extLst>
                </a:gridCol>
                <a:gridCol w="3733800">
                  <a:extLst>
                    <a:ext uri="{9D8B030D-6E8A-4147-A177-3AD203B41FA5}">
                      <a16:colId xmlns:a16="http://schemas.microsoft.com/office/drawing/2014/main" val="10150935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درست؟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وضاحت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موقع</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شاید - </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کہہ رہے ہیں: "آگ کے بغیرکوئی دھواں نہیں!"</a:t>
                      </a:r>
                    </a:p>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فائر ڈیپارٹمنٹ کو کال کریں: لاپرواہی جھوٹے الارم سے بھی بدتر ہو سکتی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آگ؟</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کھڑکی سے دھواں نکل رہا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ہو سکتا ہے - لیکن اس کی بہت سی دوسری وضاحتیں ہیں (مثلاً ڈیمنشیا، فالج)۔ اگر آپ دیگر وضاحتوں پر غور نہیں کرتے ہیں، تو آپ اس کی توہین کر سکتے ہیں (مثلاً نفرت ظاہر کرنا)۔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نشہ؟</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ایک آدمی بڑبڑا رہا ہے</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 اوٹ پٹانگ بول رہا ہے</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 "عمل میں"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8" name="Group 3"/>
          <p:cNvGraphicFramePr>
            <a:graphicFrameLocks noGrp="1"/>
          </p:cNvGraphicFramePr>
          <p:nvPr>
            <p:extLst>
              <p:ext uri="{D42A27DB-BD31-4B8C-83A1-F6EECF244321}">
                <p14:modId xmlns:p14="http://schemas.microsoft.com/office/powerpoint/2010/main" val="3561395268"/>
              </p:ext>
            </p:extLst>
          </p:nvPr>
        </p:nvGraphicFramePr>
        <p:xfrm>
          <a:off x="408955" y="1844744"/>
          <a:ext cx="11376000" cy="4159808"/>
        </p:xfrm>
        <a:graphic>
          <a:graphicData uri="http://schemas.openxmlformats.org/drawingml/2006/table">
            <a:tbl>
              <a:tblPr>
                <a:tableStyleId>{21E4AEA4-8DFA-4A89-87EB-49C32662AFE0}</a:tableStyleId>
              </a:tblPr>
              <a:tblGrid>
                <a:gridCol w="9574832">
                  <a:extLst>
                    <a:ext uri="{9D8B030D-6E8A-4147-A177-3AD203B41FA5}">
                      <a16:colId xmlns:a16="http://schemas.microsoft.com/office/drawing/2014/main" val="20001"/>
                    </a:ext>
                  </a:extLst>
                </a:gridCol>
                <a:gridCol w="1801168">
                  <a:extLst>
                    <a:ext uri="{9D8B030D-6E8A-4147-A177-3AD203B41FA5}">
                      <a16:colId xmlns:a16="http://schemas.microsoft.com/office/drawing/2014/main" val="603233061"/>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مثال</a:t>
                      </a:r>
                      <a:endParaRPr kumimoji="0" lang="de-DE"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ڈومین</a:t>
                      </a:r>
                      <a:endParaRPr kumimoji="0" lang="de-DE"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algn="r"/>
                      <a:r>
                        <a:rPr kumimoji="0" lang="ur-PK"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a:t>
                      </a:r>
                      <a:endParaRPr kumimoji="0" lang="de-D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r>
                        <a:rPr kumimoji="0" lang="ur-PK"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سیاست</a:t>
                      </a:r>
                      <a:endParaRPr kumimoji="0" lang="de-D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90928">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ts val="1200"/>
                        </a:spcBef>
                        <a:spcAft>
                          <a:spcPct val="0"/>
                        </a:spcAft>
                        <a:buClr>
                          <a:srgbClr val="006699"/>
                        </a:buClr>
                        <a:buSzTx/>
                        <a:buFontTx/>
                        <a:buNone/>
                        <a:tabLst/>
                      </a:pP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دوائی</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97277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 "عمل میں"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8" name="Group 3"/>
          <p:cNvGraphicFramePr>
            <a:graphicFrameLocks noGrp="1"/>
          </p:cNvGraphicFramePr>
          <p:nvPr>
            <p:extLst>
              <p:ext uri="{D42A27DB-BD31-4B8C-83A1-F6EECF244321}">
                <p14:modId xmlns:p14="http://schemas.microsoft.com/office/powerpoint/2010/main" val="3075008554"/>
              </p:ext>
            </p:extLst>
          </p:nvPr>
        </p:nvGraphicFramePr>
        <p:xfrm>
          <a:off x="408955" y="1844744"/>
          <a:ext cx="11376000" cy="4159816"/>
        </p:xfrm>
        <a:graphic>
          <a:graphicData uri="http://schemas.openxmlformats.org/drawingml/2006/table">
            <a:tbl>
              <a:tblPr>
                <a:tableStyleId>{21E4AEA4-8DFA-4A89-87EB-49C32662AFE0}</a:tableStyleId>
              </a:tblPr>
              <a:tblGrid>
                <a:gridCol w="9574832">
                  <a:extLst>
                    <a:ext uri="{9D8B030D-6E8A-4147-A177-3AD203B41FA5}">
                      <a16:colId xmlns:a16="http://schemas.microsoft.com/office/drawing/2014/main" val="20001"/>
                    </a:ext>
                  </a:extLst>
                </a:gridCol>
                <a:gridCol w="1801168">
                  <a:extLst>
                    <a:ext uri="{9D8B030D-6E8A-4147-A177-3AD203B41FA5}">
                      <a16:colId xmlns:a16="http://schemas.microsoft.com/office/drawing/2014/main" val="603233061"/>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مثال</a:t>
                      </a:r>
                      <a:endParaRPr kumimoji="0" lang="de-DE"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ڈومین</a:t>
                      </a:r>
                      <a:endParaRPr kumimoji="0" lang="de-DE"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algn="r"/>
                      <a:r>
                        <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لوگ اکثر کسی نتیجے پر پہنچتے ہیں جب وہ میڈیا میں کسی جرم کے بارے میں سنتے ہیں۔ اپنے سیاسی موقف پر منحصر ہے، وہ حملہ آور سے کچھ محرکات منسوب کرنے میں جلدی کر سکتے ہیں۔</a:t>
                      </a:r>
                    </a:p>
                    <a:p>
                      <a:pPr algn="r"/>
                      <a:r>
                        <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مثال:</a:t>
                      </a:r>
                    </a:p>
                    <a:p>
                      <a:pPr algn="r"/>
                      <a:r>
                        <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مجرم اور شکار ایک مختلف نسل یا مذہب سے تعلق رکھتے ہیں۔ بہت سے لوگوں کا خیال ہے کہ اس جرم کے پیچھے اصل مقصد نسل پرستی یا انتہا پسندی ہے۔</a:t>
                      </a:r>
                    </a:p>
                    <a:p>
                      <a:pPr algn="r"/>
                      <a:endPar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endParaRPr>
                    </a:p>
                    <a:p>
                      <a:pPr algn="r"/>
                      <a:r>
                        <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بعض اوقات، یہ الزامات سچ ثابت ہوتے ہیں۔ تاہم، عوامی بحث میں، اس طرح کے مفروضے اکثر بہت جلد کیے جاتے ہیں اور متبادل خیالات پر شاذ و نادر ہی غور کیا جاتا ہے۔</a:t>
                      </a:r>
                      <a:endParaRPr kumimoji="0" lang="de-D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r>
                        <a:rPr kumimoji="0" lang="ur-PK"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سیاست</a:t>
                      </a:r>
                      <a:endParaRPr kumimoji="0" lang="de-D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90928">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ts val="1200"/>
                        </a:spcBef>
                        <a:spcAft>
                          <a:spcPct val="0"/>
                        </a:spcAft>
                        <a:buClr>
                          <a:srgbClr val="006699"/>
                        </a:buClr>
                        <a:buSzTx/>
                        <a:buFontTx/>
                        <a:buNone/>
                        <a:tabLst/>
                      </a:pP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دوائی</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46940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 "عمل میں"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8" name="Group 3"/>
          <p:cNvGraphicFramePr>
            <a:graphicFrameLocks noGrp="1"/>
          </p:cNvGraphicFramePr>
          <p:nvPr>
            <p:extLst>
              <p:ext uri="{D42A27DB-BD31-4B8C-83A1-F6EECF244321}">
                <p14:modId xmlns:p14="http://schemas.microsoft.com/office/powerpoint/2010/main" val="1970224920"/>
              </p:ext>
            </p:extLst>
          </p:nvPr>
        </p:nvGraphicFramePr>
        <p:xfrm>
          <a:off x="408955" y="1844744"/>
          <a:ext cx="11376000" cy="4159816"/>
        </p:xfrm>
        <a:graphic>
          <a:graphicData uri="http://schemas.openxmlformats.org/drawingml/2006/table">
            <a:tbl>
              <a:tblPr>
                <a:tableStyleId>{21E4AEA4-8DFA-4A89-87EB-49C32662AFE0}</a:tableStyleId>
              </a:tblPr>
              <a:tblGrid>
                <a:gridCol w="9574832">
                  <a:extLst>
                    <a:ext uri="{9D8B030D-6E8A-4147-A177-3AD203B41FA5}">
                      <a16:colId xmlns:a16="http://schemas.microsoft.com/office/drawing/2014/main" val="20001"/>
                    </a:ext>
                  </a:extLst>
                </a:gridCol>
                <a:gridCol w="1801168">
                  <a:extLst>
                    <a:ext uri="{9D8B030D-6E8A-4147-A177-3AD203B41FA5}">
                      <a16:colId xmlns:a16="http://schemas.microsoft.com/office/drawing/2014/main" val="603233061"/>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مثال</a:t>
                      </a:r>
                      <a:endParaRPr kumimoji="0" lang="de-DE"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ڈومین</a:t>
                      </a:r>
                      <a:endParaRPr kumimoji="0" lang="de-DE"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algn="r"/>
                      <a:r>
                        <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لوگ اکثر کسی نتیجے پر پہنچتے ہیں جب وہ میڈیا میں کسی جرم کے بارے میں سنتے ہیں۔ اپنے سیاسی موقف پر منحصر ہے، وہ حملہ آور سے کچھ محرکات منسوب کرنے میں جلدی کر سکتے ہیں۔</a:t>
                      </a:r>
                    </a:p>
                    <a:p>
                      <a:pPr algn="r"/>
                      <a:r>
                        <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مثال:</a:t>
                      </a:r>
                    </a:p>
                    <a:p>
                      <a:pPr algn="r"/>
                      <a:r>
                        <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مجرم اور شکار ایک مختلف نسل یا مذہب سے تعلق رکھتے ہیں۔ بہت سے لوگوں کا خیال ہے کہ اس جرم کے پیچھے اصل مقصد نسل پرستی یا انتہا پسندی ہے۔</a:t>
                      </a:r>
                    </a:p>
                    <a:p>
                      <a:pPr algn="r"/>
                      <a:endPar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endParaRPr>
                    </a:p>
                    <a:p>
                      <a:pPr algn="r"/>
                      <a:r>
                        <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بعض اوقات، یہ الزامات سچ ثابت ہوتے ہیں۔ تاہم، عوامی بحث میں، اس طرح کے مفروضے اکثر بہت جلد کیے جاتے ہیں اور متبادل خیالات پر شاذ و نادر ہی غور کیا جاتا ہے۔</a:t>
                      </a:r>
                      <a:endParaRPr kumimoji="0" lang="de-D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r>
                        <a:rPr kumimoji="0" lang="ur-PK"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سیاست</a:t>
                      </a:r>
                      <a:endParaRPr kumimoji="0" lang="de-D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90928">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واحد علامت → تشخیص؟</a:t>
                      </a:r>
                    </a:p>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ایک ہی دورے کو بعض اوقات مرگی سمجھ لیا جاتا ہے (شراب چھوڑنے اور تیز بخار کے بعد بھی دورے پڑ سکتے ہیں)۔</a:t>
                      </a:r>
                    </a:p>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دوسری طرف، کچھ تشخیص کو نظر انداز کر دیا جاتا ہے کیونکہ گہرائی سے تشخیصی تشخیص نہیں کی جاتی ہے (مثلاً کینسر)۔</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ts val="1200"/>
                        </a:spcBef>
                        <a:spcAft>
                          <a:spcPct val="0"/>
                        </a:spcAft>
                        <a:buClr>
                          <a:srgbClr val="006699"/>
                        </a:buClr>
                        <a:buSzTx/>
                        <a:buFontTx/>
                        <a:buNone/>
                        <a:tabLst/>
                      </a:pP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دوائی</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90197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 "عمل میں"</a:t>
            </a:r>
            <a:br>
              <a:rPr lang="en-US" sz="3600" dirty="0">
                <a:latin typeface="Urdu Typesetting" panose="03020402040406030203" pitchFamily="66" charset="-78"/>
                <a:cs typeface="Urdu Typesetting" panose="03020402040406030203" pitchFamily="66" charset="-78"/>
              </a:rPr>
            </a:br>
            <a:r>
              <a:rPr lang="en-US" dirty="0">
                <a:latin typeface="Urdu Typesetting" panose="03020402040406030203" pitchFamily="66" charset="-78"/>
                <a:cs typeface="Urdu Typesetting" panose="03020402040406030203" pitchFamily="66" charset="-78"/>
              </a:rPr>
              <a:t>– </a:t>
            </a:r>
            <a:r>
              <a:rPr lang="ur-PK" dirty="0">
                <a:latin typeface="Urdu Typesetting" panose="03020402040406030203" pitchFamily="66" charset="-78"/>
                <a:cs typeface="Urdu Typesetting" panose="03020402040406030203" pitchFamily="66" charset="-78"/>
              </a:rPr>
              <a:t>پرانی کہانیاں</a:t>
            </a:r>
            <a:r>
              <a:rPr lang="en-US" dirty="0">
                <a:latin typeface="Urdu Typesetting" panose="03020402040406030203" pitchFamily="66" charset="-78"/>
                <a:cs typeface="Urdu Typesetting" panose="03020402040406030203" pitchFamily="66" charset="-78"/>
              </a:rPr>
              <a:t>–</a:t>
            </a: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13</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7" name="Group 45"/>
          <p:cNvGraphicFramePr>
            <a:graphicFrameLocks noGrp="1"/>
          </p:cNvGraphicFramePr>
          <p:nvPr>
            <p:extLst>
              <p:ext uri="{D42A27DB-BD31-4B8C-83A1-F6EECF244321}">
                <p14:modId xmlns:p14="http://schemas.microsoft.com/office/powerpoint/2010/main" val="3789952730"/>
              </p:ext>
            </p:extLst>
          </p:nvPr>
        </p:nvGraphicFramePr>
        <p:xfrm>
          <a:off x="429015" y="2133600"/>
          <a:ext cx="11376001" cy="4297680"/>
        </p:xfrm>
        <a:graphic>
          <a:graphicData uri="http://schemas.openxmlformats.org/drawingml/2006/table">
            <a:tbl>
              <a:tblPr>
                <a:tableStyleId>{21E4AEA4-8DFA-4A89-87EB-49C32662AFE0}</a:tableStyleId>
              </a:tblPr>
              <a:tblGrid>
                <a:gridCol w="3250232">
                  <a:extLst>
                    <a:ext uri="{9D8B030D-6E8A-4147-A177-3AD203B41FA5}">
                      <a16:colId xmlns:a16="http://schemas.microsoft.com/office/drawing/2014/main" val="20000"/>
                    </a:ext>
                  </a:extLst>
                </a:gridCol>
                <a:gridCol w="5638800">
                  <a:extLst>
                    <a:ext uri="{9D8B030D-6E8A-4147-A177-3AD203B41FA5}">
                      <a16:colId xmlns:a16="http://schemas.microsoft.com/office/drawing/2014/main" val="20001"/>
                    </a:ext>
                  </a:extLst>
                </a:gridCol>
                <a:gridCol w="2486969">
                  <a:extLst>
                    <a:ext uri="{9D8B030D-6E8A-4147-A177-3AD203B41FA5}">
                      <a16:colId xmlns:a16="http://schemas.microsoft.com/office/drawing/2014/main" val="2000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"ثبوت"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سازشی نظریہ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کہانی</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lnSpc>
                          <a:spcPct val="100000"/>
                        </a:lnSpc>
                        <a:spcBef>
                          <a:spcPts val="1200"/>
                        </a:spcBef>
                      </a:pPr>
                      <a:r>
                        <a:rPr lang="ur-PK" sz="2000" dirty="0">
                          <a:solidFill>
                            <a:srgbClr val="333333"/>
                          </a:solidFill>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مبینہ طور پر 1969 میں چاند پر اترنا کبھی نہیں ہوا اور یہ محض جعلی تھا۔</a:t>
                      </a:r>
                      <a:endParaRPr kumimoji="0" lang="en-US"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7" y="2856071"/>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3591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14</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9" name="Group 45"/>
          <p:cNvGraphicFramePr>
            <a:graphicFrameLocks noGrp="1"/>
          </p:cNvGraphicFramePr>
          <p:nvPr>
            <p:extLst>
              <p:ext uri="{D42A27DB-BD31-4B8C-83A1-F6EECF244321}">
                <p14:modId xmlns:p14="http://schemas.microsoft.com/office/powerpoint/2010/main" val="2455020111"/>
              </p:ext>
            </p:extLst>
          </p:nvPr>
        </p:nvGraphicFramePr>
        <p:xfrm>
          <a:off x="408955" y="2194560"/>
          <a:ext cx="11376001" cy="4297680"/>
        </p:xfrm>
        <a:graphic>
          <a:graphicData uri="http://schemas.openxmlformats.org/drawingml/2006/table">
            <a:tbl>
              <a:tblPr>
                <a:tableStyleId>{21E4AEA4-8DFA-4A89-87EB-49C32662AFE0}</a:tableStyleId>
              </a:tblPr>
              <a:tblGrid>
                <a:gridCol w="3250232">
                  <a:extLst>
                    <a:ext uri="{9D8B030D-6E8A-4147-A177-3AD203B41FA5}">
                      <a16:colId xmlns:a16="http://schemas.microsoft.com/office/drawing/2014/main" val="20000"/>
                    </a:ext>
                  </a:extLst>
                </a:gridCol>
                <a:gridCol w="5638800">
                  <a:extLst>
                    <a:ext uri="{9D8B030D-6E8A-4147-A177-3AD203B41FA5}">
                      <a16:colId xmlns:a16="http://schemas.microsoft.com/office/drawing/2014/main" val="20001"/>
                    </a:ext>
                  </a:extLst>
                </a:gridCol>
                <a:gridCol w="2486969">
                  <a:extLst>
                    <a:ext uri="{9D8B030D-6E8A-4147-A177-3AD203B41FA5}">
                      <a16:colId xmlns:a16="http://schemas.microsoft.com/office/drawing/2014/main" val="2000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"ثبوت"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سازشی نظریہ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کہانی</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lnSpc>
                          <a:spcPct val="100000"/>
                        </a:lnSpc>
                        <a:spcBef>
                          <a:spcPts val="1200"/>
                        </a:spcBef>
                      </a:pPr>
                      <a:r>
                        <a:rPr lang="ar-AE" sz="2000" dirty="0">
                          <a:solidFill>
                            <a:srgbClr val="333333"/>
                          </a:solidFill>
                          <a:latin typeface="Urdu Typesetting" panose="03020402040406030203" pitchFamily="66" charset="-78"/>
                          <a:cs typeface="Urdu Typesetting" panose="03020402040406030203" pitchFamily="66" charset="-78"/>
                        </a:rPr>
                        <a:t>امریکہ کے مبینہ مقاصد:</a:t>
                      </a:r>
                    </a:p>
                    <a:p>
                      <a:pPr algn="r">
                        <a:lnSpc>
                          <a:spcPct val="100000"/>
                        </a:lnSpc>
                        <a:spcBef>
                          <a:spcPts val="1200"/>
                        </a:spcBef>
                      </a:pPr>
                      <a:r>
                        <a:rPr lang="ar-AE" sz="2000" dirty="0">
                          <a:solidFill>
                            <a:srgbClr val="333333"/>
                          </a:solidFill>
                          <a:latin typeface="Urdu Typesetting" panose="03020402040406030203" pitchFamily="66" charset="-78"/>
                          <a:cs typeface="Urdu Typesetting" panose="03020402040406030203" pitchFamily="66" charset="-78"/>
                        </a:rPr>
                        <a:t>سووی</a:t>
                      </a:r>
                      <a:r>
                        <a:rPr lang="ur-PK" sz="2000" dirty="0">
                          <a:solidFill>
                            <a:srgbClr val="333333"/>
                          </a:solidFill>
                          <a:latin typeface="Urdu Typesetting" panose="03020402040406030203" pitchFamily="66" charset="-78"/>
                          <a:cs typeface="Urdu Typesetting" panose="03020402040406030203" pitchFamily="66" charset="-78"/>
                        </a:rPr>
                        <a:t>ٹ</a:t>
                      </a:r>
                      <a:r>
                        <a:rPr lang="ar-AE" sz="2000" dirty="0">
                          <a:solidFill>
                            <a:srgbClr val="333333"/>
                          </a:solidFill>
                          <a:latin typeface="Urdu Typesetting" panose="03020402040406030203" pitchFamily="66" charset="-78"/>
                          <a:cs typeface="Urdu Typesetting" panose="03020402040406030203" pitchFamily="66" charset="-78"/>
                        </a:rPr>
                        <a:t> یونین کے ساتھ خلائی سفر کے مقابلے میں "تکنیکی فتح"، جس نے پہلے کامیابی کے ساتھ ایک سیٹلائٹ خلا میں چھوڑا تھا۔</a:t>
                      </a:r>
                    </a:p>
                    <a:p>
                      <a:pPr algn="r">
                        <a:lnSpc>
                          <a:spcPct val="100000"/>
                        </a:lnSpc>
                        <a:spcBef>
                          <a:spcPts val="1200"/>
                        </a:spcBef>
                      </a:pPr>
                      <a:r>
                        <a:rPr lang="ar-AE" sz="2000" dirty="0">
                          <a:solidFill>
                            <a:srgbClr val="333333"/>
                          </a:solidFill>
                          <a:latin typeface="Urdu Typesetting" panose="03020402040406030203" pitchFamily="66" charset="-78"/>
                          <a:cs typeface="Urdu Typesetting" panose="03020402040406030203" pitchFamily="66" charset="-78"/>
                        </a:rPr>
                        <a:t>ویتنام جنگ سے خلفشار</a:t>
                      </a:r>
                    </a:p>
                    <a:p>
                      <a:pPr algn="r">
                        <a:lnSpc>
                          <a:spcPct val="100000"/>
                        </a:lnSpc>
                        <a:spcBef>
                          <a:spcPts val="1200"/>
                        </a:spcBef>
                      </a:pPr>
                      <a:r>
                        <a:rPr lang="ar-AE" sz="2000" dirty="0">
                          <a:solidFill>
                            <a:srgbClr val="333333"/>
                          </a:solidFill>
                          <a:latin typeface="Urdu Typesetting" panose="03020402040406030203" pitchFamily="66" charset="-78"/>
                          <a:cs typeface="Urdu Typesetting" panose="03020402040406030203" pitchFamily="66" charset="-78"/>
                        </a:rPr>
                        <a:t>حکومتی بجٹ میں کٹوتی کے خوف سے ناسا نے خود چاند پر لینڈنگ کا جھوٹ بولا۔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مبینہ طور پر 1969 میں چاند پر اترنا کبھی نہیں ہوا اور یہ محض جعلی تھا۔</a:t>
                      </a:r>
                      <a:endParaRPr kumimoji="0" lang="en-US"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7" y="2917031"/>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a:extLst>
              <a:ext uri="{FF2B5EF4-FFF2-40B4-BE49-F238E27FC236}">
                <a16:creationId xmlns:a16="http://schemas.microsoft.com/office/drawing/2014/main" id="{4BC8E658-1F2A-8711-DB3A-5ACAF2842794}"/>
              </a:ext>
            </a:extLst>
          </p:cNvPr>
          <p:cNvSpPr txBox="1">
            <a:spLocks/>
          </p:cNvSpPr>
          <p:nvPr/>
        </p:nvSpPr>
        <p:spPr bwMode="gray">
          <a:xfrm>
            <a:off x="408955" y="1124744"/>
            <a:ext cx="11376000" cy="886397"/>
          </a:xfrm>
          <a:prstGeom prst="rect">
            <a:avLst/>
          </a:prstGeom>
        </p:spPr>
        <p:txBody>
          <a:bodyPr vert="horz" lIns="0" tIns="0" rIns="0" bIns="0" rtlCol="0" anchor="t">
            <a:sp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algn="r" defTabSz="914377">
              <a:spcBef>
                <a:spcPts val="0"/>
              </a:spcBef>
            </a:pPr>
            <a:r>
              <a:rPr lang="ur-PK" sz="3600">
                <a:latin typeface="Urdu Typesetting" panose="03020402040406030203" pitchFamily="66" charset="-78"/>
                <a:cs typeface="Urdu Typesetting" panose="03020402040406030203" pitchFamily="66" charset="-78"/>
              </a:rPr>
              <a:t>جلدی نتائج اخذ کر لینا "عمل میں"</a:t>
            </a:r>
            <a:br>
              <a:rPr lang="en-US" sz="3600">
                <a:latin typeface="Urdu Typesetting" panose="03020402040406030203" pitchFamily="66" charset="-78"/>
                <a:cs typeface="Urdu Typesetting" panose="03020402040406030203" pitchFamily="66" charset="-78"/>
              </a:rPr>
            </a:br>
            <a:r>
              <a:rPr lang="en-US">
                <a:latin typeface="Urdu Typesetting" panose="03020402040406030203" pitchFamily="66" charset="-78"/>
                <a:cs typeface="Urdu Typesetting" panose="03020402040406030203" pitchFamily="66" charset="-78"/>
              </a:rPr>
              <a:t>– </a:t>
            </a:r>
            <a:r>
              <a:rPr lang="ur-PK">
                <a:latin typeface="Urdu Typesetting" panose="03020402040406030203" pitchFamily="66" charset="-78"/>
                <a:cs typeface="Urdu Typesetting" panose="03020402040406030203" pitchFamily="66" charset="-78"/>
              </a:rPr>
              <a:t>پرانی کہانیاں</a:t>
            </a:r>
            <a:r>
              <a:rPr lang="en-US">
                <a:latin typeface="Urdu Typesetting" panose="03020402040406030203" pitchFamily="66" charset="-78"/>
                <a:cs typeface="Urdu Typesetting" panose="03020402040406030203" pitchFamily="66" charset="-78"/>
              </a:rPr>
              <a:t>–</a:t>
            </a:r>
            <a:endParaRPr lang="en-US"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935641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15</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7" name="Group 45"/>
          <p:cNvGraphicFramePr>
            <a:graphicFrameLocks noGrp="1"/>
          </p:cNvGraphicFramePr>
          <p:nvPr>
            <p:extLst>
              <p:ext uri="{D42A27DB-BD31-4B8C-83A1-F6EECF244321}">
                <p14:modId xmlns:p14="http://schemas.microsoft.com/office/powerpoint/2010/main" val="2513165777"/>
              </p:ext>
            </p:extLst>
          </p:nvPr>
        </p:nvGraphicFramePr>
        <p:xfrm>
          <a:off x="429015" y="2133600"/>
          <a:ext cx="11376001" cy="4297680"/>
        </p:xfrm>
        <a:graphic>
          <a:graphicData uri="http://schemas.openxmlformats.org/drawingml/2006/table">
            <a:tbl>
              <a:tblPr>
                <a:tableStyleId>{21E4AEA4-8DFA-4A89-87EB-49C32662AFE0}</a:tableStyleId>
              </a:tblPr>
              <a:tblGrid>
                <a:gridCol w="3250232">
                  <a:extLst>
                    <a:ext uri="{9D8B030D-6E8A-4147-A177-3AD203B41FA5}">
                      <a16:colId xmlns:a16="http://schemas.microsoft.com/office/drawing/2014/main" val="20000"/>
                    </a:ext>
                  </a:extLst>
                </a:gridCol>
                <a:gridCol w="5638800">
                  <a:extLst>
                    <a:ext uri="{9D8B030D-6E8A-4147-A177-3AD203B41FA5}">
                      <a16:colId xmlns:a16="http://schemas.microsoft.com/office/drawing/2014/main" val="20001"/>
                    </a:ext>
                  </a:extLst>
                </a:gridCol>
                <a:gridCol w="2486969">
                  <a:extLst>
                    <a:ext uri="{9D8B030D-6E8A-4147-A177-3AD203B41FA5}">
                      <a16:colId xmlns:a16="http://schemas.microsoft.com/office/drawing/2014/main" val="2000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"ثبوت"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ساتھ اور خلاف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کہانی</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lnSpc>
                          <a:spcPct val="100000"/>
                        </a:lnSpc>
                        <a:spcBef>
                          <a:spcPts val="1200"/>
                        </a:spcBef>
                      </a:pPr>
                      <a:r>
                        <a:rPr lang="ur-PK" sz="2000" dirty="0">
                          <a:solidFill>
                            <a:srgbClr val="333333"/>
                          </a:solidFill>
                          <a:latin typeface="Urdu Typesetting" panose="03020402040406030203" pitchFamily="66" charset="-78"/>
                          <a:cs typeface="Urdu Typesetting" panose="03020402040406030203" pitchFamily="66" charset="-78"/>
                        </a:rPr>
                        <a:t>اس کے حق میں؟؟؟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مبینہ طور پر 1969 میں چاند پر اترنا کبھی نہیں ہوا اور یہ محض جعلی تھا۔</a:t>
                      </a:r>
                      <a:endParaRPr kumimoji="0" lang="en-US"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7" y="2856071"/>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a:extLst>
              <a:ext uri="{FF2B5EF4-FFF2-40B4-BE49-F238E27FC236}">
                <a16:creationId xmlns:a16="http://schemas.microsoft.com/office/drawing/2014/main" id="{21EBF11E-6A8D-804D-A701-36E55C2789BE}"/>
              </a:ext>
            </a:extLst>
          </p:cNvPr>
          <p:cNvSpPr txBox="1">
            <a:spLocks/>
          </p:cNvSpPr>
          <p:nvPr/>
        </p:nvSpPr>
        <p:spPr bwMode="gray">
          <a:xfrm>
            <a:off x="408955" y="1124744"/>
            <a:ext cx="11376000" cy="886397"/>
          </a:xfrm>
          <a:prstGeom prst="rect">
            <a:avLst/>
          </a:prstGeom>
        </p:spPr>
        <p:txBody>
          <a:bodyPr vert="horz" lIns="0" tIns="0" rIns="0" bIns="0" rtlCol="0" anchor="t">
            <a:sp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algn="r" defTabSz="914377">
              <a:spcBef>
                <a:spcPts val="0"/>
              </a:spcBef>
            </a:pPr>
            <a:r>
              <a:rPr lang="ur-PK" sz="3600">
                <a:latin typeface="Urdu Typesetting" panose="03020402040406030203" pitchFamily="66" charset="-78"/>
                <a:cs typeface="Urdu Typesetting" panose="03020402040406030203" pitchFamily="66" charset="-78"/>
              </a:rPr>
              <a:t>جلدی نتائج اخذ کر لینا "عمل میں"</a:t>
            </a:r>
            <a:br>
              <a:rPr lang="en-US" sz="3600">
                <a:latin typeface="Urdu Typesetting" panose="03020402040406030203" pitchFamily="66" charset="-78"/>
                <a:cs typeface="Urdu Typesetting" panose="03020402040406030203" pitchFamily="66" charset="-78"/>
              </a:rPr>
            </a:br>
            <a:r>
              <a:rPr lang="en-US">
                <a:latin typeface="Urdu Typesetting" panose="03020402040406030203" pitchFamily="66" charset="-78"/>
                <a:cs typeface="Urdu Typesetting" panose="03020402040406030203" pitchFamily="66" charset="-78"/>
              </a:rPr>
              <a:t>– </a:t>
            </a:r>
            <a:r>
              <a:rPr lang="ur-PK">
                <a:latin typeface="Urdu Typesetting" panose="03020402040406030203" pitchFamily="66" charset="-78"/>
                <a:cs typeface="Urdu Typesetting" panose="03020402040406030203" pitchFamily="66" charset="-78"/>
              </a:rPr>
              <a:t>پرانی کہانیاں</a:t>
            </a:r>
            <a:r>
              <a:rPr lang="en-US">
                <a:latin typeface="Urdu Typesetting" panose="03020402040406030203" pitchFamily="66" charset="-78"/>
                <a:cs typeface="Urdu Typesetting" panose="03020402040406030203" pitchFamily="66" charset="-78"/>
              </a:rPr>
              <a:t>–</a:t>
            </a:r>
            <a:endParaRPr lang="en-US"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182417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 "عمل میں"</a:t>
            </a:r>
            <a:br>
              <a:rPr lang="en-US" sz="3600" dirty="0">
                <a:latin typeface="Urdu Typesetting" panose="03020402040406030203" pitchFamily="66" charset="-78"/>
                <a:cs typeface="Urdu Typesetting" panose="03020402040406030203" pitchFamily="66" charset="-78"/>
              </a:rPr>
            </a:br>
            <a:r>
              <a:rPr lang="en-US" dirty="0">
                <a:latin typeface="Urdu Typesetting" panose="03020402040406030203" pitchFamily="66" charset="-78"/>
                <a:cs typeface="Urdu Typesetting" panose="03020402040406030203" pitchFamily="66" charset="-78"/>
              </a:rPr>
              <a:t>– </a:t>
            </a:r>
            <a:r>
              <a:rPr lang="ur-PK" dirty="0">
                <a:latin typeface="Urdu Typesetting" panose="03020402040406030203" pitchFamily="66" charset="-78"/>
                <a:cs typeface="Urdu Typesetting" panose="03020402040406030203" pitchFamily="66" charset="-78"/>
              </a:rPr>
              <a:t>پرانی کہانیاں</a:t>
            </a:r>
            <a:r>
              <a:rPr lang="en-US" dirty="0">
                <a:latin typeface="Urdu Typesetting" panose="03020402040406030203" pitchFamily="66" charset="-78"/>
                <a:cs typeface="Urdu Typesetting" panose="03020402040406030203" pitchFamily="66" charset="-78"/>
              </a:rPr>
              <a:t>–</a:t>
            </a: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16</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7" name="Group 45"/>
          <p:cNvGraphicFramePr>
            <a:graphicFrameLocks noGrp="1"/>
          </p:cNvGraphicFramePr>
          <p:nvPr>
            <p:extLst>
              <p:ext uri="{D42A27DB-BD31-4B8C-83A1-F6EECF244321}">
                <p14:modId xmlns:p14="http://schemas.microsoft.com/office/powerpoint/2010/main" val="712575053"/>
              </p:ext>
            </p:extLst>
          </p:nvPr>
        </p:nvGraphicFramePr>
        <p:xfrm>
          <a:off x="429015" y="2133600"/>
          <a:ext cx="11376001" cy="4297680"/>
        </p:xfrm>
        <a:graphic>
          <a:graphicData uri="http://schemas.openxmlformats.org/drawingml/2006/table">
            <a:tbl>
              <a:tblPr>
                <a:tableStyleId>{21E4AEA4-8DFA-4A89-87EB-49C32662AFE0}</a:tableStyleId>
              </a:tblPr>
              <a:tblGrid>
                <a:gridCol w="3250232">
                  <a:extLst>
                    <a:ext uri="{9D8B030D-6E8A-4147-A177-3AD203B41FA5}">
                      <a16:colId xmlns:a16="http://schemas.microsoft.com/office/drawing/2014/main" val="20000"/>
                    </a:ext>
                  </a:extLst>
                </a:gridCol>
                <a:gridCol w="5638800">
                  <a:extLst>
                    <a:ext uri="{9D8B030D-6E8A-4147-A177-3AD203B41FA5}">
                      <a16:colId xmlns:a16="http://schemas.microsoft.com/office/drawing/2014/main" val="20001"/>
                    </a:ext>
                  </a:extLst>
                </a:gridCol>
                <a:gridCol w="2486969">
                  <a:extLst>
                    <a:ext uri="{9D8B030D-6E8A-4147-A177-3AD203B41FA5}">
                      <a16:colId xmlns:a16="http://schemas.microsoft.com/office/drawing/2014/main" val="2000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"ثبوت"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ساتھ اور خلاف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کہانی</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lnSpc>
                          <a:spcPct val="100000"/>
                        </a:lnSpc>
                        <a:spcBef>
                          <a:spcPts val="1200"/>
                        </a:spcBef>
                      </a:pPr>
                      <a:r>
                        <a:rPr lang="ur-PK" sz="2000" dirty="0">
                          <a:solidFill>
                            <a:srgbClr val="333333"/>
                          </a:solidFill>
                          <a:latin typeface="Urdu Typesetting" panose="03020402040406030203" pitchFamily="66" charset="-78"/>
                          <a:cs typeface="Urdu Typesetting" panose="03020402040406030203" pitchFamily="66" charset="-78"/>
                        </a:rPr>
                        <a:t>اس کے حق میں:</a:t>
                      </a:r>
                    </a:p>
                    <a:p>
                      <a:pPr algn="r">
                        <a:lnSpc>
                          <a:spcPct val="100000"/>
                        </a:lnSpc>
                        <a:spcBef>
                          <a:spcPts val="1200"/>
                        </a:spcBef>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"جھنڈا لہرانا": ناممکن ہے کیونکہ چاند پر کوئی ماحول/موسم نہیں ہے۔</a:t>
                      </a:r>
                    </a:p>
                    <a:p>
                      <a:pPr algn="r">
                        <a:lnSpc>
                          <a:spcPct val="100000"/>
                        </a:lnSpc>
                        <a:spcBef>
                          <a:spcPts val="1200"/>
                        </a:spcBef>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ستاروں کے بغیر آسمان اور مختلف سائے کی تصاویر فلم سٹوڈیو کی تیاری کی نشاندہی کرتی ہیں۔</a:t>
                      </a:r>
                    </a:p>
                    <a:p>
                      <a:pPr algn="r">
                        <a:lnSpc>
                          <a:spcPct val="100000"/>
                        </a:lnSpc>
                        <a:spcBef>
                          <a:spcPts val="1200"/>
                        </a:spcBef>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خلاباز آرمسٹرانگ کا ریڈیو پیغام: وہ صدر نکسن کے آخری جملے کا بہت تیزی سے جواب دیتا ہے۔ ریڈیو سگنلز کو زمین پر منتقل ہونے میں اس سے زیادہ وقت درکار ہوتا ہے جتنا کہ آرمسٹرانگ کو جواب دینے میں لگا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مبینہ طور پر 1969 میں چاند پر اترنا کبھی نہیں ہوا اور یہ محض جعلی تھا۔</a:t>
                      </a:r>
                      <a:endParaRPr kumimoji="0" lang="en-US"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7" y="2856071"/>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957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 "عمل میں"</a:t>
            </a:r>
            <a:br>
              <a:rPr lang="en-US" sz="3600" dirty="0">
                <a:latin typeface="Urdu Typesetting" panose="03020402040406030203" pitchFamily="66" charset="-78"/>
                <a:cs typeface="Urdu Typesetting" panose="03020402040406030203" pitchFamily="66" charset="-78"/>
              </a:rPr>
            </a:br>
            <a:r>
              <a:rPr lang="en-US" dirty="0">
                <a:latin typeface="Urdu Typesetting" panose="03020402040406030203" pitchFamily="66" charset="-78"/>
                <a:cs typeface="Urdu Typesetting" panose="03020402040406030203" pitchFamily="66" charset="-78"/>
              </a:rPr>
              <a:t>– </a:t>
            </a:r>
            <a:r>
              <a:rPr lang="ur-PK" dirty="0">
                <a:latin typeface="Urdu Typesetting" panose="03020402040406030203" pitchFamily="66" charset="-78"/>
                <a:cs typeface="Urdu Typesetting" panose="03020402040406030203" pitchFamily="66" charset="-78"/>
              </a:rPr>
              <a:t>پرانی کہانیاں</a:t>
            </a:r>
            <a:r>
              <a:rPr lang="en-US" dirty="0">
                <a:latin typeface="Urdu Typesetting" panose="03020402040406030203" pitchFamily="66" charset="-78"/>
                <a:cs typeface="Urdu Typesetting" panose="03020402040406030203" pitchFamily="66" charset="-78"/>
              </a:rPr>
              <a:t>–</a:t>
            </a: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17</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7" name="Group 45"/>
          <p:cNvGraphicFramePr>
            <a:graphicFrameLocks noGrp="1"/>
          </p:cNvGraphicFramePr>
          <p:nvPr>
            <p:extLst>
              <p:ext uri="{D42A27DB-BD31-4B8C-83A1-F6EECF244321}">
                <p14:modId xmlns:p14="http://schemas.microsoft.com/office/powerpoint/2010/main" val="1566454710"/>
              </p:ext>
            </p:extLst>
          </p:nvPr>
        </p:nvGraphicFramePr>
        <p:xfrm>
          <a:off x="429015" y="2133600"/>
          <a:ext cx="11376001" cy="4297680"/>
        </p:xfrm>
        <a:graphic>
          <a:graphicData uri="http://schemas.openxmlformats.org/drawingml/2006/table">
            <a:tbl>
              <a:tblPr>
                <a:tableStyleId>{21E4AEA4-8DFA-4A89-87EB-49C32662AFE0}</a:tableStyleId>
              </a:tblPr>
              <a:tblGrid>
                <a:gridCol w="3250232">
                  <a:extLst>
                    <a:ext uri="{9D8B030D-6E8A-4147-A177-3AD203B41FA5}">
                      <a16:colId xmlns:a16="http://schemas.microsoft.com/office/drawing/2014/main" val="20000"/>
                    </a:ext>
                  </a:extLst>
                </a:gridCol>
                <a:gridCol w="5638800">
                  <a:extLst>
                    <a:ext uri="{9D8B030D-6E8A-4147-A177-3AD203B41FA5}">
                      <a16:colId xmlns:a16="http://schemas.microsoft.com/office/drawing/2014/main" val="20001"/>
                    </a:ext>
                  </a:extLst>
                </a:gridCol>
                <a:gridCol w="2486969">
                  <a:extLst>
                    <a:ext uri="{9D8B030D-6E8A-4147-A177-3AD203B41FA5}">
                      <a16:colId xmlns:a16="http://schemas.microsoft.com/office/drawing/2014/main" val="2000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"ثبوت"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ساتھ اور خلاف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کہانی</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lnSpc>
                          <a:spcPct val="100000"/>
                        </a:lnSpc>
                        <a:spcBef>
                          <a:spcPts val="1200"/>
                        </a:spcBef>
                      </a:pPr>
                      <a:r>
                        <a:rPr lang="ur-PK" sz="2000" dirty="0">
                          <a:solidFill>
                            <a:srgbClr val="333333"/>
                          </a:solidFill>
                          <a:latin typeface="Urdu Typesetting" panose="03020402040406030203" pitchFamily="66" charset="-78"/>
                          <a:cs typeface="Urdu Typesetting" panose="03020402040406030203" pitchFamily="66" charset="-78"/>
                        </a:rPr>
                        <a:t>خلاف؟؟؟</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مبینہ طور پر 1969 میں چاند پر اترنا کبھی نہیں ہوا اور یہ محض جعلی تھا۔</a:t>
                      </a:r>
                      <a:endParaRPr kumimoji="0" lang="en-US"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7" y="2856071"/>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3705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 "عمل میں"</a:t>
            </a:r>
            <a:br>
              <a:rPr lang="en-US" sz="3600" dirty="0">
                <a:latin typeface="Urdu Typesetting" panose="03020402040406030203" pitchFamily="66" charset="-78"/>
                <a:cs typeface="Urdu Typesetting" panose="03020402040406030203" pitchFamily="66" charset="-78"/>
              </a:rPr>
            </a:br>
            <a:r>
              <a:rPr lang="en-US" dirty="0">
                <a:latin typeface="Urdu Typesetting" panose="03020402040406030203" pitchFamily="66" charset="-78"/>
                <a:cs typeface="Urdu Typesetting" panose="03020402040406030203" pitchFamily="66" charset="-78"/>
              </a:rPr>
              <a:t>– </a:t>
            </a:r>
            <a:r>
              <a:rPr lang="ur-PK" dirty="0">
                <a:latin typeface="Urdu Typesetting" panose="03020402040406030203" pitchFamily="66" charset="-78"/>
                <a:cs typeface="Urdu Typesetting" panose="03020402040406030203" pitchFamily="66" charset="-78"/>
              </a:rPr>
              <a:t>پرانی کہانیاں</a:t>
            </a:r>
            <a:r>
              <a:rPr lang="en-US" dirty="0">
                <a:latin typeface="Urdu Typesetting" panose="03020402040406030203" pitchFamily="66" charset="-78"/>
                <a:cs typeface="Urdu Typesetting" panose="03020402040406030203" pitchFamily="66" charset="-78"/>
              </a:rPr>
              <a:t>–</a:t>
            </a: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18</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7" name="Group 45"/>
          <p:cNvGraphicFramePr>
            <a:graphicFrameLocks noGrp="1"/>
          </p:cNvGraphicFramePr>
          <p:nvPr>
            <p:extLst>
              <p:ext uri="{D42A27DB-BD31-4B8C-83A1-F6EECF244321}">
                <p14:modId xmlns:p14="http://schemas.microsoft.com/office/powerpoint/2010/main" val="2964439638"/>
              </p:ext>
            </p:extLst>
          </p:nvPr>
        </p:nvGraphicFramePr>
        <p:xfrm>
          <a:off x="429015" y="2133600"/>
          <a:ext cx="11376001" cy="4297680"/>
        </p:xfrm>
        <a:graphic>
          <a:graphicData uri="http://schemas.openxmlformats.org/drawingml/2006/table">
            <a:tbl>
              <a:tblPr>
                <a:tableStyleId>{21E4AEA4-8DFA-4A89-87EB-49C32662AFE0}</a:tableStyleId>
              </a:tblPr>
              <a:tblGrid>
                <a:gridCol w="3250232">
                  <a:extLst>
                    <a:ext uri="{9D8B030D-6E8A-4147-A177-3AD203B41FA5}">
                      <a16:colId xmlns:a16="http://schemas.microsoft.com/office/drawing/2014/main" val="20000"/>
                    </a:ext>
                  </a:extLst>
                </a:gridCol>
                <a:gridCol w="5638800">
                  <a:extLst>
                    <a:ext uri="{9D8B030D-6E8A-4147-A177-3AD203B41FA5}">
                      <a16:colId xmlns:a16="http://schemas.microsoft.com/office/drawing/2014/main" val="20001"/>
                    </a:ext>
                  </a:extLst>
                </a:gridCol>
                <a:gridCol w="2486969">
                  <a:extLst>
                    <a:ext uri="{9D8B030D-6E8A-4147-A177-3AD203B41FA5}">
                      <a16:colId xmlns:a16="http://schemas.microsoft.com/office/drawing/2014/main" val="2000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"ثبوت"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ساتھ اور خلاف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کہانی</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lnSpc>
                          <a:spcPct val="100000"/>
                        </a:lnSpc>
                        <a:spcBef>
                          <a:spcPts val="1200"/>
                        </a:spcBef>
                      </a:pPr>
                      <a:r>
                        <a:rPr lang="ur-PK" sz="2000" dirty="0">
                          <a:solidFill>
                            <a:srgbClr val="333333"/>
                          </a:solidFill>
                          <a:latin typeface="Urdu Typesetting" panose="03020402040406030203" pitchFamily="66" charset="-78"/>
                          <a:cs typeface="Urdu Typesetting" panose="03020402040406030203" pitchFamily="66" charset="-78"/>
                        </a:rPr>
                        <a:t>خلاف:</a:t>
                      </a:r>
                    </a:p>
                    <a:p>
                      <a:pPr algn="r">
                        <a:lnSpc>
                          <a:spcPct val="100000"/>
                        </a:lnSpc>
                        <a:spcBef>
                          <a:spcPts val="1200"/>
                        </a:spcBef>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پرچم کو لہرانے کی وجہ چاند کی سطح پر کھمبے کو ٹکرانے اور ایک معاون نصب کراس بار کی وجہ سے ہوا</a:t>
                      </a:r>
                    </a:p>
                    <a:p>
                      <a:pPr algn="r">
                        <a:lnSpc>
                          <a:spcPct val="100000"/>
                        </a:lnSpc>
                        <a:spcBef>
                          <a:spcPts val="1200"/>
                        </a:spcBef>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نائٹ فوٹوگرافی نمائش کے اوقات → ستارے نہ ہونے کی وجہ سے روشنی کے کمزور ذرائع کو نہیں پکڑ سکتی</a:t>
                      </a:r>
                    </a:p>
                    <a:p>
                      <a:pPr algn="r">
                        <a:lnSpc>
                          <a:spcPct val="100000"/>
                        </a:lnSpc>
                        <a:spcBef>
                          <a:spcPts val="1200"/>
                        </a:spcBef>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مختلف سائے چاند کی ناہموار سطح کی وجہ سے تھے۔</a:t>
                      </a:r>
                    </a:p>
                    <a:p>
                      <a:pPr algn="r">
                        <a:lnSpc>
                          <a:spcPct val="100000"/>
                        </a:lnSpc>
                        <a:spcBef>
                          <a:spcPts val="1200"/>
                        </a:spcBef>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نکسن اور آرمسٹرانگ کے ڈائیلاگ کے درمیان اصل وقت کی تاخیر کو پورا کرنے کے لیے انٹرویو میں ترمیم کی گئی تھی۔</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مبینہ طور پر 1969 میں چاند پر اترنا کبھی نہیں ہوا اور یہ محض جعلی تھا۔</a:t>
                      </a:r>
                      <a:endParaRPr kumimoji="0" lang="en-US"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7" y="2856071"/>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1855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408955" y="2312440"/>
            <a:ext cx="11376000" cy="427037"/>
          </a:xfrm>
          <a:prstGeom prst="rect">
            <a:avLst/>
          </a:prstGeom>
          <a:noFill/>
          <a:ln w="9525">
            <a:noFill/>
            <a:miter lim="800000"/>
            <a:headEnd/>
            <a:tailEnd/>
          </a:ln>
        </p:spPr>
        <p:txBody>
          <a:bodyPr>
            <a:spAutoFit/>
          </a:bodyPr>
          <a:lstStyle/>
          <a:p>
            <a:pPr algn="r" fontAlgn="base">
              <a:spcBef>
                <a:spcPct val="0"/>
              </a:spcBef>
              <a:spcAft>
                <a:spcPct val="0"/>
              </a:spcAft>
              <a:defRPr/>
            </a:pPr>
            <a:r>
              <a:rPr lang="ar-AE" sz="2200" dirty="0">
                <a:solidFill>
                  <a:srgbClr val="000000"/>
                </a:solidFill>
                <a:latin typeface="Urdu Typesetting" panose="03020402040406030203" pitchFamily="66" charset="-78"/>
                <a:ea typeface="ＭＳ Ｐゴシック" panose="020B0600070205080204" pitchFamily="34" charset="-128"/>
                <a:cs typeface="Urdu Typesetting" panose="03020402040406030203" pitchFamily="66" charset="-78"/>
              </a:rPr>
              <a:t>کیا چاند پر اترنا امریکی حکومت نے جعلی تھا؟</a:t>
            </a:r>
            <a:endParaRPr lang="de-DE" sz="2200" dirty="0">
              <a:solidFill>
                <a:srgbClr val="000000"/>
              </a:solidFill>
              <a:latin typeface="Urdu Typesetting" panose="03020402040406030203" pitchFamily="66" charset="-78"/>
              <a:ea typeface="ＭＳ Ｐゴシック" panose="020B0600070205080204" pitchFamily="34" charset="-128"/>
              <a:cs typeface="Urdu Typesetting" panose="03020402040406030203" pitchFamily="66" charset="-78"/>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 "عمل میں"</a:t>
            </a:r>
            <a:br>
              <a:rPr lang="en-US" sz="3600" dirty="0">
                <a:latin typeface="Urdu Typesetting" panose="03020402040406030203" pitchFamily="66" charset="-78"/>
                <a:cs typeface="Urdu Typesetting" panose="03020402040406030203" pitchFamily="66" charset="-78"/>
              </a:rPr>
            </a:br>
            <a:r>
              <a:rPr lang="en-US" sz="3600" dirty="0">
                <a:latin typeface="Urdu Typesetting" panose="03020402040406030203" pitchFamily="66" charset="-78"/>
                <a:cs typeface="Urdu Typesetting" panose="03020402040406030203" pitchFamily="66" charset="-78"/>
              </a:rPr>
              <a:t>– </a:t>
            </a:r>
            <a:r>
              <a:rPr lang="ur-PK" sz="3600" dirty="0">
                <a:latin typeface="Urdu Typesetting" panose="03020402040406030203" pitchFamily="66" charset="-78"/>
                <a:cs typeface="Urdu Typesetting" panose="03020402040406030203" pitchFamily="66" charset="-78"/>
              </a:rPr>
              <a:t>پرانی کہانیاں</a:t>
            </a:r>
            <a:r>
              <a:rPr lang="en-US" sz="3600" dirty="0">
                <a:latin typeface="Urdu Typesetting" panose="03020402040406030203" pitchFamily="66" charset="-78"/>
                <a:cs typeface="Urdu Typesetting" panose="03020402040406030203" pitchFamily="66" charset="-78"/>
              </a:rPr>
              <a:t>–</a:t>
            </a:r>
            <a:endParaRPr lang="en-US"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19</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Rectangle 11"/>
          <p:cNvSpPr/>
          <p:nvPr/>
        </p:nvSpPr>
        <p:spPr>
          <a:xfrm>
            <a:off x="408955" y="2649106"/>
            <a:ext cx="11376000" cy="707886"/>
          </a:xfrm>
          <a:prstGeom prst="rect">
            <a:avLst/>
          </a:prstGeom>
        </p:spPr>
        <p:txBody>
          <a:bodyPr wrap="none">
            <a:noAutofit/>
          </a:bodyPr>
          <a:lstStyle/>
          <a:p>
            <a:pPr algn="ctr">
              <a:spcBef>
                <a:spcPts val="0"/>
              </a:spcBef>
            </a:pPr>
            <a:r>
              <a:rPr lang="ur-PK" altLang="de-DE" sz="4000" dirty="0">
                <a:solidFill>
                  <a:srgbClr val="FF0000"/>
                </a:solidFill>
                <a:latin typeface="Urdu Typesetting" panose="03020402040406030203" pitchFamily="66" charset="-78"/>
                <a:cs typeface="Urdu Typesetting" panose="03020402040406030203" pitchFamily="66" charset="-78"/>
              </a:rPr>
              <a:t>نہیں!</a:t>
            </a:r>
            <a:endParaRPr lang="de-DE" altLang="de-DE" sz="4000" dirty="0">
              <a:latin typeface="Urdu Typesetting" panose="03020402040406030203" pitchFamily="66" charset="-78"/>
              <a:cs typeface="Urdu Typesetting" panose="03020402040406030203" pitchFamily="66" charset="-78"/>
            </a:endParaRPr>
          </a:p>
        </p:txBody>
      </p:sp>
      <p:sp>
        <p:nvSpPr>
          <p:cNvPr id="13" name="Caption_14"/>
          <p:cNvSpPr txBox="1">
            <a:spLocks noChangeArrowheads="1"/>
          </p:cNvSpPr>
          <p:nvPr/>
        </p:nvSpPr>
        <p:spPr bwMode="auto">
          <a:xfrm>
            <a:off x="534987" y="646902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Urdu Typesetting" panose="03020402040406030203" pitchFamily="66" charset="-78"/>
                <a:cs typeface="Urdu Typesetting" panose="03020402040406030203" pitchFamily="66" charset="-78"/>
              </a:rPr>
              <a:t>Source: German television station ZDF: „Vorsicht Verschwörung“ (Beware conspiracy) </a:t>
            </a:r>
          </a:p>
        </p:txBody>
      </p:sp>
      <p:sp>
        <p:nvSpPr>
          <p:cNvPr id="14" name="Text Box 8"/>
          <p:cNvSpPr txBox="1">
            <a:spLocks noChangeArrowheads="1"/>
          </p:cNvSpPr>
          <p:nvPr/>
        </p:nvSpPr>
        <p:spPr bwMode="auto">
          <a:xfrm>
            <a:off x="4138971" y="3496940"/>
            <a:ext cx="7609984"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a:lnSpc>
                <a:spcPct val="105000"/>
              </a:lnSpc>
              <a:spcBef>
                <a:spcPts val="1999"/>
              </a:spcBef>
              <a:buClrTx/>
              <a:buNone/>
            </a:pPr>
            <a:r>
              <a:rPr lang="ar-AE" altLang="de-DE" sz="2400" dirty="0">
                <a:latin typeface="Urdu Typesetting" panose="03020402040406030203" pitchFamily="66" charset="-78"/>
                <a:cs typeface="Urdu Typesetting" panose="03020402040406030203" pitchFamily="66" charset="-78"/>
              </a:rPr>
              <a:t>ڈائریکٹر رولینڈ ایمریچ (یوم آزادی): "چاند پر اترنا (…) بہت اچھا تھا۔ 1960 کی دہائی میں اس طرح کا اسٹیج کرنا ناممکن تھا۔ یہاں تک کہ آج کے آلات کے ساتھ بھی یہ مسائل پیدا کرے گا۔</a:t>
            </a:r>
            <a:endParaRPr lang="de-DE" altLang="de-DE" sz="2400" i="1" dirty="0">
              <a:latin typeface="Urdu Typesetting" panose="03020402040406030203" pitchFamily="66" charset="-78"/>
              <a:cs typeface="Urdu Typesetting" panose="03020402040406030203" pitchFamily="66" charset="-78"/>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4206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algn="r" defTabSz="914400">
              <a:buClr>
                <a:srgbClr val="333333"/>
              </a:buClr>
              <a:tabLst>
                <a:tab pos="375285" algn="l"/>
                <a:tab pos="375920" algn="l"/>
              </a:tabLst>
            </a:pPr>
            <a:r>
              <a:rPr lang="ur-PK" sz="2400" spc="-5" dirty="0">
                <a:solidFill>
                  <a:srgbClr val="333333"/>
                </a:solidFill>
                <a:latin typeface="Urdu Typesetting" panose="03020402040406030203" pitchFamily="66" charset="-78"/>
                <a:cs typeface="Urdu Typesetting" panose="03020402040406030203" pitchFamily="66" charset="-78"/>
              </a:rPr>
              <a:t>؟؟؟</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یہ </a:t>
            </a:r>
            <a:r>
              <a:rPr lang="ur-PK" sz="3600" dirty="0">
                <a:latin typeface="Urdu Typesetting" panose="03020402040406030203" pitchFamily="66" charset="-78"/>
                <a:cs typeface="Urdu Typesetting" panose="03020402040406030203" pitchFamily="66" charset="-78"/>
              </a:rPr>
              <a:t>پرانی کہانی</a:t>
            </a:r>
            <a:r>
              <a:rPr lang="ar-AE" sz="3600" dirty="0">
                <a:latin typeface="Urdu Typesetting" panose="03020402040406030203" pitchFamily="66" charset="-78"/>
                <a:cs typeface="Urdu Typesetting" panose="03020402040406030203" pitchFamily="66" charset="-78"/>
              </a:rPr>
              <a:t> اور دیگر سازشی نظریات کیسے پیدا ہوئے؟</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20</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24921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algn="r" defTabSz="914400">
              <a:buClr>
                <a:srgbClr val="333333"/>
              </a:buClr>
              <a:tabLst>
                <a:tab pos="375285" algn="l"/>
                <a:tab pos="375920" algn="l"/>
              </a:tabLst>
            </a:pPr>
            <a:r>
              <a:rPr lang="ar-AE" sz="2400" spc="-5" dirty="0">
                <a:solidFill>
                  <a:srgbClr val="333333"/>
                </a:solidFill>
                <a:latin typeface="Urdu Typesetting" panose="03020402040406030203" pitchFamily="66" charset="-78"/>
                <a:cs typeface="Urdu Typesetting" panose="03020402040406030203" pitchFamily="66" charset="-78"/>
              </a:rPr>
              <a:t>وہ اکثر حقیقت سے زیادہ </a:t>
            </a:r>
            <a:r>
              <a:rPr lang="ur-PK" sz="2400" spc="-5" dirty="0">
                <a:solidFill>
                  <a:srgbClr val="333333"/>
                </a:solidFill>
                <a:latin typeface="Urdu Typesetting" panose="03020402040406030203" pitchFamily="66" charset="-78"/>
                <a:cs typeface="Urdu Typesetting" panose="03020402040406030203" pitchFamily="66" charset="-78"/>
              </a:rPr>
              <a:t>پرزور</a:t>
            </a:r>
            <a:r>
              <a:rPr lang="ar-AE" sz="2400" spc="-5" dirty="0">
                <a:solidFill>
                  <a:srgbClr val="333333"/>
                </a:solidFill>
                <a:latin typeface="Urdu Typesetting" panose="03020402040406030203" pitchFamily="66" charset="-78"/>
                <a:cs typeface="Urdu Typesetting" panose="03020402040406030203" pitchFamily="66" charset="-78"/>
              </a:rPr>
              <a:t> ہوتے ہیں۔</a:t>
            </a:r>
          </a:p>
          <a:p>
            <a:pPr lvl="0" algn="r" defTabSz="914400">
              <a:buClr>
                <a:srgbClr val="333333"/>
              </a:buClr>
              <a:tabLst>
                <a:tab pos="375285" algn="l"/>
                <a:tab pos="375920" algn="l"/>
              </a:tabLst>
            </a:pPr>
            <a:r>
              <a:rPr lang="ar-AE" sz="2400" spc="-5" dirty="0">
                <a:solidFill>
                  <a:srgbClr val="333333"/>
                </a:solidFill>
                <a:latin typeface="Urdu Typesetting" panose="03020402040406030203" pitchFamily="66" charset="-78"/>
                <a:cs typeface="Urdu Typesetting" panose="03020402040406030203" pitchFamily="66" charset="-78"/>
              </a:rPr>
              <a:t>وہ حقائق پر مبنی ہیں جن کی جانچ کرنا مشکل ہے اور لوگ ان پر آسانی سے یقین کر لیتے ہیں (مثال کے طور پر، جھنڈا لہرانے سے پتہ چلتا ہے کہ تصاویر زمین پر لی گئی تھیں)۔</a:t>
            </a:r>
          </a:p>
          <a:p>
            <a:pPr lvl="0" algn="r" defTabSz="914400">
              <a:buClr>
                <a:srgbClr val="333333"/>
              </a:buClr>
              <a:tabLst>
                <a:tab pos="375285" algn="l"/>
                <a:tab pos="375920" algn="l"/>
              </a:tabLst>
            </a:pPr>
            <a:r>
              <a:rPr lang="ar-AE" sz="2400" spc="-5" dirty="0">
                <a:solidFill>
                  <a:srgbClr val="333333"/>
                </a:solidFill>
                <a:latin typeface="Urdu Typesetting" panose="03020402040406030203" pitchFamily="66" charset="-78"/>
                <a:cs typeface="Urdu Typesetting" panose="03020402040406030203" pitchFamily="66" charset="-78"/>
              </a:rPr>
              <a:t>وہ متبادل وضاحتیں چھپاتے ہیں (مثال کے طور پر، ستارے کے بغیر آسمان کی وضاحت رات کی فوٹو گرافی کی تکنیکی حدود سے کی جا سکتی ہے)۔</a:t>
            </a:r>
          </a:p>
          <a:p>
            <a:pPr lvl="0" algn="r" defTabSz="914400">
              <a:buClr>
                <a:srgbClr val="333333"/>
              </a:buClr>
              <a:tabLst>
                <a:tab pos="375285" algn="l"/>
                <a:tab pos="375920" algn="l"/>
              </a:tabLst>
            </a:pPr>
            <a:r>
              <a:rPr lang="ur-PK" sz="2400" spc="-5" dirty="0">
                <a:solidFill>
                  <a:srgbClr val="333333"/>
                </a:solidFill>
                <a:latin typeface="Urdu Typesetting" panose="03020402040406030203" pitchFamily="66" charset="-78"/>
                <a:cs typeface="Urdu Typesetting" panose="03020402040406030203" pitchFamily="66" charset="-78"/>
              </a:rPr>
              <a:t>پرانی کہانیاں</a:t>
            </a:r>
            <a:r>
              <a:rPr lang="ar-AE" sz="2400" spc="-5" dirty="0">
                <a:solidFill>
                  <a:srgbClr val="333333"/>
                </a:solidFill>
                <a:latin typeface="Urdu Typesetting" panose="03020402040406030203" pitchFamily="66" charset="-78"/>
                <a:cs typeface="Urdu Typesetting" panose="03020402040406030203" pitchFamily="66" charset="-78"/>
              </a:rPr>
              <a:t> حقائق کو سیاق و سباق سے باہر لے جاتے ہیں اور انہیں حد تک دھکیل دیتے ہیں۔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یہ </a:t>
            </a:r>
            <a:r>
              <a:rPr lang="ur-PK" sz="3600" dirty="0">
                <a:latin typeface="Urdu Typesetting" panose="03020402040406030203" pitchFamily="66" charset="-78"/>
                <a:cs typeface="Urdu Typesetting" panose="03020402040406030203" pitchFamily="66" charset="-78"/>
              </a:rPr>
              <a:t>پرانی کہانی</a:t>
            </a:r>
            <a:r>
              <a:rPr lang="ar-AE" sz="3600" dirty="0">
                <a:latin typeface="Urdu Typesetting" panose="03020402040406030203" pitchFamily="66" charset="-78"/>
                <a:cs typeface="Urdu Typesetting" panose="03020402040406030203" pitchFamily="66" charset="-78"/>
              </a:rPr>
              <a:t> اور دیگر سازشی نظریات کیسے پیدا ہوئے؟</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21</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R="5080" lvl="0" algn="r" defTabSz="914400">
              <a:buClr>
                <a:srgbClr val="333333"/>
              </a:buClr>
              <a:tabLst>
                <a:tab pos="354965" algn="l"/>
                <a:tab pos="355600" algn="l"/>
              </a:tabLst>
            </a:pPr>
            <a:r>
              <a:rPr lang="ar-AE" sz="2400" spc="-5" dirty="0">
                <a:solidFill>
                  <a:srgbClr val="333333"/>
                </a:solidFill>
                <a:latin typeface="Urdu Typesetting" panose="03020402040406030203" pitchFamily="66" charset="-78"/>
                <a:cs typeface="Urdu Typesetting" panose="03020402040406030203" pitchFamily="66" charset="-78"/>
              </a:rPr>
              <a:t>تاریخ میں ایسی بے شمار مثالیں موجود ہیں جہاں بے قابو، تباہ کن واقعات کے لیے اقلیتوں اور خارجی افراد کو جھوٹا الزام لگایا گیا۔ مثال کے طور پر، قرون وسطی کے زمانے میں خراب فصل کا الزام اکثر جادو ٹونے یا مذہبی اقلیتوں پر لگایا جاتا تھا۔</a:t>
            </a:r>
          </a:p>
          <a:p>
            <a:pPr marR="5080" lvl="0" algn="r" defTabSz="914400">
              <a:buClr>
                <a:srgbClr val="333333"/>
              </a:buClr>
              <a:tabLst>
                <a:tab pos="354965" algn="l"/>
                <a:tab pos="355600" algn="l"/>
              </a:tabLst>
            </a:pPr>
            <a:r>
              <a:rPr lang="ar-AE" sz="2400" spc="-5" dirty="0">
                <a:solidFill>
                  <a:srgbClr val="333333"/>
                </a:solidFill>
                <a:latin typeface="Urdu Typesetting" panose="03020402040406030203" pitchFamily="66" charset="-78"/>
                <a:cs typeface="Urdu Typesetting" panose="03020402040406030203" pitchFamily="66" charset="-78"/>
              </a:rPr>
              <a:t>ان سادہ وضاحتوں نے تناؤ اور خوف کو کم کیا اور </a:t>
            </a:r>
            <a:r>
              <a:rPr lang="ur-PK" sz="2400" spc="-5" dirty="0">
                <a:solidFill>
                  <a:srgbClr val="333333"/>
                </a:solidFill>
                <a:latin typeface="Urdu Typesetting" panose="03020402040406030203" pitchFamily="66" charset="-78"/>
                <a:cs typeface="Urdu Typesetting" panose="03020402040406030203" pitchFamily="66" charset="-78"/>
              </a:rPr>
              <a:t>طاقت</a:t>
            </a:r>
            <a:r>
              <a:rPr lang="ar-AE" sz="2400" spc="-5" dirty="0">
                <a:solidFill>
                  <a:srgbClr val="333333"/>
                </a:solidFill>
                <a:latin typeface="Urdu Typesetting" panose="03020402040406030203" pitchFamily="66" charset="-78"/>
                <a:cs typeface="Urdu Typesetting" panose="03020402040406030203" pitchFamily="66" charset="-78"/>
              </a:rPr>
              <a:t> کا وہم فراہم کیا۔</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یہ </a:t>
            </a:r>
            <a:r>
              <a:rPr lang="ur-PK" sz="3600" dirty="0">
                <a:latin typeface="Urdu Typesetting" panose="03020402040406030203" pitchFamily="66" charset="-78"/>
                <a:cs typeface="Urdu Typesetting" panose="03020402040406030203" pitchFamily="66" charset="-78"/>
              </a:rPr>
              <a:t>پرانی کہانی</a:t>
            </a:r>
            <a:r>
              <a:rPr lang="ar-AE" sz="3600" dirty="0">
                <a:latin typeface="Urdu Typesetting" panose="03020402040406030203" pitchFamily="66" charset="-78"/>
                <a:cs typeface="Urdu Typesetting" panose="03020402040406030203" pitchFamily="66" charset="-78"/>
              </a:rPr>
              <a:t> اور دیگر سازشی نظریات کیسے پیدا ہوئے؟</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7"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Urdu Typesetting" panose="03020402040406030203" pitchFamily="66" charset="-78"/>
              <a:cs typeface="Urdu Typesetting" panose="03020402040406030203" pitchFamily="66" charset="-78"/>
            </a:endParaRPr>
          </a:p>
        </p:txBody>
      </p:sp>
      <p:sp>
        <p:nvSpPr>
          <p:cNvPr id="8"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Urdu Typesetting" panose="03020402040406030203" pitchFamily="66" charset="-78"/>
              <a:cs typeface="Urdu Typesetting" panose="03020402040406030203" pitchFamily="66" charset="-78"/>
            </a:endParaRPr>
          </a:p>
        </p:txBody>
      </p:sp>
      <p:sp>
        <p:nvSpPr>
          <p:cNvPr id="9"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Urdu Typesetting" panose="03020402040406030203" pitchFamily="66" charset="-78"/>
              <a:cs typeface="Urdu Typesetting" panose="03020402040406030203" pitchFamily="66" charset="-78"/>
            </a:endParaRPr>
          </a:p>
        </p:txBody>
      </p:sp>
      <p:sp>
        <p:nvSpPr>
          <p:cNvPr id="10"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Urdu Typesetting" panose="03020402040406030203" pitchFamily="66" charset="-78"/>
              <a:cs typeface="Urdu Typesetting" panose="03020402040406030203" pitchFamily="66"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ہم یہ سب کیوں کر ریے ہیں؟</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lvl="0" algn="r" defTabSz="914400">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مطالعات سے پتہ چلتا ہے کہ بہت سے لوگ </a:t>
            </a:r>
            <a:r>
              <a:rPr lang="ur-PK" altLang="de-DE" sz="2400" dirty="0">
                <a:solidFill>
                  <a:srgbClr val="333333"/>
                </a:solidFill>
                <a:latin typeface="Urdu Typesetting" panose="03020402040406030203" pitchFamily="66" charset="-78"/>
                <a:cs typeface="Urdu Typesetting" panose="03020402040406030203" pitchFamily="66" charset="-78"/>
              </a:rPr>
              <a:t>جو سائیکوسس</a:t>
            </a:r>
            <a:r>
              <a:rPr lang="ar-AE" altLang="de-DE" sz="2400" dirty="0">
                <a:solidFill>
                  <a:srgbClr val="333333"/>
                </a:solidFill>
                <a:latin typeface="Urdu Typesetting" panose="03020402040406030203" pitchFamily="66" charset="-78"/>
                <a:cs typeface="Urdu Typesetting" panose="03020402040406030203" pitchFamily="66" charset="-78"/>
              </a:rPr>
              <a:t> میں مبتلا ہیں (لیکن سبھی نہیں!) تھوڑی معلومات کی بنیاد پر فیصلے کرتے ہیں۔</a:t>
            </a: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23</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7"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Urdu Typesetting" panose="03020402040406030203" pitchFamily="66" charset="-78"/>
              <a:cs typeface="Urdu Typesetting" panose="03020402040406030203" pitchFamily="66" charset="-78"/>
            </a:endParaRPr>
          </a:p>
        </p:txBody>
      </p:sp>
      <p:sp>
        <p:nvSpPr>
          <p:cNvPr id="8"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162318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ہم یہ سب کیوں کر ریے ہیں؟</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lvl="0" algn="r" defTabSz="914400">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مطالعات سے پتہ چلتا ہے کہ بہت سے لوگ </a:t>
            </a:r>
            <a:r>
              <a:rPr lang="ur-PK" altLang="de-DE" sz="2400" dirty="0">
                <a:solidFill>
                  <a:srgbClr val="333333"/>
                </a:solidFill>
                <a:latin typeface="Urdu Typesetting" panose="03020402040406030203" pitchFamily="66" charset="-78"/>
                <a:cs typeface="Urdu Typesetting" panose="03020402040406030203" pitchFamily="66" charset="-78"/>
              </a:rPr>
              <a:t>جو سائیکوسس</a:t>
            </a:r>
            <a:r>
              <a:rPr lang="ar-AE" altLang="de-DE" sz="2400" dirty="0">
                <a:solidFill>
                  <a:srgbClr val="333333"/>
                </a:solidFill>
                <a:latin typeface="Urdu Typesetting" panose="03020402040406030203" pitchFamily="66" charset="-78"/>
                <a:cs typeface="Urdu Typesetting" panose="03020402040406030203" pitchFamily="66" charset="-78"/>
              </a:rPr>
              <a:t> میں مبتلا ہیں (لیکن سبھی نہیں!) تھوڑی معلومات کی بنیاد پر فیصلے کرتے ہیں۔</a:t>
            </a:r>
          </a:p>
          <a:p>
            <a:pPr lvl="0" algn="r" defTabSz="914400">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فیصلہ سازی کا یہ انداز آسانی سے غلطیوں کا باعث بن سکتا ہے۔ اس لیے بہتر ہے کہ فیصلہ سازی کا </a:t>
            </a:r>
            <a:r>
              <a:rPr lang="ur-PK" altLang="de-DE" sz="2400" dirty="0">
                <a:solidFill>
                  <a:srgbClr val="333333"/>
                </a:solidFill>
                <a:latin typeface="Urdu Typesetting" panose="03020402040406030203" pitchFamily="66" charset="-78"/>
                <a:cs typeface="Urdu Typesetting" panose="03020402040406030203" pitchFamily="66" charset="-78"/>
              </a:rPr>
              <a:t>وہ </a:t>
            </a:r>
            <a:r>
              <a:rPr lang="ar-AE" altLang="de-DE" sz="2400" dirty="0">
                <a:solidFill>
                  <a:srgbClr val="333333"/>
                </a:solidFill>
                <a:latin typeface="Urdu Typesetting" panose="03020402040406030203" pitchFamily="66" charset="-78"/>
                <a:cs typeface="Urdu Typesetting" panose="03020402040406030203" pitchFamily="66" charset="-78"/>
              </a:rPr>
              <a:t>انداز استعمال کیا جائے جو تمام دستیاب معلومات کو مدنظر رکھے۔</a:t>
            </a:r>
            <a:endParaRPr lang="en-US" altLang="de-DE" sz="2400" dirty="0">
              <a:solidFill>
                <a:srgbClr val="004992"/>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dirty="0">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dirty="0">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24</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7"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Urdu Typesetting" panose="03020402040406030203" pitchFamily="66" charset="-78"/>
              <a:cs typeface="Urdu Typesetting" panose="03020402040406030203" pitchFamily="66" charset="-78"/>
            </a:endParaRPr>
          </a:p>
        </p:txBody>
      </p:sp>
      <p:sp>
        <p:nvSpPr>
          <p:cNvPr id="8"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Urdu Typesetting" panose="03020402040406030203" pitchFamily="66" charset="-78"/>
              <a:cs typeface="Urdu Typesetting" panose="03020402040406030203" pitchFamily="66"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76382" y="1093716"/>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کس طرح</a:t>
            </a:r>
            <a:r>
              <a:rPr lang="ur-PK" sz="3600" dirty="0">
                <a:latin typeface="Urdu Typesetting" panose="03020402040406030203" pitchFamily="66" charset="-78"/>
                <a:cs typeface="Urdu Typesetting" panose="03020402040406030203" pitchFamily="66" charset="-78"/>
              </a:rPr>
              <a:t> جلدی</a:t>
            </a:r>
            <a:r>
              <a:rPr lang="ar-AE" sz="3600" dirty="0">
                <a:latin typeface="Urdu Typesetting" panose="03020402040406030203" pitchFamily="66" charset="-78"/>
                <a:cs typeface="Urdu Typesetting" panose="03020402040406030203" pitchFamily="66" charset="-78"/>
              </a:rPr>
              <a:t> نتیجہ پر پہنچنا </a:t>
            </a:r>
            <a:r>
              <a:rPr lang="ur-PK" sz="3600" dirty="0">
                <a:latin typeface="Urdu Typesetting" panose="03020402040406030203" pitchFamily="66" charset="-78"/>
                <a:cs typeface="Urdu Typesetting" panose="03020402040406030203" pitchFamily="66" charset="-78"/>
              </a:rPr>
              <a:t>سائیکوسس</a:t>
            </a:r>
            <a:r>
              <a:rPr lang="ar-AE" sz="3600" dirty="0">
                <a:latin typeface="Urdu Typesetting" panose="03020402040406030203" pitchFamily="66" charset="-78"/>
                <a:cs typeface="Urdu Typesetting" panose="03020402040406030203" pitchFamily="66" charset="-78"/>
              </a:rPr>
              <a:t> کے دوران غلط تشریحات کو فروغ دیتا ہے - مثالیں۔</a:t>
            </a:r>
            <a:endParaRPr lang="en-US" sz="3600" dirty="0">
              <a:latin typeface="Urdu Typesetting" panose="03020402040406030203" pitchFamily="66" charset="-78"/>
              <a:cs typeface="Urdu Typesetting" panose="03020402040406030203" pitchFamily="66" charset="-78"/>
            </a:endParaRPr>
          </a:p>
        </p:txBody>
      </p:sp>
      <p:sp>
        <p:nvSpPr>
          <p:cNvPr id="8" name="Footer Placeholder 7"/>
          <p:cNvSpPr>
            <a:spLocks noGrp="1"/>
          </p:cNvSpPr>
          <p:nvPr>
            <p:ph type="ftr" sz="quarter" idx="11"/>
          </p:nvPr>
        </p:nvSpPr>
        <p:spPr>
          <a:xfrm>
            <a:off x="5397815" y="340373"/>
            <a:ext cx="5184000" cy="216000"/>
          </a:xfrm>
        </p:spPr>
        <p:txBody>
          <a:bodyPr/>
          <a:lstStyle/>
          <a:p>
            <a:pPr>
              <a:defRPr/>
            </a:pPr>
            <a:r>
              <a:rPr lang="en-US" dirty="0">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dirty="0">
              <a:solidFill>
                <a:srgbClr val="000000"/>
              </a:solidFill>
              <a:latin typeface="Urdu Typesetting" panose="03020402040406030203" pitchFamily="66" charset="-78"/>
              <a:cs typeface="Urdu Typesetting" panose="03020402040406030203" pitchFamily="66" charset="-78"/>
            </a:endParaRPr>
          </a:p>
        </p:txBody>
      </p:sp>
      <p:sp>
        <p:nvSpPr>
          <p:cNvPr id="9" name="Slide Number Placeholder 8"/>
          <p:cNvSpPr>
            <a:spLocks noGrp="1"/>
          </p:cNvSpPr>
          <p:nvPr>
            <p:ph type="sldNum" sz="quarter" idx="12"/>
          </p:nvPr>
        </p:nvSpPr>
        <p:spPr>
          <a:xfrm>
            <a:off x="10581815" y="334221"/>
            <a:ext cx="360000" cy="216000"/>
          </a:xfrm>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25</a:t>
            </a:fld>
            <a:endParaRPr lang="de-DE" altLang="de-DE" dirty="0">
              <a:solidFill>
                <a:srgbClr val="000000"/>
              </a:solidFill>
              <a:latin typeface="Urdu Typesetting" panose="03020402040406030203" pitchFamily="66" charset="-78"/>
              <a:cs typeface="Urdu Typesetting" panose="03020402040406030203" pitchFamily="66" charset="-78"/>
            </a:endParaRPr>
          </a:p>
        </p:txBody>
      </p:sp>
      <p:graphicFrame>
        <p:nvGraphicFramePr>
          <p:cNvPr id="11" name="Table 10"/>
          <p:cNvGraphicFramePr>
            <a:graphicFrameLocks noGrp="1"/>
          </p:cNvGraphicFramePr>
          <p:nvPr>
            <p:extLst>
              <p:ext uri="{D42A27DB-BD31-4B8C-83A1-F6EECF244321}">
                <p14:modId xmlns:p14="http://schemas.microsoft.com/office/powerpoint/2010/main" val="3197119260"/>
              </p:ext>
            </p:extLst>
          </p:nvPr>
        </p:nvGraphicFramePr>
        <p:xfrm>
          <a:off x="382587" y="2667000"/>
          <a:ext cx="11376000" cy="238252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31191768"/>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602891852"/>
                    </a:ext>
                  </a:extLst>
                </a:gridCol>
              </a:tblGrid>
              <a:tr h="370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18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دوسری وضاحتیں</a:t>
                      </a:r>
                      <a:endParaRPr kumimoji="0" lang="de-DE" sz="18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18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سائیکوسس کے دوران وضاحت</a:t>
                      </a:r>
                      <a:endParaRPr kumimoji="0" lang="de-DE" sz="18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18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موقع</a:t>
                      </a:r>
                      <a:endParaRPr kumimoji="0" lang="de-DE" sz="18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تار کا نقصان؛ دور کی کال کی مخصوص آوازیں؛ </a:t>
                      </a: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موبائل</a:t>
                      </a: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فون کال کے دوران </a:t>
                      </a: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خراب سگنل</a:t>
                      </a: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سی آئی اے آپ کو سن رہی ہے۔</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آپ کو فون لائن پر ایک کرخت آواز سنائی دیتی ہے۔</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کوئی ابھی</a:t>
                      </a: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کچھ</a:t>
                      </a: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پکا رہا ہے؛ کسی نے تھوڑی دیر کے لیے دھول نہیں </a:t>
                      </a: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صاف کی</a:t>
                      </a: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آپ کو اینتھراکس سے زہر دینے کی کوشش کی گئی ہے۔ پولیس نے آپ </a:t>
                      </a: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پر الزام لگانے </a:t>
                      </a: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کے لیے منشیات لگائی۔</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کچن کی میز پر سفید دھول، پہلے وہاں نہیں تھی۔</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12" name="Rechteck 1"/>
          <p:cNvSpPr>
            <a:spLocks noChangeArrowheads="1"/>
          </p:cNvSpPr>
          <p:nvPr/>
        </p:nvSpPr>
        <p:spPr bwMode="auto">
          <a:xfrm>
            <a:off x="376382" y="592051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ar-AE" altLang="de-DE" sz="1800" dirty="0">
                <a:solidFill>
                  <a:srgbClr val="004992"/>
                </a:solidFill>
                <a:latin typeface="Urdu Typesetting" panose="03020402040406030203" pitchFamily="66" charset="-78"/>
                <a:cs typeface="Urdu Typesetting" panose="03020402040406030203" pitchFamily="66" charset="-78"/>
              </a:rPr>
              <a:t>کیا کوئی</a:t>
            </a:r>
            <a:r>
              <a:rPr lang="ur-PK" altLang="de-DE" sz="1800" dirty="0">
                <a:solidFill>
                  <a:srgbClr val="004992"/>
                </a:solidFill>
                <a:latin typeface="Urdu Typesetting" panose="03020402040406030203" pitchFamily="66" charset="-78"/>
                <a:cs typeface="Urdu Typesetting" panose="03020402040406030203" pitchFamily="66" charset="-78"/>
              </a:rPr>
              <a:t> اپنا</a:t>
            </a:r>
            <a:r>
              <a:rPr lang="ar-AE" altLang="de-DE" sz="1800" dirty="0">
                <a:solidFill>
                  <a:srgbClr val="004992"/>
                </a:solidFill>
                <a:latin typeface="Urdu Typesetting" panose="03020402040406030203" pitchFamily="66" charset="-78"/>
                <a:cs typeface="Urdu Typesetting" panose="03020402040406030203" pitchFamily="66" charset="-78"/>
              </a:rPr>
              <a:t> مختصر ذاتی تجربہ </a:t>
            </a:r>
            <a:r>
              <a:rPr lang="ur-PK" altLang="de-DE" sz="1800" dirty="0">
                <a:solidFill>
                  <a:srgbClr val="004992"/>
                </a:solidFill>
                <a:latin typeface="Urdu Typesetting" panose="03020402040406030203" pitchFamily="66" charset="-78"/>
                <a:cs typeface="Urdu Typesetting" panose="03020402040406030203" pitchFamily="66" charset="-78"/>
              </a:rPr>
              <a:t>پیش </a:t>
            </a:r>
            <a:r>
              <a:rPr lang="ar-AE" altLang="de-DE" sz="1800" dirty="0">
                <a:solidFill>
                  <a:srgbClr val="004992"/>
                </a:solidFill>
                <a:latin typeface="Urdu Typesetting" panose="03020402040406030203" pitchFamily="66" charset="-78"/>
                <a:cs typeface="Urdu Typesetting" panose="03020402040406030203" pitchFamily="66" charset="-78"/>
              </a:rPr>
              <a:t>کر سکتا ہے؟</a:t>
            </a:r>
            <a:endParaRPr lang="de-DE" altLang="de-DE" sz="1800" dirty="0">
              <a:solidFill>
                <a:srgbClr val="004992"/>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پہلا کام</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مندرجہ ذیل میں آپ کو تصاویر کا ایک سلسلہ نظر آئے گا۔ یہ تصویر کی صرف ایک تفصیل سے شروع ہوتا ہے۔</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پھر، ایک اور تفصیل شامل کی جاتی ہے۔ یہ اس وقت تک جاری رہتا ہے جب تک پوری تصویر سامنے نہیں آتی۔</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آپ کا کام </a:t>
            </a:r>
            <a:r>
              <a:rPr lang="ur-PK" sz="2400" dirty="0">
                <a:solidFill>
                  <a:srgbClr val="333333"/>
                </a:solidFill>
                <a:latin typeface="Urdu Typesetting" panose="03020402040406030203" pitchFamily="66" charset="-78"/>
                <a:cs typeface="Urdu Typesetting" panose="03020402040406030203" pitchFamily="66" charset="-78"/>
              </a:rPr>
              <a:t>چیز</a:t>
            </a:r>
            <a:r>
              <a:rPr lang="ar-AE" sz="2400" dirty="0">
                <a:solidFill>
                  <a:srgbClr val="333333"/>
                </a:solidFill>
                <a:latin typeface="Urdu Typesetting" panose="03020402040406030203" pitchFamily="66" charset="-78"/>
                <a:cs typeface="Urdu Typesetting" panose="03020402040406030203" pitchFamily="66" charset="-78"/>
              </a:rPr>
              <a:t> کی شناخت کرنا ہے۔</a:t>
            </a: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26</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48290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پہلا کام</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مندرجہ ذیل میں آپ کو تصاویر کا ایک سلسلہ نظر آئے گا۔ یہ تصویر کی صرف ایک تفصیل سے شروع ہوتا ہے۔</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پھر، ایک اور تفصیل شامل کی جاتی ہے۔ یہ اس وقت تک جاری رہتا ہے جب تک پوری تصویر سامنے نہیں آتی۔</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آپ کا کام </a:t>
            </a:r>
            <a:r>
              <a:rPr lang="ur-PK" sz="2400" dirty="0">
                <a:solidFill>
                  <a:srgbClr val="333333"/>
                </a:solidFill>
                <a:latin typeface="Urdu Typesetting" panose="03020402040406030203" pitchFamily="66" charset="-78"/>
                <a:cs typeface="Urdu Typesetting" panose="03020402040406030203" pitchFamily="66" charset="-78"/>
              </a:rPr>
              <a:t>چیز</a:t>
            </a:r>
            <a:r>
              <a:rPr lang="ar-AE" sz="2400" dirty="0">
                <a:solidFill>
                  <a:srgbClr val="333333"/>
                </a:solidFill>
                <a:latin typeface="Urdu Typesetting" panose="03020402040406030203" pitchFamily="66" charset="-78"/>
                <a:cs typeface="Urdu Typesetting" panose="03020402040406030203" pitchFamily="66" charset="-78"/>
              </a:rPr>
              <a:t> کی شناخت کرنا ہے۔</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جلد بازی کے ساتھ ساتھ طویل فیصلہ کرنے سے بچنے کی کوشش کریں۔</a:t>
            </a: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27</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33066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پہلا کام</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مندرجہ ذیل میں آپ کو تصاویر کا ایک سلسلہ نظر آئے گا۔ یہ تصویر کی صرف ایک تفصیل سے شروع ہوتا ہے۔</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پھر، ایک اور تفصیل شامل کی جاتی ہے۔ یہ اس وقت تک جاری رہتا ہے جب تک پوری تصویر سامنے نہیں آتی۔</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آپ کا کام </a:t>
            </a:r>
            <a:r>
              <a:rPr lang="ur-PK" sz="2400" dirty="0">
                <a:solidFill>
                  <a:srgbClr val="333333"/>
                </a:solidFill>
                <a:latin typeface="Urdu Typesetting" panose="03020402040406030203" pitchFamily="66" charset="-78"/>
                <a:cs typeface="Urdu Typesetting" panose="03020402040406030203" pitchFamily="66" charset="-78"/>
              </a:rPr>
              <a:t>چیز</a:t>
            </a:r>
            <a:r>
              <a:rPr lang="ar-AE" sz="2400" dirty="0">
                <a:solidFill>
                  <a:srgbClr val="333333"/>
                </a:solidFill>
                <a:latin typeface="Urdu Typesetting" panose="03020402040406030203" pitchFamily="66" charset="-78"/>
                <a:cs typeface="Urdu Typesetting" panose="03020402040406030203" pitchFamily="66" charset="-78"/>
              </a:rPr>
              <a:t> کی شناخت کرنا ہے۔</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جلد بازی کے ساتھ ساتھ طویل فیصلہ کرنے سے بچنے کی کوشش کریں۔</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ہر </a:t>
            </a:r>
            <a:r>
              <a:rPr lang="ur-PK" sz="2400" dirty="0">
                <a:solidFill>
                  <a:srgbClr val="333333"/>
                </a:solidFill>
                <a:latin typeface="Urdu Typesetting" panose="03020402040406030203" pitchFamily="66" charset="-78"/>
                <a:cs typeface="Urdu Typesetting" panose="03020402040406030203" pitchFamily="66" charset="-78"/>
              </a:rPr>
              <a:t>جواب</a:t>
            </a:r>
            <a:r>
              <a:rPr lang="ar-AE" sz="2400" dirty="0">
                <a:solidFill>
                  <a:srgbClr val="333333"/>
                </a:solidFill>
                <a:latin typeface="Urdu Typesetting" panose="03020402040406030203" pitchFamily="66" charset="-78"/>
                <a:cs typeface="Urdu Typesetting" panose="03020402040406030203" pitchFamily="66" charset="-78"/>
              </a:rPr>
              <a:t> کے حق میں اور خلاف شواہد پر بحث کریں۔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28</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7985267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پہلی تصویر</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lvl="0" algn="r" defTabSz="914400"/>
            <a:r>
              <a:rPr lang="ar-AE" sz="2400" spc="-10" dirty="0">
                <a:solidFill>
                  <a:srgbClr val="333333"/>
                </a:solidFill>
                <a:latin typeface="Urdu Typesetting" panose="03020402040406030203" pitchFamily="66" charset="-78"/>
                <a:cs typeface="Urdu Typesetting" panose="03020402040406030203" pitchFamily="66" charset="-78"/>
              </a:rPr>
              <a:t>کئی متبادل تشریحات فراہم کی گئی ہیں۔</a:t>
            </a:r>
          </a:p>
          <a:p>
            <a:pPr lvl="0" algn="r" defTabSz="914400"/>
            <a:r>
              <a:rPr lang="ar-AE" sz="2400" spc="-10" dirty="0">
                <a:solidFill>
                  <a:srgbClr val="333333"/>
                </a:solidFill>
                <a:latin typeface="Urdu Typesetting" panose="03020402040406030203" pitchFamily="66" charset="-78"/>
                <a:cs typeface="Urdu Typesetting" panose="03020402040406030203" pitchFamily="66" charset="-78"/>
              </a:rPr>
              <a:t>براہ </a:t>
            </a:r>
            <a:r>
              <a:rPr lang="ur-PK" sz="2400" spc="-10" dirty="0">
                <a:solidFill>
                  <a:srgbClr val="333333"/>
                </a:solidFill>
                <a:latin typeface="Urdu Typesetting" panose="03020402040406030203" pitchFamily="66" charset="-78"/>
                <a:cs typeface="Urdu Typesetting" panose="03020402040406030203" pitchFamily="66" charset="-78"/>
              </a:rPr>
              <a:t>مہربانی</a:t>
            </a:r>
            <a:r>
              <a:rPr lang="ar-AE" sz="2400" spc="-10" dirty="0">
                <a:solidFill>
                  <a:srgbClr val="333333"/>
                </a:solidFill>
                <a:latin typeface="Urdu Typesetting" panose="03020402040406030203" pitchFamily="66" charset="-78"/>
                <a:cs typeface="Urdu Typesetting" panose="03020402040406030203" pitchFamily="66" charset="-78"/>
              </a:rPr>
              <a:t> گروپ کے ساتھ بات چیت کریں کہ آپ کو ہر آپشن کا کتنا امکان ہے اور کیا آپ فیصلہ کرنے کے لیے کافی پر اعتماد محسوس کرتے ہیں۔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29</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30</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9" name="Picture 6" descr="stuhlneu7"/>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31</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1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Urdu Typesetting" panose="03020402040406030203" pitchFamily="66" charset="-78"/>
              <a:cs typeface="Urdu Typesetting" panose="03020402040406030203" pitchFamily="66" charset="-78"/>
            </a:endParaRPr>
          </a:p>
        </p:txBody>
      </p:sp>
      <p:pic>
        <p:nvPicPr>
          <p:cNvPr id="17" name="Picture 6" descr="stuhlneu6"/>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48832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1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Urdu Typesetting" panose="03020402040406030203" pitchFamily="66" charset="-78"/>
              <a:cs typeface="Urdu Typesetting" panose="03020402040406030203" pitchFamily="66" charset="-78"/>
            </a:endParaRPr>
          </a:p>
        </p:txBody>
      </p:sp>
      <p:pic>
        <p:nvPicPr>
          <p:cNvPr id="17" name="Picture 6" descr="stuhlneu5"/>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612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33</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1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Urdu Typesetting" panose="03020402040406030203" pitchFamily="66" charset="-78"/>
              <a:cs typeface="Urdu Typesetting" panose="03020402040406030203" pitchFamily="66" charset="-78"/>
            </a:endParaRPr>
          </a:p>
        </p:txBody>
      </p:sp>
      <p:pic>
        <p:nvPicPr>
          <p:cNvPr id="17" name="Picture 6" descr="stuhlneu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42497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34</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1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Urdu Typesetting" panose="03020402040406030203" pitchFamily="66" charset="-78"/>
              <a:cs typeface="Urdu Typesetting" panose="03020402040406030203" pitchFamily="66" charset="-78"/>
            </a:endParaRPr>
          </a:p>
        </p:txBody>
      </p:sp>
      <p:pic>
        <p:nvPicPr>
          <p:cNvPr id="17" name="Picture 6" descr="stuhlneu4"/>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5463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35</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1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Urdu Typesetting" panose="03020402040406030203" pitchFamily="66" charset="-78"/>
              <a:cs typeface="Urdu Typesetting" panose="03020402040406030203" pitchFamily="66" charset="-78"/>
            </a:endParaRPr>
          </a:p>
        </p:txBody>
      </p:sp>
      <p:pic>
        <p:nvPicPr>
          <p:cNvPr id="17" name="Picture 6" descr="Stuhl 3"/>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26732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36</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2" name="Picture 6" descr="Stuhl 2"/>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4766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1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Urdu Typesetting" panose="03020402040406030203" pitchFamily="66" charset="-78"/>
              <a:cs typeface="Urdu Typesetting" panose="03020402040406030203" pitchFamily="66" charset="-78"/>
            </a:endParaRPr>
          </a:p>
        </p:txBody>
      </p:sp>
      <p:pic>
        <p:nvPicPr>
          <p:cNvPr id="17" name="Picture 6" descr="stuhlneu"/>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81991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دوسری تصویر</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080" lvl="0" algn="r" defTabSz="914400"/>
            <a:r>
              <a:rPr lang="ar-AE" sz="2400" spc="-5" dirty="0">
                <a:solidFill>
                  <a:srgbClr val="333333"/>
                </a:solidFill>
                <a:latin typeface="Urdu Typesetting" panose="03020402040406030203" pitchFamily="66" charset="-78"/>
                <a:cs typeface="Urdu Typesetting" panose="03020402040406030203" pitchFamily="66" charset="-78"/>
              </a:rPr>
              <a:t>یہاں، کوئی متبادل</a:t>
            </a:r>
            <a:r>
              <a:rPr lang="ur-PK" sz="2400" spc="-5" dirty="0">
                <a:solidFill>
                  <a:srgbClr val="333333"/>
                </a:solidFill>
                <a:latin typeface="Urdu Typesetting" panose="03020402040406030203" pitchFamily="66" charset="-78"/>
                <a:cs typeface="Urdu Typesetting" panose="03020402040406030203" pitchFamily="66" charset="-78"/>
              </a:rPr>
              <a:t> جواب</a:t>
            </a:r>
            <a:r>
              <a:rPr lang="ar-AE" sz="2400" spc="-5" dirty="0">
                <a:solidFill>
                  <a:srgbClr val="333333"/>
                </a:solidFill>
                <a:latin typeface="Urdu Typesetting" panose="03020402040406030203" pitchFamily="66" charset="-78"/>
                <a:cs typeface="Urdu Typesetting" panose="03020402040406030203" pitchFamily="66" charset="-78"/>
              </a:rPr>
              <a:t> فراہم نہیں کیا گیا ہے۔ آپ کو تصویر کے بارے میں اپنے خیالات کے ساتھ آنا ہوگا۔ کئی متبادل</a:t>
            </a:r>
            <a:r>
              <a:rPr lang="ur-PK" sz="2400" spc="-5" dirty="0">
                <a:solidFill>
                  <a:srgbClr val="333333"/>
                </a:solidFill>
                <a:latin typeface="Urdu Typesetting" panose="03020402040406030203" pitchFamily="66" charset="-78"/>
                <a:cs typeface="Urdu Typesetting" panose="03020402040406030203" pitchFamily="66" charset="-78"/>
              </a:rPr>
              <a:t> جواب</a:t>
            </a:r>
            <a:r>
              <a:rPr lang="ar-AE" sz="2400" spc="-5" dirty="0">
                <a:solidFill>
                  <a:srgbClr val="333333"/>
                </a:solidFill>
                <a:latin typeface="Urdu Typesetting" panose="03020402040406030203" pitchFamily="66" charset="-78"/>
                <a:cs typeface="Urdu Typesetting" panose="03020402040406030203" pitchFamily="66" charset="-78"/>
              </a:rPr>
              <a:t> پیش کرنے کے لیے آزاد محسوس کریں۔ براہ </a:t>
            </a:r>
            <a:r>
              <a:rPr lang="ur-PK" sz="2400" spc="-5" dirty="0">
                <a:solidFill>
                  <a:srgbClr val="333333"/>
                </a:solidFill>
                <a:latin typeface="Urdu Typesetting" panose="03020402040406030203" pitchFamily="66" charset="-78"/>
                <a:cs typeface="Urdu Typesetting" panose="03020402040406030203" pitchFamily="66" charset="-78"/>
              </a:rPr>
              <a:t>مہربانی</a:t>
            </a:r>
            <a:r>
              <a:rPr lang="ar-AE" sz="2400" spc="-5" dirty="0">
                <a:solidFill>
                  <a:srgbClr val="333333"/>
                </a:solidFill>
                <a:latin typeface="Urdu Typesetting" panose="03020402040406030203" pitchFamily="66" charset="-78"/>
                <a:cs typeface="Urdu Typesetting" panose="03020402040406030203" pitchFamily="66" charset="-78"/>
              </a:rPr>
              <a:t> گروپ کے ساتھ اپنے جائزوں پر تبادلہ خیال کریں۔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38</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62D9B5E2-256B-4ECF-A402-E702D32833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39</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FEDB8D1C-C875-4882-96F9-CC08F1533A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40</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7531659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6DCA0E36-80A5-4EBD-8588-111A954055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41</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612539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4CAD98D3-621D-4274-B60E-60C8793C65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42</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084279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FBDD0560-8D9E-4F92-B3A3-496CB01B56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43</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3638256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74ED749A-C394-422C-BD0C-30F8C2524F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44</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6448761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A12314B1-8350-4E73-B81E-7A6F9E3B1C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45</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3658404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C693D539-9EAE-4F4D-9992-946B614632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46</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2310298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تیسری تصویر</a:t>
            </a:r>
            <a:endParaRPr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Urdu Typesetting" panose="03020402040406030203" pitchFamily="66" charset="-78"/>
                <a:cs typeface="Urdu Typesetting" panose="03020402040406030203" pitchFamily="66" charset="-78"/>
              </a:rPr>
              <a:t>Metacognitive Training 2 - Jumping to Conclusions I</a:t>
            </a:r>
            <a:endParaRPr kumimoji="0" lang="de-DE" sz="1000" b="0" i="0" u="none" strike="noStrike" kern="1200" cap="none" spc="0" normalizeH="0" baseline="0" noProof="0">
              <a:ln>
                <a:noFill/>
              </a:ln>
              <a:solidFill>
                <a:srgbClr val="000000"/>
              </a:solidFill>
              <a:effectLst/>
              <a:uLnTx/>
              <a:uFillTx/>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17398-395A-41BE-9AA8-D348D3D2DAC9}" type="slidenum">
              <a:rPr kumimoji="0" lang="de-DE" altLang="de-DE" sz="1000" b="0" i="0" u="none" strike="noStrike" kern="1200" cap="none" spc="0" normalizeH="0" baseline="0" noProof="0" smtClean="0">
                <a:ln>
                  <a:noFill/>
                </a:ln>
                <a:solidFill>
                  <a:srgbClr val="000000"/>
                </a:solidFill>
                <a:effectLst/>
                <a:uLnTx/>
                <a:uFillTx/>
                <a:latin typeface="Urdu Typesetting" panose="03020402040406030203" pitchFamily="66" charset="-78"/>
                <a:cs typeface="Urdu Typesetting" panose="03020402040406030203" pitchFamily="66" charset="-78"/>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de-DE" altLang="de-DE" sz="1000" b="0" i="0" u="none" strike="noStrike" kern="1200" cap="none" spc="0" normalizeH="0" baseline="0" noProof="0">
              <a:ln>
                <a:noFill/>
              </a:ln>
              <a:solidFill>
                <a:srgbClr val="000000"/>
              </a:solidFill>
              <a:effectLst/>
              <a:uLnTx/>
              <a:uFillTx/>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8616813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48</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6" name="Picture 4" descr="elefant paint 8"/>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4661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49</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 name="Picture 4" descr="elefant paint 7"/>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93083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50</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 name="Picture 4" descr="elefant paint 6"/>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17510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51</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 name="Picture 4" descr="elefant paint 5"/>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79935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52</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 name="Picture 4" descr="elefant paint 4"/>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6189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53</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 name="Picture 4" descr="elefant paint 3"/>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12187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54</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 name="Picture 4" descr="elefant paint neu"/>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685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55</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41261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چوتھی تصویر</a:t>
            </a:r>
            <a:endParaRPr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56</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6" name="Picture 7" descr="mühle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58</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0" name="Picture 6" descr="mühle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940109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59</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0" name="Picture 6" descr="mühle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42730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60</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0" name="Picture 6" descr="mühle6"/>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4473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61</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1" name="Picture 6" descr="mühle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97813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0" name="Picture 6" descr="mühle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22750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63</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0" name="Picture 6" descr="mühle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76273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64</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1" name="Picture 6" descr="mühl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957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پانچویں تصویر</a:t>
            </a:r>
            <a:endParaRPr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65</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پرانا پل</a:t>
            </a:r>
          </a:p>
          <a:p>
            <a:pPr lvl="0" algn="r" defTabSz="914400">
              <a:lnSpc>
                <a:spcPct val="100000"/>
              </a:lnSpc>
              <a:spcBef>
                <a:spcPts val="600"/>
              </a:spcBef>
              <a:buClr>
                <a:srgbClr val="333333"/>
              </a:buClr>
              <a:tabLst>
                <a:tab pos="264160" algn="l"/>
              </a:tabLst>
            </a:pPr>
            <a:r>
              <a:rPr lang="ur-PK" sz="2000" spc="-10" dirty="0">
                <a:solidFill>
                  <a:srgbClr val="333333"/>
                </a:solidFill>
                <a:latin typeface="Urdu Typesetting" panose="03020402040406030203" pitchFamily="66" charset="-78"/>
                <a:cs typeface="Urdu Typesetting" panose="03020402040406030203" pitchFamily="66" charset="-78"/>
              </a:rPr>
              <a:t>خارپشت</a:t>
            </a:r>
            <a:endParaRPr lang="ar-AE" sz="2000" spc="-10" dirty="0">
              <a:solidFill>
                <a:srgbClr val="333333"/>
              </a:solidFill>
              <a:latin typeface="Urdu Typesetting" panose="03020402040406030203" pitchFamily="66" charset="-78"/>
              <a:cs typeface="Urdu Typesetting" panose="03020402040406030203" pitchFamily="66" charset="-78"/>
            </a:endParaRP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گھاس کا ٹکڑا</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ڈریگن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باڑ</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پہاڑی زمین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ساہی</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کان</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66</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8" name="Picture 7" descr="Drach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0485" y="2203704"/>
            <a:ext cx="3154204"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پرانا پل</a:t>
            </a:r>
          </a:p>
          <a:p>
            <a:pPr lvl="0" algn="r" defTabSz="914400">
              <a:lnSpc>
                <a:spcPct val="100000"/>
              </a:lnSpc>
              <a:spcBef>
                <a:spcPts val="600"/>
              </a:spcBef>
              <a:buClr>
                <a:srgbClr val="333333"/>
              </a:buClr>
              <a:tabLst>
                <a:tab pos="264160" algn="l"/>
              </a:tabLst>
            </a:pPr>
            <a:r>
              <a:rPr lang="ur-PK" sz="2000" spc="-10" dirty="0">
                <a:solidFill>
                  <a:srgbClr val="333333"/>
                </a:solidFill>
                <a:latin typeface="Urdu Typesetting" panose="03020402040406030203" pitchFamily="66" charset="-78"/>
                <a:cs typeface="Urdu Typesetting" panose="03020402040406030203" pitchFamily="66" charset="-78"/>
              </a:rPr>
              <a:t>خارپشت</a:t>
            </a:r>
            <a:endParaRPr lang="ar-AE" sz="2000" spc="-10" dirty="0">
              <a:solidFill>
                <a:srgbClr val="333333"/>
              </a:solidFill>
              <a:latin typeface="Urdu Typesetting" panose="03020402040406030203" pitchFamily="66" charset="-78"/>
              <a:cs typeface="Urdu Typesetting" panose="03020402040406030203" pitchFamily="66" charset="-78"/>
            </a:endParaRP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گھاس کا ٹکڑا</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ڈریگن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باڑ</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پہاڑی زمین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ساہی</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کان</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1" name="Picture 6" descr="Drache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75784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پرانا پل</a:t>
            </a:r>
          </a:p>
          <a:p>
            <a:pPr lvl="0" algn="r" defTabSz="914400">
              <a:lnSpc>
                <a:spcPct val="100000"/>
              </a:lnSpc>
              <a:spcBef>
                <a:spcPts val="600"/>
              </a:spcBef>
              <a:buClr>
                <a:srgbClr val="333333"/>
              </a:buClr>
              <a:tabLst>
                <a:tab pos="264160" algn="l"/>
              </a:tabLst>
            </a:pPr>
            <a:r>
              <a:rPr lang="ur-PK" sz="2000" spc="-10" dirty="0">
                <a:solidFill>
                  <a:srgbClr val="333333"/>
                </a:solidFill>
                <a:latin typeface="Urdu Typesetting" panose="03020402040406030203" pitchFamily="66" charset="-78"/>
                <a:cs typeface="Urdu Typesetting" panose="03020402040406030203" pitchFamily="66" charset="-78"/>
              </a:rPr>
              <a:t>خارپشت</a:t>
            </a:r>
            <a:endParaRPr lang="ar-AE" sz="2000" spc="-10" dirty="0">
              <a:solidFill>
                <a:srgbClr val="333333"/>
              </a:solidFill>
              <a:latin typeface="Urdu Typesetting" panose="03020402040406030203" pitchFamily="66" charset="-78"/>
              <a:cs typeface="Urdu Typesetting" panose="03020402040406030203" pitchFamily="66" charset="-78"/>
            </a:endParaRP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گھاس کا ٹکڑا</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ڈریگن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باڑ</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پہاڑی زمین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ساہی</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کان</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68</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1" name="Picture 6" descr="Drache3"/>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28442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پرانا پل</a:t>
            </a:r>
          </a:p>
          <a:p>
            <a:pPr lvl="0" algn="r" defTabSz="914400">
              <a:lnSpc>
                <a:spcPct val="100000"/>
              </a:lnSpc>
              <a:spcBef>
                <a:spcPts val="600"/>
              </a:spcBef>
              <a:buClr>
                <a:srgbClr val="333333"/>
              </a:buClr>
              <a:tabLst>
                <a:tab pos="264160" algn="l"/>
              </a:tabLst>
            </a:pPr>
            <a:r>
              <a:rPr lang="ur-PK" sz="2000" spc="-10" dirty="0">
                <a:solidFill>
                  <a:srgbClr val="333333"/>
                </a:solidFill>
                <a:latin typeface="Urdu Typesetting" panose="03020402040406030203" pitchFamily="66" charset="-78"/>
                <a:cs typeface="Urdu Typesetting" panose="03020402040406030203" pitchFamily="66" charset="-78"/>
              </a:rPr>
              <a:t>خارپشت</a:t>
            </a:r>
            <a:endParaRPr lang="ar-AE" sz="2000" spc="-10" dirty="0">
              <a:solidFill>
                <a:srgbClr val="333333"/>
              </a:solidFill>
              <a:latin typeface="Urdu Typesetting" panose="03020402040406030203" pitchFamily="66" charset="-78"/>
              <a:cs typeface="Urdu Typesetting" panose="03020402040406030203" pitchFamily="66" charset="-78"/>
            </a:endParaRP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گھاس کا ٹکڑا</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ڈریگن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باڑ</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پہاڑی زمین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ساہی</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کان</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69</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1" name="Picture 8" descr="Drache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7136" y="2203704"/>
            <a:ext cx="3154204"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83899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پرانا پل</a:t>
            </a:r>
          </a:p>
          <a:p>
            <a:pPr lvl="0" algn="r" defTabSz="914400">
              <a:lnSpc>
                <a:spcPct val="100000"/>
              </a:lnSpc>
              <a:spcBef>
                <a:spcPts val="600"/>
              </a:spcBef>
              <a:buClr>
                <a:srgbClr val="333333"/>
              </a:buClr>
              <a:tabLst>
                <a:tab pos="264160" algn="l"/>
              </a:tabLst>
            </a:pPr>
            <a:r>
              <a:rPr lang="ur-PK" sz="2000" spc="-10" dirty="0">
                <a:solidFill>
                  <a:srgbClr val="333333"/>
                </a:solidFill>
                <a:latin typeface="Urdu Typesetting" panose="03020402040406030203" pitchFamily="66" charset="-78"/>
                <a:cs typeface="Urdu Typesetting" panose="03020402040406030203" pitchFamily="66" charset="-78"/>
              </a:rPr>
              <a:t>خارپشت</a:t>
            </a:r>
            <a:endParaRPr lang="ar-AE" sz="2000" spc="-10" dirty="0">
              <a:solidFill>
                <a:srgbClr val="333333"/>
              </a:solidFill>
              <a:latin typeface="Urdu Typesetting" panose="03020402040406030203" pitchFamily="66" charset="-78"/>
              <a:cs typeface="Urdu Typesetting" panose="03020402040406030203" pitchFamily="66" charset="-78"/>
            </a:endParaRP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گھاس کا ٹکڑا</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ڈریگن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باڑ</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پہاڑی زمین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ساہی</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کان</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70</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6" name="Picture 8" descr="Drache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0486" y="2203704"/>
            <a:ext cx="315420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5899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پرانا پل</a:t>
            </a:r>
          </a:p>
          <a:p>
            <a:pPr lvl="0" algn="r" defTabSz="914400">
              <a:lnSpc>
                <a:spcPct val="100000"/>
              </a:lnSpc>
              <a:spcBef>
                <a:spcPts val="600"/>
              </a:spcBef>
              <a:buClr>
                <a:srgbClr val="333333"/>
              </a:buClr>
              <a:tabLst>
                <a:tab pos="264160" algn="l"/>
              </a:tabLst>
            </a:pPr>
            <a:r>
              <a:rPr lang="ur-PK" sz="2000" spc="-10" dirty="0">
                <a:solidFill>
                  <a:srgbClr val="333333"/>
                </a:solidFill>
                <a:latin typeface="Urdu Typesetting" panose="03020402040406030203" pitchFamily="66" charset="-78"/>
                <a:cs typeface="Urdu Typesetting" panose="03020402040406030203" pitchFamily="66" charset="-78"/>
              </a:rPr>
              <a:t>خارپشت</a:t>
            </a:r>
            <a:endParaRPr lang="ar-AE" sz="2000" spc="-10" dirty="0">
              <a:solidFill>
                <a:srgbClr val="333333"/>
              </a:solidFill>
              <a:latin typeface="Urdu Typesetting" panose="03020402040406030203" pitchFamily="66" charset="-78"/>
              <a:cs typeface="Urdu Typesetting" panose="03020402040406030203" pitchFamily="66" charset="-78"/>
            </a:endParaRP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گھاس کا ٹکڑا</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ڈریگن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باڑ</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پہاڑی زمین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ساہی</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کان</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71</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1" name="Picture 6" descr="Drache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6077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پرانا پل</a:t>
            </a:r>
          </a:p>
          <a:p>
            <a:pPr lvl="0" algn="r" defTabSz="914400">
              <a:lnSpc>
                <a:spcPct val="100000"/>
              </a:lnSpc>
              <a:spcBef>
                <a:spcPts val="600"/>
              </a:spcBef>
              <a:buClr>
                <a:srgbClr val="333333"/>
              </a:buClr>
              <a:tabLst>
                <a:tab pos="264160" algn="l"/>
              </a:tabLst>
            </a:pPr>
            <a:r>
              <a:rPr lang="ur-PK" sz="2000" spc="-10" dirty="0">
                <a:solidFill>
                  <a:srgbClr val="333333"/>
                </a:solidFill>
                <a:latin typeface="Urdu Typesetting" panose="03020402040406030203" pitchFamily="66" charset="-78"/>
                <a:cs typeface="Urdu Typesetting" panose="03020402040406030203" pitchFamily="66" charset="-78"/>
              </a:rPr>
              <a:t>خارپشت</a:t>
            </a:r>
            <a:endParaRPr lang="ar-AE" sz="2000" spc="-10" dirty="0">
              <a:solidFill>
                <a:srgbClr val="333333"/>
              </a:solidFill>
              <a:latin typeface="Urdu Typesetting" panose="03020402040406030203" pitchFamily="66" charset="-78"/>
              <a:cs typeface="Urdu Typesetting" panose="03020402040406030203" pitchFamily="66" charset="-78"/>
            </a:endParaRP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گھاس کا ٹکڑا</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ڈریگن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باڑ</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پہاڑی زمین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ساہی</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کان</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1" name="Picture 6" descr="Drache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9330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چھٹی تصویر</a:t>
            </a:r>
            <a:endParaRPr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73</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74</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0" name="Picture 76"/>
          <p:cNvPicPr>
            <a:picLocks noChangeAspect="1" noChangeArrowheads="1"/>
          </p:cNvPicPr>
          <p:nvPr/>
        </p:nvPicPr>
        <p:blipFill rotWithShape="1">
          <a:blip r:embed="rId2">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75</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9" name="Picture 76"/>
          <p:cNvPicPr>
            <a:picLocks noChangeAspect="1" noChangeArrowheads="1"/>
          </p:cNvPicPr>
          <p:nvPr/>
        </p:nvPicPr>
        <p:blipFill rotWithShape="1">
          <a:blip r:embed="rId2">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89201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76</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8" name="Picture 76"/>
          <p:cNvPicPr>
            <a:picLocks noChangeAspect="1" noChangeArrowheads="1"/>
          </p:cNvPicPr>
          <p:nvPr/>
        </p:nvPicPr>
        <p:blipFill rotWithShape="1">
          <a:blip r:embed="rId2">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53122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8" name="Picture 76"/>
          <p:cNvPicPr>
            <a:picLocks noChangeAspect="1" noChangeArrowheads="1"/>
          </p:cNvPicPr>
          <p:nvPr/>
        </p:nvPicPr>
        <p:blipFill rotWithShape="1">
          <a:blip r:embed="rId2">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42084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78</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8" name="Picture 75"/>
          <p:cNvPicPr>
            <a:picLocks noChangeAspect="1" noChangeArrowheads="1"/>
          </p:cNvPicPr>
          <p:nvPr/>
        </p:nvPicPr>
        <p:blipFill rotWithShape="1">
          <a:blip r:embed="rId2">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7332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79</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8" name="Picture 75"/>
          <p:cNvPicPr>
            <a:picLocks noChangeAspect="1" noChangeArrowheads="1"/>
          </p:cNvPicPr>
          <p:nvPr/>
        </p:nvPicPr>
        <p:blipFill rotWithShape="1">
          <a:blip r:embed="rId2">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83178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80</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8" name="Picture 75"/>
          <p:cNvPicPr>
            <a:picLocks noChangeAspect="1" noChangeArrowheads="1"/>
          </p:cNvPicPr>
          <p:nvPr/>
        </p:nvPicPr>
        <p:blipFill rotWithShape="1">
          <a:blip r:embed="rId2">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4533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81</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8" name="Picture 75"/>
          <p:cNvPicPr>
            <a:picLocks noChangeAspect="1" noChangeArrowheads="1"/>
          </p:cNvPicPr>
          <p:nvPr/>
        </p:nvPicPr>
        <p:blipFill rotWithShape="1">
          <a:blip r:embed="rId2">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159997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ساتویں تصویر</a:t>
            </a:r>
            <a:endParaRPr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82</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83</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9" name="Picture 1027" descr="Ros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817282"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 name="Shape Penutup"/>
          <p:cNvSpPr/>
          <p:nvPr/>
        </p:nvSpPr>
        <p:spPr bwMode="gray">
          <a:xfrm>
            <a:off x="7276293"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 name="Shape Penutup"/>
          <p:cNvSpPr/>
          <p:nvPr/>
        </p:nvSpPr>
        <p:spPr bwMode="gray">
          <a:xfrm>
            <a:off x="4817282" y="215290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9" name="Shape Penutup"/>
          <p:cNvSpPr/>
          <p:nvPr/>
        </p:nvSpPr>
        <p:spPr bwMode="gray">
          <a:xfrm>
            <a:off x="4817282" y="553618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84</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6" name="Picture 3" descr="Rose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817282"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 name="Shape Penutup"/>
          <p:cNvSpPr/>
          <p:nvPr/>
        </p:nvSpPr>
        <p:spPr bwMode="gray">
          <a:xfrm>
            <a:off x="7276293"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 name="Shape Penutup"/>
          <p:cNvSpPr/>
          <p:nvPr/>
        </p:nvSpPr>
        <p:spPr bwMode="gray">
          <a:xfrm>
            <a:off x="4817282" y="215290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9" name="Shape Penutup"/>
          <p:cNvSpPr/>
          <p:nvPr/>
        </p:nvSpPr>
        <p:spPr bwMode="gray">
          <a:xfrm>
            <a:off x="4817282" y="553618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0237325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85</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6" name="Picture 2" descr="Rose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817282"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 name="Shape Penutup"/>
          <p:cNvSpPr/>
          <p:nvPr/>
        </p:nvSpPr>
        <p:spPr bwMode="gray">
          <a:xfrm>
            <a:off x="7276293"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 name="Shape Penutup"/>
          <p:cNvSpPr/>
          <p:nvPr/>
        </p:nvSpPr>
        <p:spPr bwMode="gray">
          <a:xfrm>
            <a:off x="4817282" y="215290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9" name="Shape Penutup"/>
          <p:cNvSpPr/>
          <p:nvPr/>
        </p:nvSpPr>
        <p:spPr bwMode="gray">
          <a:xfrm>
            <a:off x="4817282" y="553618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299945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86</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6" name="Picture 3" descr="Rose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817282"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 name="Shape Penutup"/>
          <p:cNvSpPr/>
          <p:nvPr/>
        </p:nvSpPr>
        <p:spPr bwMode="gray">
          <a:xfrm>
            <a:off x="7276293"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 name="Shape Penutup"/>
          <p:cNvSpPr/>
          <p:nvPr/>
        </p:nvSpPr>
        <p:spPr bwMode="gray">
          <a:xfrm>
            <a:off x="4817282" y="215290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9" name="Shape Penutup"/>
          <p:cNvSpPr/>
          <p:nvPr/>
        </p:nvSpPr>
        <p:spPr bwMode="gray">
          <a:xfrm>
            <a:off x="4817282" y="553618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300740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7" name="Picture 3" descr="Rose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817282"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 name="Shape Penutup"/>
          <p:cNvSpPr/>
          <p:nvPr/>
        </p:nvSpPr>
        <p:spPr bwMode="gray">
          <a:xfrm>
            <a:off x="7276293"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 name="Shape Penutup"/>
          <p:cNvSpPr/>
          <p:nvPr/>
        </p:nvSpPr>
        <p:spPr bwMode="gray">
          <a:xfrm>
            <a:off x="4817282" y="215290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9" name="Shape Penutup"/>
          <p:cNvSpPr/>
          <p:nvPr/>
        </p:nvSpPr>
        <p:spPr bwMode="gray">
          <a:xfrm>
            <a:off x="4817282" y="553618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2546918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88</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6" name="Picture 3" descr="Rose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817282"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 name="Shape Penutup"/>
          <p:cNvSpPr/>
          <p:nvPr/>
        </p:nvSpPr>
        <p:spPr bwMode="gray">
          <a:xfrm>
            <a:off x="7276293"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 name="Shape Penutup"/>
          <p:cNvSpPr/>
          <p:nvPr/>
        </p:nvSpPr>
        <p:spPr bwMode="gray">
          <a:xfrm>
            <a:off x="4817282" y="215290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9" name="Shape Penutup"/>
          <p:cNvSpPr/>
          <p:nvPr/>
        </p:nvSpPr>
        <p:spPr bwMode="gray">
          <a:xfrm>
            <a:off x="4817282" y="553618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8641107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89</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6" name="Picture 3" descr="Rose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817282"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 name="Shape Penutup"/>
          <p:cNvSpPr/>
          <p:nvPr/>
        </p:nvSpPr>
        <p:spPr bwMode="gray">
          <a:xfrm>
            <a:off x="7276293"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 name="Shape Penutup"/>
          <p:cNvSpPr/>
          <p:nvPr/>
        </p:nvSpPr>
        <p:spPr bwMode="gray">
          <a:xfrm>
            <a:off x="4817282" y="215290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9" name="Shape Penutup"/>
          <p:cNvSpPr/>
          <p:nvPr/>
        </p:nvSpPr>
        <p:spPr bwMode="gray">
          <a:xfrm>
            <a:off x="4817282" y="553618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7875775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90</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6" name="Picture 3" descr="Ros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817282"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 name="Shape Penutup"/>
          <p:cNvSpPr/>
          <p:nvPr/>
        </p:nvSpPr>
        <p:spPr bwMode="gray">
          <a:xfrm>
            <a:off x="7276293"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 name="Shape Penutup"/>
          <p:cNvSpPr/>
          <p:nvPr/>
        </p:nvSpPr>
        <p:spPr bwMode="gray">
          <a:xfrm>
            <a:off x="4817282" y="215290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9" name="Shape Penutup"/>
          <p:cNvSpPr/>
          <p:nvPr/>
        </p:nvSpPr>
        <p:spPr bwMode="gray">
          <a:xfrm>
            <a:off x="4817282" y="5536184"/>
            <a:ext cx="2560611"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7381929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آٹھویں تصویر</a:t>
            </a:r>
            <a:endParaRPr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91</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16"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93</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9"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062323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94</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9"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79692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95</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9"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675601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96</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9"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26105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9"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086017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98</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9"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33689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99</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pic>
        <p:nvPicPr>
          <p:cNvPr id="9"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01970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دوسرا کام</a:t>
            </a:r>
            <a:endParaRPr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100</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6" name="Rectangle 5"/>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Urdu Typesetting" panose="03020402040406030203" pitchFamily="66" charset="-78"/>
              <a:cs typeface="Urdu Typesetting" panose="03020402040406030203" pitchFamily="66" charset="-78"/>
            </a:endParaRPr>
          </a:p>
        </p:txBody>
      </p:sp>
      <p:sp>
        <p:nvSpPr>
          <p:cNvPr id="7" name="Rectangle 5"/>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آپ کو کیا نظر آرہا ہے؟</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101</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8" name="Picture 5" descr="foreveralway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37507" y="1813842"/>
            <a:ext cx="8628086" cy="635000"/>
          </a:xfrm>
          <a:prstGeom prst="rect">
            <a:avLst/>
          </a:prstGeom>
        </p:spPr>
        <p:txBody>
          <a:bodyPr vert="horz" wrap="square" lIns="0" tIns="12065" rIns="0" bIns="0" rtlCol="0">
            <a:spAutoFit/>
          </a:bodyPr>
          <a:lstStyle/>
          <a:p>
            <a:pPr marL="12700">
              <a:lnSpc>
                <a:spcPct val="100000"/>
              </a:lnSpc>
              <a:spcBef>
                <a:spcPts val="95"/>
              </a:spcBef>
            </a:pPr>
            <a:r>
              <a:rPr sz="4000" b="1" spc="-5" dirty="0">
                <a:solidFill>
                  <a:srgbClr val="FFFFFF"/>
                </a:solidFill>
                <a:latin typeface="Urdu Typesetting" panose="03020402040406030203" pitchFamily="66" charset="-78"/>
                <a:cs typeface="Urdu Typesetting" panose="03020402040406030203" pitchFamily="66" charset="-78"/>
              </a:rPr>
              <a:t>What do </a:t>
            </a:r>
            <a:r>
              <a:rPr sz="4000" b="1" dirty="0">
                <a:solidFill>
                  <a:srgbClr val="FFFFFF"/>
                </a:solidFill>
                <a:latin typeface="Urdu Typesetting" panose="03020402040406030203" pitchFamily="66" charset="-78"/>
                <a:cs typeface="Urdu Typesetting" panose="03020402040406030203" pitchFamily="66" charset="-78"/>
              </a:rPr>
              <a:t>you </a:t>
            </a:r>
            <a:r>
              <a:rPr sz="4000" b="1" spc="-5" dirty="0">
                <a:solidFill>
                  <a:srgbClr val="FFFFFF"/>
                </a:solidFill>
                <a:latin typeface="Urdu Typesetting" panose="03020402040406030203" pitchFamily="66" charset="-78"/>
                <a:cs typeface="Urdu Typesetting" panose="03020402040406030203" pitchFamily="66" charset="-78"/>
              </a:rPr>
              <a:t>see</a:t>
            </a:r>
            <a:r>
              <a:rPr sz="4000" b="1" spc="-55" dirty="0">
                <a:solidFill>
                  <a:srgbClr val="FFFFFF"/>
                </a:solidFill>
                <a:latin typeface="Urdu Typesetting" panose="03020402040406030203" pitchFamily="66" charset="-78"/>
                <a:cs typeface="Urdu Typesetting" panose="03020402040406030203" pitchFamily="66" charset="-78"/>
              </a:rPr>
              <a:t> </a:t>
            </a:r>
            <a:r>
              <a:rPr sz="4000" b="1" spc="-10" dirty="0">
                <a:solidFill>
                  <a:srgbClr val="FFFFFF"/>
                </a:solidFill>
                <a:latin typeface="Urdu Typesetting" panose="03020402040406030203" pitchFamily="66" charset="-78"/>
                <a:cs typeface="Urdu Typesetting" panose="03020402040406030203" pitchFamily="66" charset="-78"/>
              </a:rPr>
              <a:t>now?</a:t>
            </a:r>
            <a:endParaRPr sz="4000">
              <a:latin typeface="Urdu Typesetting" panose="03020402040406030203" pitchFamily="66" charset="-78"/>
              <a:cs typeface="Urdu Typesetting" panose="03020402040406030203" pitchFamily="66" charset="-78"/>
            </a:endParaRPr>
          </a:p>
        </p:txBody>
      </p:sp>
      <p:sp>
        <p:nvSpPr>
          <p:cNvPr id="8" name="Footer Placeholder 7"/>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5" name="Text Box 6"/>
          <p:cNvSpPr txBox="1">
            <a:spLocks noChangeArrowheads="1"/>
          </p:cNvSpPr>
          <p:nvPr/>
        </p:nvSpPr>
        <p:spPr bwMode="auto">
          <a:xfrm>
            <a:off x="408955" y="5666277"/>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a:lnSpc>
                <a:spcPct val="90000"/>
              </a:lnSpc>
              <a:spcBef>
                <a:spcPts val="0"/>
              </a:spcBef>
              <a:buClrTx/>
              <a:buNone/>
            </a:pPr>
            <a:r>
              <a:rPr lang="ar-AE" sz="2400" dirty="0">
                <a:solidFill>
                  <a:srgbClr val="333333"/>
                </a:solidFill>
                <a:latin typeface="Urdu Typesetting" panose="03020402040406030203" pitchFamily="66" charset="-78"/>
                <a:ea typeface="+mj-ea"/>
                <a:cs typeface="Urdu Typesetting" panose="03020402040406030203" pitchFamily="66" charset="-78"/>
              </a:rPr>
              <a:t>بوڑھا جوڑا، </a:t>
            </a:r>
            <a:r>
              <a:rPr lang="ur-PK" sz="2400" dirty="0">
                <a:solidFill>
                  <a:srgbClr val="333333"/>
                </a:solidFill>
                <a:latin typeface="Urdu Typesetting" panose="03020402040406030203" pitchFamily="66" charset="-78"/>
                <a:ea typeface="+mj-ea"/>
                <a:cs typeface="Urdu Typesetting" panose="03020402040406030203" pitchFamily="66" charset="-78"/>
              </a:rPr>
              <a:t>گلاس</a:t>
            </a:r>
            <a:r>
              <a:rPr lang="ar-AE" sz="2400" dirty="0">
                <a:solidFill>
                  <a:srgbClr val="333333"/>
                </a:solidFill>
                <a:latin typeface="Urdu Typesetting" panose="03020402040406030203" pitchFamily="66" charset="-78"/>
                <a:ea typeface="+mj-ea"/>
                <a:cs typeface="Urdu Typesetting" panose="03020402040406030203" pitchFamily="66" charset="-78"/>
              </a:rPr>
              <a:t> یا...؟</a:t>
            </a:r>
            <a:endParaRPr lang="en-US" sz="2400" dirty="0">
              <a:solidFill>
                <a:srgbClr val="333333"/>
              </a:solidFill>
              <a:latin typeface="Urdu Typesetting" panose="03020402040406030203" pitchFamily="66" charset="-78"/>
              <a:ea typeface="+mj-ea"/>
              <a:cs typeface="Urdu Typesetting" panose="03020402040406030203" pitchFamily="66" charset="-78"/>
            </a:endParaRPr>
          </a:p>
        </p:txBody>
      </p:sp>
      <p:sp>
        <p:nvSpPr>
          <p:cNvPr id="3" name="Title 2"/>
          <p:cNvSpPr>
            <a:spLocks noGrp="1"/>
          </p:cNvSpPr>
          <p:nvPr>
            <p:ph type="title"/>
          </p:nvPr>
        </p:nvSpPr>
        <p:spPr/>
        <p:txBody>
          <a:bodyPr/>
          <a:lstStyle/>
          <a:p>
            <a:pPr algn="r"/>
            <a:r>
              <a:rPr lang="ur-PK" sz="3600" dirty="0">
                <a:latin typeface="Urdu Typesetting" panose="03020402040406030203" pitchFamily="66" charset="-78"/>
                <a:cs typeface="Urdu Typesetting" panose="03020402040406030203" pitchFamily="66" charset="-78"/>
              </a:rPr>
              <a:t>آپ کو کیا نظر آرہا ہے؟</a:t>
            </a:r>
            <a:endParaRPr lang="en-US" sz="3600" dirty="0">
              <a:latin typeface="Urdu Typesetting" panose="03020402040406030203" pitchFamily="66" charset="-78"/>
              <a:cs typeface="Urdu Typesetting" panose="03020402040406030203" pitchFamily="66" charset="-78"/>
            </a:endParaRPr>
          </a:p>
        </p:txBody>
      </p:sp>
      <p:pic>
        <p:nvPicPr>
          <p:cNvPr id="12" name="Picture 5" descr="foreveralwa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آپ کو کیا نظر آرہا ہے؟</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103</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8" name="Picture 7" descr="foreveralwa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آپ کو کیا نظر آرہا ہے؟</a:t>
            </a:r>
            <a:endParaRPr sz="3600" dirty="0">
              <a:latin typeface="Urdu Typesetting" panose="03020402040406030203" pitchFamily="66" charset="-78"/>
              <a:cs typeface="Urdu Typesetting" panose="03020402040406030203" pitchFamily="66" charset="-78"/>
            </a:endParaRPr>
          </a:p>
        </p:txBody>
      </p:sp>
      <p:sp>
        <p:nvSpPr>
          <p:cNvPr id="8" name="Footer Placeholder 7"/>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104</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23" name="Picture 7" descr="foreveralwa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Urdu Typesetting" panose="03020402040406030203" pitchFamily="66" charset="-78"/>
              <a:cs typeface="Urdu Typesetting" panose="03020402040406030203" pitchFamily="66" charset="-78"/>
            </a:endParaRPr>
          </a:p>
        </p:txBody>
      </p:sp>
      <p:sp>
        <p:nvSpPr>
          <p:cNvPr id="16"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Urdu Typesetting" panose="03020402040406030203" pitchFamily="66" charset="-78"/>
              <a:cs typeface="Urdu Typesetting" panose="03020402040406030203" pitchFamily="66" charset="-78"/>
            </a:endParaRPr>
          </a:p>
        </p:txBody>
      </p:sp>
      <p:sp>
        <p:nvSpPr>
          <p:cNvPr id="17"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81303" y="3556903"/>
            <a:ext cx="11354216" cy="919480"/>
          </a:xfrm>
          <a:prstGeom prst="rect">
            <a:avLst/>
          </a:prstGeom>
        </p:spPr>
        <p:txBody>
          <a:bodyPr vert="horz" wrap="square" lIns="0" tIns="1270" rIns="0" bIns="0" rtlCol="0">
            <a:spAutoFit/>
          </a:bodyPr>
          <a:lstStyle/>
          <a:p>
            <a:pPr>
              <a:lnSpc>
                <a:spcPct val="100000"/>
              </a:lnSpc>
              <a:spcBef>
                <a:spcPts val="10"/>
              </a:spcBef>
            </a:pPr>
            <a:r>
              <a:rPr sz="2400" b="1" spc="-5" dirty="0">
                <a:solidFill>
                  <a:srgbClr val="006699"/>
                </a:solidFill>
                <a:latin typeface="Urdu Typesetting" panose="03020402040406030203" pitchFamily="66" charset="-78"/>
                <a:cs typeface="Urdu Typesetting" panose="03020402040406030203" pitchFamily="66" charset="-78"/>
              </a:rPr>
              <a:t>Try </a:t>
            </a:r>
            <a:r>
              <a:rPr sz="2400" b="1" dirty="0">
                <a:solidFill>
                  <a:srgbClr val="006699"/>
                </a:solidFill>
                <a:latin typeface="Urdu Typesetting" panose="03020402040406030203" pitchFamily="66" charset="-78"/>
                <a:cs typeface="Urdu Typesetting" panose="03020402040406030203" pitchFamily="66" charset="-78"/>
              </a:rPr>
              <a:t>to discover all </a:t>
            </a:r>
            <a:r>
              <a:rPr sz="2400" b="1" spc="-5" dirty="0">
                <a:solidFill>
                  <a:srgbClr val="006699"/>
                </a:solidFill>
                <a:latin typeface="Urdu Typesetting" panose="03020402040406030203" pitchFamily="66" charset="-78"/>
                <a:cs typeface="Urdu Typesetting" panose="03020402040406030203" pitchFamily="66" charset="-78"/>
              </a:rPr>
              <a:t>details/figures </a:t>
            </a:r>
            <a:r>
              <a:rPr sz="2400" b="1" dirty="0">
                <a:solidFill>
                  <a:srgbClr val="006699"/>
                </a:solidFill>
                <a:latin typeface="Urdu Typesetting" panose="03020402040406030203" pitchFamily="66" charset="-78"/>
                <a:cs typeface="Urdu Typesetting" panose="03020402040406030203" pitchFamily="66" charset="-78"/>
              </a:rPr>
              <a:t>in the</a:t>
            </a:r>
            <a:r>
              <a:rPr sz="2400" b="1" spc="10" dirty="0">
                <a:solidFill>
                  <a:srgbClr val="006699"/>
                </a:solidFill>
                <a:latin typeface="Urdu Typesetting" panose="03020402040406030203" pitchFamily="66" charset="-78"/>
                <a:cs typeface="Urdu Typesetting" panose="03020402040406030203" pitchFamily="66" charset="-78"/>
              </a:rPr>
              <a:t> </a:t>
            </a:r>
            <a:r>
              <a:rPr sz="2400" b="1" spc="-10" dirty="0">
                <a:solidFill>
                  <a:srgbClr val="006699"/>
                </a:solidFill>
                <a:latin typeface="Urdu Typesetting" panose="03020402040406030203" pitchFamily="66" charset="-78"/>
                <a:cs typeface="Urdu Typesetting" panose="03020402040406030203" pitchFamily="66" charset="-78"/>
              </a:rPr>
              <a:t>following</a:t>
            </a:r>
            <a:endParaRPr sz="2400">
              <a:latin typeface="Urdu Typesetting" panose="03020402040406030203" pitchFamily="66" charset="-78"/>
              <a:cs typeface="Urdu Typesetting" panose="03020402040406030203" pitchFamily="66" charset="-78"/>
            </a:endParaRPr>
          </a:p>
          <a:p>
            <a:pPr marL="635">
              <a:lnSpc>
                <a:spcPct val="100000"/>
              </a:lnSpc>
              <a:spcBef>
                <a:spcPts val="1440"/>
              </a:spcBef>
            </a:pPr>
            <a:r>
              <a:rPr sz="2400" b="1" spc="-5" dirty="0">
                <a:solidFill>
                  <a:srgbClr val="006699"/>
                </a:solidFill>
                <a:latin typeface="Urdu Typesetting" panose="03020402040406030203" pitchFamily="66" charset="-78"/>
                <a:cs typeface="Urdu Typesetting" panose="03020402040406030203" pitchFamily="66" charset="-78"/>
              </a:rPr>
              <a:t>pictures!</a:t>
            </a:r>
            <a:endParaRPr sz="2400">
              <a:latin typeface="Urdu Typesetting" panose="03020402040406030203" pitchFamily="66" charset="-78"/>
              <a:cs typeface="Urdu Typesetting" panose="03020402040406030203" pitchFamily="66" charset="-78"/>
            </a:endParaRPr>
          </a:p>
        </p:txBody>
      </p:sp>
      <p:sp>
        <p:nvSpPr>
          <p:cNvPr id="5" name="object 5"/>
          <p:cNvSpPr/>
          <p:nvPr/>
        </p:nvSpPr>
        <p:spPr>
          <a:xfrm>
            <a:off x="408955" y="3284602"/>
            <a:ext cx="11376000" cy="1729105"/>
          </a:xfrm>
          <a:custGeom>
            <a:avLst/>
            <a:gdLst/>
            <a:ahLst/>
            <a:cxnLst/>
            <a:rect l="l" t="t" r="r" b="b"/>
            <a:pathLst>
              <a:path w="9144000" h="1729104">
                <a:moveTo>
                  <a:pt x="0" y="1728724"/>
                </a:moveTo>
                <a:lnTo>
                  <a:pt x="9144000" y="1728724"/>
                </a:lnTo>
                <a:lnTo>
                  <a:pt x="9144000" y="0"/>
                </a:lnTo>
                <a:lnTo>
                  <a:pt x="0" y="0"/>
                </a:lnTo>
                <a:lnTo>
                  <a:pt x="0" y="1728724"/>
                </a:lnTo>
                <a:close/>
              </a:path>
            </a:pathLst>
          </a:custGeom>
          <a:solidFill>
            <a:srgbClr val="FFFFFF"/>
          </a:solidFill>
        </p:spPr>
        <p:txBody>
          <a:bodyPr wrap="square" lIns="0" tIns="0" rIns="0" bIns="0" rtlCol="0"/>
          <a:lstStyle/>
          <a:p>
            <a:endParaRPr>
              <a:latin typeface="Urdu Typesetting" panose="03020402040406030203" pitchFamily="66" charset="-78"/>
              <a:cs typeface="Urdu Typesetting" panose="03020402040406030203" pitchFamily="66" charset="-78"/>
            </a:endParaRPr>
          </a:p>
        </p:txBody>
      </p:sp>
      <p:sp>
        <p:nvSpPr>
          <p:cNvPr id="12" name="Content Placeholder 11"/>
          <p:cNvSpPr>
            <a:spLocks noGrp="1"/>
          </p:cNvSpPr>
          <p:nvPr>
            <p:ph idx="1"/>
          </p:nvPr>
        </p:nvSpPr>
        <p:spPr/>
        <p:txBody>
          <a:bodyPr/>
          <a:lstStyle/>
          <a:p>
            <a:pPr lvl="0" algn="ctr" defTabSz="914400"/>
            <a:r>
              <a:rPr lang="ar-AE" sz="2400" spc="-5" dirty="0">
                <a:solidFill>
                  <a:srgbClr val="333333"/>
                </a:solidFill>
                <a:latin typeface="Urdu Typesetting" panose="03020402040406030203" pitchFamily="66" charset="-78"/>
                <a:cs typeface="Urdu Typesetting" panose="03020402040406030203" pitchFamily="66" charset="-78"/>
              </a:rPr>
              <a:t>جلد بازی میں کیے گئے فیصلے ہمیشہ غلطیوں کا باعث نہیں بنتے لیکن بعض اوقات صرف آدھی کہانی سنا دیتے ہیں!</a:t>
            </a:r>
          </a:p>
        </p:txBody>
      </p:sp>
      <p:sp>
        <p:nvSpPr>
          <p:cNvPr id="9" name="Footer Placeholder 8"/>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10" name="Slide Number Placeholder 9"/>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105</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81303" y="3556903"/>
            <a:ext cx="11354216" cy="919480"/>
          </a:xfrm>
          <a:prstGeom prst="rect">
            <a:avLst/>
          </a:prstGeom>
        </p:spPr>
        <p:txBody>
          <a:bodyPr vert="horz" wrap="square" lIns="0" tIns="1270" rIns="0" bIns="0" rtlCol="0">
            <a:spAutoFit/>
          </a:bodyPr>
          <a:lstStyle/>
          <a:p>
            <a:pPr>
              <a:lnSpc>
                <a:spcPct val="100000"/>
              </a:lnSpc>
              <a:spcBef>
                <a:spcPts val="10"/>
              </a:spcBef>
            </a:pPr>
            <a:r>
              <a:rPr sz="2400" b="1" spc="-5" dirty="0">
                <a:solidFill>
                  <a:srgbClr val="006699"/>
                </a:solidFill>
                <a:latin typeface="Urdu Typesetting" panose="03020402040406030203" pitchFamily="66" charset="-78"/>
                <a:cs typeface="Urdu Typesetting" panose="03020402040406030203" pitchFamily="66" charset="-78"/>
              </a:rPr>
              <a:t>Try </a:t>
            </a:r>
            <a:r>
              <a:rPr sz="2400" b="1" dirty="0">
                <a:solidFill>
                  <a:srgbClr val="006699"/>
                </a:solidFill>
                <a:latin typeface="Urdu Typesetting" panose="03020402040406030203" pitchFamily="66" charset="-78"/>
                <a:cs typeface="Urdu Typesetting" panose="03020402040406030203" pitchFamily="66" charset="-78"/>
              </a:rPr>
              <a:t>to discover all </a:t>
            </a:r>
            <a:r>
              <a:rPr sz="2400" b="1" spc="-5" dirty="0">
                <a:solidFill>
                  <a:srgbClr val="006699"/>
                </a:solidFill>
                <a:latin typeface="Urdu Typesetting" panose="03020402040406030203" pitchFamily="66" charset="-78"/>
                <a:cs typeface="Urdu Typesetting" panose="03020402040406030203" pitchFamily="66" charset="-78"/>
              </a:rPr>
              <a:t>details/figures </a:t>
            </a:r>
            <a:r>
              <a:rPr sz="2400" b="1" dirty="0">
                <a:solidFill>
                  <a:srgbClr val="006699"/>
                </a:solidFill>
                <a:latin typeface="Urdu Typesetting" panose="03020402040406030203" pitchFamily="66" charset="-78"/>
                <a:cs typeface="Urdu Typesetting" panose="03020402040406030203" pitchFamily="66" charset="-78"/>
              </a:rPr>
              <a:t>in the</a:t>
            </a:r>
            <a:r>
              <a:rPr sz="2400" b="1" spc="10" dirty="0">
                <a:solidFill>
                  <a:srgbClr val="006699"/>
                </a:solidFill>
                <a:latin typeface="Urdu Typesetting" panose="03020402040406030203" pitchFamily="66" charset="-78"/>
                <a:cs typeface="Urdu Typesetting" panose="03020402040406030203" pitchFamily="66" charset="-78"/>
              </a:rPr>
              <a:t> </a:t>
            </a:r>
            <a:r>
              <a:rPr sz="2400" b="1" spc="-10" dirty="0">
                <a:solidFill>
                  <a:srgbClr val="006699"/>
                </a:solidFill>
                <a:latin typeface="Urdu Typesetting" panose="03020402040406030203" pitchFamily="66" charset="-78"/>
                <a:cs typeface="Urdu Typesetting" panose="03020402040406030203" pitchFamily="66" charset="-78"/>
              </a:rPr>
              <a:t>following</a:t>
            </a:r>
            <a:endParaRPr sz="2400">
              <a:latin typeface="Urdu Typesetting" panose="03020402040406030203" pitchFamily="66" charset="-78"/>
              <a:cs typeface="Urdu Typesetting" panose="03020402040406030203" pitchFamily="66" charset="-78"/>
            </a:endParaRPr>
          </a:p>
          <a:p>
            <a:pPr marL="635">
              <a:lnSpc>
                <a:spcPct val="100000"/>
              </a:lnSpc>
              <a:spcBef>
                <a:spcPts val="1440"/>
              </a:spcBef>
            </a:pPr>
            <a:r>
              <a:rPr sz="2400" b="1" spc="-5" dirty="0">
                <a:solidFill>
                  <a:srgbClr val="006699"/>
                </a:solidFill>
                <a:latin typeface="Urdu Typesetting" panose="03020402040406030203" pitchFamily="66" charset="-78"/>
                <a:cs typeface="Urdu Typesetting" panose="03020402040406030203" pitchFamily="66" charset="-78"/>
              </a:rPr>
              <a:t>pictures!</a:t>
            </a:r>
            <a:endParaRPr sz="2400">
              <a:latin typeface="Urdu Typesetting" panose="03020402040406030203" pitchFamily="66" charset="-78"/>
              <a:cs typeface="Urdu Typesetting" panose="03020402040406030203" pitchFamily="66" charset="-78"/>
            </a:endParaRPr>
          </a:p>
        </p:txBody>
      </p:sp>
      <p:sp>
        <p:nvSpPr>
          <p:cNvPr id="5" name="object 5"/>
          <p:cNvSpPr/>
          <p:nvPr/>
        </p:nvSpPr>
        <p:spPr>
          <a:xfrm>
            <a:off x="408955" y="3284602"/>
            <a:ext cx="11376000" cy="1729105"/>
          </a:xfrm>
          <a:custGeom>
            <a:avLst/>
            <a:gdLst/>
            <a:ahLst/>
            <a:cxnLst/>
            <a:rect l="l" t="t" r="r" b="b"/>
            <a:pathLst>
              <a:path w="9144000" h="1729104">
                <a:moveTo>
                  <a:pt x="0" y="1728724"/>
                </a:moveTo>
                <a:lnTo>
                  <a:pt x="9144000" y="1728724"/>
                </a:lnTo>
                <a:lnTo>
                  <a:pt x="9144000" y="0"/>
                </a:lnTo>
                <a:lnTo>
                  <a:pt x="0" y="0"/>
                </a:lnTo>
                <a:lnTo>
                  <a:pt x="0" y="1728724"/>
                </a:lnTo>
                <a:close/>
              </a:path>
            </a:pathLst>
          </a:custGeom>
          <a:solidFill>
            <a:srgbClr val="FFFFFF"/>
          </a:solidFill>
        </p:spPr>
        <p:txBody>
          <a:bodyPr wrap="square" lIns="0" tIns="0" rIns="0" bIns="0" rtlCol="0"/>
          <a:lstStyle/>
          <a:p>
            <a:endParaRPr>
              <a:latin typeface="Urdu Typesetting" panose="03020402040406030203" pitchFamily="66" charset="-78"/>
              <a:cs typeface="Urdu Typesetting" panose="03020402040406030203" pitchFamily="66" charset="-78"/>
            </a:endParaRPr>
          </a:p>
        </p:txBody>
      </p:sp>
      <p:sp>
        <p:nvSpPr>
          <p:cNvPr id="12" name="Content Placeholder 11"/>
          <p:cNvSpPr>
            <a:spLocks noGrp="1"/>
          </p:cNvSpPr>
          <p:nvPr>
            <p:ph idx="1"/>
          </p:nvPr>
        </p:nvSpPr>
        <p:spPr/>
        <p:txBody>
          <a:bodyPr/>
          <a:lstStyle/>
          <a:p>
            <a:pPr lvl="0" algn="ctr" defTabSz="914400"/>
            <a:r>
              <a:rPr lang="ar-AE" sz="2400" spc="-5" dirty="0">
                <a:solidFill>
                  <a:srgbClr val="333333"/>
                </a:solidFill>
                <a:latin typeface="Urdu Typesetting" panose="03020402040406030203" pitchFamily="66" charset="-78"/>
                <a:cs typeface="Urdu Typesetting" panose="03020402040406030203" pitchFamily="66" charset="-78"/>
              </a:rPr>
              <a:t>جلد بازی میں کیے گئے فیصلے ہمیشہ غلطیوں کا باعث نہیں بنتے لیکن بعض اوقات صرف آدھی کہانی سنا دیتے ہیں!</a:t>
            </a:r>
          </a:p>
          <a:p>
            <a:pPr lvl="0" algn="ctr" defTabSz="914400"/>
            <a:r>
              <a:rPr lang="ar-AE" sz="2400" spc="-5" dirty="0">
                <a:solidFill>
                  <a:srgbClr val="333333"/>
                </a:solidFill>
                <a:latin typeface="Urdu Typesetting" panose="03020402040406030203" pitchFamily="66" charset="-78"/>
                <a:cs typeface="Urdu Typesetting" panose="03020402040406030203" pitchFamily="66" charset="-78"/>
              </a:rPr>
              <a:t>مندرجہ ذیل تصویروں میں تمام تفصیلات/اعداد و شمار دریافت کرنے کی کوشش کریں!</a:t>
            </a:r>
            <a:endParaRPr lang="en-US" sz="2400" dirty="0">
              <a:solidFill>
                <a:srgbClr val="004992"/>
              </a:solidFill>
              <a:latin typeface="Urdu Typesetting" panose="03020402040406030203" pitchFamily="66" charset="-78"/>
              <a:cs typeface="Urdu Typesetting" panose="03020402040406030203" pitchFamily="66" charset="-78"/>
            </a:endParaRPr>
          </a:p>
        </p:txBody>
      </p:sp>
      <p:sp>
        <p:nvSpPr>
          <p:cNvPr id="9" name="Footer Placeholder 8"/>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10" name="Slide Number Placeholder 9"/>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106</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257584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107</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 name="Picture 4" descr="N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108</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a:lnSpc>
                <a:spcPct val="90000"/>
              </a:lnSpc>
              <a:spcBef>
                <a:spcPts val="0"/>
              </a:spcBef>
              <a:buClrTx/>
              <a:buNone/>
            </a:pPr>
            <a:r>
              <a:rPr lang="ar-AE" sz="2400" dirty="0">
                <a:solidFill>
                  <a:srgbClr val="333333"/>
                </a:solidFill>
                <a:latin typeface="Urdu Typesetting" panose="03020402040406030203" pitchFamily="66" charset="-78"/>
                <a:ea typeface="+mj-ea"/>
                <a:cs typeface="Urdu Typesetting" panose="03020402040406030203" pitchFamily="66" charset="-78"/>
              </a:rPr>
              <a:t>بوڑھی عورت، جوان عورت، مونچھوں والا آدمی؟</a:t>
            </a:r>
            <a:endParaRPr lang="en-US" sz="2400" dirty="0">
              <a:solidFill>
                <a:srgbClr val="333333"/>
              </a:solidFill>
              <a:latin typeface="Urdu Typesetting" panose="03020402040406030203" pitchFamily="66" charset="-78"/>
              <a:ea typeface="+mj-ea"/>
              <a:cs typeface="Urdu Typesetting" panose="03020402040406030203" pitchFamily="66" charset="-78"/>
            </a:endParaRPr>
          </a:p>
        </p:txBody>
      </p:sp>
      <p:pic>
        <p:nvPicPr>
          <p:cNvPr id="13" name="Picture 4" descr="N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109</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2" name="Picture 4" descr="ElViejoyElR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110</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1"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a:lnSpc>
                <a:spcPct val="90000"/>
              </a:lnSpc>
              <a:spcBef>
                <a:spcPts val="0"/>
              </a:spcBef>
              <a:buClrTx/>
              <a:buNone/>
            </a:pPr>
            <a:r>
              <a:rPr lang="ar-AE" sz="2400" dirty="0">
                <a:solidFill>
                  <a:srgbClr val="333333"/>
                </a:solidFill>
                <a:latin typeface="Urdu Typesetting" panose="03020402040406030203" pitchFamily="66" charset="-78"/>
                <a:ea typeface="+mj-ea"/>
                <a:cs typeface="Urdu Typesetting" panose="03020402040406030203" pitchFamily="66" charset="-78"/>
              </a:rPr>
              <a:t>بوڑھا آدمی یا </a:t>
            </a:r>
            <a:r>
              <a:rPr lang="ur-PK" sz="2400" dirty="0">
                <a:solidFill>
                  <a:srgbClr val="333333"/>
                </a:solidFill>
                <a:latin typeface="Urdu Typesetting" panose="03020402040406030203" pitchFamily="66" charset="-78"/>
                <a:ea typeface="+mj-ea"/>
                <a:cs typeface="Urdu Typesetting" panose="03020402040406030203" pitchFamily="66" charset="-78"/>
              </a:rPr>
              <a:t>گھڑ </a:t>
            </a:r>
            <a:r>
              <a:rPr lang="ar-AE" sz="2400" dirty="0">
                <a:solidFill>
                  <a:srgbClr val="333333"/>
                </a:solidFill>
                <a:latin typeface="Urdu Typesetting" panose="03020402040406030203" pitchFamily="66" charset="-78"/>
                <a:ea typeface="+mj-ea"/>
                <a:cs typeface="Urdu Typesetting" panose="03020402040406030203" pitchFamily="66" charset="-78"/>
              </a:rPr>
              <a:t>سوار؟</a:t>
            </a:r>
            <a:endParaRPr lang="en-US" sz="2400" dirty="0">
              <a:solidFill>
                <a:srgbClr val="333333"/>
              </a:solidFill>
              <a:latin typeface="Urdu Typesetting" panose="03020402040406030203" pitchFamily="66" charset="-78"/>
              <a:ea typeface="+mj-ea"/>
              <a:cs typeface="Urdu Typesetting" panose="03020402040406030203" pitchFamily="66" charset="-78"/>
            </a:endParaRPr>
          </a:p>
        </p:txBody>
      </p:sp>
      <p:pic>
        <p:nvPicPr>
          <p:cNvPr id="16" name="Picture 6" descr="ElViejoyElR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ption_16"/>
          <p:cNvSpPr txBox="1"/>
          <p:nvPr/>
        </p:nvSpPr>
        <p:spPr>
          <a:xfrm>
            <a:off x="4889003" y="5586984"/>
            <a:ext cx="2417169" cy="135935"/>
          </a:xfrm>
          <a:prstGeom prst="rect">
            <a:avLst/>
          </a:prstGeom>
        </p:spPr>
        <p:txBody>
          <a:bodyPr vert="horz" wrap="square" lIns="0" tIns="12700" rIns="0" bIns="0" rtlCol="0">
            <a:spAutoFit/>
          </a:bodyPr>
          <a:lstStyle/>
          <a:p>
            <a:pPr marL="12700" algn="ctr">
              <a:lnSpc>
                <a:spcPct val="100000"/>
              </a:lnSpc>
              <a:spcBef>
                <a:spcPts val="100"/>
              </a:spcBef>
            </a:pPr>
            <a:r>
              <a:rPr sz="800" spc="-5" dirty="0">
                <a:latin typeface="Urdu Typesetting" panose="03020402040406030203" pitchFamily="66" charset="-78"/>
                <a:cs typeface="Urdu Typesetting" panose="03020402040406030203" pitchFamily="66" charset="-78"/>
              </a:rPr>
              <a:t>/</a:t>
            </a:r>
            <a:endParaRPr sz="800"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111</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2" name="Picture 4" descr="Jastrow, 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a:lnSpc>
                <a:spcPct val="90000"/>
              </a:lnSpc>
              <a:spcBef>
                <a:spcPts val="0"/>
              </a:spcBef>
              <a:buClrTx/>
              <a:buNone/>
            </a:pPr>
            <a:r>
              <a:rPr lang="ar-AE" sz="2400" dirty="0">
                <a:solidFill>
                  <a:srgbClr val="333333"/>
                </a:solidFill>
                <a:latin typeface="Urdu Typesetting" panose="03020402040406030203" pitchFamily="66" charset="-78"/>
                <a:ea typeface="+mj-ea"/>
                <a:cs typeface="Urdu Typesetting" panose="03020402040406030203" pitchFamily="66" charset="-78"/>
              </a:rPr>
              <a:t>بطخ یا خرگوش؟</a:t>
            </a:r>
            <a:endParaRPr lang="en-US" sz="2400" dirty="0">
              <a:solidFill>
                <a:srgbClr val="333333"/>
              </a:solidFill>
              <a:latin typeface="Urdu Typesetting" panose="03020402040406030203" pitchFamily="66" charset="-78"/>
              <a:ea typeface="+mj-ea"/>
              <a:cs typeface="Urdu Typesetting" panose="03020402040406030203" pitchFamily="66" charset="-78"/>
            </a:endParaRPr>
          </a:p>
        </p:txBody>
      </p:sp>
      <p:pic>
        <p:nvPicPr>
          <p:cNvPr id="13" name="Picture 4" descr="Jastrow, 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113</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 name="Picture 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114</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a:lnSpc>
                <a:spcPct val="90000"/>
              </a:lnSpc>
              <a:spcBef>
                <a:spcPts val="0"/>
              </a:spcBef>
              <a:buClrTx/>
              <a:buNone/>
            </a:pPr>
            <a:r>
              <a:rPr lang="ar-AE" sz="2400" dirty="0">
                <a:solidFill>
                  <a:srgbClr val="333333"/>
                </a:solidFill>
                <a:latin typeface="Urdu Typesetting" panose="03020402040406030203" pitchFamily="66" charset="-78"/>
                <a:ea typeface="+mj-ea"/>
                <a:cs typeface="Urdu Typesetting" panose="03020402040406030203" pitchFamily="66" charset="-78"/>
              </a:rPr>
              <a:t>اگر آپ تصویر کو الٹا کر دیں تو آپ کیا دیکھیں گے؟</a:t>
            </a:r>
            <a:endParaRPr lang="en-US" sz="2400" dirty="0">
              <a:solidFill>
                <a:srgbClr val="333333"/>
              </a:solidFill>
              <a:latin typeface="Urdu Typesetting" panose="03020402040406030203" pitchFamily="66" charset="-78"/>
              <a:ea typeface="+mj-ea"/>
              <a:cs typeface="Urdu Typesetting" panose="03020402040406030203" pitchFamily="66" charset="-78"/>
            </a:endParaRPr>
          </a:p>
        </p:txBody>
      </p:sp>
      <p:pic>
        <p:nvPicPr>
          <p:cNvPr id="11" name="Picture 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115</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ur-PK" sz="2400" dirty="0">
                <a:solidFill>
                  <a:srgbClr val="333333"/>
                </a:solidFill>
                <a:latin typeface="Urdu Typesetting" panose="03020402040406030203" pitchFamily="66" charset="-78"/>
                <a:ea typeface="+mj-ea"/>
                <a:cs typeface="Urdu Typesetting" panose="03020402040406030203" pitchFamily="66" charset="-78"/>
              </a:rPr>
              <a:t>گھوڑا یا سوار؟</a:t>
            </a:r>
            <a:endParaRPr lang="en-US" sz="2400" dirty="0">
              <a:solidFill>
                <a:srgbClr val="333333"/>
              </a:solidFill>
              <a:latin typeface="Urdu Typesetting" panose="03020402040406030203" pitchFamily="66" charset="-78"/>
              <a:ea typeface="+mj-ea"/>
              <a:cs typeface="Urdu Typesetting" panose="03020402040406030203" pitchFamily="66" charset="-78"/>
            </a:endParaRPr>
          </a:p>
        </p:txBody>
      </p:sp>
      <p:pic>
        <p:nvPicPr>
          <p:cNvPr id="13" name="Picture 3" descr="upside dow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116</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5" name="Picture 10" descr="PandeaMuertosl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1"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a:lnSpc>
                <a:spcPct val="90000"/>
              </a:lnSpc>
              <a:spcBef>
                <a:spcPts val="0"/>
              </a:spcBef>
              <a:buClrTx/>
              <a:buNone/>
            </a:pPr>
            <a:r>
              <a:rPr lang="ar-AE" sz="2400" dirty="0">
                <a:solidFill>
                  <a:srgbClr val="333333"/>
                </a:solidFill>
                <a:latin typeface="Urdu Typesetting" panose="03020402040406030203" pitchFamily="66" charset="-78"/>
                <a:ea typeface="+mj-ea"/>
                <a:cs typeface="Urdu Typesetting" panose="03020402040406030203" pitchFamily="66" charset="-78"/>
              </a:rPr>
              <a:t>کھوپڑی یا بیکری؟</a:t>
            </a:r>
            <a:endParaRPr lang="en-US" sz="2400" dirty="0">
              <a:solidFill>
                <a:srgbClr val="333333"/>
              </a:solidFill>
              <a:latin typeface="Urdu Typesetting" panose="03020402040406030203" pitchFamily="66" charset="-78"/>
              <a:ea typeface="+mj-ea"/>
              <a:cs typeface="Urdu Typesetting" panose="03020402040406030203" pitchFamily="66" charset="-78"/>
            </a:endParaRPr>
          </a:p>
        </p:txBody>
      </p:sp>
      <p:pic>
        <p:nvPicPr>
          <p:cNvPr id="16" name="Picture 13" descr="PandeaMuertosl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آپ کو کیا نظر آرہا ہے؟</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118</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تمام تفصیلات دریافت کرنے کی کوشش کریں!</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119</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 name="Picture 6" descr="LaSilladelaGiocon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6" descr="LaSilladelaGiocon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12" name="Slide Number Placeholder 11"/>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120</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5" name="Oval 8"/>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Urdu Typesetting" panose="03020402040406030203" pitchFamily="66" charset="-78"/>
              <a:cs typeface="Urdu Typesetting" panose="03020402040406030203" pitchFamily="66" charset="-78"/>
            </a:endParaRPr>
          </a:p>
        </p:txBody>
      </p:sp>
      <p:sp>
        <p:nvSpPr>
          <p:cNvPr id="16"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Urdu Typesetting" panose="03020402040406030203" pitchFamily="66" charset="-78"/>
              <a:cs typeface="Urdu Typesetting" panose="03020402040406030203" pitchFamily="66" charset="-78"/>
            </a:endParaRPr>
          </a:p>
        </p:txBody>
      </p:sp>
      <p:sp>
        <p:nvSpPr>
          <p:cNvPr id="17"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Urdu Typesetting" panose="03020402040406030203" pitchFamily="66" charset="-78"/>
              <a:cs typeface="Urdu Typesetting" panose="03020402040406030203" pitchFamily="66" charset="-78"/>
            </a:endParaRPr>
          </a:p>
        </p:txBody>
      </p:sp>
      <p:sp>
        <p:nvSpPr>
          <p:cNvPr id="18"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0"/>
              </a:spcBef>
            </a:pPr>
            <a:r>
              <a:rPr lang="ar-AE" sz="2400" b="1" spc="-10"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آخری سلائیڈز یہ ظاہر کرتی ہیں کہ فوری فیصلے غلطیوں کا باعث بن سکتے ہیں اور اکثر "آدھا سچ" ہی تسلیم کیا جاتا ہے۔</a:t>
            </a: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121</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0"/>
              </a:spcBef>
            </a:pPr>
            <a:r>
              <a:rPr lang="ar-AE" sz="2400" b="1" spc="-10"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آخری سلائیڈز یہ ظاہر کرتی ہیں کہ فوری فیصلے غلطیوں کا باعث بن سکتے ہیں اور اکثر "آدھا سچ" ہی تسلیم کیا جاتا ہے۔</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اس لیے زیادہ سے زیادہ معلومات تلاش کریں اور دوسروں کے ساتھ خیالات کا تبادلہ کریں، خاص طور پر اگر فیصلے اہم ہوں یا ڈرامائی </a:t>
            </a:r>
            <a:r>
              <a:rPr lang="ur-PK" sz="2400" spc="-10" dirty="0">
                <a:solidFill>
                  <a:srgbClr val="333333"/>
                </a:solidFill>
                <a:latin typeface="Urdu Typesetting" panose="03020402040406030203" pitchFamily="66" charset="-78"/>
                <a:cs typeface="Urdu Typesetting" panose="03020402040406030203" pitchFamily="66" charset="-78"/>
              </a:rPr>
              <a:t>نتائج والے</a:t>
            </a:r>
            <a:r>
              <a:rPr lang="ar-AE" sz="2400" spc="-10" dirty="0">
                <a:solidFill>
                  <a:srgbClr val="333333"/>
                </a:solidFill>
                <a:latin typeface="Urdu Typesetting" panose="03020402040406030203" pitchFamily="66" charset="-78"/>
                <a:cs typeface="Urdu Typesetting" panose="03020402040406030203" pitchFamily="66" charset="-78"/>
              </a:rPr>
              <a:t> ہوں (مثلاً یہ محسوس کریں کہ آپ کا پڑوسی آپ کا پیچھا کر رہا ہے </a:t>
            </a:r>
            <a:r>
              <a:rPr lang="ur-PK" sz="2400" spc="-10" dirty="0">
                <a:solidFill>
                  <a:srgbClr val="333333"/>
                </a:solidFill>
                <a:latin typeface="Urdu Typesetting" panose="03020402040406030203" pitchFamily="66" charset="-78"/>
                <a:cs typeface="Urdu Typesetting" panose="03020402040406030203" pitchFamily="66" charset="-78"/>
              </a:rPr>
              <a:t>-</a:t>
            </a:r>
            <a:r>
              <a:rPr lang="ar-AE" sz="2400" spc="-10" dirty="0">
                <a:solidFill>
                  <a:srgbClr val="333333"/>
                </a:solidFill>
                <a:latin typeface="Urdu Typesetting" panose="03020402040406030203" pitchFamily="66" charset="-78"/>
                <a:cs typeface="Urdu Typesetting" panose="03020402040406030203" pitchFamily="66" charset="-78"/>
              </a:rPr>
              <a:t> فرض</a:t>
            </a:r>
            <a:r>
              <a:rPr lang="ur-PK" sz="2400" spc="-10" dirty="0">
                <a:solidFill>
                  <a:srgbClr val="333333"/>
                </a:solidFill>
                <a:latin typeface="Urdu Typesetting" panose="03020402040406030203" pitchFamily="66" charset="-78"/>
                <a:cs typeface="Urdu Typesetting" panose="03020402040406030203" pitchFamily="66" charset="-78"/>
              </a:rPr>
              <a:t>ی</a:t>
            </a:r>
            <a:r>
              <a:rPr lang="ar-AE" sz="2400" spc="-10" dirty="0">
                <a:solidFill>
                  <a:srgbClr val="333333"/>
                </a:solidFill>
                <a:latin typeface="Urdu Typesetting" panose="03020402040406030203" pitchFamily="66" charset="-78"/>
                <a:cs typeface="Urdu Typesetting" panose="03020402040406030203" pitchFamily="66" charset="-78"/>
              </a:rPr>
              <a:t> دشمنوں پر حملہ نہ کریں!)۔</a:t>
            </a: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122</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7485264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0"/>
              </a:spcBef>
            </a:pPr>
            <a:r>
              <a:rPr lang="ar-AE" sz="2400" b="1" spc="-10"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آخری سلائیڈز یہ ظاہر کرتی ہیں کہ فوری فیصلے غلطیوں کا باعث بن سکتے ہیں اور اکثر "آدھا سچ" ہی تسلیم کیا جاتا ہے۔</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اس لیے زیادہ سے زیادہ معلومات تلاش کریں اور دوسروں کے ساتھ خیالات کا تبادلہ کریں، خاص طور پر اگر فیصلے اہم ہوں یا ڈرامائی </a:t>
            </a:r>
            <a:r>
              <a:rPr lang="ur-PK" sz="2400" spc="-10" dirty="0">
                <a:solidFill>
                  <a:srgbClr val="333333"/>
                </a:solidFill>
                <a:latin typeface="Urdu Typesetting" panose="03020402040406030203" pitchFamily="66" charset="-78"/>
                <a:cs typeface="Urdu Typesetting" panose="03020402040406030203" pitchFamily="66" charset="-78"/>
              </a:rPr>
              <a:t>نتائج والے</a:t>
            </a:r>
            <a:r>
              <a:rPr lang="ar-AE" sz="2400" spc="-10" dirty="0">
                <a:solidFill>
                  <a:srgbClr val="333333"/>
                </a:solidFill>
                <a:latin typeface="Urdu Typesetting" panose="03020402040406030203" pitchFamily="66" charset="-78"/>
                <a:cs typeface="Urdu Typesetting" panose="03020402040406030203" pitchFamily="66" charset="-78"/>
              </a:rPr>
              <a:t> ہوں (مثلاً یہ محسوس کریں کہ آپ کا پڑوسی آپ کا پیچھا کر رہا ہے </a:t>
            </a:r>
            <a:r>
              <a:rPr lang="ur-PK" sz="2400" spc="-10" dirty="0">
                <a:solidFill>
                  <a:srgbClr val="333333"/>
                </a:solidFill>
                <a:latin typeface="Urdu Typesetting" panose="03020402040406030203" pitchFamily="66" charset="-78"/>
                <a:cs typeface="Urdu Typesetting" panose="03020402040406030203" pitchFamily="66" charset="-78"/>
              </a:rPr>
              <a:t>-</a:t>
            </a:r>
            <a:r>
              <a:rPr lang="ar-AE" sz="2400" spc="-10" dirty="0">
                <a:solidFill>
                  <a:srgbClr val="333333"/>
                </a:solidFill>
                <a:latin typeface="Urdu Typesetting" panose="03020402040406030203" pitchFamily="66" charset="-78"/>
                <a:cs typeface="Urdu Typesetting" panose="03020402040406030203" pitchFamily="66" charset="-78"/>
              </a:rPr>
              <a:t> فرض</a:t>
            </a:r>
            <a:r>
              <a:rPr lang="ur-PK" sz="2400" spc="-10" dirty="0">
                <a:solidFill>
                  <a:srgbClr val="333333"/>
                </a:solidFill>
                <a:latin typeface="Urdu Typesetting" panose="03020402040406030203" pitchFamily="66" charset="-78"/>
                <a:cs typeface="Urdu Typesetting" panose="03020402040406030203" pitchFamily="66" charset="-78"/>
              </a:rPr>
              <a:t>ی</a:t>
            </a:r>
            <a:r>
              <a:rPr lang="ar-AE" sz="2400" spc="-10" dirty="0">
                <a:solidFill>
                  <a:srgbClr val="333333"/>
                </a:solidFill>
                <a:latin typeface="Urdu Typesetting" panose="03020402040406030203" pitchFamily="66" charset="-78"/>
                <a:cs typeface="Urdu Typesetting" panose="03020402040406030203" pitchFamily="66" charset="-78"/>
              </a:rPr>
              <a:t> دشمنوں پر حملہ نہ کریں!)۔</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معمولی اہمیت کے واقعات کے لیے، ہم جلدی سے فیصلہ بھی کر سکتے ہیں (مثلاً دہی کا برانڈ یا کیک کا انتخاب، لاٹری نمبر چننا)۔</a:t>
            </a: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123</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19371196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0"/>
              </a:spcBef>
            </a:pPr>
            <a:r>
              <a:rPr lang="ar-AE" sz="2400" b="1" spc="-10"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آخری سلائیڈز یہ ظاہر کرتی ہیں کہ فوری فیصلے غلطیوں کا باعث بن سکتے ہیں اور اکثر "آدھا سچ" ہی تسلیم کیا جاتا ہے۔</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اس لیے زیادہ سے زیادہ معلومات تلاش کریں اور دوسروں کے ساتھ خیالات کا تبادلہ کریں، خاص طور پر اگر فیصلے اہم ہوں یا ڈرامائی </a:t>
            </a:r>
            <a:r>
              <a:rPr lang="ur-PK" sz="2400" spc="-10" dirty="0">
                <a:solidFill>
                  <a:srgbClr val="333333"/>
                </a:solidFill>
                <a:latin typeface="Urdu Typesetting" panose="03020402040406030203" pitchFamily="66" charset="-78"/>
                <a:cs typeface="Urdu Typesetting" panose="03020402040406030203" pitchFamily="66" charset="-78"/>
              </a:rPr>
              <a:t>نتائج والے</a:t>
            </a:r>
            <a:r>
              <a:rPr lang="ar-AE" sz="2400" spc="-10" dirty="0">
                <a:solidFill>
                  <a:srgbClr val="333333"/>
                </a:solidFill>
                <a:latin typeface="Urdu Typesetting" panose="03020402040406030203" pitchFamily="66" charset="-78"/>
                <a:cs typeface="Urdu Typesetting" panose="03020402040406030203" pitchFamily="66" charset="-78"/>
              </a:rPr>
              <a:t> ہوں (مثلاً یہ محسوس کریں کہ آپ کا پڑوسی آپ کا پیچھا کر رہا ہے </a:t>
            </a:r>
            <a:r>
              <a:rPr lang="ur-PK" sz="2400" spc="-10" dirty="0">
                <a:solidFill>
                  <a:srgbClr val="333333"/>
                </a:solidFill>
                <a:latin typeface="Urdu Typesetting" panose="03020402040406030203" pitchFamily="66" charset="-78"/>
                <a:cs typeface="Urdu Typesetting" panose="03020402040406030203" pitchFamily="66" charset="-78"/>
              </a:rPr>
              <a:t>-</a:t>
            </a:r>
            <a:r>
              <a:rPr lang="ar-AE" sz="2400" spc="-10" dirty="0">
                <a:solidFill>
                  <a:srgbClr val="333333"/>
                </a:solidFill>
                <a:latin typeface="Urdu Typesetting" panose="03020402040406030203" pitchFamily="66" charset="-78"/>
                <a:cs typeface="Urdu Typesetting" panose="03020402040406030203" pitchFamily="66" charset="-78"/>
              </a:rPr>
              <a:t> فرض</a:t>
            </a:r>
            <a:r>
              <a:rPr lang="ur-PK" sz="2400" spc="-10" dirty="0">
                <a:solidFill>
                  <a:srgbClr val="333333"/>
                </a:solidFill>
                <a:latin typeface="Urdu Typesetting" panose="03020402040406030203" pitchFamily="66" charset="-78"/>
                <a:cs typeface="Urdu Typesetting" panose="03020402040406030203" pitchFamily="66" charset="-78"/>
              </a:rPr>
              <a:t>ی</a:t>
            </a:r>
            <a:r>
              <a:rPr lang="ar-AE" sz="2400" spc="-10" dirty="0">
                <a:solidFill>
                  <a:srgbClr val="333333"/>
                </a:solidFill>
                <a:latin typeface="Urdu Typesetting" panose="03020402040406030203" pitchFamily="66" charset="-78"/>
                <a:cs typeface="Urdu Typesetting" panose="03020402040406030203" pitchFamily="66" charset="-78"/>
              </a:rPr>
              <a:t> دشمنوں پر حملہ نہ کریں!)۔</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معمولی اہمیت کے واقعات کے لیے، ہم جلدی سے فیصلہ بھی کر سکتے ہیں (مثلاً دہی کا برانڈ یا کیک کا انتخاب، لاٹری نمبر چننا)۔</a:t>
            </a:r>
          </a:p>
          <a:p>
            <a:pPr lvl="0" algn="r" defTabSz="914400">
              <a:lnSpc>
                <a:spcPct val="100000"/>
              </a:lnSpc>
              <a:spcBef>
                <a:spcPts val="0"/>
              </a:spcBef>
            </a:pPr>
            <a:r>
              <a:rPr lang="ur-PK" sz="2400" spc="-10" dirty="0">
                <a:solidFill>
                  <a:srgbClr val="333333"/>
                </a:solidFill>
                <a:latin typeface="Urdu Typesetting" panose="03020402040406030203" pitchFamily="66" charset="-78"/>
                <a:cs typeface="Urdu Typesetting" panose="03020402040406030203" pitchFamily="66" charset="-78"/>
              </a:rPr>
              <a:t>انسان غلطی کا پتلا ہے </a:t>
            </a:r>
            <a:r>
              <a:rPr lang="ar-AE" sz="2400" spc="-10" dirty="0">
                <a:solidFill>
                  <a:srgbClr val="333333"/>
                </a:solidFill>
                <a:latin typeface="Urdu Typesetting" panose="03020402040406030203" pitchFamily="66" charset="-78"/>
                <a:cs typeface="Urdu Typesetting" panose="03020402040406030203" pitchFamily="66" charset="-78"/>
              </a:rPr>
              <a:t>- اس امکان کے لیے تیار رہیں کہ آپ غلط ہیں۔</a:t>
            </a: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124</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8979918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0"/>
              </a:spcBef>
            </a:pPr>
            <a:r>
              <a:rPr lang="ar-AE" sz="2400" b="1" spc="-10"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آخری سلائیڈز یہ ظاہر کرتی ہیں کہ فوری فیصلے غلطیوں کا باعث بن سکتے ہیں اور اکثر "آدھا سچ" ہی تسلیم کیا جاتا ہے۔</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اس لیے زیادہ سے زیادہ معلومات تلاش کریں اور دوسروں کے ساتھ خیالات کا تبادلہ کریں، خاص طور پر اگر فیصلے اہم ہوں یا ڈرامائی </a:t>
            </a:r>
            <a:r>
              <a:rPr lang="ur-PK" sz="2400" spc="-10" dirty="0">
                <a:solidFill>
                  <a:srgbClr val="333333"/>
                </a:solidFill>
                <a:latin typeface="Urdu Typesetting" panose="03020402040406030203" pitchFamily="66" charset="-78"/>
                <a:cs typeface="Urdu Typesetting" panose="03020402040406030203" pitchFamily="66" charset="-78"/>
              </a:rPr>
              <a:t>نتائج والے</a:t>
            </a:r>
            <a:r>
              <a:rPr lang="ar-AE" sz="2400" spc="-10" dirty="0">
                <a:solidFill>
                  <a:srgbClr val="333333"/>
                </a:solidFill>
                <a:latin typeface="Urdu Typesetting" panose="03020402040406030203" pitchFamily="66" charset="-78"/>
                <a:cs typeface="Urdu Typesetting" panose="03020402040406030203" pitchFamily="66" charset="-78"/>
              </a:rPr>
              <a:t> ہوں (مثلاً یہ محسوس کریں کہ آپ کا پڑوسی آپ کا پیچھا کر رہا ہے </a:t>
            </a:r>
            <a:r>
              <a:rPr lang="ur-PK" sz="2400" spc="-10" dirty="0">
                <a:solidFill>
                  <a:srgbClr val="333333"/>
                </a:solidFill>
                <a:latin typeface="Urdu Typesetting" panose="03020402040406030203" pitchFamily="66" charset="-78"/>
                <a:cs typeface="Urdu Typesetting" panose="03020402040406030203" pitchFamily="66" charset="-78"/>
              </a:rPr>
              <a:t>-</a:t>
            </a:r>
            <a:r>
              <a:rPr lang="ar-AE" sz="2400" spc="-10" dirty="0">
                <a:solidFill>
                  <a:srgbClr val="333333"/>
                </a:solidFill>
                <a:latin typeface="Urdu Typesetting" panose="03020402040406030203" pitchFamily="66" charset="-78"/>
                <a:cs typeface="Urdu Typesetting" panose="03020402040406030203" pitchFamily="66" charset="-78"/>
              </a:rPr>
              <a:t> فرض</a:t>
            </a:r>
            <a:r>
              <a:rPr lang="ur-PK" sz="2400" spc="-10" dirty="0">
                <a:solidFill>
                  <a:srgbClr val="333333"/>
                </a:solidFill>
                <a:latin typeface="Urdu Typesetting" panose="03020402040406030203" pitchFamily="66" charset="-78"/>
                <a:cs typeface="Urdu Typesetting" panose="03020402040406030203" pitchFamily="66" charset="-78"/>
              </a:rPr>
              <a:t>ی</a:t>
            </a:r>
            <a:r>
              <a:rPr lang="ar-AE" sz="2400" spc="-10" dirty="0">
                <a:solidFill>
                  <a:srgbClr val="333333"/>
                </a:solidFill>
                <a:latin typeface="Urdu Typesetting" panose="03020402040406030203" pitchFamily="66" charset="-78"/>
                <a:cs typeface="Urdu Typesetting" panose="03020402040406030203" pitchFamily="66" charset="-78"/>
              </a:rPr>
              <a:t> دشمنوں پر حملہ نہ کریں!)۔</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معمولی اہمیت کے واقعات کے لیے، ہم جلدی سے فیصلہ بھی کر سکتے ہیں (مثلاً دہی کا برانڈ یا کیک کا انتخاب، لاٹری نمبر چننا)۔</a:t>
            </a:r>
          </a:p>
          <a:p>
            <a:pPr lvl="0" algn="r" defTabSz="914400">
              <a:lnSpc>
                <a:spcPct val="100000"/>
              </a:lnSpc>
              <a:spcBef>
                <a:spcPts val="0"/>
              </a:spcBef>
            </a:pPr>
            <a:r>
              <a:rPr lang="ur-PK" sz="2400" spc="-10" dirty="0">
                <a:solidFill>
                  <a:srgbClr val="333333"/>
                </a:solidFill>
                <a:latin typeface="Urdu Typesetting" panose="03020402040406030203" pitchFamily="66" charset="-78"/>
                <a:cs typeface="Urdu Typesetting" panose="03020402040406030203" pitchFamily="66" charset="-78"/>
              </a:rPr>
              <a:t>انسان غلطی کا پتلا ہے </a:t>
            </a:r>
            <a:r>
              <a:rPr lang="ar-AE" sz="2400" spc="-10" dirty="0">
                <a:solidFill>
                  <a:srgbClr val="333333"/>
                </a:solidFill>
                <a:latin typeface="Urdu Typesetting" panose="03020402040406030203" pitchFamily="66" charset="-78"/>
                <a:cs typeface="Urdu Typesetting" panose="03020402040406030203" pitchFamily="66" charset="-78"/>
              </a:rPr>
              <a:t>- اس امکان کے لیے تیار رہیں کہ آپ غلط ہیں۔</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ٹھوس حقائق کی بنیاد پر اہم فیصلے کریں۔ محض انداز</a:t>
            </a:r>
            <a:r>
              <a:rPr lang="ur-PK" sz="2400" spc="-10" dirty="0">
                <a:solidFill>
                  <a:srgbClr val="333333"/>
                </a:solidFill>
                <a:latin typeface="Urdu Typesetting" panose="03020402040406030203" pitchFamily="66" charset="-78"/>
                <a:cs typeface="Urdu Typesetting" panose="03020402040406030203" pitchFamily="66" charset="-78"/>
              </a:rPr>
              <a:t>ے</a:t>
            </a:r>
            <a:r>
              <a:rPr lang="ar-AE" sz="2400" spc="-10" dirty="0">
                <a:solidFill>
                  <a:srgbClr val="333333"/>
                </a:solidFill>
                <a:latin typeface="Urdu Typesetting" panose="03020402040406030203" pitchFamily="66" charset="-78"/>
                <a:cs typeface="Urdu Typesetting" panose="03020402040406030203" pitchFamily="66" charset="-78"/>
              </a:rPr>
              <a:t> "برے مشیر" ہیں۔ ہمیشہ غلط فیصلے کے نتائج پر غور کریں۔</a:t>
            </a:r>
            <a:endParaRPr lang="en-US" sz="24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125</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99027719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lgn="r"/>
            <a:r>
              <a:rPr lang="ar-AE" sz="2400" dirty="0">
                <a:solidFill>
                  <a:srgbClr val="333333"/>
                </a:solidFill>
                <a:latin typeface="Urdu Typesetting" panose="03020402040406030203" pitchFamily="66" charset="-78"/>
                <a:cs typeface="Urdu Typesetting" panose="03020402040406030203" pitchFamily="66" charset="-78"/>
              </a:rPr>
              <a:t>بہت سے لوگ (لیکن سب نہیں!) </a:t>
            </a:r>
            <a:r>
              <a:rPr lang="ur-PK" sz="2400" dirty="0">
                <a:solidFill>
                  <a:srgbClr val="333333"/>
                </a:solidFill>
                <a:latin typeface="Urdu Typesetting" panose="03020402040406030203" pitchFamily="66" charset="-78"/>
                <a:cs typeface="Urdu Typesetting" panose="03020402040406030203" pitchFamily="66" charset="-78"/>
              </a:rPr>
              <a:t>جو </a:t>
            </a:r>
            <a:r>
              <a:rPr lang="ar-AE" sz="2400" dirty="0">
                <a:solidFill>
                  <a:srgbClr val="333333"/>
                </a:solidFill>
                <a:latin typeface="Urdu Typesetting" panose="03020402040406030203" pitchFamily="66" charset="-78"/>
                <a:cs typeface="Urdu Typesetting" panose="03020402040406030203" pitchFamily="66" charset="-78"/>
              </a:rPr>
              <a:t>سائیکوسس میں مبتلا </a:t>
            </a:r>
            <a:r>
              <a:rPr lang="ur-PK" sz="2400" dirty="0">
                <a:solidFill>
                  <a:srgbClr val="333333"/>
                </a:solidFill>
                <a:latin typeface="Urdu Typesetting" panose="03020402040406030203" pitchFamily="66" charset="-78"/>
                <a:cs typeface="Urdu Typesetting" panose="03020402040406030203" pitchFamily="66" charset="-78"/>
              </a:rPr>
              <a:t>ہوتے ہیں، جلد</a:t>
            </a:r>
            <a:r>
              <a:rPr lang="ar-AE" sz="2400" dirty="0">
                <a:solidFill>
                  <a:srgbClr val="333333"/>
                </a:solidFill>
                <a:latin typeface="Urdu Typesetting" panose="03020402040406030203" pitchFamily="66" charset="-78"/>
                <a:cs typeface="Urdu Typesetting" panose="03020402040406030203" pitchFamily="66" charset="-78"/>
              </a:rPr>
              <a:t> نتائج پر پہنچنے اور انتہائی رائے قائم کرنے کا رجحان رکھتے ہیں۔</a:t>
            </a: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126</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7" name="Title 6"/>
          <p:cNvSpPr>
            <a:spLocks noGrp="1"/>
          </p:cNvSpPr>
          <p:nvPr>
            <p:ph type="title"/>
          </p:nvPr>
        </p:nvSpPr>
        <p:spPr/>
        <p:txBody>
          <a:bodyPr/>
          <a:lstStyle/>
          <a:p>
            <a:pPr algn="r"/>
            <a:r>
              <a:rPr lang="ur-PK" sz="3600" dirty="0">
                <a:latin typeface="Urdu Typesetting" panose="03020402040406030203" pitchFamily="66" charset="-78"/>
                <a:cs typeface="Urdu Typesetting" panose="03020402040406030203" pitchFamily="66" charset="-78"/>
              </a:rPr>
              <a:t>اس سب کا سائیکوسس کے ساتھ کیا تعلق ہے؟</a:t>
            </a:r>
            <a:endParaRPr lang="en-US" sz="3600"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lgn="r"/>
            <a:r>
              <a:rPr lang="ar-AE" sz="2400" dirty="0">
                <a:solidFill>
                  <a:srgbClr val="333333"/>
                </a:solidFill>
                <a:latin typeface="Urdu Typesetting" panose="03020402040406030203" pitchFamily="66" charset="-78"/>
                <a:cs typeface="Urdu Typesetting" panose="03020402040406030203" pitchFamily="66" charset="-78"/>
              </a:rPr>
              <a:t>بہت سے لوگ (لیکن سب نہیں!) </a:t>
            </a:r>
            <a:r>
              <a:rPr lang="ur-PK" sz="2400" dirty="0">
                <a:solidFill>
                  <a:srgbClr val="333333"/>
                </a:solidFill>
                <a:latin typeface="Urdu Typesetting" panose="03020402040406030203" pitchFamily="66" charset="-78"/>
                <a:cs typeface="Urdu Typesetting" panose="03020402040406030203" pitchFamily="66" charset="-78"/>
              </a:rPr>
              <a:t>جو </a:t>
            </a:r>
            <a:r>
              <a:rPr lang="ar-AE" sz="2400" dirty="0">
                <a:solidFill>
                  <a:srgbClr val="333333"/>
                </a:solidFill>
                <a:latin typeface="Urdu Typesetting" panose="03020402040406030203" pitchFamily="66" charset="-78"/>
                <a:cs typeface="Urdu Typesetting" panose="03020402040406030203" pitchFamily="66" charset="-78"/>
              </a:rPr>
              <a:t>سائیکوسس میں مبتلا </a:t>
            </a:r>
            <a:r>
              <a:rPr lang="ur-PK" sz="2400" dirty="0">
                <a:solidFill>
                  <a:srgbClr val="333333"/>
                </a:solidFill>
                <a:latin typeface="Urdu Typesetting" panose="03020402040406030203" pitchFamily="66" charset="-78"/>
                <a:cs typeface="Urdu Typesetting" panose="03020402040406030203" pitchFamily="66" charset="-78"/>
              </a:rPr>
              <a:t>ہوتے ہیں، جلد</a:t>
            </a:r>
            <a:r>
              <a:rPr lang="ar-AE" sz="2400" dirty="0">
                <a:solidFill>
                  <a:srgbClr val="333333"/>
                </a:solidFill>
                <a:latin typeface="Urdu Typesetting" panose="03020402040406030203" pitchFamily="66" charset="-78"/>
                <a:cs typeface="Urdu Typesetting" panose="03020402040406030203" pitchFamily="66" charset="-78"/>
              </a:rPr>
              <a:t> نتائج پر پہنچنے اور انتہائی رائے قائم کرنے کا رجحان رکھتے ہیں۔</a:t>
            </a:r>
          </a:p>
          <a:p>
            <a:pPr algn="r"/>
            <a:r>
              <a:rPr lang="ar-AE" sz="2400" dirty="0">
                <a:solidFill>
                  <a:srgbClr val="333333"/>
                </a:solidFill>
                <a:latin typeface="Urdu Typesetting" panose="03020402040406030203" pitchFamily="66" charset="-78"/>
                <a:cs typeface="Urdu Typesetting" panose="03020402040406030203" pitchFamily="66" charset="-78"/>
              </a:rPr>
              <a:t>مثال: ایک عوامی سماجی تقریب میں شرکت کے دوران، کارل جرمنی کا اگلا بادشاہ ہونے کا دعویٰ کرتا ہے۔</a:t>
            </a:r>
          </a:p>
          <a:p>
            <a:pPr algn="r"/>
            <a:r>
              <a:rPr lang="ar-AE" sz="2400" dirty="0">
                <a:solidFill>
                  <a:srgbClr val="333333"/>
                </a:solidFill>
                <a:latin typeface="Urdu Typesetting" panose="03020402040406030203" pitchFamily="66" charset="-78"/>
                <a:cs typeface="Urdu Typesetting" panose="03020402040406030203" pitchFamily="66" charset="-78"/>
              </a:rPr>
              <a:t>پس منظر: کارل کو حیرت انگیز انڈے میں تاج </a:t>
            </a:r>
            <a:r>
              <a:rPr lang="ur-PK" sz="2400" dirty="0">
                <a:solidFill>
                  <a:srgbClr val="333333"/>
                </a:solidFill>
                <a:latin typeface="Urdu Typesetting" panose="03020402040406030203" pitchFamily="66" charset="-78"/>
                <a:cs typeface="Urdu Typesetting" panose="03020402040406030203" pitchFamily="66" charset="-78"/>
              </a:rPr>
              <a:t>والے</a:t>
            </a:r>
            <a:r>
              <a:rPr lang="ar-AE" sz="2400" dirty="0">
                <a:solidFill>
                  <a:srgbClr val="333333"/>
                </a:solidFill>
                <a:latin typeface="Urdu Typesetting" panose="03020402040406030203" pitchFamily="66" charset="-78"/>
                <a:cs typeface="Urdu Typesetting" panose="03020402040406030203" pitchFamily="66" charset="-78"/>
              </a:rPr>
              <a:t> بادشاہ ک</a:t>
            </a:r>
            <a:r>
              <a:rPr lang="ur-PK" sz="2400" dirty="0">
                <a:solidFill>
                  <a:srgbClr val="333333"/>
                </a:solidFill>
                <a:latin typeface="Urdu Typesetting" panose="03020402040406030203" pitchFamily="66" charset="-78"/>
                <a:cs typeface="Urdu Typesetting" panose="03020402040406030203" pitchFamily="66" charset="-78"/>
              </a:rPr>
              <a:t>ا کھلونا</a:t>
            </a:r>
            <a:r>
              <a:rPr lang="ar-AE" sz="2400" dirty="0">
                <a:solidFill>
                  <a:srgbClr val="333333"/>
                </a:solidFill>
                <a:latin typeface="Urdu Typesetting" panose="03020402040406030203" pitchFamily="66" charset="-78"/>
                <a:cs typeface="Urdu Typesetting" panose="03020402040406030203" pitchFamily="66" charset="-78"/>
              </a:rPr>
              <a:t> مل</a:t>
            </a:r>
            <a:r>
              <a:rPr lang="ur-PK" sz="2400" dirty="0">
                <a:solidFill>
                  <a:srgbClr val="333333"/>
                </a:solidFill>
                <a:latin typeface="Urdu Typesetting" panose="03020402040406030203" pitchFamily="66" charset="-78"/>
                <a:cs typeface="Urdu Typesetting" panose="03020402040406030203" pitchFamily="66" charset="-78"/>
              </a:rPr>
              <a:t>ا</a:t>
            </a:r>
            <a:r>
              <a:rPr lang="ar-AE" sz="2400" dirty="0">
                <a:solidFill>
                  <a:srgbClr val="333333"/>
                </a:solidFill>
                <a:latin typeface="Urdu Typesetting" panose="03020402040406030203" pitchFamily="66" charset="-78"/>
                <a:cs typeface="Urdu Typesetting" panose="03020402040406030203" pitchFamily="66" charset="-78"/>
              </a:rPr>
              <a:t>۔</a:t>
            </a:r>
          </a:p>
          <a:p>
            <a:pPr algn="r"/>
            <a:r>
              <a:rPr lang="ar-AE" sz="2400" dirty="0">
                <a:solidFill>
                  <a:srgbClr val="333333"/>
                </a:solidFill>
                <a:latin typeface="Urdu Typesetting" panose="03020402040406030203" pitchFamily="66" charset="-78"/>
                <a:cs typeface="Urdu Typesetting" panose="03020402040406030203" pitchFamily="66" charset="-78"/>
              </a:rPr>
              <a:t>لیکن: اس کا کوئی شاہی خون نہیں ہے، جرمنی میں بادشاہت کو بہت پہلے ختم کر دیا گیا تھا۔ لیکن سب سے بڑھ کر: حیرت انگیز انڈے کے مواد کو حتمی ثبوت نہیں سمجھا جا سکتا!</a:t>
            </a: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7" name="Title 6"/>
          <p:cNvSpPr>
            <a:spLocks noGrp="1"/>
          </p:cNvSpPr>
          <p:nvPr>
            <p:ph type="title"/>
          </p:nvPr>
        </p:nvSpPr>
        <p:spPr/>
        <p:txBody>
          <a:bodyPr/>
          <a:lstStyle/>
          <a:p>
            <a:pPr algn="r"/>
            <a:r>
              <a:rPr lang="ur-PK" sz="3600" dirty="0">
                <a:latin typeface="Urdu Typesetting" panose="03020402040406030203" pitchFamily="66" charset="-78"/>
                <a:cs typeface="Urdu Typesetting" panose="03020402040406030203" pitchFamily="66" charset="-78"/>
              </a:rPr>
              <a:t>اس سب کا سائیکوسس کے ساتھ کیا تعلق ہے؟</a:t>
            </a:r>
            <a:endParaRPr lang="en-US" sz="3600"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66174005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lgn="r"/>
            <a:r>
              <a:rPr lang="ar-AE" sz="2400" dirty="0">
                <a:solidFill>
                  <a:srgbClr val="333333"/>
                </a:solidFill>
                <a:latin typeface="Urdu Typesetting" panose="03020402040406030203" pitchFamily="66" charset="-78"/>
                <a:cs typeface="Urdu Typesetting" panose="03020402040406030203" pitchFamily="66" charset="-78"/>
              </a:rPr>
              <a:t>بہت سے لوگ (لیکن سب نہیں!) </a:t>
            </a:r>
            <a:r>
              <a:rPr lang="ur-PK" sz="2400" dirty="0">
                <a:solidFill>
                  <a:srgbClr val="333333"/>
                </a:solidFill>
                <a:latin typeface="Urdu Typesetting" panose="03020402040406030203" pitchFamily="66" charset="-78"/>
                <a:cs typeface="Urdu Typesetting" panose="03020402040406030203" pitchFamily="66" charset="-78"/>
              </a:rPr>
              <a:t>جو </a:t>
            </a:r>
            <a:r>
              <a:rPr lang="ar-AE" sz="2400" dirty="0">
                <a:solidFill>
                  <a:srgbClr val="333333"/>
                </a:solidFill>
                <a:latin typeface="Urdu Typesetting" panose="03020402040406030203" pitchFamily="66" charset="-78"/>
                <a:cs typeface="Urdu Typesetting" panose="03020402040406030203" pitchFamily="66" charset="-78"/>
              </a:rPr>
              <a:t>سائیکوسس میں مبتلا </a:t>
            </a:r>
            <a:r>
              <a:rPr lang="ur-PK" sz="2400" dirty="0">
                <a:solidFill>
                  <a:srgbClr val="333333"/>
                </a:solidFill>
                <a:latin typeface="Urdu Typesetting" panose="03020402040406030203" pitchFamily="66" charset="-78"/>
                <a:cs typeface="Urdu Typesetting" panose="03020402040406030203" pitchFamily="66" charset="-78"/>
              </a:rPr>
              <a:t>ہوتے ہیں، جلد</a:t>
            </a:r>
            <a:r>
              <a:rPr lang="ar-AE" sz="2400" dirty="0">
                <a:solidFill>
                  <a:srgbClr val="333333"/>
                </a:solidFill>
                <a:latin typeface="Urdu Typesetting" panose="03020402040406030203" pitchFamily="66" charset="-78"/>
                <a:cs typeface="Urdu Typesetting" panose="03020402040406030203" pitchFamily="66" charset="-78"/>
              </a:rPr>
              <a:t> نتائج پر پہنچنے اور انتہائی رائے قائم کرنے کا رجحان رکھتے ہیں۔</a:t>
            </a:r>
          </a:p>
          <a:p>
            <a:pPr algn="r"/>
            <a:r>
              <a:rPr lang="ar-AE" sz="2400" dirty="0">
                <a:solidFill>
                  <a:srgbClr val="333333"/>
                </a:solidFill>
                <a:latin typeface="Urdu Typesetting" panose="03020402040406030203" pitchFamily="66" charset="-78"/>
                <a:cs typeface="Urdu Typesetting" panose="03020402040406030203" pitchFamily="66" charset="-78"/>
              </a:rPr>
              <a:t>مثال: ایک عوامی سماجی تقریب میں شرکت کے دوران، کارل جرمنی کا اگلا بادشاہ ہونے کا دعویٰ کرتا ہے۔</a:t>
            </a:r>
          </a:p>
          <a:p>
            <a:pPr algn="r"/>
            <a:r>
              <a:rPr lang="ar-AE" sz="2400" dirty="0">
                <a:solidFill>
                  <a:srgbClr val="333333"/>
                </a:solidFill>
                <a:latin typeface="Urdu Typesetting" panose="03020402040406030203" pitchFamily="66" charset="-78"/>
                <a:cs typeface="Urdu Typesetting" panose="03020402040406030203" pitchFamily="66" charset="-78"/>
              </a:rPr>
              <a:t>پس منظر: کارل کو حیرت انگیز انڈے میں تاج </a:t>
            </a:r>
            <a:r>
              <a:rPr lang="ur-PK" sz="2400" dirty="0">
                <a:solidFill>
                  <a:srgbClr val="333333"/>
                </a:solidFill>
                <a:latin typeface="Urdu Typesetting" panose="03020402040406030203" pitchFamily="66" charset="-78"/>
                <a:cs typeface="Urdu Typesetting" panose="03020402040406030203" pitchFamily="66" charset="-78"/>
              </a:rPr>
              <a:t>والے</a:t>
            </a:r>
            <a:r>
              <a:rPr lang="ar-AE" sz="2400" dirty="0">
                <a:solidFill>
                  <a:srgbClr val="333333"/>
                </a:solidFill>
                <a:latin typeface="Urdu Typesetting" panose="03020402040406030203" pitchFamily="66" charset="-78"/>
                <a:cs typeface="Urdu Typesetting" panose="03020402040406030203" pitchFamily="66" charset="-78"/>
              </a:rPr>
              <a:t> بادشاہ ک</a:t>
            </a:r>
            <a:r>
              <a:rPr lang="ur-PK" sz="2400" dirty="0">
                <a:solidFill>
                  <a:srgbClr val="333333"/>
                </a:solidFill>
                <a:latin typeface="Urdu Typesetting" panose="03020402040406030203" pitchFamily="66" charset="-78"/>
                <a:cs typeface="Urdu Typesetting" panose="03020402040406030203" pitchFamily="66" charset="-78"/>
              </a:rPr>
              <a:t>ا کھلونا</a:t>
            </a:r>
            <a:r>
              <a:rPr lang="ar-AE" sz="2400" dirty="0">
                <a:solidFill>
                  <a:srgbClr val="333333"/>
                </a:solidFill>
                <a:latin typeface="Urdu Typesetting" panose="03020402040406030203" pitchFamily="66" charset="-78"/>
                <a:cs typeface="Urdu Typesetting" panose="03020402040406030203" pitchFamily="66" charset="-78"/>
              </a:rPr>
              <a:t> مل</a:t>
            </a:r>
            <a:r>
              <a:rPr lang="ur-PK" sz="2400" dirty="0">
                <a:solidFill>
                  <a:srgbClr val="333333"/>
                </a:solidFill>
                <a:latin typeface="Urdu Typesetting" panose="03020402040406030203" pitchFamily="66" charset="-78"/>
                <a:cs typeface="Urdu Typesetting" panose="03020402040406030203" pitchFamily="66" charset="-78"/>
              </a:rPr>
              <a:t>ا</a:t>
            </a:r>
            <a:r>
              <a:rPr lang="ar-AE" sz="2400" dirty="0">
                <a:solidFill>
                  <a:srgbClr val="333333"/>
                </a:solidFill>
                <a:latin typeface="Urdu Typesetting" panose="03020402040406030203" pitchFamily="66" charset="-78"/>
                <a:cs typeface="Urdu Typesetting" panose="03020402040406030203" pitchFamily="66" charset="-78"/>
              </a:rPr>
              <a:t>۔</a:t>
            </a:r>
          </a:p>
          <a:p>
            <a:pPr algn="r"/>
            <a:r>
              <a:rPr lang="ar-AE" sz="2400" dirty="0">
                <a:solidFill>
                  <a:srgbClr val="333333"/>
                </a:solidFill>
                <a:latin typeface="Urdu Typesetting" panose="03020402040406030203" pitchFamily="66" charset="-78"/>
                <a:cs typeface="Urdu Typesetting" panose="03020402040406030203" pitchFamily="66" charset="-78"/>
              </a:rPr>
              <a:t>لیکن: اس کا کوئی شاہی خون نہیں ہے، جرمنی میں بادشاہت کو بہت پہلے ختم کر دیا گیا تھا۔ لیکن سب سے بڑھ کر: حیرت انگیز انڈے کے مواد کو حتمی ثبوت نہیں سمجھا جا سکتا!</a:t>
            </a:r>
          </a:p>
          <a:p>
            <a:pPr algn="r"/>
            <a:r>
              <a:rPr lang="ar-AE" sz="2400" dirty="0">
                <a:solidFill>
                  <a:srgbClr val="333333"/>
                </a:solidFill>
                <a:latin typeface="Urdu Typesetting" panose="03020402040406030203" pitchFamily="66" charset="-78"/>
                <a:cs typeface="Urdu Typesetting" panose="03020402040406030203" pitchFamily="66" charset="-78"/>
              </a:rPr>
              <a:t>معلومات کے بہت سے ٹکڑوں پر غور کیا جانا چاہئے۔ جن لوگوں پر آپ بھروسہ کرتے ہیں ان سے مختلف وضاحتوں اور آراء پر تبادلہ خیال کریں۔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128</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7" name="Title 6"/>
          <p:cNvSpPr>
            <a:spLocks noGrp="1"/>
          </p:cNvSpPr>
          <p:nvPr>
            <p:ph type="title"/>
          </p:nvPr>
        </p:nvSpPr>
        <p:spPr/>
        <p:txBody>
          <a:bodyPr/>
          <a:lstStyle/>
          <a:p>
            <a:pPr algn="r"/>
            <a:r>
              <a:rPr lang="ur-PK" sz="3600" dirty="0">
                <a:latin typeface="Urdu Typesetting" panose="03020402040406030203" pitchFamily="66" charset="-78"/>
                <a:cs typeface="Urdu Typesetting" panose="03020402040406030203" pitchFamily="66" charset="-78"/>
              </a:rPr>
              <a:t>اس سب کا سائیکوسس کے ساتھ کیا تعلق ہے؟</a:t>
            </a:r>
            <a:endParaRPr lang="en-US" sz="3600" dirty="0">
              <a:latin typeface="Urdu Typesetting" panose="03020402040406030203" pitchFamily="66" charset="-78"/>
              <a:cs typeface="Urdu Typesetting" panose="03020402040406030203" pitchFamily="66" charset="-78"/>
            </a:endParaRPr>
          </a:p>
        </p:txBody>
      </p:sp>
      <p:sp>
        <p:nvSpPr>
          <p:cNvPr id="8" name="Content Placeholder 5"/>
          <p:cNvSpPr txBox="1">
            <a:spLocks/>
          </p:cNvSpPr>
          <p:nvPr/>
        </p:nvSpPr>
        <p:spPr bwMode="gray">
          <a:xfrm>
            <a:off x="408955" y="2209800"/>
            <a:ext cx="1134000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r"/>
            <a:r>
              <a:rPr lang="ar-AE" sz="2400">
                <a:solidFill>
                  <a:srgbClr val="333333"/>
                </a:solidFill>
                <a:latin typeface="Urdu Typesetting" panose="03020402040406030203" pitchFamily="66" charset="-78"/>
                <a:cs typeface="Urdu Typesetting" panose="03020402040406030203" pitchFamily="66" charset="-78"/>
              </a:rPr>
              <a:t>بہت سے لوگ (لیکن سب نہیں!) </a:t>
            </a:r>
            <a:r>
              <a:rPr lang="ur-PK" sz="2400">
                <a:solidFill>
                  <a:srgbClr val="333333"/>
                </a:solidFill>
                <a:latin typeface="Urdu Typesetting" panose="03020402040406030203" pitchFamily="66" charset="-78"/>
                <a:cs typeface="Urdu Typesetting" panose="03020402040406030203" pitchFamily="66" charset="-78"/>
              </a:rPr>
              <a:t>جو </a:t>
            </a:r>
            <a:r>
              <a:rPr lang="ar-AE" sz="2400">
                <a:solidFill>
                  <a:srgbClr val="333333"/>
                </a:solidFill>
                <a:latin typeface="Urdu Typesetting" panose="03020402040406030203" pitchFamily="66" charset="-78"/>
                <a:cs typeface="Urdu Typesetting" panose="03020402040406030203" pitchFamily="66" charset="-78"/>
              </a:rPr>
              <a:t>سائیکوسس میں مبتلا </a:t>
            </a:r>
            <a:r>
              <a:rPr lang="ur-PK" sz="2400">
                <a:solidFill>
                  <a:srgbClr val="333333"/>
                </a:solidFill>
                <a:latin typeface="Urdu Typesetting" panose="03020402040406030203" pitchFamily="66" charset="-78"/>
                <a:cs typeface="Urdu Typesetting" panose="03020402040406030203" pitchFamily="66" charset="-78"/>
              </a:rPr>
              <a:t>ہوتے ہیں، جلد</a:t>
            </a:r>
            <a:r>
              <a:rPr lang="ar-AE" sz="2400">
                <a:solidFill>
                  <a:srgbClr val="333333"/>
                </a:solidFill>
                <a:latin typeface="Urdu Typesetting" panose="03020402040406030203" pitchFamily="66" charset="-78"/>
                <a:cs typeface="Urdu Typesetting" panose="03020402040406030203" pitchFamily="66" charset="-78"/>
              </a:rPr>
              <a:t> نتائج پر پہنچنے اور انتہائی رائے قائم کرنے کا رجحان رکھتے ہیں۔</a:t>
            </a:r>
          </a:p>
          <a:p>
            <a:pPr algn="r"/>
            <a:r>
              <a:rPr lang="ar-AE" sz="2400">
                <a:solidFill>
                  <a:srgbClr val="333333"/>
                </a:solidFill>
                <a:latin typeface="Urdu Typesetting" panose="03020402040406030203" pitchFamily="66" charset="-78"/>
                <a:cs typeface="Urdu Typesetting" panose="03020402040406030203" pitchFamily="66" charset="-78"/>
              </a:rPr>
              <a:t>مثال: ایک عوامی سماجی تقریب میں شرکت کے دوران، کارل جرمنی کا اگلا بادشاہ ہونے کا دعویٰ کرتا ہے۔</a:t>
            </a:r>
          </a:p>
          <a:p>
            <a:pPr algn="r"/>
            <a:r>
              <a:rPr lang="ar-AE" sz="2400">
                <a:solidFill>
                  <a:srgbClr val="333333"/>
                </a:solidFill>
                <a:latin typeface="Urdu Typesetting" panose="03020402040406030203" pitchFamily="66" charset="-78"/>
                <a:cs typeface="Urdu Typesetting" panose="03020402040406030203" pitchFamily="66" charset="-78"/>
              </a:rPr>
              <a:t>پس منظر: کارل کو حیرت انگیز انڈے میں تاج </a:t>
            </a:r>
            <a:r>
              <a:rPr lang="ur-PK" sz="2400">
                <a:solidFill>
                  <a:srgbClr val="333333"/>
                </a:solidFill>
                <a:latin typeface="Urdu Typesetting" panose="03020402040406030203" pitchFamily="66" charset="-78"/>
                <a:cs typeface="Urdu Typesetting" panose="03020402040406030203" pitchFamily="66" charset="-78"/>
              </a:rPr>
              <a:t>والے</a:t>
            </a:r>
            <a:r>
              <a:rPr lang="ar-AE" sz="2400">
                <a:solidFill>
                  <a:srgbClr val="333333"/>
                </a:solidFill>
                <a:latin typeface="Urdu Typesetting" panose="03020402040406030203" pitchFamily="66" charset="-78"/>
                <a:cs typeface="Urdu Typesetting" panose="03020402040406030203" pitchFamily="66" charset="-78"/>
              </a:rPr>
              <a:t> بادشاہ ک</a:t>
            </a:r>
            <a:r>
              <a:rPr lang="ur-PK" sz="2400">
                <a:solidFill>
                  <a:srgbClr val="333333"/>
                </a:solidFill>
                <a:latin typeface="Urdu Typesetting" panose="03020402040406030203" pitchFamily="66" charset="-78"/>
                <a:cs typeface="Urdu Typesetting" panose="03020402040406030203" pitchFamily="66" charset="-78"/>
              </a:rPr>
              <a:t>ا کھلونا</a:t>
            </a:r>
            <a:r>
              <a:rPr lang="ar-AE" sz="2400">
                <a:solidFill>
                  <a:srgbClr val="333333"/>
                </a:solidFill>
                <a:latin typeface="Urdu Typesetting" panose="03020402040406030203" pitchFamily="66" charset="-78"/>
                <a:cs typeface="Urdu Typesetting" panose="03020402040406030203" pitchFamily="66" charset="-78"/>
              </a:rPr>
              <a:t> مل</a:t>
            </a:r>
            <a:r>
              <a:rPr lang="ur-PK" sz="2400">
                <a:solidFill>
                  <a:srgbClr val="333333"/>
                </a:solidFill>
                <a:latin typeface="Urdu Typesetting" panose="03020402040406030203" pitchFamily="66" charset="-78"/>
                <a:cs typeface="Urdu Typesetting" panose="03020402040406030203" pitchFamily="66" charset="-78"/>
              </a:rPr>
              <a:t>ا</a:t>
            </a:r>
            <a:r>
              <a:rPr lang="ar-AE" sz="2400">
                <a:solidFill>
                  <a:srgbClr val="333333"/>
                </a:solidFill>
                <a:latin typeface="Urdu Typesetting" panose="03020402040406030203" pitchFamily="66" charset="-78"/>
                <a:cs typeface="Urdu Typesetting" panose="03020402040406030203" pitchFamily="66" charset="-78"/>
              </a:rPr>
              <a:t>۔</a:t>
            </a:r>
          </a:p>
          <a:p>
            <a:pPr algn="r"/>
            <a:r>
              <a:rPr lang="ar-AE" sz="2400">
                <a:solidFill>
                  <a:srgbClr val="333333"/>
                </a:solidFill>
                <a:latin typeface="Urdu Typesetting" panose="03020402040406030203" pitchFamily="66" charset="-78"/>
                <a:cs typeface="Urdu Typesetting" panose="03020402040406030203" pitchFamily="66" charset="-78"/>
              </a:rPr>
              <a:t>لیکن: اس کا کوئی شاہی خون نہیں ہے، جرمنی میں بادشاہت کو بہت پہلے ختم کر دیا گیا تھا۔ لیکن سب سے بڑھ کر: حیرت انگیز انڈے کے مواد کو حتمی ثبوت نہیں سمجھا جا سکتا!</a:t>
            </a:r>
          </a:p>
          <a:p>
            <a:pPr algn="r"/>
            <a:r>
              <a:rPr lang="ar-AE" sz="2400">
                <a:solidFill>
                  <a:srgbClr val="333333"/>
                </a:solidFill>
                <a:latin typeface="Urdu Typesetting" panose="03020402040406030203" pitchFamily="66" charset="-78"/>
                <a:cs typeface="Urdu Typesetting" panose="03020402040406030203" pitchFamily="66" charset="-78"/>
              </a:rPr>
              <a:t>معلومات کے بہت سے ٹکڑوں پر غور کیا جانا چاہئے۔ جن لوگوں پر آپ بھروسہ کرتے ہیں ان سے مختلف وضاحتوں اور آراء پر تبادلہ خیال کریں۔</a:t>
            </a:r>
            <a:endParaRPr lang="en-US" sz="2400"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19795848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2 - Jumping to Conclusions 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129</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39464919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130</a:t>
            </a:fld>
            <a:endParaRPr lang="de-DE" altLang="de-DE">
              <a:solidFill>
                <a:srgbClr val="000000"/>
              </a:solidFill>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2585411589"/>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young Paul McCartney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/Paul McCartney </a:t>
                      </a:r>
                      <a:r>
                        <a:rPr kumimoji="0" lang="en-GB" sz="1000" b="0" i="0" u="none" strike="noStrike" cap="none" normalizeH="0" baseline="0" dirty="0" err="1">
                          <a:ln>
                            <a:noFill/>
                          </a:ln>
                          <a:solidFill>
                            <a:srgbClr val="333333"/>
                          </a:solidFill>
                          <a:effectLst/>
                          <a:latin typeface="Calibri Light"/>
                          <a:cs typeface="Times New Roman" pitchFamily="18" charset="0"/>
                        </a:rPr>
                        <a:t>als</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junger</a:t>
                      </a:r>
                      <a:r>
                        <a:rPr kumimoji="0" lang="en-GB" sz="1000" b="0" i="0" u="none" strike="noStrike" cap="none" normalizeH="0" baseline="0" dirty="0">
                          <a:ln>
                            <a:noFill/>
                          </a:ln>
                          <a:solidFill>
                            <a:srgbClr val="333333"/>
                          </a:solidFill>
                          <a:effectLst/>
                          <a:latin typeface="Calibri Light"/>
                          <a:cs typeface="Times New Roman" pitchFamily="18" charset="0"/>
                        </a:rPr>
                        <a:t> Mann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older Paul McCartney/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Älterer</a:t>
                      </a:r>
                      <a:r>
                        <a:rPr kumimoji="0" lang="en-GB" sz="1000" b="0" i="0" u="none" strike="noStrike" cap="none" normalizeH="0" baseline="0" dirty="0">
                          <a:ln>
                            <a:noFill/>
                          </a:ln>
                          <a:solidFill>
                            <a:srgbClr val="333333"/>
                          </a:solidFill>
                          <a:effectLst/>
                          <a:latin typeface="Calibri Light"/>
                          <a:cs typeface="Times New Roman" pitchFamily="18" charset="0"/>
                        </a:rPr>
                        <a:t> Paul McCartney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Black&amp;white</a:t>
                      </a:r>
                      <a:r>
                        <a:rPr kumimoji="0" lang="en-GB" sz="1000" b="0" i="0" u="none" strike="noStrike" cap="none" normalizeH="0" baseline="0" dirty="0">
                          <a:ln>
                            <a:noFill/>
                          </a:ln>
                          <a:solidFill>
                            <a:srgbClr val="333333"/>
                          </a:solidFill>
                          <a:effectLst/>
                          <a:latin typeface="Calibri Light"/>
                        </a:rPr>
                        <a:t>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/Schwarz-</a:t>
                      </a:r>
                      <a:r>
                        <a:rPr kumimoji="0" lang="en-GB" sz="1000" b="0" i="0" u="none" strike="noStrike" cap="none" normalizeH="0" baseline="0" dirty="0" err="1">
                          <a:ln>
                            <a:noFill/>
                          </a:ln>
                          <a:solidFill>
                            <a:srgbClr val="333333"/>
                          </a:solidFill>
                          <a:effectLst/>
                          <a:latin typeface="Calibri Light"/>
                        </a:rPr>
                        <a:t>weiß</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fragmentierter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Produced for the MCT/</a:t>
                      </a:r>
                      <a:r>
                        <a:rPr kumimoji="0" lang="en-US" sz="1000" b="0" i="0" u="none" strike="noStrike" cap="none" normalizeH="0" baseline="0" dirty="0" err="1">
                          <a:ln>
                            <a:noFill/>
                          </a:ln>
                          <a:solidFill>
                            <a:srgbClr val="333333"/>
                          </a:solidFill>
                          <a:effectLst/>
                          <a:latin typeface="Calibri Light"/>
                        </a:rPr>
                        <a:t>Anfertigung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für</a:t>
                      </a:r>
                      <a:r>
                        <a:rPr kumimoji="0" lang="en-US" sz="1000" b="0" i="0" u="none" strike="noStrike" cap="none" normalizeH="0" baseline="0" dirty="0">
                          <a:ln>
                            <a:noFill/>
                          </a:ln>
                          <a:solidFill>
                            <a:srgbClr val="333333"/>
                          </a:solidFill>
                          <a:effectLst/>
                          <a:latin typeface="Calibri Light"/>
                        </a:rPr>
                        <a:t> das MKT; © </a:t>
                      </a:r>
                      <a:r>
                        <a:rPr kumimoji="0" lang="en-US" sz="1000" b="0" i="0" u="none" strike="noStrike" cap="none" normalizeH="0" baseline="0" dirty="0" err="1">
                          <a:ln>
                            <a:noFill/>
                          </a:ln>
                          <a:solidFill>
                            <a:srgbClr val="333333"/>
                          </a:solidFill>
                          <a:effectLst/>
                          <a:latin typeface="Calibri Light"/>
                        </a:rPr>
                        <a:t>Arbeitsgruppe</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Various motives: rocking chair, elephant etc./</a:t>
                      </a:r>
                      <a:r>
                        <a:rPr kumimoji="0" lang="en-GB" sz="1000" b="0" i="0" u="none" strike="noStrike" cap="none" normalizeH="0" baseline="0" dirty="0" err="1">
                          <a:ln>
                            <a:noFill/>
                          </a:ln>
                          <a:solidFill>
                            <a:srgbClr val="333333"/>
                          </a:solidFill>
                          <a:effectLst/>
                          <a:latin typeface="Calibri Light"/>
                        </a:rPr>
                        <a:t>Verschiedene</a:t>
                      </a:r>
                      <a:r>
                        <a:rPr kumimoji="0" lang="en-GB" sz="1000" b="0" i="0" u="none" strike="noStrike" cap="none" normalizeH="0" baseline="0" dirty="0">
                          <a:ln>
                            <a:noFill/>
                          </a:ln>
                          <a:solidFill>
                            <a:srgbClr val="333333"/>
                          </a:solidFill>
                          <a:effectLst/>
                          <a:latin typeface="Calibri Light"/>
                        </a:rPr>
                        <a:t>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Schaukelstuhl</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Elefant</a:t>
                      </a:r>
                      <a:r>
                        <a:rPr kumimoji="0" lang="en-GB" sz="1000" b="0" i="0" u="none" strike="noStrike" cap="none" normalizeH="0" baseline="0" dirty="0">
                          <a:ln>
                            <a:noFill/>
                          </a:ln>
                          <a:solidFill>
                            <a:srgbClr val="333333"/>
                          </a:solidFill>
                          <a:effectLst/>
                          <a:latin typeface="Calibri Light"/>
                        </a:rPr>
                        <a:t> etc.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Old woman, young woman, man with </a:t>
                      </a:r>
                      <a:r>
                        <a:rPr kumimoji="0" lang="en-GB" sz="1000" b="0" i="0" u="none" strike="noStrike" cap="none" normalizeH="0" baseline="0" dirty="0" err="1">
                          <a:ln>
                            <a:noFill/>
                          </a:ln>
                          <a:solidFill>
                            <a:srgbClr val="333333"/>
                          </a:solidFill>
                          <a:effectLst/>
                          <a:latin typeface="Calibri Light"/>
                          <a:cs typeface="Times New Roman" pitchFamily="18" charset="0"/>
                        </a:rPr>
                        <a:t>mustache</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a:ln>
                            <a:noFill/>
                          </a:ln>
                          <a:solidFill>
                            <a:srgbClr val="333333"/>
                          </a:solidFill>
                          <a:effectLst/>
                          <a:latin typeface="Calibri Light"/>
                          <a:cs typeface="Times New Roman" pitchFamily="18" charset="0"/>
                        </a:rPr>
                        <a:t>Alte Frau, junge Frau, Mann mit Schnurrbart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Popular Science Monthly, 54, 299-312</a:t>
                      </a:r>
                      <a:r>
                        <a:rPr kumimoji="0" lang="de-DE" sz="1000" b="0" i="0" u="none" strike="noStrike" cap="none" normalizeH="0" baseline="0" dirty="0">
                          <a:ln>
                            <a:noFill/>
                          </a:ln>
                          <a:solidFill>
                            <a:srgbClr val="333333"/>
                          </a:solidFill>
                          <a:effectLst/>
                          <a:latin typeface="Calibri Light"/>
                        </a:rPr>
                        <a:t>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mind's eye</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public domain</a:t>
                      </a:r>
                      <a:r>
                        <a:rPr kumimoji="0" lang="de-DE" sz="1000" b="0" i="0" u="none" strike="noStrike" cap="none" normalizeH="0" baseline="0" dirty="0">
                          <a:ln>
                            <a:noFill/>
                          </a:ln>
                          <a:solidFill>
                            <a:srgbClr val="333333"/>
                          </a:solidFill>
                          <a:effectLst/>
                          <a:latin typeface="Calibri Light"/>
                          <a:cs typeface="Times New Roman" pitchFamily="18" charset="0"/>
                        </a:rPr>
                        <a:t>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rabbit-duck/</a:t>
                      </a:r>
                      <a:r>
                        <a:rPr kumimoji="0" lang="en-US" sz="1000" b="0" i="0" u="none" strike="noStrike" cap="none" normalizeH="0" baseline="0" dirty="0" err="1">
                          <a:ln>
                            <a:noFill/>
                          </a:ln>
                          <a:solidFill>
                            <a:srgbClr val="333333"/>
                          </a:solidFill>
                          <a:effectLst/>
                          <a:latin typeface="Calibri Light"/>
                        </a:rPr>
                        <a:t>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Octavio </a:t>
                      </a:r>
                      <a:r>
                        <a:rPr kumimoji="0" lang="de-DE" sz="1000" b="0" i="0" u="none" strike="noStrike" cap="none" normalizeH="0" baseline="0" dirty="0" err="1">
                          <a:ln>
                            <a:noFill/>
                          </a:ln>
                          <a:solidFill>
                            <a:srgbClr val="333333"/>
                          </a:solidFill>
                          <a:effectLst/>
                          <a:latin typeface="Calibri Light"/>
                          <a:cs typeface="Times New Roman" pitchFamily="18" charset="0"/>
                        </a:rPr>
                        <a:t>Ocampo</a:t>
                      </a:r>
                      <a:r>
                        <a:rPr kumimoji="0" lang="de-DE" sz="1000" b="0" i="0" u="none" strike="noStrike" cap="none" normalizeH="0" baseline="0" dirty="0">
                          <a:ln>
                            <a:noFill/>
                          </a:ln>
                          <a:solidFill>
                            <a:srgbClr val="333333"/>
                          </a:solidFill>
                          <a:effectLst/>
                          <a:latin typeface="Calibri Light"/>
                          <a:cs typeface="Times New Roman" pitchFamily="18" charset="0"/>
                        </a:rPr>
                        <a:t> - Vexierbilder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a:t>
                      </a:r>
                      <a:r>
                        <a:rPr kumimoji="0" lang="de-DE" sz="1000" b="0" i="0" u="none" strike="noStrike" cap="none" normalizeH="0" baseline="0">
                          <a:ln>
                            <a:noFill/>
                          </a:ln>
                          <a:solidFill>
                            <a:srgbClr val="333333"/>
                          </a:solidFill>
                          <a:effectLst/>
                          <a:latin typeface="Calibri Light"/>
                        </a:rPr>
                        <a:t> pictures</a:t>
                      </a:r>
                      <a:endParaRPr kumimoji="0" lang="en-US"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PP by </a:t>
                      </a:r>
                      <a:r>
                        <a:rPr kumimoji="0" lang="de-DE" sz="1000" b="0" i="0" u="none" strike="noStrike" cap="none" normalizeH="0" baseline="0" dirty="0">
                          <a:ln>
                            <a:noFill/>
                          </a:ln>
                          <a:solidFill>
                            <a:srgbClr val="333333"/>
                          </a:solidFill>
                          <a:effectLst/>
                          <a:latin typeface="Calibri Light"/>
                        </a:rPr>
                        <a:t>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12"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6860</Words>
  <Application>Microsoft Office PowerPoint</Application>
  <PresentationFormat>Benutzerdefiniert</PresentationFormat>
  <Paragraphs>998</Paragraphs>
  <Slides>130</Slides>
  <Notes>12</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130</vt:i4>
      </vt:variant>
    </vt:vector>
  </HeadingPairs>
  <TitlesOfParts>
    <vt:vector size="140" baseType="lpstr">
      <vt:lpstr>Arial</vt:lpstr>
      <vt:lpstr>Calibri</vt:lpstr>
      <vt:lpstr>Calibri Light</vt:lpstr>
      <vt:lpstr>Microsoft Uighur</vt:lpstr>
      <vt:lpstr>Symbol</vt:lpstr>
      <vt:lpstr>Times New Roman</vt:lpstr>
      <vt:lpstr>Urdu Typesetting</vt:lpstr>
      <vt:lpstr>UKE_PPT-Vorlage_16zu9</vt:lpstr>
      <vt:lpstr>2_UKE_PPT-Vorlage_16zu9</vt:lpstr>
      <vt:lpstr>4_UKE_PPT-Vorlage_16zu9</vt:lpstr>
      <vt:lpstr> - جلدی نتائج اخذ کر لینا (پہلا حصہ)MCT 2 A</vt:lpstr>
      <vt:lpstr>جلدی نتائج اخذ کر لینا</vt:lpstr>
      <vt:lpstr>جلدی نتائج اخذ کر لینا</vt:lpstr>
      <vt:lpstr>جلدی نتائج اخذ کر لینا</vt:lpstr>
      <vt:lpstr>جلدی نتائج اخذ کر لینا</vt:lpstr>
      <vt:lpstr>جلدی نتائج اخذ کر لینا</vt:lpstr>
      <vt:lpstr>100% ثبوت کے بغیر قیاس آرائیاں</vt:lpstr>
      <vt:lpstr>100% ثبوت کے بغیر قیاس آرائیاں</vt:lpstr>
      <vt:lpstr>100% ثبوت کے بغیر قیاس آرائیاں</vt:lpstr>
      <vt:lpstr>جلدی نتائج اخذ کر لینا "عمل میں"</vt:lpstr>
      <vt:lpstr>جلدی نتائج اخذ کر لینا "عمل میں"</vt:lpstr>
      <vt:lpstr>جلدی نتائج اخذ کر لینا "عمل میں"</vt:lpstr>
      <vt:lpstr>جلدی نتائج اخذ کر لینا "عمل میں" – پرانی کہانیاں–</vt:lpstr>
      <vt:lpstr>PowerPoint-Präsentation</vt:lpstr>
      <vt:lpstr>PowerPoint-Präsentation</vt:lpstr>
      <vt:lpstr>جلدی نتائج اخذ کر لینا "عمل میں" – پرانی کہانیاں–</vt:lpstr>
      <vt:lpstr>جلدی نتائج اخذ کر لینا "عمل میں" – پرانی کہانیاں–</vt:lpstr>
      <vt:lpstr>جلدی نتائج اخذ کر لینا "عمل میں" – پرانی کہانیاں–</vt:lpstr>
      <vt:lpstr>جلدی نتائج اخذ کر لینا "عمل میں" – پرانی کہانیاں–</vt:lpstr>
      <vt:lpstr>یہ پرانی کہانی اور دیگر سازشی نظریات کیسے پیدا ہوئے؟</vt:lpstr>
      <vt:lpstr>یہ پرانی کہانی اور دیگر سازشی نظریات کیسے پیدا ہوئے؟</vt:lpstr>
      <vt:lpstr>یہ پرانی کہانی اور دیگر سازشی نظریات کیسے پیدا ہوئے؟</vt:lpstr>
      <vt:lpstr>ہم یہ سب کیوں کر ریے ہیں؟</vt:lpstr>
      <vt:lpstr>ہم یہ سب کیوں کر ریے ہیں؟</vt:lpstr>
      <vt:lpstr>کس طرح جلدی نتیجہ پر پہنچنا سائیکوسس کے دوران غلط تشریحات کو فروغ دیتا ہے - مثالیں۔</vt:lpstr>
      <vt:lpstr>پہلا کام</vt:lpstr>
      <vt:lpstr>پہلا کام</vt:lpstr>
      <vt:lpstr>پہلا کام</vt:lpstr>
      <vt:lpstr>پہلی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دوسری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تیسری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چوتھی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پانچویں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چھٹی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ساتویں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آٹھویں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دوسرا کام</vt:lpstr>
      <vt:lpstr>آپ کو کیا نظر آرہا ہے؟</vt:lpstr>
      <vt:lpstr>آپ کو کیا نظر آرہا ہے؟</vt:lpstr>
      <vt:lpstr>آپ کو کیا نظر آرہا ہے؟</vt:lpstr>
      <vt:lpstr>آپ کو کیا نظر آرہا ہے؟</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آپ کو کیا نظر آرہا ہے؟</vt:lpstr>
      <vt:lpstr>تمام تفصیلات دریافت کرنے کی کوشش کریں!</vt:lpstr>
      <vt:lpstr>PowerPoint-Präsentation</vt:lpstr>
      <vt:lpstr>روزمرہ کی زندگی میں منتقل کریں۔</vt:lpstr>
      <vt:lpstr>روزمرہ کی زندگی میں منتقل کریں۔</vt:lpstr>
      <vt:lpstr>روزمرہ کی زندگی میں منتقل کریں۔</vt:lpstr>
      <vt:lpstr>روزمرہ کی زندگی میں منتقل کریں۔</vt:lpstr>
      <vt:lpstr>روزمرہ کی زندگی میں منتقل کریں۔</vt:lpstr>
      <vt:lpstr>اس سب کا سائیکوسس کے ساتھ کیا تعلق ہے؟</vt:lpstr>
      <vt:lpstr>اس سب کا سائیکوسس کے ساتھ کیا تعلق ہے؟</vt:lpstr>
      <vt:lpstr>اس سب کا سائیکوسس کے ساتھ کیا تعلق ہے؟</vt:lpstr>
      <vt:lpstr>Thank you for your attention!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Luca Hoyer</cp:lastModifiedBy>
  <cp:revision>102</cp:revision>
  <dcterms:created xsi:type="dcterms:W3CDTF">2019-08-27T10:44:16Z</dcterms:created>
  <dcterms:modified xsi:type="dcterms:W3CDTF">2023-05-30T12:16:10Z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2014-02-10T00:00:00Z</vt:filetime>
  </property>
  <property fmtid="{D5CDD505-2E9C-101B-9397-08002B2CF9AE}" pid="3" name="Creator">
    <vt:lpwstr>Microsoft® PowerPoint® 2010</vt:lpwstr>
  </property>
  <property fmtid="{D5CDD505-2E9C-101B-9397-08002B2CF9AE}" pid="4" name="LastSaved">
    <vt:filetime>2019-08-27T00:00:00Z</vt:filetime>
  </property>
</Properties>
</file>