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  <p:sldMasterId id="2147483678" r:id="rId3"/>
  </p:sldMasterIdLst>
  <p:notesMasterIdLst>
    <p:notesMasterId r:id="rId45"/>
  </p:notesMasterIdLst>
  <p:sldIdLst>
    <p:sldId id="256" r:id="rId4"/>
    <p:sldId id="298" r:id="rId5"/>
    <p:sldId id="299" r:id="rId6"/>
    <p:sldId id="259" r:id="rId7"/>
    <p:sldId id="260" r:id="rId8"/>
    <p:sldId id="309" r:id="rId9"/>
    <p:sldId id="310" r:id="rId10"/>
    <p:sldId id="311" r:id="rId11"/>
    <p:sldId id="312" r:id="rId12"/>
    <p:sldId id="265" r:id="rId13"/>
    <p:sldId id="266" r:id="rId14"/>
    <p:sldId id="313" r:id="rId15"/>
    <p:sldId id="268" r:id="rId16"/>
    <p:sldId id="269" r:id="rId17"/>
    <p:sldId id="272" r:id="rId18"/>
    <p:sldId id="307" r:id="rId19"/>
    <p:sldId id="302" r:id="rId20"/>
    <p:sldId id="273" r:id="rId21"/>
    <p:sldId id="274" r:id="rId22"/>
    <p:sldId id="276" r:id="rId23"/>
    <p:sldId id="303" r:id="rId24"/>
    <p:sldId id="278" r:id="rId25"/>
    <p:sldId id="306" r:id="rId26"/>
    <p:sldId id="279" r:id="rId27"/>
    <p:sldId id="280" r:id="rId28"/>
    <p:sldId id="282" r:id="rId29"/>
    <p:sldId id="304" r:id="rId30"/>
    <p:sldId id="314" r:id="rId31"/>
    <p:sldId id="284" r:id="rId32"/>
    <p:sldId id="285" r:id="rId33"/>
    <p:sldId id="286" r:id="rId34"/>
    <p:sldId id="315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6" r:id="rId43"/>
    <p:sldId id="295" r:id="rId44"/>
  </p:sldIdLst>
  <p:sldSz cx="9144000" cy="6858000" type="screen4x3"/>
  <p:notesSz cx="9144000" cy="6858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nne Hottenrott" initials="JH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246" y="72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viewProps" Target="viewProp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F053E-E991-4D4A-9B91-5ACDF2292294}" type="datetimeFigureOut">
              <a:rPr lang="de-DE" smtClean="0"/>
              <a:t>21.07.2017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C895DB-B4DC-46E7-9167-6EC51E2796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45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895DB-B4DC-46E7-9167-6EC51E279661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4730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895DB-B4DC-46E7-9167-6EC51E279661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6892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24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24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D1624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D3A80-BC01-4910-8C0B-8A02DBEC433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F5CE4-930B-41AA-824D-1036BB205609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579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9FA42-AC8E-40EC-AB30-638E00AD59F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25A74-8B61-4A4F-A774-9BA3D1B8DC67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98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80A15-4394-49AA-8517-159EA6BEA0C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8AAB8-AE54-43BA-AB86-F9BF9AD5B63A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163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EE497-24D0-4022-BDE0-0BD672C2144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F1CD5-A6FF-497C-8EF5-8600FA797455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421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3AFBB-DE5D-4B70-8D5F-9E42AC86CBEE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C5143-22A4-4327-ADED-753E36C4506F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890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4DB05-1AD6-4F22-82A6-32CC7BCF89A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2E637-AB3E-48A5-A132-64C24AA82F53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836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A1067-9AB6-4EA7-9B88-DEDD9478661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176D9-D6A2-4F83-97AA-24B9FBC947DA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4206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6DDDE-4F29-4654-A837-C8AAA929D7C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86B1A3-3E68-45C2-AF7E-E0112729C030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7278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C9952-957F-431D-A491-26A4DB06BFDE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660A1-549D-4A60-89BA-86243ECE2F1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6586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6431D-FF21-4227-8544-40F5E5ED7A0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D3EEA-00B5-41B3-9B84-CD948043EB47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5645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DCDF7-39E1-40FB-AA30-B380BF4944FD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614FA-6861-4250-85C3-0125EBF77A69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362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D3A80-BC01-4910-8C0B-8A02DBEC433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F5CE4-930B-41AA-824D-1036BB205609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6627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9FA42-AC8E-40EC-AB30-638E00AD59F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25A74-8B61-4A4F-A774-9BA3D1B8DC67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6497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80A15-4394-49AA-8517-159EA6BEA0C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8AAB8-AE54-43BA-AB86-F9BF9AD5B63A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0181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EE497-24D0-4022-BDE0-0BD672C2144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F1CD5-A6FF-497C-8EF5-8600FA797455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4388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3AFBB-DE5D-4B70-8D5F-9E42AC86CBEE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C5143-22A4-4327-ADED-753E36C4506F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5009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4DB05-1AD6-4F22-82A6-32CC7BCF89A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2E637-AB3E-48A5-A132-64C24AA82F53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4248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A1067-9AB6-4EA7-9B88-DEDD9478661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176D9-D6A2-4F83-97AA-24B9FBC947DA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7285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6DDDE-4F29-4654-A837-C8AAA929D7C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86B1A3-3E68-45C2-AF7E-E0112729C030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5421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C9952-957F-431D-A491-26A4DB06BFDE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660A1-549D-4A60-89BA-86243ECE2F1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2979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6431D-FF21-4227-8544-40F5E5ED7A0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D3EEA-00B5-41B3-9B84-CD948043EB47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2363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DCDF7-39E1-40FB-AA30-B380BF4944FD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614FA-6861-4250-85C3-0125EBF77A69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62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175" y="6669085"/>
            <a:ext cx="9140825" cy="189230"/>
          </a:xfrm>
          <a:custGeom>
            <a:avLst/>
            <a:gdLst/>
            <a:ahLst/>
            <a:cxnLst/>
            <a:rect l="l" t="t" r="r" b="b"/>
            <a:pathLst>
              <a:path w="9140825" h="189229">
                <a:moveTo>
                  <a:pt x="9140824" y="0"/>
                </a:moveTo>
                <a:lnTo>
                  <a:pt x="0" y="0"/>
                </a:lnTo>
                <a:lnTo>
                  <a:pt x="0" y="188913"/>
                </a:lnTo>
                <a:lnTo>
                  <a:pt x="9140824" y="188913"/>
                </a:lnTo>
                <a:lnTo>
                  <a:pt x="9140824" y="0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765175"/>
            <a:ext cx="9144000" cy="88900"/>
          </a:xfrm>
          <a:custGeom>
            <a:avLst/>
            <a:gdLst/>
            <a:ahLst/>
            <a:cxnLst/>
            <a:rect l="l" t="t" r="r" b="b"/>
            <a:pathLst>
              <a:path w="9144000" h="88900">
                <a:moveTo>
                  <a:pt x="0" y="88900"/>
                </a:moveTo>
                <a:lnTo>
                  <a:pt x="9144000" y="88900"/>
                </a:lnTo>
                <a:lnTo>
                  <a:pt x="9144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BA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88900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B9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90805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6088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0" y="78587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B9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6060" y="65405"/>
            <a:ext cx="8691879" cy="615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D1624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21283" y="1312290"/>
            <a:ext cx="7901432" cy="4260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667118" y="6682771"/>
            <a:ext cx="1911984" cy="17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29980" y="6677000"/>
            <a:ext cx="4222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636B85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‹Nr.›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147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148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6149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15D366AE-CA60-4D7C-B6FC-E42A3025319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87B73B-3F0D-4047-BBF9-085988F703A7}" type="slidenum">
              <a:rPr 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dirty="0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6153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6154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6155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6156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355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147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148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6149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15D366AE-CA60-4D7C-B6FC-E42A3025319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cs typeface="Times New Roman" pitchFamily="18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87B73B-3F0D-4047-BBF9-085988F703A7}" type="slidenum">
              <a:rPr lang="de-DE">
                <a:solidFill>
                  <a:srgbClr val="FFFFFF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dirty="0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6153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6154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6155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6156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31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jpg"/><Relationship Id="rId4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2514600"/>
            <a:ext cx="8839200" cy="3876675"/>
          </a:xfrm>
          <a:custGeom>
            <a:avLst/>
            <a:gdLst/>
            <a:ahLst/>
            <a:cxnLst/>
            <a:rect l="l" t="t" r="r" b="b"/>
            <a:pathLst>
              <a:path w="8839200" h="3876675">
                <a:moveTo>
                  <a:pt x="0" y="3876675"/>
                </a:moveTo>
                <a:lnTo>
                  <a:pt x="8839200" y="3876675"/>
                </a:lnTo>
                <a:lnTo>
                  <a:pt x="8839200" y="0"/>
                </a:lnTo>
                <a:lnTo>
                  <a:pt x="0" y="0"/>
                </a:lnTo>
                <a:lnTo>
                  <a:pt x="0" y="3876675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" y="6700837"/>
            <a:ext cx="8839200" cy="5080"/>
          </a:xfrm>
          <a:custGeom>
            <a:avLst/>
            <a:gdLst/>
            <a:ahLst/>
            <a:cxnLst/>
            <a:rect l="l" t="t" r="r" b="b"/>
            <a:pathLst>
              <a:path w="8839200" h="5079">
                <a:moveTo>
                  <a:pt x="0" y="4762"/>
                </a:moveTo>
                <a:lnTo>
                  <a:pt x="8839200" y="4762"/>
                </a:lnTo>
                <a:lnTo>
                  <a:pt x="8839200" y="0"/>
                </a:lnTo>
                <a:lnTo>
                  <a:pt x="0" y="0"/>
                </a:lnTo>
                <a:lnTo>
                  <a:pt x="0" y="4762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2400" y="6705600"/>
            <a:ext cx="8839200" cy="152400"/>
          </a:xfrm>
          <a:custGeom>
            <a:avLst/>
            <a:gdLst/>
            <a:ahLst/>
            <a:cxnLst/>
            <a:rect l="l" t="t" r="r" b="b"/>
            <a:pathLst>
              <a:path w="8839200" h="152400">
                <a:moveTo>
                  <a:pt x="0" y="152400"/>
                </a:moveTo>
                <a:lnTo>
                  <a:pt x="8839200" y="152400"/>
                </a:lnTo>
                <a:lnTo>
                  <a:pt x="8839200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91600" y="2514600"/>
            <a:ext cx="152400" cy="4343400"/>
          </a:xfrm>
          <a:custGeom>
            <a:avLst/>
            <a:gdLst/>
            <a:ahLst/>
            <a:cxnLst/>
            <a:rect l="l" t="t" r="r" b="b"/>
            <a:pathLst>
              <a:path w="152400" h="4343400">
                <a:moveTo>
                  <a:pt x="0" y="4343397"/>
                </a:moveTo>
                <a:lnTo>
                  <a:pt x="152400" y="4343397"/>
                </a:lnTo>
                <a:lnTo>
                  <a:pt x="152400" y="0"/>
                </a:lnTo>
                <a:lnTo>
                  <a:pt x="0" y="0"/>
                </a:lnTo>
                <a:lnTo>
                  <a:pt x="0" y="43433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2514600"/>
            <a:ext cx="152400" cy="4343400"/>
          </a:xfrm>
          <a:custGeom>
            <a:avLst/>
            <a:gdLst/>
            <a:ahLst/>
            <a:cxnLst/>
            <a:rect l="l" t="t" r="r" b="b"/>
            <a:pathLst>
              <a:path w="152400" h="4343400">
                <a:moveTo>
                  <a:pt x="0" y="4343399"/>
                </a:moveTo>
                <a:lnTo>
                  <a:pt x="152400" y="4343399"/>
                </a:lnTo>
                <a:lnTo>
                  <a:pt x="152400" y="0"/>
                </a:lnTo>
                <a:lnTo>
                  <a:pt x="0" y="0"/>
                </a:lnTo>
                <a:lnTo>
                  <a:pt x="0" y="43433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9144000" cy="2514600"/>
          </a:xfrm>
          <a:custGeom>
            <a:avLst/>
            <a:gdLst/>
            <a:ahLst/>
            <a:cxnLst/>
            <a:rect l="l" t="t" r="r" b="b"/>
            <a:pathLst>
              <a:path w="9144000" h="2514600">
                <a:moveTo>
                  <a:pt x="0" y="2514600"/>
                </a:moveTo>
                <a:lnTo>
                  <a:pt x="9144000" y="2514600"/>
                </a:lnTo>
                <a:lnTo>
                  <a:pt x="9144000" y="0"/>
                </a:lnTo>
                <a:lnTo>
                  <a:pt x="0" y="0"/>
                </a:lnTo>
                <a:lnTo>
                  <a:pt x="0" y="2514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6050" y="6391275"/>
            <a:ext cx="8832850" cy="309880"/>
          </a:xfrm>
          <a:custGeom>
            <a:avLst/>
            <a:gdLst/>
            <a:ahLst/>
            <a:cxnLst/>
            <a:rect l="l" t="t" r="r" b="b"/>
            <a:pathLst>
              <a:path w="8832850" h="309879">
                <a:moveTo>
                  <a:pt x="0" y="309562"/>
                </a:moveTo>
                <a:lnTo>
                  <a:pt x="8832850" y="309562"/>
                </a:lnTo>
                <a:lnTo>
                  <a:pt x="8832850" y="0"/>
                </a:lnTo>
                <a:lnTo>
                  <a:pt x="0" y="0"/>
                </a:lnTo>
                <a:lnTo>
                  <a:pt x="0" y="3095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5575" y="2419350"/>
            <a:ext cx="8832850" cy="0"/>
          </a:xfrm>
          <a:custGeom>
            <a:avLst/>
            <a:gdLst/>
            <a:ahLst/>
            <a:cxnLst/>
            <a:rect l="l" t="t" r="r" b="b"/>
            <a:pathLst>
              <a:path w="8832850">
                <a:moveTo>
                  <a:pt x="0" y="0"/>
                </a:moveTo>
                <a:lnTo>
                  <a:pt x="8832850" y="0"/>
                </a:lnTo>
              </a:path>
            </a:pathLst>
          </a:custGeom>
          <a:ln w="11430">
            <a:solidFill>
              <a:srgbClr val="E0E0E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2400" y="152400"/>
            <a:ext cx="8832850" cy="6546850"/>
          </a:xfrm>
          <a:custGeom>
            <a:avLst/>
            <a:gdLst/>
            <a:ahLst/>
            <a:cxnLst/>
            <a:rect l="l" t="t" r="r" b="b"/>
            <a:pathLst>
              <a:path w="8832850" h="6546850">
                <a:moveTo>
                  <a:pt x="0" y="6546850"/>
                </a:moveTo>
                <a:lnTo>
                  <a:pt x="8832850" y="6546850"/>
                </a:lnTo>
                <a:lnTo>
                  <a:pt x="8832850" y="0"/>
                </a:lnTo>
                <a:lnTo>
                  <a:pt x="0" y="0"/>
                </a:lnTo>
                <a:lnTo>
                  <a:pt x="0" y="6546850"/>
                </a:lnTo>
                <a:close/>
              </a:path>
            </a:pathLst>
          </a:custGeom>
          <a:ln w="9525">
            <a:solidFill>
              <a:srgbClr val="E0E0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67200" y="211455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255374" y="3990"/>
                </a:lnTo>
                <a:lnTo>
                  <a:pt x="208483" y="15544"/>
                </a:lnTo>
                <a:lnTo>
                  <a:pt x="164753" y="34032"/>
                </a:lnTo>
                <a:lnTo>
                  <a:pt x="124815" y="58826"/>
                </a:lnTo>
                <a:lnTo>
                  <a:pt x="89296" y="89296"/>
                </a:lnTo>
                <a:lnTo>
                  <a:pt x="58826" y="124815"/>
                </a:lnTo>
                <a:lnTo>
                  <a:pt x="34032" y="164753"/>
                </a:lnTo>
                <a:lnTo>
                  <a:pt x="15544" y="208483"/>
                </a:lnTo>
                <a:lnTo>
                  <a:pt x="3990" y="255374"/>
                </a:lnTo>
                <a:lnTo>
                  <a:pt x="0" y="304800"/>
                </a:lnTo>
                <a:lnTo>
                  <a:pt x="3990" y="354225"/>
                </a:lnTo>
                <a:lnTo>
                  <a:pt x="15544" y="401116"/>
                </a:lnTo>
                <a:lnTo>
                  <a:pt x="34032" y="444846"/>
                </a:lnTo>
                <a:lnTo>
                  <a:pt x="58826" y="484784"/>
                </a:lnTo>
                <a:lnTo>
                  <a:pt x="89296" y="520303"/>
                </a:lnTo>
                <a:lnTo>
                  <a:pt x="124815" y="550773"/>
                </a:lnTo>
                <a:lnTo>
                  <a:pt x="164753" y="575567"/>
                </a:lnTo>
                <a:lnTo>
                  <a:pt x="208483" y="594055"/>
                </a:lnTo>
                <a:lnTo>
                  <a:pt x="255374" y="605609"/>
                </a:lnTo>
                <a:lnTo>
                  <a:pt x="304800" y="609600"/>
                </a:lnTo>
                <a:lnTo>
                  <a:pt x="354225" y="605609"/>
                </a:lnTo>
                <a:lnTo>
                  <a:pt x="401116" y="594055"/>
                </a:lnTo>
                <a:lnTo>
                  <a:pt x="444846" y="575567"/>
                </a:lnTo>
                <a:lnTo>
                  <a:pt x="484784" y="550773"/>
                </a:lnTo>
                <a:lnTo>
                  <a:pt x="520303" y="520303"/>
                </a:lnTo>
                <a:lnTo>
                  <a:pt x="550773" y="484784"/>
                </a:lnTo>
                <a:lnTo>
                  <a:pt x="575567" y="444846"/>
                </a:lnTo>
                <a:lnTo>
                  <a:pt x="594055" y="401116"/>
                </a:lnTo>
                <a:lnTo>
                  <a:pt x="605609" y="354225"/>
                </a:lnTo>
                <a:lnTo>
                  <a:pt x="609600" y="304800"/>
                </a:lnTo>
                <a:lnTo>
                  <a:pt x="605609" y="255374"/>
                </a:lnTo>
                <a:lnTo>
                  <a:pt x="594055" y="208483"/>
                </a:lnTo>
                <a:lnTo>
                  <a:pt x="575567" y="164753"/>
                </a:lnTo>
                <a:lnTo>
                  <a:pt x="550773" y="124815"/>
                </a:lnTo>
                <a:lnTo>
                  <a:pt x="520303" y="89296"/>
                </a:lnTo>
                <a:lnTo>
                  <a:pt x="484784" y="58826"/>
                </a:lnTo>
                <a:lnTo>
                  <a:pt x="444846" y="34032"/>
                </a:lnTo>
                <a:lnTo>
                  <a:pt x="401116" y="15544"/>
                </a:lnTo>
                <a:lnTo>
                  <a:pt x="354225" y="3990"/>
                </a:lnTo>
                <a:lnTo>
                  <a:pt x="304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62450" y="2209800"/>
            <a:ext cx="419100" cy="421005"/>
          </a:xfrm>
          <a:custGeom>
            <a:avLst/>
            <a:gdLst/>
            <a:ahLst/>
            <a:cxnLst/>
            <a:rect l="l" t="t" r="r" b="b"/>
            <a:pathLst>
              <a:path w="419100" h="421005">
                <a:moveTo>
                  <a:pt x="209550" y="0"/>
                </a:moveTo>
                <a:lnTo>
                  <a:pt x="161512" y="5558"/>
                </a:lnTo>
                <a:lnTo>
                  <a:pt x="117410" y="21389"/>
                </a:lnTo>
                <a:lnTo>
                  <a:pt x="78501" y="46226"/>
                </a:lnTo>
                <a:lnTo>
                  <a:pt x="46046" y="78803"/>
                </a:lnTo>
                <a:lnTo>
                  <a:pt x="21304" y="117854"/>
                </a:lnTo>
                <a:lnTo>
                  <a:pt x="5536" y="162112"/>
                </a:lnTo>
                <a:lnTo>
                  <a:pt x="0" y="210312"/>
                </a:lnTo>
                <a:lnTo>
                  <a:pt x="5536" y="258558"/>
                </a:lnTo>
                <a:lnTo>
                  <a:pt x="21304" y="302850"/>
                </a:lnTo>
                <a:lnTo>
                  <a:pt x="46046" y="341923"/>
                </a:lnTo>
                <a:lnTo>
                  <a:pt x="78501" y="374514"/>
                </a:lnTo>
                <a:lnTo>
                  <a:pt x="117410" y="399358"/>
                </a:lnTo>
                <a:lnTo>
                  <a:pt x="161512" y="415192"/>
                </a:lnTo>
                <a:lnTo>
                  <a:pt x="209550" y="420750"/>
                </a:lnTo>
                <a:lnTo>
                  <a:pt x="257587" y="415192"/>
                </a:lnTo>
                <a:lnTo>
                  <a:pt x="301689" y="399358"/>
                </a:lnTo>
                <a:lnTo>
                  <a:pt x="340598" y="374514"/>
                </a:lnTo>
                <a:lnTo>
                  <a:pt x="373053" y="341923"/>
                </a:lnTo>
                <a:lnTo>
                  <a:pt x="397795" y="302850"/>
                </a:lnTo>
                <a:lnTo>
                  <a:pt x="413563" y="258558"/>
                </a:lnTo>
                <a:lnTo>
                  <a:pt x="419100" y="210312"/>
                </a:lnTo>
                <a:lnTo>
                  <a:pt x="413563" y="162112"/>
                </a:lnTo>
                <a:lnTo>
                  <a:pt x="397795" y="117854"/>
                </a:lnTo>
                <a:lnTo>
                  <a:pt x="373053" y="78803"/>
                </a:lnTo>
                <a:lnTo>
                  <a:pt x="340598" y="46226"/>
                </a:lnTo>
                <a:lnTo>
                  <a:pt x="301689" y="21389"/>
                </a:lnTo>
                <a:lnTo>
                  <a:pt x="257587" y="5558"/>
                </a:lnTo>
                <a:lnTo>
                  <a:pt x="2095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337050" y="2184780"/>
            <a:ext cx="469900" cy="471170"/>
          </a:xfrm>
          <a:custGeom>
            <a:avLst/>
            <a:gdLst/>
            <a:ahLst/>
            <a:cxnLst/>
            <a:rect l="l" t="t" r="r" b="b"/>
            <a:pathLst>
              <a:path w="469900" h="471169">
                <a:moveTo>
                  <a:pt x="233679" y="0"/>
                </a:moveTo>
                <a:lnTo>
                  <a:pt x="186436" y="5080"/>
                </a:lnTo>
                <a:lnTo>
                  <a:pt x="142366" y="19050"/>
                </a:lnTo>
                <a:lnTo>
                  <a:pt x="102488" y="41910"/>
                </a:lnTo>
                <a:lnTo>
                  <a:pt x="67945" y="69850"/>
                </a:lnTo>
                <a:lnTo>
                  <a:pt x="39497" y="105410"/>
                </a:lnTo>
                <a:lnTo>
                  <a:pt x="18034" y="146050"/>
                </a:lnTo>
                <a:lnTo>
                  <a:pt x="4572" y="189230"/>
                </a:lnTo>
                <a:lnTo>
                  <a:pt x="0" y="237490"/>
                </a:lnTo>
                <a:lnTo>
                  <a:pt x="1397" y="261620"/>
                </a:lnTo>
                <a:lnTo>
                  <a:pt x="10922" y="307340"/>
                </a:lnTo>
                <a:lnTo>
                  <a:pt x="28955" y="349250"/>
                </a:lnTo>
                <a:lnTo>
                  <a:pt x="54355" y="387350"/>
                </a:lnTo>
                <a:lnTo>
                  <a:pt x="86487" y="419100"/>
                </a:lnTo>
                <a:lnTo>
                  <a:pt x="123951" y="444500"/>
                </a:lnTo>
                <a:lnTo>
                  <a:pt x="166370" y="461010"/>
                </a:lnTo>
                <a:lnTo>
                  <a:pt x="212216" y="471170"/>
                </a:lnTo>
                <a:lnTo>
                  <a:pt x="236220" y="471170"/>
                </a:lnTo>
                <a:lnTo>
                  <a:pt x="260350" y="469900"/>
                </a:lnTo>
                <a:lnTo>
                  <a:pt x="283463" y="467360"/>
                </a:lnTo>
                <a:lnTo>
                  <a:pt x="306070" y="461010"/>
                </a:lnTo>
                <a:lnTo>
                  <a:pt x="321400" y="454660"/>
                </a:lnTo>
                <a:lnTo>
                  <a:pt x="235330" y="454660"/>
                </a:lnTo>
                <a:lnTo>
                  <a:pt x="213105" y="453390"/>
                </a:lnTo>
                <a:lnTo>
                  <a:pt x="170561" y="444500"/>
                </a:lnTo>
                <a:lnTo>
                  <a:pt x="131317" y="429260"/>
                </a:lnTo>
                <a:lnTo>
                  <a:pt x="96647" y="405130"/>
                </a:lnTo>
                <a:lnTo>
                  <a:pt x="66928" y="375920"/>
                </a:lnTo>
                <a:lnTo>
                  <a:pt x="43434" y="340360"/>
                </a:lnTo>
                <a:lnTo>
                  <a:pt x="26924" y="300990"/>
                </a:lnTo>
                <a:lnTo>
                  <a:pt x="18034" y="259080"/>
                </a:lnTo>
                <a:lnTo>
                  <a:pt x="16954" y="237490"/>
                </a:lnTo>
                <a:lnTo>
                  <a:pt x="16958" y="234950"/>
                </a:lnTo>
                <a:lnTo>
                  <a:pt x="21336" y="191770"/>
                </a:lnTo>
                <a:lnTo>
                  <a:pt x="33909" y="151130"/>
                </a:lnTo>
                <a:lnTo>
                  <a:pt x="53975" y="114300"/>
                </a:lnTo>
                <a:lnTo>
                  <a:pt x="80517" y="81280"/>
                </a:lnTo>
                <a:lnTo>
                  <a:pt x="112649" y="54610"/>
                </a:lnTo>
                <a:lnTo>
                  <a:pt x="149733" y="34290"/>
                </a:lnTo>
                <a:lnTo>
                  <a:pt x="190626" y="21590"/>
                </a:lnTo>
                <a:lnTo>
                  <a:pt x="234569" y="16510"/>
                </a:lnTo>
                <a:lnTo>
                  <a:pt x="319132" y="16510"/>
                </a:lnTo>
                <a:lnTo>
                  <a:pt x="303529" y="10160"/>
                </a:lnTo>
                <a:lnTo>
                  <a:pt x="281050" y="5080"/>
                </a:lnTo>
                <a:lnTo>
                  <a:pt x="257683" y="1270"/>
                </a:lnTo>
                <a:lnTo>
                  <a:pt x="233679" y="0"/>
                </a:lnTo>
                <a:close/>
              </a:path>
              <a:path w="469900" h="471169">
                <a:moveTo>
                  <a:pt x="319132" y="16510"/>
                </a:moveTo>
                <a:lnTo>
                  <a:pt x="234569" y="16510"/>
                </a:lnTo>
                <a:lnTo>
                  <a:pt x="256794" y="17780"/>
                </a:lnTo>
                <a:lnTo>
                  <a:pt x="278511" y="21590"/>
                </a:lnTo>
                <a:lnTo>
                  <a:pt x="319404" y="34290"/>
                </a:lnTo>
                <a:lnTo>
                  <a:pt x="356488" y="54610"/>
                </a:lnTo>
                <a:lnTo>
                  <a:pt x="388874" y="81280"/>
                </a:lnTo>
                <a:lnTo>
                  <a:pt x="415544" y="113030"/>
                </a:lnTo>
                <a:lnTo>
                  <a:pt x="435610" y="149860"/>
                </a:lnTo>
                <a:lnTo>
                  <a:pt x="448437" y="191770"/>
                </a:lnTo>
                <a:lnTo>
                  <a:pt x="452945" y="234950"/>
                </a:lnTo>
                <a:lnTo>
                  <a:pt x="452941" y="237490"/>
                </a:lnTo>
                <a:lnTo>
                  <a:pt x="448563" y="279400"/>
                </a:lnTo>
                <a:lnTo>
                  <a:pt x="435990" y="321310"/>
                </a:lnTo>
                <a:lnTo>
                  <a:pt x="415925" y="358140"/>
                </a:lnTo>
                <a:lnTo>
                  <a:pt x="389382" y="389890"/>
                </a:lnTo>
                <a:lnTo>
                  <a:pt x="357250" y="416560"/>
                </a:lnTo>
                <a:lnTo>
                  <a:pt x="320166" y="436880"/>
                </a:lnTo>
                <a:lnTo>
                  <a:pt x="279273" y="450850"/>
                </a:lnTo>
                <a:lnTo>
                  <a:pt x="235330" y="454660"/>
                </a:lnTo>
                <a:lnTo>
                  <a:pt x="321400" y="454660"/>
                </a:lnTo>
                <a:lnTo>
                  <a:pt x="367411" y="430530"/>
                </a:lnTo>
                <a:lnTo>
                  <a:pt x="401954" y="401320"/>
                </a:lnTo>
                <a:lnTo>
                  <a:pt x="430402" y="367030"/>
                </a:lnTo>
                <a:lnTo>
                  <a:pt x="451865" y="326390"/>
                </a:lnTo>
                <a:lnTo>
                  <a:pt x="465327" y="281940"/>
                </a:lnTo>
                <a:lnTo>
                  <a:pt x="469900" y="234950"/>
                </a:lnTo>
                <a:lnTo>
                  <a:pt x="468502" y="210820"/>
                </a:lnTo>
                <a:lnTo>
                  <a:pt x="458977" y="165100"/>
                </a:lnTo>
                <a:lnTo>
                  <a:pt x="440944" y="123190"/>
                </a:lnTo>
                <a:lnTo>
                  <a:pt x="415544" y="85090"/>
                </a:lnTo>
                <a:lnTo>
                  <a:pt x="383413" y="53340"/>
                </a:lnTo>
                <a:lnTo>
                  <a:pt x="345948" y="27940"/>
                </a:lnTo>
                <a:lnTo>
                  <a:pt x="325374" y="19050"/>
                </a:lnTo>
                <a:lnTo>
                  <a:pt x="319132" y="16510"/>
                </a:lnTo>
                <a:close/>
              </a:path>
              <a:path w="469900" h="471169">
                <a:moveTo>
                  <a:pt x="235330" y="34290"/>
                </a:moveTo>
                <a:lnTo>
                  <a:pt x="194817" y="38100"/>
                </a:lnTo>
                <a:lnTo>
                  <a:pt x="157099" y="49530"/>
                </a:lnTo>
                <a:lnTo>
                  <a:pt x="122936" y="68580"/>
                </a:lnTo>
                <a:lnTo>
                  <a:pt x="92963" y="92710"/>
                </a:lnTo>
                <a:lnTo>
                  <a:pt x="68452" y="123190"/>
                </a:lnTo>
                <a:lnTo>
                  <a:pt x="49784" y="157480"/>
                </a:lnTo>
                <a:lnTo>
                  <a:pt x="38100" y="194310"/>
                </a:lnTo>
                <a:lnTo>
                  <a:pt x="33968" y="234950"/>
                </a:lnTo>
                <a:lnTo>
                  <a:pt x="33964" y="237490"/>
                </a:lnTo>
                <a:lnTo>
                  <a:pt x="34798" y="256540"/>
                </a:lnTo>
                <a:lnTo>
                  <a:pt x="42799" y="295910"/>
                </a:lnTo>
                <a:lnTo>
                  <a:pt x="58038" y="331470"/>
                </a:lnTo>
                <a:lnTo>
                  <a:pt x="79501" y="364490"/>
                </a:lnTo>
                <a:lnTo>
                  <a:pt x="106807" y="391160"/>
                </a:lnTo>
                <a:lnTo>
                  <a:pt x="138684" y="412750"/>
                </a:lnTo>
                <a:lnTo>
                  <a:pt x="174751" y="429260"/>
                </a:lnTo>
                <a:lnTo>
                  <a:pt x="213995" y="436880"/>
                </a:lnTo>
                <a:lnTo>
                  <a:pt x="234569" y="438150"/>
                </a:lnTo>
                <a:lnTo>
                  <a:pt x="255015" y="436880"/>
                </a:lnTo>
                <a:lnTo>
                  <a:pt x="275082" y="434340"/>
                </a:lnTo>
                <a:lnTo>
                  <a:pt x="294259" y="429260"/>
                </a:lnTo>
                <a:lnTo>
                  <a:pt x="312800" y="421640"/>
                </a:lnTo>
                <a:lnTo>
                  <a:pt x="315743" y="420370"/>
                </a:lnTo>
                <a:lnTo>
                  <a:pt x="214757" y="420370"/>
                </a:lnTo>
                <a:lnTo>
                  <a:pt x="178942" y="412750"/>
                </a:lnTo>
                <a:lnTo>
                  <a:pt x="130937" y="388620"/>
                </a:lnTo>
                <a:lnTo>
                  <a:pt x="92075" y="353060"/>
                </a:lnTo>
                <a:lnTo>
                  <a:pt x="64770" y="307340"/>
                </a:lnTo>
                <a:lnTo>
                  <a:pt x="51562" y="254000"/>
                </a:lnTo>
                <a:lnTo>
                  <a:pt x="50800" y="234950"/>
                </a:lnTo>
                <a:lnTo>
                  <a:pt x="51815" y="215900"/>
                </a:lnTo>
                <a:lnTo>
                  <a:pt x="65786" y="162560"/>
                </a:lnTo>
                <a:lnTo>
                  <a:pt x="93599" y="116840"/>
                </a:lnTo>
                <a:lnTo>
                  <a:pt x="133096" y="82550"/>
                </a:lnTo>
                <a:lnTo>
                  <a:pt x="181483" y="58420"/>
                </a:lnTo>
                <a:lnTo>
                  <a:pt x="236220" y="50800"/>
                </a:lnTo>
                <a:lnTo>
                  <a:pt x="313563" y="50800"/>
                </a:lnTo>
                <a:lnTo>
                  <a:pt x="295148" y="43180"/>
                </a:lnTo>
                <a:lnTo>
                  <a:pt x="275844" y="38100"/>
                </a:lnTo>
                <a:lnTo>
                  <a:pt x="255904" y="35560"/>
                </a:lnTo>
                <a:lnTo>
                  <a:pt x="235330" y="34290"/>
                </a:lnTo>
                <a:close/>
              </a:path>
              <a:path w="469900" h="471169">
                <a:moveTo>
                  <a:pt x="313563" y="50800"/>
                </a:moveTo>
                <a:lnTo>
                  <a:pt x="236220" y="50800"/>
                </a:lnTo>
                <a:lnTo>
                  <a:pt x="255142" y="52070"/>
                </a:lnTo>
                <a:lnTo>
                  <a:pt x="273176" y="54610"/>
                </a:lnTo>
                <a:lnTo>
                  <a:pt x="323850" y="73660"/>
                </a:lnTo>
                <a:lnTo>
                  <a:pt x="366013" y="105410"/>
                </a:lnTo>
                <a:lnTo>
                  <a:pt x="397383" y="148590"/>
                </a:lnTo>
                <a:lnTo>
                  <a:pt x="415544" y="199390"/>
                </a:lnTo>
                <a:lnTo>
                  <a:pt x="419100" y="237490"/>
                </a:lnTo>
                <a:lnTo>
                  <a:pt x="418084" y="256540"/>
                </a:lnTo>
                <a:lnTo>
                  <a:pt x="404113" y="308610"/>
                </a:lnTo>
                <a:lnTo>
                  <a:pt x="376300" y="354330"/>
                </a:lnTo>
                <a:lnTo>
                  <a:pt x="336803" y="389890"/>
                </a:lnTo>
                <a:lnTo>
                  <a:pt x="288416" y="412750"/>
                </a:lnTo>
                <a:lnTo>
                  <a:pt x="252475" y="420370"/>
                </a:lnTo>
                <a:lnTo>
                  <a:pt x="315743" y="420370"/>
                </a:lnTo>
                <a:lnTo>
                  <a:pt x="362458" y="392430"/>
                </a:lnTo>
                <a:lnTo>
                  <a:pt x="389889" y="364490"/>
                </a:lnTo>
                <a:lnTo>
                  <a:pt x="411479" y="332740"/>
                </a:lnTo>
                <a:lnTo>
                  <a:pt x="426847" y="295910"/>
                </a:lnTo>
                <a:lnTo>
                  <a:pt x="434975" y="257810"/>
                </a:lnTo>
                <a:lnTo>
                  <a:pt x="435935" y="234950"/>
                </a:lnTo>
                <a:lnTo>
                  <a:pt x="435101" y="215900"/>
                </a:lnTo>
                <a:lnTo>
                  <a:pt x="427100" y="176530"/>
                </a:lnTo>
                <a:lnTo>
                  <a:pt x="411861" y="139700"/>
                </a:lnTo>
                <a:lnTo>
                  <a:pt x="390398" y="107950"/>
                </a:lnTo>
                <a:lnTo>
                  <a:pt x="363092" y="80010"/>
                </a:lnTo>
                <a:lnTo>
                  <a:pt x="331215" y="58420"/>
                </a:lnTo>
                <a:lnTo>
                  <a:pt x="313563" y="5080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451228" y="1405890"/>
            <a:ext cx="6242050" cy="549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dirty="0"/>
              <a:t>Метакогнитивная</a:t>
            </a:r>
            <a:r>
              <a:rPr sz="3600" spc="-95" dirty="0"/>
              <a:t> </a:t>
            </a:r>
            <a:r>
              <a:rPr sz="3600" dirty="0"/>
              <a:t>терапия</a:t>
            </a:r>
            <a:endParaRPr sz="3600"/>
          </a:p>
        </p:txBody>
      </p:sp>
      <p:sp>
        <p:nvSpPr>
          <p:cNvPr id="15" name="object 15"/>
          <p:cNvSpPr txBox="1"/>
          <p:nvPr/>
        </p:nvSpPr>
        <p:spPr>
          <a:xfrm>
            <a:off x="2718435" y="2896235"/>
            <a:ext cx="3715385" cy="829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38784" marR="5080" indent="-426720">
              <a:lnSpc>
                <a:spcPct val="150000"/>
              </a:lnSpc>
            </a:pPr>
            <a:r>
              <a:rPr sz="1800" b="1" spc="-5" dirty="0">
                <a:solidFill>
                  <a:srgbClr val="636B85"/>
                </a:solidFill>
                <a:latin typeface="Verdana"/>
                <a:cs typeface="Verdana"/>
              </a:rPr>
              <a:t>Терапевтический </a:t>
            </a:r>
            <a:r>
              <a:rPr sz="1800" b="1" dirty="0">
                <a:solidFill>
                  <a:srgbClr val="636B85"/>
                </a:solidFill>
                <a:latin typeface="Verdana"/>
                <a:cs typeface="Verdana"/>
              </a:rPr>
              <a:t>модуль 6:  Исправление</a:t>
            </a:r>
            <a:r>
              <a:rPr sz="1800" b="1" spc="-75" dirty="0">
                <a:solidFill>
                  <a:srgbClr val="636B85"/>
                </a:solidFill>
                <a:latin typeface="Verdana"/>
                <a:cs typeface="Verdana"/>
              </a:rPr>
              <a:t> </a:t>
            </a:r>
            <a:r>
              <a:rPr sz="1800" b="1" dirty="0">
                <a:solidFill>
                  <a:srgbClr val="636B85"/>
                </a:solidFill>
                <a:latin typeface="Verdana"/>
                <a:cs typeface="Verdana"/>
              </a:rPr>
              <a:t>мнения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8507" y="2787396"/>
            <a:ext cx="144145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8BACAD"/>
                </a:solidFill>
                <a:latin typeface="Verdana"/>
                <a:cs typeface="Verdana"/>
              </a:rPr>
              <a:t>o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2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621283" y="1312290"/>
            <a:ext cx="7901432" cy="2290371"/>
          </a:xfrm>
          <a:prstGeom prst="rect">
            <a:avLst/>
          </a:prstGeom>
        </p:spPr>
        <p:txBody>
          <a:bodyPr vert="horz" wrap="square" lIns="0" tIns="482600" rIns="0" bIns="0" rtlCol="0">
            <a:spAutoFit/>
          </a:bodyPr>
          <a:lstStyle/>
          <a:p>
            <a:pPr marL="873760" marR="229235">
              <a:lnSpc>
                <a:spcPct val="100000"/>
              </a:lnSpc>
            </a:pPr>
            <a:r>
              <a:rPr dirty="0"/>
              <a:t>Человек </a:t>
            </a:r>
            <a:r>
              <a:rPr spc="-5" dirty="0"/>
              <a:t>часто </a:t>
            </a:r>
            <a:r>
              <a:rPr dirty="0"/>
              <a:t>склонен придерживаться своему</a:t>
            </a:r>
            <a:r>
              <a:rPr spc="-70" dirty="0"/>
              <a:t> </a:t>
            </a:r>
            <a:r>
              <a:rPr dirty="0"/>
              <a:t>первому  мнению </a:t>
            </a:r>
            <a:r>
              <a:rPr spc="-20" dirty="0"/>
              <a:t>(</a:t>
            </a:r>
            <a:r>
              <a:rPr spc="-20" dirty="0" err="1" smtClean="0"/>
              <a:t>напр</a:t>
            </a:r>
            <a:r>
              <a:rPr lang="de-DE" spc="-20" dirty="0" smtClean="0"/>
              <a:t>.</a:t>
            </a:r>
            <a:r>
              <a:rPr lang="de-DE" spc="-20" dirty="0"/>
              <a:t>,</a:t>
            </a:r>
            <a:r>
              <a:rPr spc="-20" dirty="0" smtClean="0"/>
              <a:t> </a:t>
            </a:r>
            <a:r>
              <a:rPr dirty="0"/>
              <a:t>предрассудки: «первое впечатление  правдиво»).</a:t>
            </a:r>
          </a:p>
          <a:p>
            <a:pPr marL="873760" marR="5080">
              <a:lnSpc>
                <a:spcPct val="100000"/>
              </a:lnSpc>
              <a:spcBef>
                <a:spcPts val="1080"/>
              </a:spcBef>
            </a:pPr>
            <a:r>
              <a:rPr spc="-5" dirty="0" err="1"/>
              <a:t>Причины</a:t>
            </a:r>
            <a:r>
              <a:rPr spc="-5" dirty="0" smtClean="0"/>
              <a:t>:</a:t>
            </a:r>
            <a:r>
              <a:rPr lang="de-DE" spc="-5" dirty="0" smtClean="0"/>
              <a:t> ???</a:t>
            </a:r>
            <a:r>
              <a:rPr spc="-5" dirty="0" smtClean="0"/>
              <a:t> </a:t>
            </a:r>
            <a:r>
              <a:rPr dirty="0">
                <a:solidFill>
                  <a:schemeClr val="bg1"/>
                </a:solidFill>
              </a:rPr>
              <a:t>«эффект подтверждения» (мы видим то, </a:t>
            </a:r>
            <a:r>
              <a:rPr spc="-5" dirty="0">
                <a:solidFill>
                  <a:schemeClr val="bg1"/>
                </a:solidFill>
              </a:rPr>
              <a:t>что</a:t>
            </a:r>
            <a:r>
              <a:rPr spc="-105" dirty="0">
                <a:solidFill>
                  <a:schemeClr val="bg1"/>
                </a:solidFill>
              </a:rPr>
              <a:t> </a:t>
            </a:r>
            <a:r>
              <a:rPr dirty="0">
                <a:solidFill>
                  <a:schemeClr val="bg1"/>
                </a:solidFill>
              </a:rPr>
              <a:t>мы  хотим видеть ), </a:t>
            </a:r>
            <a:r>
              <a:rPr spc="-5" dirty="0">
                <a:solidFill>
                  <a:schemeClr val="bg1"/>
                </a:solidFill>
              </a:rPr>
              <a:t>простые </a:t>
            </a:r>
            <a:r>
              <a:rPr dirty="0">
                <a:solidFill>
                  <a:schemeClr val="bg1"/>
                </a:solidFill>
              </a:rPr>
              <a:t>«истины» являются облегчением  ориентации/мировоззрения,</a:t>
            </a:r>
            <a:r>
              <a:rPr spc="-90" dirty="0">
                <a:solidFill>
                  <a:schemeClr val="bg1"/>
                </a:solidFill>
              </a:rPr>
              <a:t> </a:t>
            </a:r>
            <a:r>
              <a:rPr spc="-5" dirty="0">
                <a:solidFill>
                  <a:schemeClr val="bg1"/>
                </a:solidFill>
              </a:rPr>
              <a:t>гордость;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8507" y="4156709"/>
            <a:ext cx="144145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8BACAD"/>
                </a:solidFill>
                <a:latin typeface="Verdana"/>
                <a:cs typeface="Verdana"/>
              </a:rPr>
              <a:t>o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82344" y="4123862"/>
            <a:ext cx="6991350" cy="11080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400"/>
              </a:lnSpc>
            </a:pPr>
            <a:r>
              <a:rPr sz="1800" dirty="0" err="1" smtClean="0">
                <a:latin typeface="Verdana"/>
                <a:cs typeface="Verdana"/>
              </a:rPr>
              <a:t>Проблемы</a:t>
            </a:r>
            <a:r>
              <a:rPr lang="de-DE" dirty="0" smtClean="0">
                <a:latin typeface="Verdana"/>
                <a:cs typeface="Verdana"/>
              </a:rPr>
              <a:t>: </a:t>
            </a:r>
            <a:r>
              <a:rPr lang="de-DE" sz="1800" dirty="0" smtClean="0">
                <a:latin typeface="Verdana"/>
                <a:cs typeface="Verdana"/>
              </a:rPr>
              <a:t>???</a:t>
            </a:r>
            <a:r>
              <a:rPr sz="1800" dirty="0" smtClean="0">
                <a:latin typeface="Verdana"/>
                <a:cs typeface="Verdana"/>
              </a:rPr>
              <a:t>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остаются </a:t>
            </a:r>
            <a:r>
              <a:rPr sz="1800" spc="-5" dirty="0">
                <a:solidFill>
                  <a:schemeClr val="bg1"/>
                </a:solidFill>
                <a:latin typeface="Verdana"/>
                <a:cs typeface="Verdana"/>
              </a:rPr>
              <a:t>ложные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суждения </a:t>
            </a:r>
            <a:r>
              <a:rPr sz="1800" spc="-5" dirty="0">
                <a:solidFill>
                  <a:schemeClr val="bg1"/>
                </a:solidFill>
                <a:latin typeface="Verdana"/>
                <a:cs typeface="Verdana"/>
              </a:rPr>
              <a:t>(</a:t>
            </a:r>
            <a:r>
              <a:rPr sz="1800" spc="-5" dirty="0">
                <a:solidFill>
                  <a:schemeClr val="bg1"/>
                </a:solidFill>
                <a:latin typeface="Wingdings"/>
                <a:cs typeface="Wingdings"/>
              </a:rPr>
              <a:t></a:t>
            </a:r>
            <a:r>
              <a:rPr sz="1800" spc="-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Verdana"/>
                <a:cs typeface="Verdana"/>
              </a:rPr>
              <a:t>предрассудки); неуместные обобщения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(один </a:t>
            </a:r>
            <a:r>
              <a:rPr sz="1800" spc="-5" dirty="0">
                <a:solidFill>
                  <a:schemeClr val="bg1"/>
                </a:solidFill>
                <a:latin typeface="Verdana"/>
                <a:cs typeface="Verdana"/>
              </a:rPr>
              <a:t>такой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и все  такие! </a:t>
            </a:r>
            <a:r>
              <a:rPr sz="1800" spc="-5" dirty="0">
                <a:solidFill>
                  <a:schemeClr val="bg1"/>
                </a:solidFill>
                <a:latin typeface="Wingdings"/>
                <a:cs typeface="Wingdings"/>
              </a:rPr>
              <a:t></a:t>
            </a:r>
            <a:r>
              <a:rPr sz="1800" spc="-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Verdana"/>
                <a:cs typeface="Verdana"/>
              </a:rPr>
              <a:t>иностранные граждани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, </a:t>
            </a:r>
            <a:r>
              <a:rPr sz="1800" spc="-5" dirty="0">
                <a:solidFill>
                  <a:schemeClr val="bg1"/>
                </a:solidFill>
                <a:latin typeface="Verdana"/>
                <a:cs typeface="Verdana"/>
              </a:rPr>
              <a:t>и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т.д. </a:t>
            </a:r>
            <a:r>
              <a:rPr sz="1800" spc="-5" dirty="0">
                <a:solidFill>
                  <a:schemeClr val="bg1"/>
                </a:solidFill>
                <a:latin typeface="Verdana"/>
                <a:cs typeface="Verdana"/>
              </a:rPr>
              <a:t>);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кто-то не  </a:t>
            </a:r>
            <a:r>
              <a:rPr sz="1800" spc="-5" dirty="0">
                <a:solidFill>
                  <a:schemeClr val="bg1"/>
                </a:solidFill>
                <a:latin typeface="Verdana"/>
                <a:cs typeface="Verdana"/>
              </a:rPr>
              <a:t>получит заслуживающего </a:t>
            </a:r>
            <a:r>
              <a:rPr sz="1800" dirty="0">
                <a:solidFill>
                  <a:schemeClr val="bg1"/>
                </a:solidFill>
                <a:latin typeface="Verdana"/>
                <a:cs typeface="Verdana"/>
              </a:rPr>
              <a:t>второго</a:t>
            </a:r>
            <a:r>
              <a:rPr sz="1800" spc="-2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chemeClr val="bg1"/>
                </a:solidFill>
                <a:latin typeface="Verdana"/>
                <a:cs typeface="Verdana"/>
              </a:rPr>
              <a:t>шанса;</a:t>
            </a:r>
            <a:endParaRPr sz="18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28600" y="0"/>
            <a:ext cx="8691879" cy="615950"/>
          </a:xfrm>
          <a:prstGeom prst="rect">
            <a:avLst/>
          </a:prstGeom>
        </p:spPr>
        <p:txBody>
          <a:bodyPr vert="horz" wrap="square" lIns="0" tIns="238378" rIns="0" bIns="0" rtlCol="0">
            <a:spAutoFit/>
          </a:bodyPr>
          <a:lstStyle/>
          <a:p>
            <a:pPr marL="2950210">
              <a:lnSpc>
                <a:spcPct val="100000"/>
              </a:lnSpc>
            </a:pPr>
            <a:r>
              <a:rPr spc="-5" dirty="0"/>
              <a:t>Исправление</a:t>
            </a:r>
            <a:r>
              <a:rPr spc="-70" dirty="0"/>
              <a:t> </a:t>
            </a:r>
            <a:r>
              <a:rPr dirty="0"/>
              <a:t>мнения</a:t>
            </a:r>
          </a:p>
        </p:txBody>
      </p:sp>
    </p:spTree>
    <p:extLst>
      <p:ext uri="{BB962C8B-B14F-4D97-AF65-F5344CB8AC3E}">
        <p14:creationId xmlns:p14="http://schemas.microsoft.com/office/powerpoint/2010/main" val="858201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8507" y="2787396"/>
            <a:ext cx="144145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8BACAD"/>
                </a:solidFill>
                <a:latin typeface="Verdana"/>
                <a:cs typeface="Verdana"/>
              </a:rPr>
              <a:t>o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3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621283" y="1312290"/>
            <a:ext cx="7901432" cy="2290371"/>
          </a:xfrm>
          <a:prstGeom prst="rect">
            <a:avLst/>
          </a:prstGeom>
        </p:spPr>
        <p:txBody>
          <a:bodyPr vert="horz" wrap="square" lIns="0" tIns="482600" rIns="0" bIns="0" rtlCol="0">
            <a:spAutoFit/>
          </a:bodyPr>
          <a:lstStyle/>
          <a:p>
            <a:pPr marL="873760" marR="229235">
              <a:lnSpc>
                <a:spcPct val="100000"/>
              </a:lnSpc>
            </a:pPr>
            <a:r>
              <a:rPr dirty="0"/>
              <a:t>Человек </a:t>
            </a:r>
            <a:r>
              <a:rPr spc="-5" dirty="0"/>
              <a:t>часто </a:t>
            </a:r>
            <a:r>
              <a:rPr dirty="0"/>
              <a:t>склонен придерживаться своему</a:t>
            </a:r>
            <a:r>
              <a:rPr spc="-70" dirty="0"/>
              <a:t> </a:t>
            </a:r>
            <a:r>
              <a:rPr dirty="0"/>
              <a:t>первому  мнению </a:t>
            </a:r>
            <a:r>
              <a:rPr spc="-20" dirty="0"/>
              <a:t>(</a:t>
            </a:r>
            <a:r>
              <a:rPr spc="-20" dirty="0" err="1" smtClean="0"/>
              <a:t>напр</a:t>
            </a:r>
            <a:r>
              <a:rPr lang="de-DE" spc="-20" dirty="0" smtClean="0"/>
              <a:t>.</a:t>
            </a:r>
            <a:r>
              <a:rPr lang="de-DE" spc="-20" dirty="0"/>
              <a:t>,</a:t>
            </a:r>
            <a:r>
              <a:rPr spc="-20" dirty="0" smtClean="0"/>
              <a:t> </a:t>
            </a:r>
            <a:r>
              <a:rPr dirty="0"/>
              <a:t>предрассудки: «первое впечатление  правдиво»).</a:t>
            </a:r>
          </a:p>
          <a:p>
            <a:pPr marL="873760" marR="5080">
              <a:lnSpc>
                <a:spcPct val="100000"/>
              </a:lnSpc>
              <a:spcBef>
                <a:spcPts val="1080"/>
              </a:spcBef>
            </a:pPr>
            <a:r>
              <a:rPr spc="-5" dirty="0"/>
              <a:t>Причины: </a:t>
            </a:r>
            <a:r>
              <a:rPr dirty="0"/>
              <a:t>«эффект подтверждения» (мы видим то, </a:t>
            </a:r>
            <a:r>
              <a:rPr spc="-5" dirty="0"/>
              <a:t>что</a:t>
            </a:r>
            <a:r>
              <a:rPr spc="-105" dirty="0"/>
              <a:t> </a:t>
            </a:r>
            <a:r>
              <a:rPr dirty="0"/>
              <a:t>мы  хотим видеть ), </a:t>
            </a:r>
            <a:r>
              <a:rPr spc="-5" dirty="0"/>
              <a:t>простые </a:t>
            </a:r>
            <a:r>
              <a:rPr dirty="0"/>
              <a:t>«истины» являются облегчением  ориентации/мировоззрения,</a:t>
            </a:r>
            <a:r>
              <a:rPr spc="-90" dirty="0"/>
              <a:t> </a:t>
            </a:r>
            <a:r>
              <a:rPr spc="-5" dirty="0"/>
              <a:t>гордость;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8507" y="4156709"/>
            <a:ext cx="144145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8BACAD"/>
                </a:solidFill>
                <a:latin typeface="Verdana"/>
                <a:cs typeface="Verdana"/>
              </a:rPr>
              <a:t>o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82344" y="4123862"/>
            <a:ext cx="6991350" cy="11080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400"/>
              </a:lnSpc>
            </a:pPr>
            <a:r>
              <a:rPr sz="1800" dirty="0">
                <a:latin typeface="Verdana"/>
                <a:cs typeface="Verdana"/>
              </a:rPr>
              <a:t>Проблемы: остаются </a:t>
            </a:r>
            <a:r>
              <a:rPr sz="1800" spc="-5" dirty="0">
                <a:latin typeface="Verdana"/>
                <a:cs typeface="Verdana"/>
              </a:rPr>
              <a:t>ложные </a:t>
            </a:r>
            <a:r>
              <a:rPr sz="1800" dirty="0">
                <a:latin typeface="Verdana"/>
                <a:cs typeface="Verdana"/>
              </a:rPr>
              <a:t>суждения </a:t>
            </a:r>
            <a:r>
              <a:rPr sz="1800" spc="-5" dirty="0">
                <a:latin typeface="Verdana"/>
                <a:cs typeface="Verdana"/>
              </a:rPr>
              <a:t>(</a:t>
            </a:r>
            <a:r>
              <a:rPr sz="1800" spc="-5" dirty="0">
                <a:latin typeface="Wingdings"/>
                <a:cs typeface="Wingdings"/>
              </a:rPr>
              <a:t>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Verdana"/>
                <a:cs typeface="Verdana"/>
              </a:rPr>
              <a:t>предрассудки); неуместные обобщения </a:t>
            </a:r>
            <a:r>
              <a:rPr sz="1800" dirty="0">
                <a:latin typeface="Verdana"/>
                <a:cs typeface="Verdana"/>
              </a:rPr>
              <a:t>(один </a:t>
            </a:r>
            <a:r>
              <a:rPr sz="1800" spc="-5" dirty="0">
                <a:latin typeface="Verdana"/>
                <a:cs typeface="Verdana"/>
              </a:rPr>
              <a:t>такой </a:t>
            </a:r>
            <a:r>
              <a:rPr sz="1800" dirty="0">
                <a:latin typeface="Verdana"/>
                <a:cs typeface="Verdana"/>
              </a:rPr>
              <a:t>и все  такие! </a:t>
            </a:r>
            <a:r>
              <a:rPr sz="1800" spc="-5" dirty="0">
                <a:latin typeface="Wingdings"/>
                <a:cs typeface="Wingdings"/>
              </a:rPr>
              <a:t>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Verdana"/>
                <a:cs typeface="Verdana"/>
              </a:rPr>
              <a:t>иностранные граждани </a:t>
            </a:r>
            <a:r>
              <a:rPr sz="1800" dirty="0">
                <a:latin typeface="Verdana"/>
                <a:cs typeface="Verdana"/>
              </a:rPr>
              <a:t>, </a:t>
            </a:r>
            <a:r>
              <a:rPr sz="1800" spc="-5" dirty="0">
                <a:latin typeface="Verdana"/>
                <a:cs typeface="Verdana"/>
              </a:rPr>
              <a:t>и </a:t>
            </a:r>
            <a:r>
              <a:rPr sz="1800" dirty="0" err="1">
                <a:latin typeface="Verdana"/>
                <a:cs typeface="Verdana"/>
              </a:rPr>
              <a:t>т.д</a:t>
            </a:r>
            <a:r>
              <a:rPr sz="1800" dirty="0" smtClean="0">
                <a:latin typeface="Verdana"/>
                <a:cs typeface="Verdana"/>
              </a:rPr>
              <a:t>.</a:t>
            </a:r>
            <a:r>
              <a:rPr sz="1800" spc="-5" dirty="0" smtClean="0">
                <a:latin typeface="Verdana"/>
                <a:cs typeface="Verdana"/>
              </a:rPr>
              <a:t>); </a:t>
            </a:r>
            <a:r>
              <a:rPr sz="1800" dirty="0">
                <a:latin typeface="Verdana"/>
                <a:cs typeface="Verdana"/>
              </a:rPr>
              <a:t>кто-то не  </a:t>
            </a:r>
            <a:r>
              <a:rPr sz="1800" spc="-5" dirty="0">
                <a:latin typeface="Verdana"/>
                <a:cs typeface="Verdana"/>
              </a:rPr>
              <a:t>получит заслуживающего </a:t>
            </a:r>
            <a:r>
              <a:rPr sz="1800" dirty="0">
                <a:latin typeface="Verdana"/>
                <a:cs typeface="Verdana"/>
              </a:rPr>
              <a:t>второго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шанса;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28600" y="0"/>
            <a:ext cx="8691879" cy="615950"/>
          </a:xfrm>
          <a:prstGeom prst="rect">
            <a:avLst/>
          </a:prstGeom>
        </p:spPr>
        <p:txBody>
          <a:bodyPr vert="horz" wrap="square" lIns="0" tIns="238378" rIns="0" bIns="0" rtlCol="0">
            <a:spAutoFit/>
          </a:bodyPr>
          <a:lstStyle/>
          <a:p>
            <a:pPr marL="2950210">
              <a:lnSpc>
                <a:spcPct val="100000"/>
              </a:lnSpc>
            </a:pPr>
            <a:r>
              <a:rPr spc="-5" dirty="0"/>
              <a:t>Исправление</a:t>
            </a:r>
            <a:r>
              <a:rPr spc="-70" dirty="0"/>
              <a:t> </a:t>
            </a:r>
            <a:r>
              <a:rPr dirty="0"/>
              <a:t>мнения</a:t>
            </a:r>
          </a:p>
        </p:txBody>
      </p:sp>
    </p:spTree>
    <p:extLst>
      <p:ext uri="{BB962C8B-B14F-4D97-AF65-F5344CB8AC3E}">
        <p14:creationId xmlns:p14="http://schemas.microsoft.com/office/powerpoint/2010/main" val="177348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0244" y="1817115"/>
            <a:ext cx="7765415" cy="1764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Исследования </a:t>
            </a:r>
            <a:r>
              <a:rPr sz="1800" spc="-5" dirty="0">
                <a:latin typeface="Verdana"/>
                <a:cs typeface="Verdana"/>
              </a:rPr>
              <a:t>показывают, что многие [</a:t>
            </a:r>
            <a:r>
              <a:rPr sz="1800" i="1" spc="-5" dirty="0">
                <a:latin typeface="Verdana"/>
                <a:cs typeface="Verdana"/>
              </a:rPr>
              <a:t>но не </a:t>
            </a:r>
            <a:r>
              <a:rPr sz="1800" i="1" dirty="0">
                <a:latin typeface="Verdana"/>
                <a:cs typeface="Verdana"/>
              </a:rPr>
              <a:t>все!</a:t>
            </a:r>
            <a:r>
              <a:rPr sz="1800" dirty="0">
                <a:latin typeface="Verdana"/>
                <a:cs typeface="Verdana"/>
              </a:rPr>
              <a:t>] </a:t>
            </a:r>
            <a:r>
              <a:rPr sz="1800" spc="-5" dirty="0">
                <a:latin typeface="Verdana"/>
                <a:cs typeface="Verdana"/>
              </a:rPr>
              <a:t>люди  страдающие психозом, </a:t>
            </a:r>
            <a:r>
              <a:rPr sz="1800" dirty="0">
                <a:latin typeface="Verdana"/>
                <a:cs typeface="Verdana"/>
              </a:rPr>
              <a:t>редко </a:t>
            </a:r>
            <a:r>
              <a:rPr sz="1800" spc="-5" dirty="0">
                <a:latin typeface="Verdana"/>
                <a:cs typeface="Verdana"/>
              </a:rPr>
              <a:t>меняют </a:t>
            </a:r>
            <a:r>
              <a:rPr sz="1800" dirty="0">
                <a:latin typeface="Verdana"/>
                <a:cs typeface="Verdana"/>
              </a:rPr>
              <a:t>свое первое </a:t>
            </a:r>
            <a:r>
              <a:rPr sz="1800" spc="-5" dirty="0">
                <a:latin typeface="Verdana"/>
                <a:cs typeface="Verdana"/>
              </a:rPr>
              <a:t>мнение; </a:t>
            </a:r>
            <a:r>
              <a:rPr sz="1800" dirty="0">
                <a:latin typeface="Verdana"/>
                <a:cs typeface="Verdana"/>
              </a:rPr>
              <a:t>даже  </a:t>
            </a:r>
            <a:r>
              <a:rPr sz="1800" spc="-5" dirty="0">
                <a:latin typeface="Verdana"/>
                <a:cs typeface="Verdana"/>
              </a:rPr>
              <a:t>при наличии обратного</a:t>
            </a:r>
            <a:r>
              <a:rPr sz="180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доказательства.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 marR="742950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Это может привести к межличностным проблемам</a:t>
            </a:r>
            <a:r>
              <a:rPr sz="1800" b="1" spc="-85" dirty="0">
                <a:latin typeface="Verdana"/>
                <a:cs typeface="Verdana"/>
              </a:rPr>
              <a:t> </a:t>
            </a:r>
            <a:r>
              <a:rPr sz="1800" b="1" spc="-5" dirty="0">
                <a:latin typeface="Verdana"/>
                <a:cs typeface="Verdana"/>
              </a:rPr>
              <a:t>и  </a:t>
            </a:r>
            <a:r>
              <a:rPr sz="1800" b="1" dirty="0">
                <a:latin typeface="Verdana"/>
                <a:cs typeface="Verdana"/>
              </a:rPr>
              <a:t>препятствует </a:t>
            </a:r>
            <a:r>
              <a:rPr sz="1800" b="1" spc="-5" dirty="0">
                <a:latin typeface="Verdana"/>
                <a:cs typeface="Verdana"/>
              </a:rPr>
              <a:t>правильной </a:t>
            </a:r>
            <a:r>
              <a:rPr sz="1800" b="1" dirty="0">
                <a:latin typeface="Verdana"/>
                <a:cs typeface="Verdana"/>
              </a:rPr>
              <a:t>оценке</a:t>
            </a:r>
            <a:r>
              <a:rPr sz="1800" b="1" spc="-25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ситуации.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4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7004" rIns="0" bIns="0" rtlCol="0">
            <a:spAutoFit/>
          </a:bodyPr>
          <a:lstStyle/>
          <a:p>
            <a:pPr marL="2970530">
              <a:lnSpc>
                <a:spcPct val="100000"/>
              </a:lnSpc>
            </a:pPr>
            <a:r>
              <a:rPr spc="-5" dirty="0"/>
              <a:t>Какой </a:t>
            </a:r>
            <a:r>
              <a:rPr dirty="0"/>
              <a:t>в этом</a:t>
            </a:r>
            <a:r>
              <a:rPr spc="-90" dirty="0"/>
              <a:t> </a:t>
            </a:r>
            <a:r>
              <a:rPr spc="-5" dirty="0"/>
              <a:t>смысл?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860949"/>
              </p:ext>
            </p:extLst>
          </p:nvPr>
        </p:nvGraphicFramePr>
        <p:xfrm>
          <a:off x="101600" y="1047750"/>
          <a:ext cx="8928100" cy="4430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71726"/>
                <a:gridCol w="7056374"/>
              </a:tblGrid>
              <a:tr h="353244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dirty="0">
                          <a:latin typeface="Verdana"/>
                          <a:cs typeface="Verdana"/>
                        </a:rPr>
                        <a:t>Область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spc="-5" dirty="0">
                          <a:latin typeface="Verdana"/>
                          <a:cs typeface="Verdana"/>
                        </a:rPr>
                        <a:t>Пример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35549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Общество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6381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500" spc="20" dirty="0">
                          <a:solidFill>
                            <a:srgbClr val="8BACAD"/>
                          </a:solidFill>
                          <a:latin typeface="Verdana"/>
                          <a:cs typeface="Verdana"/>
                        </a:rPr>
                        <a:t>o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Многие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убеждены, что женщины плохие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водители,  хотя </a:t>
                      </a:r>
                      <a:r>
                        <a:rPr sz="1800" spc="-10" dirty="0">
                          <a:latin typeface="Verdana"/>
                          <a:cs typeface="Verdana"/>
                        </a:rPr>
                        <a:t>по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статистике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они вызывают меньше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или, </a:t>
                      </a:r>
                      <a:r>
                        <a:rPr sz="1800" spc="-10" dirty="0">
                          <a:latin typeface="Verdana"/>
                          <a:cs typeface="Verdana"/>
                        </a:rPr>
                        <a:t>по 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крайней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мере,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не больше аварийных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ситуаций,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чем  мужчины.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21491">
                <a:tc>
                  <a:txBody>
                    <a:bodyPr/>
                    <a:lstStyle/>
                    <a:p>
                      <a:pPr marL="84455" marR="208279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Защита  </a:t>
                      </a:r>
                      <a:r>
                        <a:rPr sz="1800" spc="5" dirty="0">
                          <a:latin typeface="Verdana"/>
                          <a:cs typeface="Verdana"/>
                        </a:rPr>
                        <a:t>о</a:t>
                      </a:r>
                      <a:r>
                        <a:rPr sz="1800" spc="-10" dirty="0">
                          <a:latin typeface="Verdana"/>
                          <a:cs typeface="Verdana"/>
                        </a:rPr>
                        <a:t>к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р</a:t>
                      </a:r>
                      <a:r>
                        <a:rPr sz="1800" spc="-10" dirty="0">
                          <a:latin typeface="Verdana"/>
                          <a:cs typeface="Verdana"/>
                        </a:rPr>
                        <a:t>у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жа</a:t>
                      </a:r>
                      <a:r>
                        <a:rPr sz="1800" spc="-10" dirty="0">
                          <a:latin typeface="Verdana"/>
                          <a:cs typeface="Verdana"/>
                        </a:rPr>
                        <a:t>ю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щ</a:t>
                      </a:r>
                      <a:r>
                        <a:rPr sz="1800" spc="5" dirty="0">
                          <a:latin typeface="Verdana"/>
                          <a:cs typeface="Verdana"/>
                        </a:rPr>
                        <a:t>и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й  среды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17272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500" spc="-10" dirty="0">
                          <a:solidFill>
                            <a:srgbClr val="8BACAD"/>
                          </a:solidFill>
                          <a:latin typeface="Verdana"/>
                          <a:cs typeface="Verdana"/>
                        </a:rPr>
                        <a:t>o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Действенные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лица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больших промышленных 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предприятий,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правительств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ряда стран отрицают,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что  человеческая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деятельность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способствует изменению 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климата </a:t>
                      </a:r>
                      <a:r>
                        <a:rPr sz="1800" spc="-20" dirty="0">
                          <a:latin typeface="Verdana"/>
                          <a:cs typeface="Verdana"/>
                        </a:rPr>
                        <a:t>(напр.,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из-за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парникового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эффекта).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Однако 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первая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часть доклада </a:t>
                      </a:r>
                      <a:r>
                        <a:rPr sz="1800" spc="-10" dirty="0">
                          <a:latin typeface="Verdana"/>
                          <a:cs typeface="Verdana"/>
                        </a:rPr>
                        <a:t>по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климату ООН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(2007г.),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а также 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почти каждый эксперт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в этой области, подтвердили  ответственность человека за изменение</a:t>
                      </a:r>
                      <a:r>
                        <a:rPr sz="1800" spc="-1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климата.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20429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Verdana"/>
                          <a:cs typeface="Verdana"/>
                        </a:rPr>
                        <a:t>Психоз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4114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500" spc="20" dirty="0">
                          <a:solidFill>
                            <a:srgbClr val="8BACAD"/>
                          </a:solidFill>
                          <a:latin typeface="Verdana"/>
                          <a:cs typeface="Verdana"/>
                        </a:rPr>
                        <a:t>o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Твердое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убеждение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в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ложных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или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предвзятых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идеях  </a:t>
                      </a:r>
                      <a:r>
                        <a:rPr sz="1800" spc="-20" dirty="0">
                          <a:latin typeface="Verdana"/>
                          <a:cs typeface="Verdana"/>
                        </a:rPr>
                        <a:t>(напр.,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быть избранным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для «высшего») несмотря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на  наличие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противоречивых</a:t>
                      </a:r>
                      <a:r>
                        <a:rPr sz="180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5" dirty="0">
                          <a:latin typeface="Verdana"/>
                          <a:cs typeface="Verdana"/>
                        </a:rPr>
                        <a:t>аргументов.</a:t>
                      </a:r>
                      <a:endParaRPr sz="18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" y="63500"/>
            <a:ext cx="9144000" cy="646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dirty="0">
                <a:solidFill>
                  <a:srgbClr val="D16248"/>
                </a:solidFill>
                <a:latin typeface="Verdana"/>
                <a:cs typeface="Verdana"/>
              </a:rPr>
              <a:t>Стойкость </a:t>
            </a:r>
            <a:r>
              <a:rPr sz="2000" spc="-5" dirty="0">
                <a:solidFill>
                  <a:srgbClr val="D16248"/>
                </a:solidFill>
                <a:latin typeface="Verdana"/>
                <a:cs typeface="Verdana"/>
              </a:rPr>
              <a:t>«в</a:t>
            </a:r>
            <a:r>
              <a:rPr sz="2000" spc="-100" dirty="0">
                <a:solidFill>
                  <a:srgbClr val="D16248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D16248"/>
                </a:solidFill>
                <a:latin typeface="Verdana"/>
                <a:cs typeface="Verdana"/>
              </a:rPr>
              <a:t>действии»</a:t>
            </a:r>
            <a:endParaRPr sz="2000" dirty="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2000" dirty="0">
                <a:solidFill>
                  <a:srgbClr val="D16248"/>
                </a:solidFill>
                <a:latin typeface="Verdana"/>
                <a:cs typeface="Verdana"/>
              </a:rPr>
              <a:t>Одностороннее</a:t>
            </a:r>
            <a:r>
              <a:rPr sz="2000" spc="-135" dirty="0">
                <a:solidFill>
                  <a:srgbClr val="D16248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D16248"/>
                </a:solidFill>
                <a:latin typeface="Verdana"/>
                <a:cs typeface="Verdana"/>
              </a:rPr>
              <a:t>мышление</a:t>
            </a:r>
            <a:endParaRPr sz="200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5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78739" y="6717437"/>
            <a:ext cx="219392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(“getting </a:t>
            </a:r>
            <a:r>
              <a:rPr sz="800" i="1" dirty="0">
                <a:latin typeface="Verdana"/>
                <a:cs typeface="Verdana"/>
              </a:rPr>
              <a:t>ready </a:t>
            </a:r>
            <a:r>
              <a:rPr sz="800" i="1" spc="-5" dirty="0">
                <a:latin typeface="Verdana"/>
                <a:cs typeface="Verdana"/>
              </a:rPr>
              <a:t>for work”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5" dirty="0">
                <a:latin typeface="Verdana"/>
                <a:cs typeface="Verdana"/>
              </a:rPr>
              <a:t>Paul</a:t>
            </a:r>
            <a:r>
              <a:rPr sz="800" i="1" spc="40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Keleher)</a:t>
            </a:r>
            <a:endParaRPr sz="800">
              <a:latin typeface="Verdana"/>
              <a:cs typeface="Verdana"/>
            </a:endParaRPr>
          </a:p>
        </p:txBody>
      </p:sp>
      <p:pic>
        <p:nvPicPr>
          <p:cNvPr id="8" name="Picture 22" descr="getting ready for work-Paul Keleher-flickr-ccc-scheuklappen ausgeschnitt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5517344"/>
            <a:ext cx="1152525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6</a:t>
            </a:fld>
            <a:endParaRPr dirty="0"/>
          </a:p>
        </p:txBody>
      </p:sp>
      <p:graphicFrame>
        <p:nvGraphicFramePr>
          <p:cNvPr id="7" name="Group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379187"/>
              </p:ext>
            </p:extLst>
          </p:nvPr>
        </p:nvGraphicFramePr>
        <p:xfrm>
          <a:off x="57728" y="990600"/>
          <a:ext cx="9010072" cy="5593048"/>
        </p:xfrm>
        <a:graphic>
          <a:graphicData uri="http://schemas.openxmlformats.org/drawingml/2006/table">
            <a:tbl>
              <a:tblPr/>
              <a:tblGrid>
                <a:gridCol w="2990272"/>
                <a:gridCol w="6019800"/>
              </a:tblGrid>
              <a:tr h="3140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0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lang="az-Cyrl-AZ" sz="1600" b="1" dirty="0" smtClean="0">
                          <a:latin typeface="Verdana"/>
                          <a:cs typeface="Verdana"/>
                        </a:rPr>
                        <a:t>Утверждение:</a:t>
                      </a:r>
                      <a:endParaRPr lang="az-Cyrl-AZ" sz="1600" dirty="0">
                        <a:latin typeface="Verdan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7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lang="az-Cyrl-AZ" sz="1600" b="1" dirty="0" smtClean="0">
                          <a:latin typeface="Verdana"/>
                          <a:cs typeface="Verdana"/>
                        </a:rPr>
                        <a:t>Противоречивые</a:t>
                      </a:r>
                      <a:r>
                        <a:rPr lang="az-Cyrl-AZ" sz="1600" b="1" spc="-45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az-Cyrl-AZ" sz="1600" b="1" spc="-5" dirty="0" smtClean="0">
                          <a:latin typeface="Verdana"/>
                          <a:cs typeface="Verdana"/>
                        </a:rPr>
                        <a:t>аргументы:</a:t>
                      </a:r>
                      <a:endParaRPr lang="az-Cyrl-AZ" sz="1600" dirty="0">
                        <a:latin typeface="Verdan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52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725" marR="869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ru-RU" sz="1300" spc="-5" dirty="0" smtClean="0">
                          <a:solidFill>
                            <a:schemeClr val="tx1"/>
                          </a:solidFill>
                          <a:latin typeface="Verdana"/>
                          <a:ea typeface="+mn-ea"/>
                          <a:cs typeface="Verdana"/>
                        </a:rPr>
                        <a:t>Прием лекарств вызывает  жалость и знак «быть  чокнутым».</a:t>
                      </a:r>
                      <a:endParaRPr lang="ru-RU" sz="1300" spc="-5" dirty="0">
                        <a:solidFill>
                          <a:schemeClr val="tx1"/>
                        </a:solidFill>
                        <a:latin typeface="Verdana"/>
                        <a:ea typeface="+mn-e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725" marR="869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de-DE" sz="1300" spc="-5" dirty="0" smtClean="0">
                          <a:solidFill>
                            <a:schemeClr val="tx1"/>
                          </a:solidFill>
                          <a:latin typeface="Verdana"/>
                          <a:ea typeface="+mn-ea"/>
                          <a:cs typeface="Verdana"/>
                        </a:rPr>
                        <a:t>???</a:t>
                      </a:r>
                      <a:r>
                        <a:rPr lang="ru-RU" sz="1300" spc="-5" dirty="0" smtClean="0">
                          <a:solidFill>
                            <a:schemeClr val="bg1"/>
                          </a:solidFill>
                          <a:latin typeface="Verdana"/>
                          <a:ea typeface="+mn-ea"/>
                          <a:cs typeface="Verdana"/>
                        </a:rPr>
                        <a:t>большая часть населения  также принимает лекарства влияющие на мозг (напр., при проблемах с  сердцем или болезнь Паркинсона).</a:t>
                      </a:r>
                      <a:endParaRPr lang="ru-RU" sz="1300" spc="-5" dirty="0">
                        <a:solidFill>
                          <a:schemeClr val="bg1"/>
                        </a:solidFill>
                        <a:latin typeface="Verdana"/>
                        <a:ea typeface="+mn-e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2811">
                <a:tc>
                  <a:txBody>
                    <a:bodyPr/>
                    <a:lstStyle/>
                    <a:p>
                      <a:pPr marL="85725" marR="8699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spc="-5" dirty="0" smtClean="0">
                          <a:solidFill>
                            <a:schemeClr val="tx1"/>
                          </a:solidFill>
                          <a:latin typeface="Verdana"/>
                          <a:ea typeface="+mn-ea"/>
                          <a:cs typeface="Verdana"/>
                        </a:rPr>
                        <a:t>Побочные эффекты анти-психотиков (ранее: нейролептики, напр., Haldol, Risperidon) очень сильны по сравнению с положительными сторонами, поэтому их не стоит принимать.</a:t>
                      </a:r>
                      <a:endParaRPr lang="ru-RU" sz="1300" spc="-5" dirty="0">
                        <a:solidFill>
                          <a:schemeClr val="tx1"/>
                        </a:solidFill>
                        <a:latin typeface="Verdana"/>
                        <a:ea typeface="+mn-e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5725" marR="869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de-DE" sz="1300" spc="-5" dirty="0" smtClean="0">
                          <a:solidFill>
                            <a:schemeClr val="tx1"/>
                          </a:solidFill>
                          <a:latin typeface="Verdana"/>
                          <a:ea typeface="+mn-ea"/>
                          <a:cs typeface="Verdana"/>
                        </a:rPr>
                        <a:t>???</a:t>
                      </a:r>
                      <a:r>
                        <a:rPr lang="ru-RU" sz="1300" spc="-5" dirty="0" smtClean="0">
                          <a:solidFill>
                            <a:schemeClr val="bg1"/>
                          </a:solidFill>
                          <a:latin typeface="Verdana"/>
                          <a:ea typeface="+mn-ea"/>
                          <a:cs typeface="Verdana"/>
                        </a:rPr>
                        <a:t>Как и все фармацевтические препараты, антипсихотические препараты имеют побочные эффекты, некоторые из которых могут быть сильные. Но: сильные и продолжительные психотические симптомы или рецидив могут привести к более тяжелым последствиям. В случае непереносимости врач может назначить другой препарат.</a:t>
                      </a:r>
                      <a:endParaRPr lang="ru-RU" sz="1300" spc="-5" dirty="0">
                        <a:solidFill>
                          <a:schemeClr val="bg1"/>
                        </a:solidFill>
                        <a:latin typeface="Verdana"/>
                        <a:ea typeface="+mn-e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125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725" marR="869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ru-RU" sz="1300" spc="-5" dirty="0" smtClean="0">
                          <a:solidFill>
                            <a:schemeClr val="tx1"/>
                          </a:solidFill>
                          <a:latin typeface="Verdana"/>
                          <a:ea typeface="+mn-ea"/>
                          <a:cs typeface="Verdana"/>
                        </a:rPr>
                        <a:t>Лекарство должны  приниматься только  эпизодами, напр., когда  обостряются симптомы.</a:t>
                      </a:r>
                      <a:endParaRPr lang="ru-RU" sz="1300" spc="-5" dirty="0">
                        <a:solidFill>
                          <a:schemeClr val="tx1"/>
                        </a:solidFill>
                        <a:latin typeface="Verdana"/>
                        <a:ea typeface="+mn-e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725" marR="869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de-DE" sz="1300" spc="-5" dirty="0" smtClean="0">
                          <a:solidFill>
                            <a:schemeClr val="tx1"/>
                          </a:solidFill>
                          <a:latin typeface="Verdana"/>
                          <a:ea typeface="+mn-ea"/>
                          <a:cs typeface="Verdana"/>
                        </a:rPr>
                        <a:t>???</a:t>
                      </a:r>
                      <a:r>
                        <a:rPr lang="ru-RU" sz="1300" spc="-5" dirty="0" smtClean="0">
                          <a:solidFill>
                            <a:schemeClr val="bg1"/>
                          </a:solidFill>
                          <a:latin typeface="Verdana"/>
                          <a:ea typeface="+mn-ea"/>
                          <a:cs typeface="Verdana"/>
                        </a:rPr>
                        <a:t>Антипсихотические препараты также имеют  профилактический эффект. В частности, после первого  психоза, рекомендуется постоянное, низко-дозированное  лечение в течение следующих 12 месяцев.</a:t>
                      </a:r>
                      <a:endParaRPr lang="ru-RU" sz="1300" spc="-5" dirty="0">
                        <a:solidFill>
                          <a:schemeClr val="bg1"/>
                        </a:solidFill>
                        <a:latin typeface="Verdana"/>
                        <a:ea typeface="+mn-e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725" marR="869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ru-RU" sz="1300" spc="-5" dirty="0" smtClean="0">
                          <a:solidFill>
                            <a:schemeClr val="tx1"/>
                          </a:solidFill>
                          <a:latin typeface="Verdana"/>
                          <a:ea typeface="+mn-ea"/>
                          <a:cs typeface="Verdana"/>
                        </a:rPr>
                        <a:t>Антипсихотика вызывают зависимость</a:t>
                      </a:r>
                      <a:r>
                        <a:rPr lang="de-DE" sz="1300" spc="-5" dirty="0" smtClean="0">
                          <a:solidFill>
                            <a:schemeClr val="tx1"/>
                          </a:solidFill>
                          <a:latin typeface="Verdana"/>
                          <a:ea typeface="+mn-ea"/>
                          <a:cs typeface="Verdana"/>
                        </a:rPr>
                        <a:t>!</a:t>
                      </a:r>
                      <a:endParaRPr lang="ru-RU" sz="1300" spc="-5" dirty="0">
                        <a:solidFill>
                          <a:schemeClr val="tx1"/>
                        </a:solidFill>
                        <a:latin typeface="Verdana"/>
                        <a:ea typeface="+mn-e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725" marR="869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de-DE" sz="1300" spc="-5" dirty="0" smtClean="0">
                          <a:solidFill>
                            <a:schemeClr val="tx1"/>
                          </a:solidFill>
                          <a:latin typeface="Verdana"/>
                          <a:ea typeface="+mn-ea"/>
                          <a:cs typeface="Verdana"/>
                        </a:rPr>
                        <a:t>???</a:t>
                      </a:r>
                      <a:r>
                        <a:rPr lang="ru-RU" sz="1300" spc="-5" dirty="0" smtClean="0">
                          <a:solidFill>
                            <a:schemeClr val="bg1"/>
                          </a:solidFill>
                          <a:latin typeface="Verdana"/>
                          <a:ea typeface="+mn-ea"/>
                          <a:cs typeface="Verdana"/>
                        </a:rPr>
                        <a:t>Антипсихотические препараты не вызывают зависимость, как напр., бензодиазепины (транквилизаторы), которые  вызывают физическую зависимость.</a:t>
                      </a:r>
                      <a:endParaRPr lang="ru-RU" sz="1300" spc="-5" dirty="0">
                        <a:solidFill>
                          <a:schemeClr val="bg1"/>
                        </a:solidFill>
                        <a:latin typeface="Verdana"/>
                        <a:ea typeface="+mn-e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0020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725" marR="869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ru-RU" sz="1300" spc="-5" dirty="0" smtClean="0">
                          <a:solidFill>
                            <a:schemeClr val="tx1"/>
                          </a:solidFill>
                          <a:latin typeface="Verdana"/>
                          <a:ea typeface="+mn-ea"/>
                          <a:cs typeface="Verdana"/>
                        </a:rPr>
                        <a:t>Все виды антипсихотических  препаратов на самом деле  имеют один и тот же  эффект: если не помогает  один препарат, то не  поможет и другой.</a:t>
                      </a:r>
                      <a:endParaRPr lang="ru-RU" sz="1300" spc="-5" dirty="0">
                        <a:solidFill>
                          <a:schemeClr val="tx1"/>
                        </a:solidFill>
                        <a:latin typeface="Verdana"/>
                        <a:ea typeface="+mn-e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725" marR="869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de-DE" sz="1300" spc="-5" dirty="0" smtClean="0">
                          <a:solidFill>
                            <a:schemeClr val="tx1"/>
                          </a:solidFill>
                          <a:latin typeface="Verdana"/>
                          <a:ea typeface="+mn-ea"/>
                          <a:cs typeface="Verdana"/>
                        </a:rPr>
                        <a:t>???</a:t>
                      </a:r>
                      <a:r>
                        <a:rPr lang="ru-RU" sz="1300" spc="-5" dirty="0" smtClean="0">
                          <a:solidFill>
                            <a:schemeClr val="bg1"/>
                          </a:solidFill>
                          <a:latin typeface="Verdana"/>
                          <a:ea typeface="+mn-ea"/>
                          <a:cs typeface="Verdana"/>
                        </a:rPr>
                        <a:t>Все антипсихотические препараты влияют на систему  допамина (вещество - нейромедиатор, вырабатываемый в  мозгу людей). Кроме того, они влияют на другие  рецепторные системы. В случае неэффективности одной  нейрональной системы, нарушается другая. В любом  случае, прекращение, а также изменение употребления  лекарств должно обговариваться с врачом!</a:t>
                      </a:r>
                      <a:endParaRPr lang="ru-RU" sz="1300" spc="-5" dirty="0">
                        <a:solidFill>
                          <a:schemeClr val="bg1"/>
                        </a:solidFill>
                        <a:latin typeface="Verdana"/>
                        <a:ea typeface="+mn-e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bject 3"/>
          <p:cNvSpPr txBox="1"/>
          <p:nvPr/>
        </p:nvSpPr>
        <p:spPr>
          <a:xfrm>
            <a:off x="-1" y="63500"/>
            <a:ext cx="9152255" cy="646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26160" algn="ctr">
              <a:lnSpc>
                <a:spcPct val="100000"/>
              </a:lnSpc>
            </a:pPr>
            <a:r>
              <a:rPr sz="2000" spc="-5" dirty="0">
                <a:solidFill>
                  <a:srgbClr val="D16248"/>
                </a:solidFill>
                <a:latin typeface="Verdana"/>
                <a:cs typeface="Verdana"/>
              </a:rPr>
              <a:t>Антипсихотика </a:t>
            </a:r>
            <a:r>
              <a:rPr sz="2000" dirty="0">
                <a:solidFill>
                  <a:srgbClr val="D16248"/>
                </a:solidFill>
                <a:latin typeface="Verdana"/>
                <a:cs typeface="Verdana"/>
              </a:rPr>
              <a:t>-</a:t>
            </a:r>
            <a:r>
              <a:rPr sz="2000" spc="-55" dirty="0">
                <a:solidFill>
                  <a:srgbClr val="D16248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D16248"/>
                </a:solidFill>
                <a:latin typeface="Verdana"/>
                <a:cs typeface="Verdana"/>
              </a:rPr>
              <a:t>лекарства:</a:t>
            </a:r>
            <a:endParaRPr sz="2000" dirty="0">
              <a:latin typeface="Verdana"/>
              <a:cs typeface="Verdana"/>
            </a:endParaRPr>
          </a:p>
          <a:p>
            <a:pPr marL="12700" algn="ctr">
              <a:lnSpc>
                <a:spcPct val="100000"/>
              </a:lnSpc>
              <a:spcBef>
                <a:spcPts val="240"/>
              </a:spcBef>
            </a:pPr>
            <a:r>
              <a:rPr sz="2000" spc="-5" dirty="0">
                <a:solidFill>
                  <a:srgbClr val="D16248"/>
                </a:solidFill>
                <a:latin typeface="Verdana"/>
                <a:cs typeface="Verdana"/>
              </a:rPr>
              <a:t>частые предрассудки </a:t>
            </a:r>
            <a:r>
              <a:rPr sz="2000" dirty="0">
                <a:solidFill>
                  <a:srgbClr val="D16248"/>
                </a:solidFill>
                <a:latin typeface="Verdana"/>
                <a:cs typeface="Verdana"/>
              </a:rPr>
              <a:t>и ложные</a:t>
            </a:r>
            <a:r>
              <a:rPr sz="2000" spc="-90" dirty="0">
                <a:solidFill>
                  <a:srgbClr val="D16248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D16248"/>
                </a:solidFill>
                <a:latin typeface="Verdana"/>
                <a:cs typeface="Verdana"/>
              </a:rPr>
              <a:t>убеждения</a:t>
            </a:r>
            <a:endParaRPr sz="20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49449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-1" y="63500"/>
            <a:ext cx="9152255" cy="646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26160" algn="ctr">
              <a:lnSpc>
                <a:spcPct val="100000"/>
              </a:lnSpc>
            </a:pPr>
            <a:r>
              <a:rPr sz="2000" spc="-5" dirty="0">
                <a:solidFill>
                  <a:srgbClr val="D16248"/>
                </a:solidFill>
                <a:latin typeface="Verdana"/>
                <a:cs typeface="Verdana"/>
              </a:rPr>
              <a:t>Антипсихотика </a:t>
            </a:r>
            <a:r>
              <a:rPr sz="2000" dirty="0">
                <a:solidFill>
                  <a:srgbClr val="D16248"/>
                </a:solidFill>
                <a:latin typeface="Verdana"/>
                <a:cs typeface="Verdana"/>
              </a:rPr>
              <a:t>-</a:t>
            </a:r>
            <a:r>
              <a:rPr sz="2000" spc="-55" dirty="0">
                <a:solidFill>
                  <a:srgbClr val="D16248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D16248"/>
                </a:solidFill>
                <a:latin typeface="Verdana"/>
                <a:cs typeface="Verdana"/>
              </a:rPr>
              <a:t>лекарства:</a:t>
            </a:r>
            <a:endParaRPr sz="2000" dirty="0">
              <a:latin typeface="Verdana"/>
              <a:cs typeface="Verdana"/>
            </a:endParaRPr>
          </a:p>
          <a:p>
            <a:pPr marL="12700" algn="ctr">
              <a:lnSpc>
                <a:spcPct val="100000"/>
              </a:lnSpc>
              <a:spcBef>
                <a:spcPts val="240"/>
              </a:spcBef>
            </a:pPr>
            <a:r>
              <a:rPr sz="2000" spc="-5" dirty="0">
                <a:solidFill>
                  <a:srgbClr val="D16248"/>
                </a:solidFill>
                <a:latin typeface="Verdana"/>
                <a:cs typeface="Verdana"/>
              </a:rPr>
              <a:t>частые предрассудки </a:t>
            </a:r>
            <a:r>
              <a:rPr sz="2000" dirty="0">
                <a:solidFill>
                  <a:srgbClr val="D16248"/>
                </a:solidFill>
                <a:latin typeface="Verdana"/>
                <a:cs typeface="Verdana"/>
              </a:rPr>
              <a:t>и ложные</a:t>
            </a:r>
            <a:r>
              <a:rPr sz="2000" spc="-90" dirty="0">
                <a:solidFill>
                  <a:srgbClr val="D16248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D16248"/>
                </a:solidFill>
                <a:latin typeface="Verdana"/>
                <a:cs typeface="Verdana"/>
              </a:rPr>
              <a:t>убеждения</a:t>
            </a:r>
            <a:endParaRPr sz="2000" dirty="0">
              <a:latin typeface="Verdana"/>
              <a:cs typeface="Verdana"/>
            </a:endParaRPr>
          </a:p>
        </p:txBody>
      </p:sp>
      <p:graphicFrame>
        <p:nvGraphicFramePr>
          <p:cNvPr id="7" name="Group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341446"/>
              </p:ext>
            </p:extLst>
          </p:nvPr>
        </p:nvGraphicFramePr>
        <p:xfrm>
          <a:off x="57728" y="990600"/>
          <a:ext cx="9010072" cy="5593048"/>
        </p:xfrm>
        <a:graphic>
          <a:graphicData uri="http://schemas.openxmlformats.org/drawingml/2006/table">
            <a:tbl>
              <a:tblPr/>
              <a:tblGrid>
                <a:gridCol w="2990272"/>
                <a:gridCol w="6019800"/>
              </a:tblGrid>
              <a:tr h="3140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0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lang="az-Cyrl-AZ" sz="1600" b="1" dirty="0" smtClean="0">
                          <a:latin typeface="Verdana"/>
                          <a:cs typeface="Verdana"/>
                        </a:rPr>
                        <a:t>Утверждение:</a:t>
                      </a:r>
                      <a:endParaRPr lang="az-Cyrl-AZ" sz="1600" dirty="0">
                        <a:latin typeface="Verdan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7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lang="az-Cyrl-AZ" sz="1600" b="1" dirty="0" smtClean="0">
                          <a:latin typeface="Verdana"/>
                          <a:cs typeface="Verdana"/>
                        </a:rPr>
                        <a:t>Противоречивые</a:t>
                      </a:r>
                      <a:r>
                        <a:rPr lang="az-Cyrl-AZ" sz="1600" b="1" spc="-45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az-Cyrl-AZ" sz="1600" b="1" spc="-5" dirty="0" smtClean="0">
                          <a:latin typeface="Verdana"/>
                          <a:cs typeface="Verdana"/>
                        </a:rPr>
                        <a:t>аргументы:</a:t>
                      </a:r>
                      <a:endParaRPr lang="az-Cyrl-AZ" sz="1600" dirty="0">
                        <a:latin typeface="Verdan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52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725" marR="869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ru-RU" sz="1300" spc="-5" dirty="0" smtClean="0">
                          <a:solidFill>
                            <a:schemeClr val="tx1"/>
                          </a:solidFill>
                          <a:latin typeface="Verdana"/>
                          <a:ea typeface="+mn-ea"/>
                          <a:cs typeface="Verdana"/>
                        </a:rPr>
                        <a:t>Прием лекарств вызывает  жалость и знак «быть  чокнутым».</a:t>
                      </a:r>
                      <a:endParaRPr lang="ru-RU" sz="1300" spc="-5" dirty="0">
                        <a:solidFill>
                          <a:schemeClr val="tx1"/>
                        </a:solidFill>
                        <a:latin typeface="Verdana"/>
                        <a:ea typeface="+mn-e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725" marR="869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ru-RU" sz="1300" spc="-5" dirty="0" smtClean="0">
                          <a:solidFill>
                            <a:schemeClr val="tx1"/>
                          </a:solidFill>
                          <a:latin typeface="Verdana"/>
                          <a:ea typeface="+mn-ea"/>
                          <a:cs typeface="Verdana"/>
                        </a:rPr>
                        <a:t>большая часть населения  также принимает лекарства влияющие на мозг (напр., при проблемах с  сердцем или болезнь Паркинсона).</a:t>
                      </a:r>
                      <a:endParaRPr lang="ru-RU" sz="1300" spc="-5" dirty="0">
                        <a:solidFill>
                          <a:schemeClr val="tx1"/>
                        </a:solidFill>
                        <a:latin typeface="Verdana"/>
                        <a:ea typeface="+mn-e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2811">
                <a:tc>
                  <a:txBody>
                    <a:bodyPr/>
                    <a:lstStyle/>
                    <a:p>
                      <a:pPr marL="85725" marR="8699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spc="-5" dirty="0" smtClean="0">
                          <a:solidFill>
                            <a:schemeClr val="tx1"/>
                          </a:solidFill>
                          <a:latin typeface="Verdana"/>
                          <a:ea typeface="+mn-ea"/>
                          <a:cs typeface="Verdana"/>
                        </a:rPr>
                        <a:t>Побочные эффекты анти-психотиков (ранее: нейролептики, напр., Haldol, Risperidon) очень сильны по сравнению с положительными сторонами, поэтому их не стоит принимать.</a:t>
                      </a:r>
                      <a:endParaRPr lang="ru-RU" sz="1300" spc="-5" dirty="0">
                        <a:solidFill>
                          <a:schemeClr val="tx1"/>
                        </a:solidFill>
                        <a:latin typeface="Verdana"/>
                        <a:ea typeface="+mn-e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5725" marR="869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ru-RU" sz="1300" spc="-5" dirty="0" smtClean="0">
                          <a:solidFill>
                            <a:schemeClr val="tx1"/>
                          </a:solidFill>
                          <a:latin typeface="Verdana"/>
                          <a:ea typeface="+mn-ea"/>
                          <a:cs typeface="Verdana"/>
                        </a:rPr>
                        <a:t>Как и все фармацевтические препараты, антипсихотические препараты имеют побочные эффекты, некоторые из которых могут быть сильные. Но: сильные и продолжительные психотические симптомы или рецидив могут привести к более тяжелым последствиям. В случае непереносимости врач может назначить другой препарат.</a:t>
                      </a:r>
                      <a:endParaRPr lang="ru-RU" sz="1300" spc="-5" dirty="0">
                        <a:solidFill>
                          <a:schemeClr val="tx1"/>
                        </a:solidFill>
                        <a:latin typeface="Verdana"/>
                        <a:ea typeface="+mn-e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125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725" marR="869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ru-RU" sz="1300" spc="-5" dirty="0" smtClean="0">
                          <a:solidFill>
                            <a:schemeClr val="tx1"/>
                          </a:solidFill>
                          <a:latin typeface="Verdana"/>
                          <a:ea typeface="+mn-ea"/>
                          <a:cs typeface="Verdana"/>
                        </a:rPr>
                        <a:t>Лекарство должны  приниматься только  эпизодами, напр., когда  обостряются симптомы.</a:t>
                      </a:r>
                      <a:endParaRPr lang="ru-RU" sz="1300" spc="-5" dirty="0">
                        <a:solidFill>
                          <a:schemeClr val="tx1"/>
                        </a:solidFill>
                        <a:latin typeface="Verdana"/>
                        <a:ea typeface="+mn-e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725" marR="869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ru-RU" sz="1300" spc="-5" dirty="0" smtClean="0">
                          <a:solidFill>
                            <a:schemeClr val="tx1"/>
                          </a:solidFill>
                          <a:latin typeface="Verdana"/>
                          <a:ea typeface="+mn-ea"/>
                          <a:cs typeface="Verdana"/>
                        </a:rPr>
                        <a:t>Антипсихотические препараты также имеют  профилактический эффект. В частности, после первого  психоза, рекомендуется постоянное, низко-дозированное  лечение в течение следующих 12 месяцев.</a:t>
                      </a:r>
                      <a:endParaRPr lang="ru-RU" sz="1300" spc="-5" dirty="0">
                        <a:solidFill>
                          <a:schemeClr val="tx1"/>
                        </a:solidFill>
                        <a:latin typeface="Verdana"/>
                        <a:ea typeface="+mn-e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725" marR="869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ru-RU" sz="1300" spc="-5" dirty="0" smtClean="0">
                          <a:solidFill>
                            <a:schemeClr val="tx1"/>
                          </a:solidFill>
                          <a:latin typeface="Verdana"/>
                          <a:ea typeface="+mn-ea"/>
                          <a:cs typeface="Verdana"/>
                        </a:rPr>
                        <a:t>Антипсихотика вызывают зависимость</a:t>
                      </a:r>
                      <a:r>
                        <a:rPr lang="de-DE" sz="1300" spc="-5" dirty="0" smtClean="0">
                          <a:solidFill>
                            <a:schemeClr val="tx1"/>
                          </a:solidFill>
                          <a:latin typeface="Verdana"/>
                          <a:ea typeface="+mn-ea"/>
                          <a:cs typeface="Verdana"/>
                        </a:rPr>
                        <a:t>!</a:t>
                      </a:r>
                      <a:endParaRPr lang="ru-RU" sz="1300" spc="-5" dirty="0">
                        <a:solidFill>
                          <a:schemeClr val="tx1"/>
                        </a:solidFill>
                        <a:latin typeface="Verdana"/>
                        <a:ea typeface="+mn-e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725" marR="869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ru-RU" sz="1300" spc="-5" dirty="0" smtClean="0">
                          <a:solidFill>
                            <a:schemeClr val="tx1"/>
                          </a:solidFill>
                          <a:latin typeface="Verdana"/>
                          <a:ea typeface="+mn-ea"/>
                          <a:cs typeface="Verdana"/>
                        </a:rPr>
                        <a:t>Антипсихотические препараты не вызывают зависимость, как напр., бензодиазепины (транквилизаторы), которые  вызывают физическую зависимость.</a:t>
                      </a:r>
                      <a:endParaRPr lang="ru-RU" sz="1300" spc="-5" dirty="0">
                        <a:solidFill>
                          <a:schemeClr val="tx1"/>
                        </a:solidFill>
                        <a:latin typeface="Verdana"/>
                        <a:ea typeface="+mn-e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0020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725" marR="869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ru-RU" sz="1300" spc="-5" dirty="0" smtClean="0">
                          <a:solidFill>
                            <a:schemeClr val="tx1"/>
                          </a:solidFill>
                          <a:latin typeface="Verdana"/>
                          <a:ea typeface="+mn-ea"/>
                          <a:cs typeface="Verdana"/>
                        </a:rPr>
                        <a:t>Все виды антипсихотических  препаратов на самом деле  имеют один и тот же  эффект: если не помогает  один препарат, то не  поможет и другой.</a:t>
                      </a:r>
                      <a:endParaRPr lang="ru-RU" sz="1300" spc="-5" dirty="0">
                        <a:solidFill>
                          <a:schemeClr val="tx1"/>
                        </a:solidFill>
                        <a:latin typeface="Verdana"/>
                        <a:ea typeface="+mn-e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725" marR="8699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ru-RU" sz="1300" spc="-5" dirty="0" smtClean="0">
                          <a:solidFill>
                            <a:schemeClr val="tx1"/>
                          </a:solidFill>
                          <a:latin typeface="Verdana"/>
                          <a:ea typeface="+mn-ea"/>
                          <a:cs typeface="Verdana"/>
                        </a:rPr>
                        <a:t>Все антипсихотические препараты влияют на систему  допамина (вещество - нейромедиатор, вырабатываемый в  мозгу людей). Кроме того, они влияют на другие  рецепторные системы. В случае неэффективности одной  нейрональной системы, нарушается другая. В любом  случае, прекращение, а также изменение употребления  лекарств должно обговариваться с врачом!</a:t>
                      </a:r>
                      <a:endParaRPr lang="ru-RU" sz="1300" spc="-5" dirty="0">
                        <a:solidFill>
                          <a:schemeClr val="tx1"/>
                        </a:solidFill>
                        <a:latin typeface="Verdana"/>
                        <a:ea typeface="+mn-ea"/>
                        <a:cs typeface="Verdana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62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8</a:t>
            </a:fld>
            <a:endParaRPr dirty="0"/>
          </a:p>
        </p:txBody>
      </p:sp>
      <p:sp>
        <p:nvSpPr>
          <p:cNvPr id="11" name="object 3"/>
          <p:cNvSpPr txBox="1"/>
          <p:nvPr/>
        </p:nvSpPr>
        <p:spPr>
          <a:xfrm>
            <a:off x="0" y="63500"/>
            <a:ext cx="9144000" cy="641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" lvl="0" algn="ctr"/>
            <a:r>
              <a:rPr lang="az-Cyrl-AZ" sz="2000" dirty="0">
                <a:solidFill>
                  <a:srgbClr val="D16248"/>
                </a:solidFill>
                <a:latin typeface="Verdana"/>
                <a:cs typeface="Verdana"/>
              </a:rPr>
              <a:t>Лечение</a:t>
            </a:r>
            <a:r>
              <a:rPr lang="az-Cyrl-AZ" sz="2000" spc="-105" dirty="0">
                <a:solidFill>
                  <a:srgbClr val="D16248"/>
                </a:solidFill>
                <a:latin typeface="Verdana"/>
                <a:cs typeface="Verdana"/>
              </a:rPr>
              <a:t> </a:t>
            </a:r>
            <a:r>
              <a:rPr lang="az-Cyrl-AZ" sz="2000" spc="-5" dirty="0">
                <a:solidFill>
                  <a:srgbClr val="D16248"/>
                </a:solidFill>
                <a:latin typeface="Verdana"/>
                <a:cs typeface="Verdana"/>
              </a:rPr>
              <a:t>«депот»:</a:t>
            </a:r>
            <a:endParaRPr lang="az-Cyrl-AZ" sz="2000" dirty="0">
              <a:solidFill>
                <a:prstClr val="black"/>
              </a:solidFill>
              <a:latin typeface="Verdana"/>
              <a:cs typeface="Verdana"/>
            </a:endParaRPr>
          </a:p>
          <a:p>
            <a:pPr marL="12700" algn="ctr">
              <a:lnSpc>
                <a:spcPct val="100000"/>
              </a:lnSpc>
              <a:spcBef>
                <a:spcPts val="240"/>
              </a:spcBef>
            </a:pPr>
            <a:r>
              <a:rPr sz="2000" spc="-5" dirty="0" err="1" smtClean="0">
                <a:solidFill>
                  <a:srgbClr val="D16248"/>
                </a:solidFill>
                <a:latin typeface="Verdana"/>
                <a:cs typeface="Verdana"/>
              </a:rPr>
              <a:t>частые</a:t>
            </a:r>
            <a:r>
              <a:rPr sz="2000" spc="-5" dirty="0" smtClean="0">
                <a:solidFill>
                  <a:srgbClr val="D16248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D16248"/>
                </a:solidFill>
                <a:latin typeface="Verdana"/>
                <a:cs typeface="Verdana"/>
              </a:rPr>
              <a:t>предрассудки </a:t>
            </a:r>
            <a:r>
              <a:rPr sz="2000" dirty="0">
                <a:solidFill>
                  <a:srgbClr val="D16248"/>
                </a:solidFill>
                <a:latin typeface="Verdana"/>
                <a:cs typeface="Verdana"/>
              </a:rPr>
              <a:t>и ложные</a:t>
            </a:r>
            <a:r>
              <a:rPr sz="2000" spc="-90" dirty="0">
                <a:solidFill>
                  <a:srgbClr val="D16248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D16248"/>
                </a:solidFill>
                <a:latin typeface="Verdana"/>
                <a:cs typeface="Verdana"/>
              </a:rPr>
              <a:t>убеждения</a:t>
            </a:r>
            <a:endParaRPr sz="2000" dirty="0">
              <a:latin typeface="Verdana"/>
              <a:cs typeface="Verdana"/>
            </a:endParaRPr>
          </a:p>
        </p:txBody>
      </p:sp>
      <p:graphicFrame>
        <p:nvGraphicFramePr>
          <p:cNvPr id="7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817567"/>
              </p:ext>
            </p:extLst>
          </p:nvPr>
        </p:nvGraphicFramePr>
        <p:xfrm>
          <a:off x="71007" y="982652"/>
          <a:ext cx="8928100" cy="5606393"/>
        </p:xfrm>
        <a:graphic>
          <a:graphicData uri="http://schemas.openxmlformats.org/drawingml/2006/table">
            <a:tbl>
              <a:tblPr/>
              <a:tblGrid>
                <a:gridCol w="3244849"/>
                <a:gridCol w="5683251"/>
              </a:tblGrid>
              <a:tr h="4396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0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lang="az-Cyrl-AZ" sz="1800" b="1" dirty="0" smtClean="0">
                          <a:latin typeface="Verdana"/>
                          <a:cs typeface="Verdana"/>
                        </a:rPr>
                        <a:t>Утверждение:</a:t>
                      </a:r>
                      <a:endParaRPr lang="az-Cyrl-AZ" sz="1800" dirty="0">
                        <a:latin typeface="Verdana"/>
                        <a:cs typeface="Verdana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7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lang="az-Cyrl-AZ" sz="1800" b="1" dirty="0" smtClean="0">
                          <a:latin typeface="Verdana"/>
                          <a:cs typeface="Verdana"/>
                        </a:rPr>
                        <a:t>Противоречивые</a:t>
                      </a:r>
                      <a:r>
                        <a:rPr lang="az-Cyrl-AZ" sz="1800" b="1" spc="-45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az-Cyrl-AZ" sz="1800" b="1" spc="-5" dirty="0" smtClean="0">
                          <a:latin typeface="Verdana"/>
                          <a:cs typeface="Verdana"/>
                        </a:rPr>
                        <a:t>аргументы:</a:t>
                      </a:r>
                      <a:endParaRPr lang="az-Cyrl-AZ" sz="1800" dirty="0">
                        <a:latin typeface="Verdana"/>
                        <a:cs typeface="Verdana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29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090" marR="66738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spc="-5" dirty="0" smtClean="0">
                          <a:latin typeface="Verdana"/>
                          <a:cs typeface="Verdana"/>
                        </a:rPr>
                        <a:t>Тот факт,</a:t>
                      </a:r>
                      <a:r>
                        <a:rPr lang="de-DE" sz="1600" spc="-5" baseline="0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600" spc="-5" dirty="0" smtClean="0">
                          <a:latin typeface="Verdana"/>
                          <a:cs typeface="Verdana"/>
                        </a:rPr>
                        <a:t>что</a:t>
                      </a:r>
                      <a:r>
                        <a:rPr lang="de-DE" sz="1600" spc="-5" baseline="0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мой врач  прописал </a:t>
                      </a:r>
                      <a:r>
                        <a:rPr lang="ru-RU" sz="1600" spc="-5" dirty="0" smtClean="0">
                          <a:latin typeface="Verdana"/>
                          <a:cs typeface="Verdana"/>
                        </a:rPr>
                        <a:t>мне </a:t>
                      </a: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лекарство депо</a:t>
                      </a:r>
                      <a:r>
                        <a:rPr lang="ru-RU" sz="1600" spc="-105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на</a:t>
                      </a:r>
                      <a:r>
                        <a:rPr lang="de-DE" sz="1600" baseline="0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самом деле доказывает, </a:t>
                      </a:r>
                      <a:r>
                        <a:rPr lang="ru-RU" sz="1600" spc="-5" dirty="0" smtClean="0">
                          <a:latin typeface="Verdana"/>
                          <a:cs typeface="Verdana"/>
                        </a:rPr>
                        <a:t>что </a:t>
                      </a: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он</a:t>
                      </a:r>
                      <a:r>
                        <a:rPr lang="de-DE" sz="1600" baseline="0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600" spc="-5" dirty="0" smtClean="0">
                          <a:latin typeface="Verdana"/>
                          <a:cs typeface="Verdana"/>
                        </a:rPr>
                        <a:t>мне </a:t>
                      </a: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не</a:t>
                      </a:r>
                      <a:r>
                        <a:rPr lang="ru-RU" sz="1600" spc="-80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доверяет.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725" marR="11239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???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Рецепт лекарств «депо» также распространен </a:t>
                      </a:r>
                      <a:r>
                        <a:rPr kumimoji="0" lang="ru-RU" sz="1600" b="0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и 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в других областях медицины, в тех случаях,  если пациенты испытывают трудности или  забывают регулярно принимать</a:t>
                      </a:r>
                      <a:r>
                        <a:rPr kumimoji="0" lang="ru-RU" sz="1600" b="0" i="0" u="none" strike="noStrike" kern="0" cap="none" spc="-35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лекарства.</a:t>
                      </a:r>
                    </a:p>
                    <a:p>
                      <a:pPr marL="85725" marR="31940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Кроме того, принимать таблетки каждый день  может стать</a:t>
                      </a:r>
                      <a:r>
                        <a:rPr kumimoji="0" lang="ru-RU" sz="1600" b="0" i="0" u="none" strike="noStrike" kern="0" cap="none" spc="-55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утомительным.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696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12395" marR="14732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Меня унижает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тот </a:t>
                      </a:r>
                      <a:r>
                        <a:rPr kumimoji="0" lang="ru-RU" sz="1600" b="0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факт, что мне 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надо раздеться перед врачом,</a:t>
                      </a: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 </a:t>
                      </a:r>
                      <a:r>
                        <a:rPr kumimoji="0" lang="ru-RU" sz="1600" b="0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чтобы получить</a:t>
                      </a:r>
                      <a:r>
                        <a:rPr kumimoji="0" lang="ru-RU" sz="1600" b="0" i="0" u="none" strike="noStrike" kern="0" cap="none" spc="-1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 </a:t>
                      </a:r>
                      <a:r>
                        <a:rPr kumimoji="0" lang="ru-RU" sz="1600" b="0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инъекцию.</a:t>
                      </a:r>
                      <a:endParaRPr kumimoji="0" lang="ru-RU" sz="16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Verdana"/>
                        <a:ea typeface="+mn-ea"/>
                        <a:cs typeface="Verdana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???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Существует множество других видов  медицинских обследований или вакцинации,  при которых необходимо раздеваться перед  врачом. Кроме того, существуют </a:t>
                      </a:r>
                      <a:r>
                        <a:rPr kumimoji="0" lang="ru-RU" sz="1600" b="0" i="0" u="none" strike="noStrike" kern="0" cap="none" spc="5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«депо»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-</a:t>
                      </a: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препараты, которые вводятся в верхнюю часть  </a:t>
                      </a:r>
                      <a:r>
                        <a:rPr kumimoji="0" lang="ru-RU" sz="1600" b="0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руки.</a:t>
                      </a:r>
                      <a:endParaRPr kumimoji="0" lang="ru-RU" sz="16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Verdana"/>
                        <a:ea typeface="+mn-ea"/>
                        <a:cs typeface="Verdana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953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12395" marR="73914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Я скорее </a:t>
                      </a:r>
                      <a:r>
                        <a:rPr kumimoji="0" lang="ru-RU" sz="1600" b="0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буду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сам</a:t>
                      </a:r>
                      <a:r>
                        <a:rPr kumimoji="0" lang="ru-RU" sz="1600" b="0" i="0" u="none" strike="noStrike" kern="0" cap="none" spc="-9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решать,</a:t>
                      </a: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 </a:t>
                      </a:r>
                      <a:r>
                        <a:rPr kumimoji="0" lang="ru-RU" sz="1600" b="0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какое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лекарство, в </a:t>
                      </a:r>
                      <a:r>
                        <a:rPr kumimoji="0" lang="ru-RU" sz="1600" b="0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каком  количестве и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виде я </a:t>
                      </a:r>
                      <a:r>
                        <a:rPr kumimoji="0" lang="ru-RU" sz="1600" b="0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буду 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принимать.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725" marR="29654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???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Антипсихотические препараты следует  принимать на регулярной основе </a:t>
                      </a:r>
                      <a:r>
                        <a:rPr kumimoji="0" lang="ru-RU" sz="1600" b="0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и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не  запускать прием лекарства. Любое изменение  дозы должно обговариваться с</a:t>
                      </a:r>
                      <a:r>
                        <a:rPr kumimoji="0" lang="ru-RU" sz="1600" b="0" i="0" u="none" strike="noStrike" kern="0" cap="none" spc="-7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врачом.</a:t>
                      </a:r>
                    </a:p>
                    <a:p>
                      <a:pPr marL="85725" marR="11493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Прекращение приема лекарств в течение  нескольких дней может даже </a:t>
                      </a:r>
                      <a:r>
                        <a:rPr kumimoji="0" lang="ru-RU" sz="1600" b="0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ухудшить 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положительный эффект </a:t>
                      </a:r>
                      <a:r>
                        <a:rPr kumimoji="0" lang="ru-RU" sz="1600" b="0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и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привести к</a:t>
                      </a:r>
                      <a:r>
                        <a:rPr kumimoji="0" lang="ru-RU" sz="1600" b="0" i="0" u="none" strike="noStrike" kern="0" cap="none" spc="-2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 </a:t>
                      </a:r>
                      <a:r>
                        <a:rPr kumimoji="0" lang="ru-RU" sz="1600" b="0" i="0" u="none" strike="noStrike" kern="0" cap="none" spc="-1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рецидиву.</a:t>
                      </a:r>
                      <a:endParaRPr kumimoji="0" lang="ru-RU" sz="16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Verdana"/>
                        <a:ea typeface="+mn-ea"/>
                        <a:cs typeface="Verdana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633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11" name="object 3"/>
          <p:cNvSpPr txBox="1"/>
          <p:nvPr/>
        </p:nvSpPr>
        <p:spPr>
          <a:xfrm>
            <a:off x="0" y="63500"/>
            <a:ext cx="9144000" cy="641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" lvl="0" algn="ctr"/>
            <a:r>
              <a:rPr lang="az-Cyrl-AZ" sz="2000" dirty="0">
                <a:solidFill>
                  <a:srgbClr val="D16248"/>
                </a:solidFill>
                <a:latin typeface="Verdana"/>
                <a:cs typeface="Verdana"/>
              </a:rPr>
              <a:t>Лечение</a:t>
            </a:r>
            <a:r>
              <a:rPr lang="az-Cyrl-AZ" sz="2000" spc="-105" dirty="0">
                <a:solidFill>
                  <a:srgbClr val="D16248"/>
                </a:solidFill>
                <a:latin typeface="Verdana"/>
                <a:cs typeface="Verdana"/>
              </a:rPr>
              <a:t> </a:t>
            </a:r>
            <a:r>
              <a:rPr lang="az-Cyrl-AZ" sz="2000" spc="-5" dirty="0">
                <a:solidFill>
                  <a:srgbClr val="D16248"/>
                </a:solidFill>
                <a:latin typeface="Verdana"/>
                <a:cs typeface="Verdana"/>
              </a:rPr>
              <a:t>«депот»:</a:t>
            </a:r>
            <a:endParaRPr lang="az-Cyrl-AZ" sz="2000" dirty="0">
              <a:solidFill>
                <a:prstClr val="black"/>
              </a:solidFill>
              <a:latin typeface="Verdana"/>
              <a:cs typeface="Verdana"/>
            </a:endParaRPr>
          </a:p>
          <a:p>
            <a:pPr marL="12700" algn="ctr">
              <a:lnSpc>
                <a:spcPct val="100000"/>
              </a:lnSpc>
              <a:spcBef>
                <a:spcPts val="240"/>
              </a:spcBef>
            </a:pPr>
            <a:r>
              <a:rPr sz="2000" spc="-5" dirty="0" err="1" smtClean="0">
                <a:solidFill>
                  <a:srgbClr val="D16248"/>
                </a:solidFill>
                <a:latin typeface="Verdana"/>
                <a:cs typeface="Verdana"/>
              </a:rPr>
              <a:t>частые</a:t>
            </a:r>
            <a:r>
              <a:rPr sz="2000" spc="-5" dirty="0" smtClean="0">
                <a:solidFill>
                  <a:srgbClr val="D16248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D16248"/>
                </a:solidFill>
                <a:latin typeface="Verdana"/>
                <a:cs typeface="Verdana"/>
              </a:rPr>
              <a:t>предрассудки </a:t>
            </a:r>
            <a:r>
              <a:rPr sz="2000" dirty="0">
                <a:solidFill>
                  <a:srgbClr val="D16248"/>
                </a:solidFill>
                <a:latin typeface="Verdana"/>
                <a:cs typeface="Verdana"/>
              </a:rPr>
              <a:t>и ложные</a:t>
            </a:r>
            <a:r>
              <a:rPr sz="2000" spc="-90" dirty="0">
                <a:solidFill>
                  <a:srgbClr val="D16248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D16248"/>
                </a:solidFill>
                <a:latin typeface="Verdana"/>
                <a:cs typeface="Verdana"/>
              </a:rPr>
              <a:t>убеждения</a:t>
            </a:r>
            <a:endParaRPr sz="2000" dirty="0">
              <a:latin typeface="Verdana"/>
              <a:cs typeface="Verdana"/>
            </a:endParaRPr>
          </a:p>
        </p:txBody>
      </p:sp>
      <p:graphicFrame>
        <p:nvGraphicFramePr>
          <p:cNvPr id="7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0187171"/>
              </p:ext>
            </p:extLst>
          </p:nvPr>
        </p:nvGraphicFramePr>
        <p:xfrm>
          <a:off x="71007" y="982652"/>
          <a:ext cx="8928100" cy="5606393"/>
        </p:xfrm>
        <a:graphic>
          <a:graphicData uri="http://schemas.openxmlformats.org/drawingml/2006/table">
            <a:tbl>
              <a:tblPr/>
              <a:tblGrid>
                <a:gridCol w="3244849"/>
                <a:gridCol w="5683251"/>
              </a:tblGrid>
              <a:tr h="4396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0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lang="az-Cyrl-AZ" sz="1800" b="1" dirty="0" smtClean="0">
                          <a:latin typeface="Verdana"/>
                          <a:cs typeface="Verdana"/>
                        </a:rPr>
                        <a:t>Утверждение:</a:t>
                      </a:r>
                      <a:endParaRPr lang="az-Cyrl-AZ" sz="1800" dirty="0">
                        <a:latin typeface="Verdana"/>
                        <a:cs typeface="Verdana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7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lang="az-Cyrl-AZ" sz="1800" b="1" dirty="0" smtClean="0">
                          <a:latin typeface="Verdana"/>
                          <a:cs typeface="Verdana"/>
                        </a:rPr>
                        <a:t>Противоречивые</a:t>
                      </a:r>
                      <a:r>
                        <a:rPr lang="az-Cyrl-AZ" sz="1800" b="1" spc="-45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az-Cyrl-AZ" sz="1800" b="1" spc="-5" dirty="0" smtClean="0">
                          <a:latin typeface="Verdana"/>
                          <a:cs typeface="Verdana"/>
                        </a:rPr>
                        <a:t>аргументы:</a:t>
                      </a:r>
                      <a:endParaRPr lang="az-Cyrl-AZ" sz="1800" dirty="0">
                        <a:latin typeface="Verdana"/>
                        <a:cs typeface="Verdana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29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090" marR="66738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spc="-5" dirty="0" smtClean="0">
                          <a:latin typeface="Verdana"/>
                          <a:cs typeface="Verdana"/>
                        </a:rPr>
                        <a:t>Тот факт,</a:t>
                      </a:r>
                      <a:r>
                        <a:rPr lang="de-DE" sz="1600" spc="-5" baseline="0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600" spc="-5" dirty="0" smtClean="0">
                          <a:latin typeface="Verdana"/>
                          <a:cs typeface="Verdana"/>
                        </a:rPr>
                        <a:t>что</a:t>
                      </a:r>
                      <a:r>
                        <a:rPr lang="de-DE" sz="1600" spc="-5" baseline="0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мой врач  прописал </a:t>
                      </a:r>
                      <a:r>
                        <a:rPr lang="ru-RU" sz="1600" spc="-5" dirty="0" smtClean="0">
                          <a:latin typeface="Verdana"/>
                          <a:cs typeface="Verdana"/>
                        </a:rPr>
                        <a:t>мне </a:t>
                      </a: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лекарство депо</a:t>
                      </a:r>
                      <a:r>
                        <a:rPr lang="ru-RU" sz="1600" spc="-105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на</a:t>
                      </a:r>
                      <a:r>
                        <a:rPr lang="de-DE" sz="1600" baseline="0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самом деле доказывает, </a:t>
                      </a:r>
                      <a:r>
                        <a:rPr lang="ru-RU" sz="1600" spc="-5" dirty="0" smtClean="0">
                          <a:latin typeface="Verdana"/>
                          <a:cs typeface="Verdana"/>
                        </a:rPr>
                        <a:t>что </a:t>
                      </a: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он</a:t>
                      </a:r>
                      <a:r>
                        <a:rPr lang="de-DE" sz="1600" baseline="0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600" spc="-5" dirty="0" smtClean="0">
                          <a:latin typeface="Verdana"/>
                          <a:cs typeface="Verdana"/>
                        </a:rPr>
                        <a:t>мне </a:t>
                      </a: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не</a:t>
                      </a:r>
                      <a:r>
                        <a:rPr lang="ru-RU" sz="1600" spc="-80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доверяет.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725" marR="11239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Рецепт лекарств «депо» также распространен </a:t>
                      </a:r>
                      <a:r>
                        <a:rPr kumimoji="0" lang="ru-RU" sz="1600" b="0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и 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в других областях медицины, в тех случаях,  если пациенты испытывают трудности или  забывают регулярно принимать</a:t>
                      </a:r>
                      <a:r>
                        <a:rPr kumimoji="0" lang="ru-RU" sz="1600" b="0" i="0" u="none" strike="noStrike" kern="0" cap="none" spc="-3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лекарства.</a:t>
                      </a:r>
                    </a:p>
                    <a:p>
                      <a:pPr marL="85725" marR="31940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Кроме того, принимать таблетки каждый день  может стать</a:t>
                      </a:r>
                      <a:r>
                        <a:rPr kumimoji="0" lang="ru-RU" sz="1600" b="0" i="0" u="none" strike="noStrike" kern="0" cap="none" spc="-5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утомительным.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696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12395" marR="14732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Меня унижает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тот </a:t>
                      </a:r>
                      <a:r>
                        <a:rPr kumimoji="0" lang="ru-RU" sz="1600" b="0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факт, что мне 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надо раздеться перед врачом,</a:t>
                      </a: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 </a:t>
                      </a:r>
                      <a:r>
                        <a:rPr kumimoji="0" lang="ru-RU" sz="1600" b="0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чтобы получить</a:t>
                      </a:r>
                      <a:r>
                        <a:rPr kumimoji="0" lang="ru-RU" sz="1600" b="0" i="0" u="none" strike="noStrike" kern="0" cap="none" spc="-1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 </a:t>
                      </a:r>
                      <a:r>
                        <a:rPr kumimoji="0" lang="ru-RU" sz="1600" b="0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инъекцию.</a:t>
                      </a:r>
                      <a:endParaRPr kumimoji="0" lang="ru-RU" sz="16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Verdana"/>
                        <a:ea typeface="+mn-ea"/>
                        <a:cs typeface="Verdana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Существует множество других видов  медицинских обследований или вакцинации,  при которых необходимо раздеваться перед  врачом. Кроме того, существуют </a:t>
                      </a:r>
                      <a:r>
                        <a:rPr kumimoji="0" lang="ru-RU" sz="1600" b="0" i="0" u="none" strike="noStrike" kern="0" cap="none" spc="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«депо»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-</a:t>
                      </a: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препараты, которые вводятся в верхнюю часть  </a:t>
                      </a:r>
                      <a:r>
                        <a:rPr kumimoji="0" lang="ru-RU" sz="1600" b="0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руки.</a:t>
                      </a:r>
                      <a:endParaRPr kumimoji="0" lang="ru-RU" sz="16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Verdana"/>
                        <a:ea typeface="+mn-ea"/>
                        <a:cs typeface="Verdana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953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12395" marR="73914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Я скорее </a:t>
                      </a:r>
                      <a:r>
                        <a:rPr kumimoji="0" lang="ru-RU" sz="1600" b="0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буду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сам</a:t>
                      </a:r>
                      <a:r>
                        <a:rPr kumimoji="0" lang="ru-RU" sz="1600" b="0" i="0" u="none" strike="noStrike" kern="0" cap="none" spc="-9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решать,</a:t>
                      </a:r>
                      <a:r>
                        <a:rPr kumimoji="0" lang="de-DE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 </a:t>
                      </a:r>
                      <a:r>
                        <a:rPr kumimoji="0" lang="ru-RU" sz="1600" b="0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какое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лекарство, в </a:t>
                      </a:r>
                      <a:r>
                        <a:rPr kumimoji="0" lang="ru-RU" sz="1600" b="0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каком  количестве и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виде я </a:t>
                      </a:r>
                      <a:r>
                        <a:rPr kumimoji="0" lang="ru-RU" sz="1600" b="0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буду 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принимать.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725" marR="29654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Антипсихотические препараты следует  принимать на регулярной основе </a:t>
                      </a:r>
                      <a:r>
                        <a:rPr kumimoji="0" lang="ru-RU" sz="1600" b="0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и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не  запускать прием лекарства. Любое изменение  дозы должно обговариваться с</a:t>
                      </a:r>
                      <a:r>
                        <a:rPr kumimoji="0" lang="ru-RU" sz="1600" b="0" i="0" u="none" strike="noStrike" kern="0" cap="none" spc="-7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врачом.</a:t>
                      </a:r>
                    </a:p>
                    <a:p>
                      <a:pPr marL="85725" marR="11493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Прекращение приема лекарств в течение  нескольких дней может даже </a:t>
                      </a:r>
                      <a:r>
                        <a:rPr kumimoji="0" lang="ru-RU" sz="1600" b="0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ухудшить 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положительный эффект </a:t>
                      </a:r>
                      <a:r>
                        <a:rPr kumimoji="0" lang="ru-RU" sz="1600" b="0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и </a:t>
                      </a:r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привести к</a:t>
                      </a:r>
                      <a:r>
                        <a:rPr kumimoji="0" lang="ru-RU" sz="1600" b="0" i="0" u="none" strike="noStrike" kern="0" cap="none" spc="-2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 </a:t>
                      </a:r>
                      <a:r>
                        <a:rPr kumimoji="0" lang="ru-RU" sz="1600" b="0" i="0" u="none" strike="noStrike" kern="0" cap="none" spc="-1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/>
                          <a:ea typeface="+mn-ea"/>
                          <a:cs typeface="Verdana"/>
                        </a:rPr>
                        <a:t>рецидиву.</a:t>
                      </a:r>
                      <a:endParaRPr kumimoji="0" lang="ru-RU" sz="16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Verdana"/>
                        <a:ea typeface="+mn-ea"/>
                        <a:cs typeface="Verdana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224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0743" rIns="0" bIns="0" rtlCol="0">
            <a:spAutoFit/>
          </a:bodyPr>
          <a:lstStyle/>
          <a:p>
            <a:pPr marL="1181735">
              <a:lnSpc>
                <a:spcPct val="100000"/>
              </a:lnSpc>
            </a:pPr>
            <a:r>
              <a:rPr spc="-5" dirty="0"/>
              <a:t>Три цифры следуют правилу. Каково</a:t>
            </a:r>
            <a:r>
              <a:rPr dirty="0"/>
              <a:t> </a:t>
            </a:r>
            <a:r>
              <a:rPr spc="-5" dirty="0"/>
              <a:t>правило?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10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026534" y="1938909"/>
            <a:ext cx="1087755" cy="4895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dirty="0">
                <a:latin typeface="Verdana"/>
                <a:cs typeface="Verdana"/>
              </a:rPr>
              <a:t>1 3</a:t>
            </a:r>
            <a:r>
              <a:rPr sz="3200" spc="-10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5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244" y="3853179"/>
            <a:ext cx="7817484" cy="1530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000" spc="-5" dirty="0">
                <a:latin typeface="Verdana"/>
                <a:cs typeface="Verdana"/>
              </a:rPr>
              <a:t>Предложите последовательность цифр, которые следуют  </a:t>
            </a:r>
            <a:r>
              <a:rPr sz="2000" dirty="0">
                <a:latin typeface="Verdana"/>
                <a:cs typeface="Verdana"/>
              </a:rPr>
              <a:t>определенному </a:t>
            </a:r>
            <a:r>
              <a:rPr sz="2000" spc="-5" dirty="0">
                <a:latin typeface="Verdana"/>
                <a:cs typeface="Verdana"/>
              </a:rPr>
              <a:t>правилу. </a:t>
            </a:r>
            <a:r>
              <a:rPr sz="2000" dirty="0">
                <a:latin typeface="Verdana"/>
                <a:cs typeface="Verdana"/>
              </a:rPr>
              <a:t>В </a:t>
            </a:r>
            <a:r>
              <a:rPr sz="2000" spc="-5" dirty="0">
                <a:latin typeface="Verdana"/>
                <a:cs typeface="Verdana"/>
              </a:rPr>
              <a:t>зависимости </a:t>
            </a:r>
            <a:r>
              <a:rPr sz="2000" dirty="0">
                <a:latin typeface="Verdana"/>
                <a:cs typeface="Verdana"/>
              </a:rPr>
              <a:t>от Вашего</a:t>
            </a:r>
            <a:r>
              <a:rPr sz="2000" spc="-17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ответа,  Ваши предложения </a:t>
            </a:r>
            <a:r>
              <a:rPr sz="2000" spc="-5" dirty="0">
                <a:latin typeface="Verdana"/>
                <a:cs typeface="Verdana"/>
              </a:rPr>
              <a:t>будут </a:t>
            </a:r>
            <a:r>
              <a:rPr sz="2000" dirty="0">
                <a:latin typeface="Verdana"/>
                <a:cs typeface="Verdana"/>
              </a:rPr>
              <a:t>подтверждены с </a:t>
            </a:r>
            <a:r>
              <a:rPr sz="2000" spc="-5" dirty="0">
                <a:latin typeface="Verdana"/>
                <a:cs typeface="Verdana"/>
              </a:rPr>
              <a:t>«да» или  опровергнуты с «нет». Если </a:t>
            </a:r>
            <a:r>
              <a:rPr sz="2000" spc="-15" dirty="0">
                <a:latin typeface="Verdana"/>
                <a:cs typeface="Verdana"/>
              </a:rPr>
              <a:t>вы </a:t>
            </a:r>
            <a:r>
              <a:rPr sz="2000" spc="-5" dirty="0">
                <a:latin typeface="Verdana"/>
                <a:cs typeface="Verdana"/>
              </a:rPr>
              <a:t>уверены, по какому  правилу следуют цифры, огласите свой</a:t>
            </a:r>
            <a:r>
              <a:rPr sz="2000" spc="-6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ответ.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8014" y="1527809"/>
            <a:ext cx="5619750" cy="1160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Правило: Цифры </a:t>
            </a:r>
            <a:r>
              <a:rPr sz="1800" spc="-5" dirty="0">
                <a:latin typeface="Verdana"/>
                <a:cs typeface="Verdana"/>
              </a:rPr>
              <a:t>просто </a:t>
            </a:r>
            <a:r>
              <a:rPr sz="1800" dirty="0">
                <a:latin typeface="Verdana"/>
                <a:cs typeface="Verdana"/>
              </a:rPr>
              <a:t>идут </a:t>
            </a:r>
            <a:r>
              <a:rPr sz="1800" spc="-10" dirty="0">
                <a:latin typeface="Verdana"/>
                <a:cs typeface="Verdana"/>
              </a:rPr>
              <a:t>по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возрастанию!</a:t>
            </a:r>
            <a:endParaRPr sz="1800">
              <a:latin typeface="Verdana"/>
              <a:cs typeface="Verdana"/>
            </a:endParaRPr>
          </a:p>
          <a:p>
            <a:pPr marR="267335" algn="ctr">
              <a:lnSpc>
                <a:spcPct val="100000"/>
              </a:lnSpc>
              <a:spcBef>
                <a:spcPts val="1300"/>
              </a:spcBef>
            </a:pPr>
            <a:r>
              <a:rPr sz="1800" dirty="0">
                <a:solidFill>
                  <a:srgbClr val="D16248"/>
                </a:solidFill>
                <a:latin typeface="Verdana"/>
                <a:cs typeface="Verdana"/>
              </a:rPr>
              <a:t>Дальнейшие </a:t>
            </a:r>
            <a:r>
              <a:rPr sz="1800" spc="-5" dirty="0">
                <a:solidFill>
                  <a:srgbClr val="D16248"/>
                </a:solidFill>
                <a:latin typeface="Verdana"/>
                <a:cs typeface="Verdana"/>
              </a:rPr>
              <a:t>возможные</a:t>
            </a:r>
            <a:r>
              <a:rPr sz="1800" spc="-100" dirty="0">
                <a:solidFill>
                  <a:srgbClr val="D16248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D16248"/>
                </a:solidFill>
                <a:latin typeface="Verdana"/>
                <a:cs typeface="Verdana"/>
              </a:rPr>
              <a:t>цифры:</a:t>
            </a:r>
            <a:endParaRPr sz="1800">
              <a:latin typeface="Verdana"/>
              <a:cs typeface="Verdana"/>
            </a:endParaRPr>
          </a:p>
          <a:p>
            <a:pPr marR="262255" algn="ctr">
              <a:lnSpc>
                <a:spcPct val="100000"/>
              </a:lnSpc>
              <a:spcBef>
                <a:spcPts val="1300"/>
              </a:spcBef>
            </a:pPr>
            <a:r>
              <a:rPr sz="1800" dirty="0">
                <a:latin typeface="Verdana"/>
                <a:cs typeface="Verdana"/>
              </a:rPr>
              <a:t>1 3 5 </a:t>
            </a:r>
            <a:r>
              <a:rPr sz="1800" dirty="0">
                <a:solidFill>
                  <a:srgbClr val="D16248"/>
                </a:solidFill>
                <a:latin typeface="Verdana"/>
                <a:cs typeface="Verdana"/>
              </a:rPr>
              <a:t>6 8 21</a:t>
            </a:r>
            <a:r>
              <a:rPr sz="1800" spc="-35" dirty="0">
                <a:solidFill>
                  <a:srgbClr val="D16248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D16248"/>
                </a:solidFill>
                <a:latin typeface="Verdana"/>
                <a:cs typeface="Verdana"/>
              </a:rPr>
              <a:t>…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11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906144" y="3401948"/>
            <a:ext cx="7463155" cy="247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Распространенная </a:t>
            </a:r>
            <a:r>
              <a:rPr sz="1800" b="1" spc="-5" dirty="0">
                <a:latin typeface="Verdana"/>
                <a:cs typeface="Verdana"/>
              </a:rPr>
              <a:t>ошибка: </a:t>
            </a:r>
            <a:r>
              <a:rPr sz="1800" spc="-5" dirty="0">
                <a:latin typeface="Verdana"/>
                <a:cs typeface="Verdana"/>
              </a:rPr>
              <a:t>Мы часто находим </a:t>
            </a:r>
            <a:r>
              <a:rPr sz="1800" dirty="0">
                <a:latin typeface="Verdana"/>
                <a:cs typeface="Verdana"/>
              </a:rPr>
              <a:t>ту  информацию, </a:t>
            </a:r>
            <a:r>
              <a:rPr sz="1800" spc="-5" dirty="0">
                <a:latin typeface="Verdana"/>
                <a:cs typeface="Verdana"/>
              </a:rPr>
              <a:t>которая </a:t>
            </a:r>
            <a:r>
              <a:rPr sz="1800" dirty="0">
                <a:latin typeface="Verdana"/>
                <a:cs typeface="Verdana"/>
              </a:rPr>
              <a:t>утверждает </a:t>
            </a:r>
            <a:r>
              <a:rPr sz="1800" spc="-5" dirty="0">
                <a:latin typeface="Verdana"/>
                <a:cs typeface="Verdana"/>
              </a:rPr>
              <a:t>наше убеждение  (предполагаемое </a:t>
            </a:r>
            <a:r>
              <a:rPr sz="1800" dirty="0">
                <a:latin typeface="Verdana"/>
                <a:cs typeface="Verdana"/>
              </a:rPr>
              <a:t>правило: цифры </a:t>
            </a:r>
            <a:r>
              <a:rPr sz="1800" spc="-5" dirty="0">
                <a:latin typeface="Verdana"/>
                <a:cs typeface="Verdana"/>
              </a:rPr>
              <a:t>кажутся возрастают с  разницей </a:t>
            </a:r>
            <a:r>
              <a:rPr sz="1800" dirty="0">
                <a:latin typeface="Verdana"/>
                <a:cs typeface="Verdana"/>
              </a:rPr>
              <a:t>в две цифры),но </a:t>
            </a:r>
            <a:r>
              <a:rPr sz="1800" spc="-5" dirty="0">
                <a:latin typeface="Verdana"/>
                <a:cs typeface="Verdana"/>
              </a:rPr>
              <a:t>не опровергает </a:t>
            </a:r>
            <a:r>
              <a:rPr sz="1800" spc="5" dirty="0">
                <a:latin typeface="Verdana"/>
                <a:cs typeface="Verdana"/>
              </a:rPr>
              <a:t>его. </a:t>
            </a:r>
            <a:r>
              <a:rPr sz="1800" spc="-5" dirty="0">
                <a:latin typeface="Verdana"/>
                <a:cs typeface="Verdana"/>
              </a:rPr>
              <a:t>Мы не  учитываем </a:t>
            </a:r>
            <a:r>
              <a:rPr sz="1800" dirty="0">
                <a:latin typeface="Verdana"/>
                <a:cs typeface="Verdana"/>
              </a:rPr>
              <a:t>информацию, </a:t>
            </a:r>
            <a:r>
              <a:rPr sz="1800" spc="-5" dirty="0">
                <a:latin typeface="Verdana"/>
                <a:cs typeface="Verdana"/>
              </a:rPr>
              <a:t>которая не </a:t>
            </a:r>
            <a:r>
              <a:rPr sz="1800" dirty="0">
                <a:latin typeface="Verdana"/>
                <a:cs typeface="Verdana"/>
              </a:rPr>
              <a:t>утверждает </a:t>
            </a:r>
            <a:r>
              <a:rPr sz="1800" spc="-5" dirty="0">
                <a:latin typeface="Verdana"/>
                <a:cs typeface="Verdana"/>
              </a:rPr>
              <a:t>наше  </a:t>
            </a:r>
            <a:r>
              <a:rPr sz="1800" dirty="0">
                <a:latin typeface="Verdana"/>
                <a:cs typeface="Verdana"/>
              </a:rPr>
              <a:t>сложившееся </a:t>
            </a:r>
            <a:r>
              <a:rPr sz="1800" spc="-5" dirty="0">
                <a:latin typeface="Verdana"/>
                <a:cs typeface="Verdana"/>
              </a:rPr>
              <a:t>мнение (предубеждения). </a:t>
            </a:r>
            <a:r>
              <a:rPr sz="1800" dirty="0">
                <a:latin typeface="Verdana"/>
                <a:cs typeface="Verdana"/>
              </a:rPr>
              <a:t>В примере, вариант </a:t>
            </a:r>
            <a:r>
              <a:rPr sz="1800" spc="-5" dirty="0">
                <a:latin typeface="Verdana"/>
                <a:cs typeface="Verdana"/>
              </a:rPr>
              <a:t>с  </a:t>
            </a:r>
            <a:r>
              <a:rPr sz="1800" dirty="0">
                <a:latin typeface="Verdana"/>
                <a:cs typeface="Verdana"/>
              </a:rPr>
              <a:t>цифрами 6 </a:t>
            </a:r>
            <a:r>
              <a:rPr sz="1800" spc="-5" dirty="0">
                <a:latin typeface="Verdana"/>
                <a:cs typeface="Verdana"/>
              </a:rPr>
              <a:t>и </a:t>
            </a:r>
            <a:r>
              <a:rPr sz="1800" dirty="0">
                <a:latin typeface="Verdana"/>
                <a:cs typeface="Verdana"/>
              </a:rPr>
              <a:t>8 мог </a:t>
            </a:r>
            <a:r>
              <a:rPr sz="1800" spc="-5" dirty="0">
                <a:latin typeface="Verdana"/>
                <a:cs typeface="Verdana"/>
              </a:rPr>
              <a:t>бы быть обдуман. </a:t>
            </a:r>
            <a:r>
              <a:rPr sz="1800" dirty="0">
                <a:latin typeface="Verdana"/>
                <a:cs typeface="Verdana"/>
              </a:rPr>
              <a:t>Но так же, оба ответа  привели </a:t>
            </a:r>
            <a:r>
              <a:rPr sz="1800" spc="-5" dirty="0">
                <a:latin typeface="Verdana"/>
                <a:cs typeface="Verdana"/>
              </a:rPr>
              <a:t>бы </a:t>
            </a:r>
            <a:r>
              <a:rPr sz="1800" dirty="0">
                <a:latin typeface="Verdana"/>
                <a:cs typeface="Verdana"/>
              </a:rPr>
              <a:t>к подтверждению «да», </a:t>
            </a:r>
            <a:r>
              <a:rPr sz="1800" spc="-5" dirty="0">
                <a:latin typeface="Verdana"/>
                <a:cs typeface="Verdana"/>
              </a:rPr>
              <a:t>при этом не оправдывая  </a:t>
            </a:r>
            <a:r>
              <a:rPr sz="1800" dirty="0">
                <a:latin typeface="Verdana"/>
                <a:cs typeface="Verdana"/>
              </a:rPr>
              <a:t>Вашу</a:t>
            </a:r>
            <a:r>
              <a:rPr sz="1800" spc="-8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гипотезу.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8" name="object 2"/>
          <p:cNvSpPr txBox="1">
            <a:spLocks noGrp="1"/>
          </p:cNvSpPr>
          <p:nvPr>
            <p:ph type="title"/>
          </p:nvPr>
        </p:nvSpPr>
        <p:spPr>
          <a:xfrm>
            <a:off x="226060" y="65405"/>
            <a:ext cx="8691879" cy="615950"/>
          </a:xfrm>
          <a:prstGeom prst="rect">
            <a:avLst/>
          </a:prstGeom>
        </p:spPr>
        <p:txBody>
          <a:bodyPr vert="horz" wrap="square" lIns="0" tIns="110743" rIns="0" bIns="0" rtlCol="0">
            <a:spAutoFit/>
          </a:bodyPr>
          <a:lstStyle/>
          <a:p>
            <a:pPr marL="1181735">
              <a:lnSpc>
                <a:spcPct val="100000"/>
              </a:lnSpc>
            </a:pPr>
            <a:r>
              <a:rPr spc="-5" dirty="0"/>
              <a:t>Три цифры следуют правилу. Каково</a:t>
            </a:r>
            <a:r>
              <a:rPr dirty="0"/>
              <a:t> </a:t>
            </a:r>
            <a:r>
              <a:rPr spc="-5" dirty="0"/>
              <a:t>правило?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12</a:t>
            </a:fld>
            <a:endParaRPr dirty="0"/>
          </a:p>
        </p:txBody>
      </p:sp>
      <p:sp>
        <p:nvSpPr>
          <p:cNvPr id="9" name="object 2"/>
          <p:cNvSpPr txBox="1">
            <a:spLocks noGrp="1"/>
          </p:cNvSpPr>
          <p:nvPr>
            <p:ph type="title"/>
          </p:nvPr>
        </p:nvSpPr>
        <p:spPr>
          <a:xfrm>
            <a:off x="226060" y="65405"/>
            <a:ext cx="8691879" cy="615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81710">
              <a:lnSpc>
                <a:spcPct val="100000"/>
              </a:lnSpc>
            </a:pPr>
            <a:r>
              <a:rPr dirty="0"/>
              <a:t>Видеть то, что Вы хотите или ожидаете</a:t>
            </a:r>
            <a:r>
              <a:rPr spc="-245" dirty="0"/>
              <a:t> </a:t>
            </a:r>
            <a:r>
              <a:rPr spc="-5" dirty="0"/>
              <a:t>увидеть</a:t>
            </a:r>
          </a:p>
          <a:p>
            <a:pPr marL="939165">
              <a:lnSpc>
                <a:spcPct val="100000"/>
              </a:lnSpc>
            </a:pPr>
            <a:r>
              <a:rPr dirty="0"/>
              <a:t>(эффект подтверждения в </a:t>
            </a:r>
            <a:r>
              <a:rPr spc="-5" dirty="0"/>
              <a:t>повседневной</a:t>
            </a:r>
            <a:r>
              <a:rPr spc="-120" dirty="0"/>
              <a:t> </a:t>
            </a:r>
            <a:r>
              <a:rPr spc="-5" dirty="0"/>
              <a:t>жизни)</a:t>
            </a:r>
          </a:p>
        </p:txBody>
      </p:sp>
      <p:sp>
        <p:nvSpPr>
          <p:cNvPr id="10" name="object 5"/>
          <p:cNvSpPr txBox="1">
            <a:spLocks noGrp="1"/>
          </p:cNvSpPr>
          <p:nvPr>
            <p:ph type="body" idx="1"/>
          </p:nvPr>
        </p:nvSpPr>
        <p:spPr>
          <a:xfrm>
            <a:off x="621283" y="1312290"/>
            <a:ext cx="7901432" cy="4260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77340" marR="5080" indent="-342900">
              <a:lnSpc>
                <a:spcPct val="100000"/>
              </a:lnSpc>
              <a:buAutoNum type="arabicPeriod"/>
              <a:tabLst>
                <a:tab pos="1577340" algn="l"/>
              </a:tabLst>
            </a:pPr>
            <a:r>
              <a:rPr dirty="0"/>
              <a:t>По статистике, </a:t>
            </a:r>
            <a:r>
              <a:rPr spc="-5" dirty="0"/>
              <a:t>«заметный </a:t>
            </a:r>
            <a:r>
              <a:rPr dirty="0"/>
              <a:t>рост» </a:t>
            </a:r>
            <a:r>
              <a:rPr spc="-5" dirty="0"/>
              <a:t>цен, связанный с  </a:t>
            </a:r>
            <a:r>
              <a:rPr dirty="0"/>
              <a:t>введением евро в Германии, </a:t>
            </a:r>
            <a:r>
              <a:rPr spc="-10" dirty="0"/>
              <a:t>был </a:t>
            </a:r>
            <a:r>
              <a:rPr dirty="0"/>
              <a:t>в три </a:t>
            </a:r>
            <a:r>
              <a:rPr spc="-5" dirty="0"/>
              <a:t>раза </a:t>
            </a:r>
            <a:r>
              <a:rPr dirty="0"/>
              <a:t>выше,  </a:t>
            </a:r>
            <a:r>
              <a:rPr spc="-5" dirty="0"/>
              <a:t>чем фактическое увеличение </a:t>
            </a:r>
            <a:r>
              <a:rPr dirty="0"/>
              <a:t>цен в </a:t>
            </a:r>
            <a:r>
              <a:rPr spc="-5" dirty="0"/>
              <a:t>стране. </a:t>
            </a:r>
            <a:r>
              <a:rPr dirty="0"/>
              <a:t>Это  могло </a:t>
            </a:r>
            <a:r>
              <a:rPr spc="-5" dirty="0"/>
              <a:t>быть вызвано непропорциональным  </a:t>
            </a:r>
            <a:r>
              <a:rPr dirty="0"/>
              <a:t>увеличением цен </a:t>
            </a:r>
            <a:r>
              <a:rPr spc="-5" dirty="0"/>
              <a:t>на продукты </a:t>
            </a:r>
            <a:r>
              <a:rPr spc="-20" dirty="0"/>
              <a:t>(напр., </a:t>
            </a:r>
            <a:r>
              <a:rPr dirty="0"/>
              <a:t>еда в  </a:t>
            </a:r>
            <a:r>
              <a:rPr spc="-5" dirty="0"/>
              <a:t>ресторане) </a:t>
            </a:r>
            <a:r>
              <a:rPr dirty="0"/>
              <a:t>или </a:t>
            </a:r>
            <a:r>
              <a:rPr spc="-5" dirty="0"/>
              <a:t>общим скептическим </a:t>
            </a:r>
            <a:r>
              <a:rPr dirty="0"/>
              <a:t>отношением к  новой валюте. Потребители в основном </a:t>
            </a:r>
            <a:r>
              <a:rPr spc="-5" dirty="0"/>
              <a:t>замечали </a:t>
            </a:r>
            <a:r>
              <a:rPr dirty="0"/>
              <a:t>те  </a:t>
            </a:r>
            <a:r>
              <a:rPr spc="-5" dirty="0"/>
              <a:t>цены, которые </a:t>
            </a:r>
            <a:r>
              <a:rPr dirty="0"/>
              <a:t>увеличивались, в то время </a:t>
            </a:r>
            <a:r>
              <a:rPr spc="-5" dirty="0"/>
              <a:t>как</a:t>
            </a:r>
            <a:r>
              <a:rPr spc="-145" dirty="0"/>
              <a:t> </a:t>
            </a:r>
            <a:r>
              <a:rPr spc="-5" dirty="0"/>
              <a:t>цены,  которые </a:t>
            </a:r>
            <a:r>
              <a:rPr dirty="0"/>
              <a:t>оставались </a:t>
            </a:r>
            <a:r>
              <a:rPr spc="-5" dirty="0"/>
              <a:t>стабильными </a:t>
            </a:r>
            <a:r>
              <a:rPr dirty="0"/>
              <a:t>или снизились  оставались едва </a:t>
            </a:r>
            <a:r>
              <a:rPr spc="-5" dirty="0"/>
              <a:t>замеченными </a:t>
            </a:r>
            <a:r>
              <a:rPr dirty="0"/>
              <a:t>или рассматривались  </a:t>
            </a:r>
            <a:r>
              <a:rPr spc="-5" dirty="0"/>
              <a:t>как</a:t>
            </a:r>
            <a:r>
              <a:rPr spc="-65" dirty="0"/>
              <a:t> </a:t>
            </a:r>
            <a:r>
              <a:rPr spc="-5" dirty="0"/>
              <a:t>исключение.</a:t>
            </a:r>
          </a:p>
          <a:p>
            <a:pPr marL="1577340" marR="403225" indent="-342900">
              <a:lnSpc>
                <a:spcPct val="100000"/>
              </a:lnSpc>
              <a:spcBef>
                <a:spcPts val="1080"/>
              </a:spcBef>
              <a:buAutoNum type="arabicPeriod"/>
              <a:tabLst>
                <a:tab pos="1577340" algn="l"/>
              </a:tabLst>
            </a:pPr>
            <a:r>
              <a:rPr dirty="0"/>
              <a:t>Находясь в </a:t>
            </a:r>
            <a:r>
              <a:rPr spc="-5" dirty="0"/>
              <a:t>спешке, </a:t>
            </a:r>
            <a:r>
              <a:rPr dirty="0"/>
              <a:t>кажется, </a:t>
            </a:r>
            <a:r>
              <a:rPr spc="-5" dirty="0"/>
              <a:t>что как назло  </a:t>
            </a:r>
            <a:r>
              <a:rPr dirty="0"/>
              <a:t>зажигается </a:t>
            </a:r>
            <a:r>
              <a:rPr spc="-5" dirty="0"/>
              <a:t>на </a:t>
            </a:r>
            <a:r>
              <a:rPr dirty="0"/>
              <a:t>светофоре </a:t>
            </a:r>
            <a:r>
              <a:rPr spc="-10" dirty="0"/>
              <a:t>красный </a:t>
            </a:r>
            <a:r>
              <a:rPr dirty="0"/>
              <a:t>свет </a:t>
            </a:r>
            <a:r>
              <a:rPr spc="-5" dirty="0"/>
              <a:t>и другие  </a:t>
            </a:r>
            <a:r>
              <a:rPr dirty="0"/>
              <a:t>водители </a:t>
            </a:r>
            <a:r>
              <a:rPr spc="-5" dirty="0"/>
              <a:t>намеренно замедляют скорость просто,  чтобы пораздражать</a:t>
            </a:r>
            <a:r>
              <a:rPr spc="-70" dirty="0"/>
              <a:t> </a:t>
            </a:r>
            <a:r>
              <a:rPr dirty="0"/>
              <a:t>Вас.</a:t>
            </a:r>
          </a:p>
        </p:txBody>
      </p:sp>
      <p:sp>
        <p:nvSpPr>
          <p:cNvPr id="11" name="object 3"/>
          <p:cNvSpPr/>
          <p:nvPr/>
        </p:nvSpPr>
        <p:spPr>
          <a:xfrm>
            <a:off x="250825" y="1268412"/>
            <a:ext cx="1439926" cy="10810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247650" y="4508500"/>
            <a:ext cx="1443101" cy="10826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6"/>
          <p:cNvSpPr txBox="1"/>
          <p:nvPr/>
        </p:nvSpPr>
        <p:spPr>
          <a:xfrm>
            <a:off x="78739" y="6708775"/>
            <a:ext cx="4215130" cy="132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i="1" spc="-5" dirty="0">
                <a:latin typeface="Verdana"/>
                <a:cs typeface="Verdana"/>
              </a:rPr>
              <a:t>(</a:t>
            </a:r>
            <a:r>
              <a:rPr sz="800" spc="-5" dirty="0">
                <a:latin typeface="Verdana"/>
                <a:cs typeface="Verdana"/>
              </a:rPr>
              <a:t>“</a:t>
            </a:r>
            <a:r>
              <a:rPr sz="800" i="1" spc="-5" dirty="0">
                <a:latin typeface="Verdana"/>
                <a:cs typeface="Verdana"/>
              </a:rPr>
              <a:t>De donde son tus euros?</a:t>
            </a:r>
            <a:r>
              <a:rPr sz="800" spc="-5" dirty="0">
                <a:latin typeface="Verdana"/>
                <a:cs typeface="Verdana"/>
              </a:rPr>
              <a:t>”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5" dirty="0">
                <a:latin typeface="Verdana"/>
                <a:cs typeface="Verdana"/>
              </a:rPr>
              <a:t>Andrea Guerra; </a:t>
            </a:r>
            <a:r>
              <a:rPr sz="800" dirty="0">
                <a:latin typeface="Verdana"/>
                <a:cs typeface="Verdana"/>
              </a:rPr>
              <a:t>“</a:t>
            </a:r>
            <a:r>
              <a:rPr sz="800" i="1" dirty="0">
                <a:latin typeface="Verdana"/>
                <a:cs typeface="Verdana"/>
              </a:rPr>
              <a:t>Taxi </a:t>
            </a:r>
            <a:r>
              <a:rPr sz="800" i="1" spc="-5" dirty="0">
                <a:latin typeface="Verdana"/>
                <a:cs typeface="Verdana"/>
              </a:rPr>
              <a:t>Ampel </a:t>
            </a:r>
            <a:r>
              <a:rPr sz="800" i="1" dirty="0">
                <a:latin typeface="Verdana"/>
                <a:cs typeface="Verdana"/>
              </a:rPr>
              <a:t>rot</a:t>
            </a:r>
            <a:r>
              <a:rPr sz="800" dirty="0">
                <a:latin typeface="Verdana"/>
                <a:cs typeface="Verdana"/>
              </a:rPr>
              <a:t>” </a:t>
            </a:r>
            <a:r>
              <a:rPr sz="800" i="1" dirty="0">
                <a:latin typeface="Verdana"/>
                <a:cs typeface="Verdana"/>
              </a:rPr>
              <a:t>by</a:t>
            </a:r>
            <a:r>
              <a:rPr sz="800" i="1" spc="120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elephanteum)</a:t>
            </a:r>
            <a:endParaRPr sz="80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6130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400" y="990600"/>
            <a:ext cx="8874125" cy="5449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26060">
              <a:lnSpc>
                <a:spcPct val="100000"/>
              </a:lnSpc>
            </a:pPr>
            <a:r>
              <a:rPr sz="1700" spc="-5" dirty="0">
                <a:latin typeface="Verdana"/>
                <a:cs typeface="Verdana"/>
              </a:rPr>
              <a:t>Случайные события </a:t>
            </a:r>
            <a:r>
              <a:rPr sz="1700" dirty="0">
                <a:latin typeface="Verdana"/>
                <a:cs typeface="Verdana"/>
              </a:rPr>
              <a:t>вдруг, из-за чрезмерного </a:t>
            </a:r>
            <a:r>
              <a:rPr sz="1700" spc="-5" dirty="0">
                <a:latin typeface="Verdana"/>
                <a:cs typeface="Verdana"/>
              </a:rPr>
              <a:t>внимания, могут </a:t>
            </a:r>
            <a:r>
              <a:rPr sz="1700" dirty="0">
                <a:latin typeface="Verdana"/>
                <a:cs typeface="Verdana"/>
              </a:rPr>
              <a:t>показаться  </a:t>
            </a:r>
            <a:r>
              <a:rPr sz="1700" spc="-5" dirty="0">
                <a:latin typeface="Verdana"/>
                <a:cs typeface="Verdana"/>
              </a:rPr>
              <a:t>значимыми. </a:t>
            </a:r>
            <a:r>
              <a:rPr sz="1700" dirty="0">
                <a:latin typeface="Verdana"/>
                <a:cs typeface="Verdana"/>
              </a:rPr>
              <a:t>Это может </a:t>
            </a:r>
            <a:r>
              <a:rPr sz="1700" spc="-5" dirty="0">
                <a:latin typeface="Verdana"/>
                <a:cs typeface="Verdana"/>
              </a:rPr>
              <a:t>привести </a:t>
            </a:r>
            <a:r>
              <a:rPr sz="1700" dirty="0">
                <a:latin typeface="Verdana"/>
                <a:cs typeface="Verdana"/>
              </a:rPr>
              <a:t>к </a:t>
            </a:r>
            <a:r>
              <a:rPr sz="1700" spc="-5" dirty="0">
                <a:latin typeface="Verdana"/>
                <a:cs typeface="Verdana"/>
              </a:rPr>
              <a:t>беспокойству и </a:t>
            </a:r>
            <a:r>
              <a:rPr sz="1700" dirty="0">
                <a:latin typeface="Verdana"/>
                <a:cs typeface="Verdana"/>
              </a:rPr>
              <a:t>вызвать </a:t>
            </a:r>
            <a:r>
              <a:rPr sz="1700" spc="-5" dirty="0">
                <a:latin typeface="Verdana"/>
                <a:cs typeface="Verdana"/>
              </a:rPr>
              <a:t>страх.</a:t>
            </a:r>
            <a:r>
              <a:rPr sz="1700" spc="25" dirty="0">
                <a:latin typeface="Verdana"/>
                <a:cs typeface="Verdana"/>
              </a:rPr>
              <a:t> </a:t>
            </a:r>
            <a:r>
              <a:rPr sz="1700" dirty="0">
                <a:latin typeface="Verdana"/>
                <a:cs typeface="Verdana"/>
              </a:rPr>
              <a:t>Примеры: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700" b="1" spc="-10" dirty="0">
                <a:latin typeface="Verdana"/>
                <a:cs typeface="Verdana"/>
              </a:rPr>
              <a:t>Подозрение: </a:t>
            </a:r>
            <a:r>
              <a:rPr sz="1700" dirty="0">
                <a:latin typeface="Verdana"/>
                <a:cs typeface="Verdana"/>
              </a:rPr>
              <a:t>дом </a:t>
            </a:r>
            <a:r>
              <a:rPr sz="1700" spc="-5" dirty="0">
                <a:latin typeface="Verdana"/>
                <a:cs typeface="Verdana"/>
              </a:rPr>
              <a:t>могут</a:t>
            </a:r>
            <a:r>
              <a:rPr sz="1700" spc="30" dirty="0">
                <a:latin typeface="Verdana"/>
                <a:cs typeface="Verdana"/>
              </a:rPr>
              <a:t> </a:t>
            </a:r>
            <a:r>
              <a:rPr sz="1700" dirty="0">
                <a:latin typeface="Verdana"/>
                <a:cs typeface="Verdana"/>
              </a:rPr>
              <a:t>взорвать.</a:t>
            </a:r>
          </a:p>
          <a:p>
            <a:pPr marL="12700" marR="313055">
              <a:lnSpc>
                <a:spcPct val="100000"/>
              </a:lnSpc>
            </a:pPr>
            <a:r>
              <a:rPr sz="1700" b="1" spc="-5" dirty="0">
                <a:latin typeface="Verdana"/>
                <a:cs typeface="Verdana"/>
              </a:rPr>
              <a:t>Доказательства: </a:t>
            </a:r>
            <a:r>
              <a:rPr sz="1700" dirty="0">
                <a:latin typeface="Verdana"/>
                <a:cs typeface="Verdana"/>
              </a:rPr>
              <a:t>некоторые </a:t>
            </a:r>
            <a:r>
              <a:rPr sz="1700" spc="-5" dirty="0">
                <a:latin typeface="Verdana"/>
                <a:cs typeface="Verdana"/>
              </a:rPr>
              <a:t>соседи находятся </a:t>
            </a:r>
            <a:r>
              <a:rPr sz="1700" dirty="0">
                <a:latin typeface="Verdana"/>
                <a:cs typeface="Verdana"/>
              </a:rPr>
              <a:t>в то же время в </a:t>
            </a:r>
            <a:r>
              <a:rPr sz="1700" spc="-5" dirty="0">
                <a:latin typeface="Verdana"/>
                <a:cs typeface="Verdana"/>
              </a:rPr>
              <a:t>отпуске.  Строительные рабочие </a:t>
            </a:r>
            <a:r>
              <a:rPr sz="1700" dirty="0">
                <a:latin typeface="Verdana"/>
                <a:cs typeface="Verdana"/>
              </a:rPr>
              <a:t>фрезеровали </a:t>
            </a:r>
            <a:r>
              <a:rPr sz="1700" spc="-5" dirty="0">
                <a:latin typeface="Verdana"/>
                <a:cs typeface="Verdana"/>
              </a:rPr>
              <a:t>поверхности </a:t>
            </a:r>
            <a:r>
              <a:rPr sz="1700" dirty="0">
                <a:latin typeface="Verdana"/>
                <a:cs typeface="Verdana"/>
              </a:rPr>
              <a:t>дороги в передней </a:t>
            </a:r>
            <a:r>
              <a:rPr sz="1700" spc="-10" dirty="0">
                <a:latin typeface="Verdana"/>
                <a:cs typeface="Verdana"/>
              </a:rPr>
              <a:t>части  </a:t>
            </a:r>
            <a:r>
              <a:rPr sz="1700" dirty="0">
                <a:latin typeface="Verdana"/>
                <a:cs typeface="Verdana"/>
              </a:rPr>
              <a:t>дома.</a:t>
            </a:r>
          </a:p>
          <a:p>
            <a:pPr marL="12700" marR="245110" algn="just">
              <a:lnSpc>
                <a:spcPct val="100000"/>
              </a:lnSpc>
            </a:pPr>
            <a:r>
              <a:rPr sz="1700" b="1" spc="-5" dirty="0">
                <a:latin typeface="Verdana"/>
                <a:cs typeface="Verdana"/>
              </a:rPr>
              <a:t>Что было </a:t>
            </a:r>
            <a:r>
              <a:rPr sz="1700" b="1" spc="-10" dirty="0">
                <a:latin typeface="Verdana"/>
                <a:cs typeface="Verdana"/>
              </a:rPr>
              <a:t>упущено </a:t>
            </a:r>
            <a:r>
              <a:rPr sz="1700" b="1" dirty="0">
                <a:latin typeface="Verdana"/>
                <a:cs typeface="Verdana"/>
              </a:rPr>
              <a:t>из </a:t>
            </a:r>
            <a:r>
              <a:rPr sz="1700" b="1" spc="-5" dirty="0">
                <a:latin typeface="Verdana"/>
                <a:cs typeface="Verdana"/>
              </a:rPr>
              <a:t>вида/проигнорировано? </a:t>
            </a:r>
            <a:r>
              <a:rPr sz="1700" dirty="0">
                <a:latin typeface="Verdana"/>
                <a:cs typeface="Verdana"/>
              </a:rPr>
              <a:t>Это </a:t>
            </a:r>
            <a:r>
              <a:rPr sz="1700" spc="-5" dirty="0">
                <a:latin typeface="Verdana"/>
                <a:cs typeface="Verdana"/>
              </a:rPr>
              <a:t>летние </a:t>
            </a:r>
            <a:r>
              <a:rPr sz="1700" spc="-10" dirty="0">
                <a:latin typeface="Verdana"/>
                <a:cs typeface="Verdana"/>
              </a:rPr>
              <a:t>каникулы </a:t>
            </a:r>
            <a:r>
              <a:rPr sz="1700" spc="-5" dirty="0">
                <a:latin typeface="Verdana"/>
                <a:cs typeface="Verdana"/>
              </a:rPr>
              <a:t>и  многие </a:t>
            </a:r>
            <a:r>
              <a:rPr sz="1700" dirty="0">
                <a:latin typeface="Verdana"/>
                <a:cs typeface="Verdana"/>
              </a:rPr>
              <a:t>уезжают в </a:t>
            </a:r>
            <a:r>
              <a:rPr sz="1700" spc="-5" dirty="0">
                <a:latin typeface="Verdana"/>
                <a:cs typeface="Verdana"/>
              </a:rPr>
              <a:t>отпуск. Все </a:t>
            </a:r>
            <a:r>
              <a:rPr sz="1700" dirty="0">
                <a:latin typeface="Verdana"/>
                <a:cs typeface="Verdana"/>
              </a:rPr>
              <a:t>больше </a:t>
            </a:r>
            <a:r>
              <a:rPr sz="1700" spc="-5" dirty="0">
                <a:latin typeface="Verdana"/>
                <a:cs typeface="Verdana"/>
              </a:rPr>
              <a:t>и </a:t>
            </a:r>
            <a:r>
              <a:rPr sz="1700" dirty="0">
                <a:latin typeface="Verdana"/>
                <a:cs typeface="Verdana"/>
              </a:rPr>
              <a:t>больше </a:t>
            </a:r>
            <a:r>
              <a:rPr sz="1700" spc="-5" dirty="0">
                <a:latin typeface="Verdana"/>
                <a:cs typeface="Verdana"/>
              </a:rPr>
              <a:t>частей поверхности </a:t>
            </a:r>
            <a:r>
              <a:rPr sz="1700" dirty="0">
                <a:latin typeface="Verdana"/>
                <a:cs typeface="Verdana"/>
              </a:rPr>
              <a:t>дороги  фрезеровали в </a:t>
            </a:r>
            <a:r>
              <a:rPr sz="1700" spc="-5" dirty="0">
                <a:latin typeface="Verdana"/>
                <a:cs typeface="Verdana"/>
              </a:rPr>
              <a:t>течение </a:t>
            </a:r>
            <a:r>
              <a:rPr sz="1700" dirty="0">
                <a:latin typeface="Verdana"/>
                <a:cs typeface="Verdana"/>
              </a:rPr>
              <a:t>недели для возобновления</a:t>
            </a:r>
            <a:r>
              <a:rPr sz="1700" spc="-70" dirty="0">
                <a:latin typeface="Verdana"/>
                <a:cs typeface="Verdana"/>
              </a:rPr>
              <a:t> </a:t>
            </a:r>
            <a:r>
              <a:rPr sz="1700" spc="-5" dirty="0">
                <a:latin typeface="Verdana"/>
                <a:cs typeface="Verdana"/>
              </a:rPr>
              <a:t>труб.</a:t>
            </a:r>
            <a:endParaRPr sz="17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700" b="1" spc="-10" dirty="0">
                <a:latin typeface="Verdana"/>
                <a:cs typeface="Verdana"/>
              </a:rPr>
              <a:t>Подозрение: </a:t>
            </a:r>
            <a:r>
              <a:rPr sz="1700" dirty="0">
                <a:latin typeface="Verdana"/>
                <a:cs typeface="Verdana"/>
              </a:rPr>
              <a:t>меня выслеживает </a:t>
            </a:r>
            <a:r>
              <a:rPr sz="1700" spc="-5" dirty="0">
                <a:latin typeface="Verdana"/>
                <a:cs typeface="Verdana"/>
              </a:rPr>
              <a:t>ЦРУ.</a:t>
            </a:r>
            <a:endParaRPr sz="17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700" b="1" spc="-5" dirty="0">
                <a:latin typeface="Verdana"/>
                <a:cs typeface="Verdana"/>
              </a:rPr>
              <a:t>Доказательства: </a:t>
            </a:r>
            <a:r>
              <a:rPr sz="1700" dirty="0">
                <a:latin typeface="Verdana"/>
                <a:cs typeface="Verdana"/>
              </a:rPr>
              <a:t>Черные </a:t>
            </a:r>
            <a:r>
              <a:rPr sz="1700" spc="-5" dirty="0">
                <a:latin typeface="Verdana"/>
                <a:cs typeface="Verdana"/>
              </a:rPr>
              <a:t>машины </a:t>
            </a:r>
            <a:r>
              <a:rPr sz="1700" dirty="0">
                <a:latin typeface="Verdana"/>
                <a:cs typeface="Verdana"/>
              </a:rPr>
              <a:t>стояли в передней </a:t>
            </a:r>
            <a:r>
              <a:rPr sz="1700" spc="-5" dirty="0">
                <a:latin typeface="Verdana"/>
                <a:cs typeface="Verdana"/>
              </a:rPr>
              <a:t>части </a:t>
            </a:r>
            <a:r>
              <a:rPr sz="1700" dirty="0">
                <a:latin typeface="Verdana"/>
                <a:cs typeface="Verdana"/>
              </a:rPr>
              <a:t>дома. В</a:t>
            </a:r>
            <a:r>
              <a:rPr sz="1700" spc="20" dirty="0">
                <a:latin typeface="Verdana"/>
                <a:cs typeface="Verdana"/>
              </a:rPr>
              <a:t> </a:t>
            </a:r>
            <a:r>
              <a:rPr sz="1700" spc="-5" dirty="0">
                <a:latin typeface="Verdana"/>
                <a:cs typeface="Verdana"/>
              </a:rPr>
              <a:t>фильмах</a:t>
            </a:r>
            <a:endParaRPr sz="17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700" dirty="0">
                <a:latin typeface="Verdana"/>
                <a:cs typeface="Verdana"/>
              </a:rPr>
              <a:t>у </a:t>
            </a:r>
            <a:r>
              <a:rPr sz="1700" spc="-5" dirty="0">
                <a:latin typeface="Verdana"/>
                <a:cs typeface="Verdana"/>
              </a:rPr>
              <a:t>ЦРУ </a:t>
            </a:r>
            <a:r>
              <a:rPr sz="1700" dirty="0">
                <a:latin typeface="Verdana"/>
                <a:cs typeface="Verdana"/>
              </a:rPr>
              <a:t>всегда </a:t>
            </a:r>
            <a:r>
              <a:rPr sz="1700" spc="-5" dirty="0">
                <a:latin typeface="Verdana"/>
                <a:cs typeface="Verdana"/>
              </a:rPr>
              <a:t>машины черного</a:t>
            </a:r>
            <a:r>
              <a:rPr sz="1700" spc="5" dirty="0">
                <a:latin typeface="Verdana"/>
                <a:cs typeface="Verdana"/>
              </a:rPr>
              <a:t> </a:t>
            </a:r>
            <a:r>
              <a:rPr sz="1700" dirty="0">
                <a:latin typeface="Verdana"/>
                <a:cs typeface="Verdana"/>
              </a:rPr>
              <a:t>цвета.</a:t>
            </a:r>
          </a:p>
          <a:p>
            <a:pPr marL="12700" marR="49530">
              <a:lnSpc>
                <a:spcPct val="100000"/>
              </a:lnSpc>
            </a:pPr>
            <a:r>
              <a:rPr sz="1700" b="1" spc="-5" dirty="0">
                <a:latin typeface="Verdana"/>
                <a:cs typeface="Verdana"/>
              </a:rPr>
              <a:t>Что было </a:t>
            </a:r>
            <a:r>
              <a:rPr sz="1700" b="1" spc="-10" dirty="0">
                <a:latin typeface="Verdana"/>
                <a:cs typeface="Verdana"/>
              </a:rPr>
              <a:t>упущено </a:t>
            </a:r>
            <a:r>
              <a:rPr sz="1700" b="1" dirty="0">
                <a:latin typeface="Verdana"/>
                <a:cs typeface="Verdana"/>
              </a:rPr>
              <a:t>из </a:t>
            </a:r>
            <a:r>
              <a:rPr sz="1700" b="1" spc="-5" dirty="0">
                <a:latin typeface="Verdana"/>
                <a:cs typeface="Verdana"/>
              </a:rPr>
              <a:t>вида/проигнорировано? </a:t>
            </a:r>
            <a:r>
              <a:rPr sz="1700" spc="-5" dirty="0">
                <a:latin typeface="Verdana"/>
                <a:cs typeface="Verdana"/>
              </a:rPr>
              <a:t>Существует много </a:t>
            </a:r>
            <a:r>
              <a:rPr sz="1700" spc="-10" dirty="0">
                <a:latin typeface="Verdana"/>
                <a:cs typeface="Verdana"/>
              </a:rPr>
              <a:t>машин  </a:t>
            </a:r>
            <a:r>
              <a:rPr sz="1700" spc="-5" dirty="0">
                <a:latin typeface="Verdana"/>
                <a:cs typeface="Verdana"/>
              </a:rPr>
              <a:t>черного </a:t>
            </a:r>
            <a:r>
              <a:rPr sz="1700" dirty="0">
                <a:latin typeface="Verdana"/>
                <a:cs typeface="Verdana"/>
              </a:rPr>
              <a:t>цвета </a:t>
            </a:r>
            <a:r>
              <a:rPr sz="1700" spc="-5" dirty="0">
                <a:latin typeface="Verdana"/>
                <a:cs typeface="Verdana"/>
              </a:rPr>
              <a:t>и </a:t>
            </a:r>
            <a:r>
              <a:rPr sz="1700" dirty="0">
                <a:latin typeface="Verdana"/>
                <a:cs typeface="Verdana"/>
              </a:rPr>
              <a:t>на </a:t>
            </a:r>
            <a:r>
              <a:rPr sz="1700" spc="-5" dirty="0">
                <a:latin typeface="Verdana"/>
                <a:cs typeface="Verdana"/>
              </a:rPr>
              <a:t>других улицах </a:t>
            </a:r>
            <a:r>
              <a:rPr sz="1700" dirty="0">
                <a:latin typeface="Verdana"/>
                <a:cs typeface="Verdana"/>
              </a:rPr>
              <a:t>в </a:t>
            </a:r>
            <a:r>
              <a:rPr sz="1700" spc="-5" dirty="0">
                <a:latin typeface="Verdana"/>
                <a:cs typeface="Verdana"/>
              </a:rPr>
              <a:t>окрестностях, </a:t>
            </a:r>
            <a:r>
              <a:rPr sz="1700" dirty="0">
                <a:latin typeface="Verdana"/>
                <a:cs typeface="Verdana"/>
              </a:rPr>
              <a:t>т. </a:t>
            </a:r>
            <a:r>
              <a:rPr sz="1700" spc="-5" dirty="0">
                <a:latin typeface="Verdana"/>
                <a:cs typeface="Verdana"/>
              </a:rPr>
              <a:t>к. это просто  популярный </a:t>
            </a:r>
            <a:r>
              <a:rPr sz="1700" dirty="0">
                <a:latin typeface="Verdana"/>
                <a:cs typeface="Verdana"/>
              </a:rPr>
              <a:t>цвет </a:t>
            </a:r>
            <a:r>
              <a:rPr sz="1700" spc="-5" dirty="0">
                <a:latin typeface="Verdana"/>
                <a:cs typeface="Verdana"/>
              </a:rPr>
              <a:t>автомобиля.</a:t>
            </a:r>
            <a:endParaRPr sz="17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12700" marR="232410">
              <a:lnSpc>
                <a:spcPct val="100000"/>
              </a:lnSpc>
            </a:pPr>
            <a:r>
              <a:rPr sz="1700" dirty="0">
                <a:latin typeface="Verdana"/>
                <a:cs typeface="Verdana"/>
              </a:rPr>
              <a:t>В </a:t>
            </a:r>
            <a:r>
              <a:rPr sz="1700" spc="-5" dirty="0">
                <a:latin typeface="Verdana"/>
                <a:cs typeface="Verdana"/>
              </a:rPr>
              <a:t>примерах </a:t>
            </a:r>
            <a:r>
              <a:rPr sz="1700" dirty="0">
                <a:latin typeface="Verdana"/>
                <a:cs typeface="Verdana"/>
              </a:rPr>
              <a:t>человек </a:t>
            </a:r>
            <a:r>
              <a:rPr sz="1700" spc="-5" dirty="0">
                <a:latin typeface="Verdana"/>
                <a:cs typeface="Verdana"/>
              </a:rPr>
              <a:t>находится практически постоянно </a:t>
            </a:r>
            <a:r>
              <a:rPr sz="1700" dirty="0">
                <a:latin typeface="Verdana"/>
                <a:cs typeface="Verdana"/>
              </a:rPr>
              <a:t>в </a:t>
            </a:r>
            <a:r>
              <a:rPr sz="1700" spc="-5" dirty="0">
                <a:latin typeface="Verdana"/>
                <a:cs typeface="Verdana"/>
              </a:rPr>
              <a:t>состояние </a:t>
            </a:r>
            <a:r>
              <a:rPr sz="1700" dirty="0">
                <a:latin typeface="Verdana"/>
                <a:cs typeface="Verdana"/>
              </a:rPr>
              <a:t>боевой  готовности и </a:t>
            </a:r>
            <a:r>
              <a:rPr sz="1700" spc="-5" dirty="0">
                <a:latin typeface="Verdana"/>
                <a:cs typeface="Verdana"/>
              </a:rPr>
              <a:t>видит то, что хочет </a:t>
            </a:r>
            <a:r>
              <a:rPr sz="1700" dirty="0">
                <a:latin typeface="Verdana"/>
                <a:cs typeface="Verdana"/>
              </a:rPr>
              <a:t>видеть. </a:t>
            </a:r>
            <a:r>
              <a:rPr sz="1700" spc="-5" dirty="0">
                <a:latin typeface="Verdana"/>
                <a:cs typeface="Verdana"/>
              </a:rPr>
              <a:t>Сталкивались </a:t>
            </a:r>
            <a:r>
              <a:rPr sz="1700" dirty="0">
                <a:latin typeface="Verdana"/>
                <a:cs typeface="Verdana"/>
              </a:rPr>
              <a:t>ли </a:t>
            </a:r>
            <a:r>
              <a:rPr sz="1700" spc="-5" dirty="0">
                <a:latin typeface="Verdana"/>
                <a:cs typeface="Verdana"/>
              </a:rPr>
              <a:t>Вы иногда </a:t>
            </a:r>
            <a:r>
              <a:rPr sz="1700" dirty="0">
                <a:latin typeface="Verdana"/>
                <a:cs typeface="Verdana"/>
              </a:rPr>
              <a:t>с </a:t>
            </a:r>
            <a:r>
              <a:rPr sz="1700" spc="-10" dirty="0">
                <a:latin typeface="Verdana"/>
                <a:cs typeface="Verdana"/>
              </a:rPr>
              <a:t>этим  </a:t>
            </a:r>
            <a:r>
              <a:rPr sz="1700" spc="-5" dirty="0">
                <a:latin typeface="Verdana"/>
                <a:cs typeface="Verdana"/>
              </a:rPr>
              <a:t>или испытали </a:t>
            </a:r>
            <a:r>
              <a:rPr sz="1700" dirty="0">
                <a:latin typeface="Verdana"/>
                <a:cs typeface="Verdana"/>
              </a:rPr>
              <a:t>ли </a:t>
            </a:r>
            <a:r>
              <a:rPr sz="1700" spc="-5" dirty="0">
                <a:latin typeface="Verdana"/>
                <a:cs typeface="Verdana"/>
              </a:rPr>
              <a:t>Вы </a:t>
            </a:r>
            <a:r>
              <a:rPr sz="1700" dirty="0">
                <a:latin typeface="Verdana"/>
                <a:cs typeface="Verdana"/>
              </a:rPr>
              <a:t>на </a:t>
            </a:r>
            <a:r>
              <a:rPr sz="1700" spc="-5" dirty="0">
                <a:latin typeface="Verdana"/>
                <a:cs typeface="Verdana"/>
              </a:rPr>
              <a:t>себе это </a:t>
            </a:r>
            <a:r>
              <a:rPr sz="1700" dirty="0">
                <a:latin typeface="Verdana"/>
                <a:cs typeface="Verdana"/>
              </a:rPr>
              <a:t>в</a:t>
            </a:r>
            <a:r>
              <a:rPr sz="1700" spc="-5" dirty="0">
                <a:latin typeface="Verdana"/>
                <a:cs typeface="Verdana"/>
              </a:rPr>
              <a:t> </a:t>
            </a:r>
            <a:r>
              <a:rPr sz="1700" dirty="0">
                <a:latin typeface="Verdana"/>
                <a:cs typeface="Verdana"/>
              </a:rPr>
              <a:t>прошлом?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13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81710">
              <a:lnSpc>
                <a:spcPct val="100000"/>
              </a:lnSpc>
            </a:pPr>
            <a:r>
              <a:rPr dirty="0"/>
              <a:t>Видеть то, что Вы хотите или ожидаете</a:t>
            </a:r>
            <a:r>
              <a:rPr spc="-245" dirty="0"/>
              <a:t> </a:t>
            </a:r>
            <a:r>
              <a:rPr spc="-5" dirty="0"/>
              <a:t>увидеть</a:t>
            </a:r>
          </a:p>
          <a:p>
            <a:pPr marL="939165">
              <a:lnSpc>
                <a:spcPct val="100000"/>
              </a:lnSpc>
            </a:pPr>
            <a:r>
              <a:rPr dirty="0"/>
              <a:t>(эффект подтверждения в </a:t>
            </a:r>
            <a:r>
              <a:rPr spc="-5" dirty="0"/>
              <a:t>повседневной</a:t>
            </a:r>
            <a:r>
              <a:rPr spc="-120" dirty="0"/>
              <a:t> </a:t>
            </a:r>
            <a:r>
              <a:rPr spc="-5" dirty="0"/>
              <a:t>жизни)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2879" rIns="0" bIns="0" rtlCol="0">
            <a:spAutoFit/>
          </a:bodyPr>
          <a:lstStyle/>
          <a:p>
            <a:pPr marL="3674745">
              <a:lnSpc>
                <a:spcPct val="100000"/>
              </a:lnSpc>
            </a:pPr>
            <a:r>
              <a:rPr spc="-5" dirty="0"/>
              <a:t>Задание</a:t>
            </a:r>
            <a:r>
              <a:rPr spc="-80" dirty="0"/>
              <a:t> </a:t>
            </a:r>
            <a:r>
              <a:rPr dirty="0"/>
              <a:t>1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14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99402" y="1720215"/>
            <a:ext cx="8489315" cy="275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9400" indent="-266700">
              <a:lnSpc>
                <a:spcPct val="100000"/>
              </a:lnSpc>
              <a:buClr>
                <a:srgbClr val="8BACAD"/>
              </a:buClr>
              <a:buSzPct val="86111"/>
              <a:buChar char="o"/>
              <a:tabLst>
                <a:tab pos="278765" algn="l"/>
                <a:tab pos="279400" algn="l"/>
              </a:tabLst>
            </a:pPr>
            <a:r>
              <a:rPr sz="1800" dirty="0">
                <a:latin typeface="Verdana"/>
                <a:cs typeface="Verdana"/>
              </a:rPr>
              <a:t>Вам </a:t>
            </a:r>
            <a:r>
              <a:rPr sz="1800" spc="-5" dirty="0">
                <a:latin typeface="Verdana"/>
                <a:cs typeface="Verdana"/>
              </a:rPr>
              <a:t>будет показан </a:t>
            </a:r>
            <a:r>
              <a:rPr sz="1800" dirty="0">
                <a:latin typeface="Verdana"/>
                <a:cs typeface="Verdana"/>
              </a:rPr>
              <a:t>фоторепортаж </a:t>
            </a:r>
            <a:r>
              <a:rPr sz="1800" spc="-5" dirty="0">
                <a:latin typeface="Verdana"/>
                <a:cs typeface="Verdana"/>
              </a:rPr>
              <a:t>с несколькими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возможными</a:t>
            </a:r>
            <a:endParaRPr sz="1800">
              <a:latin typeface="Verdana"/>
              <a:cs typeface="Verdana"/>
            </a:endParaRPr>
          </a:p>
          <a:p>
            <a:pPr marL="27940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вариантами ответов (всего </a:t>
            </a:r>
            <a:r>
              <a:rPr sz="1800" spc="-5" dirty="0">
                <a:latin typeface="Verdana"/>
                <a:cs typeface="Verdana"/>
              </a:rPr>
              <a:t>по </a:t>
            </a:r>
            <a:r>
              <a:rPr sz="1800" dirty="0">
                <a:latin typeface="Verdana"/>
                <a:cs typeface="Verdana"/>
              </a:rPr>
              <a:t>3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изображения).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279400" indent="-266700">
              <a:lnSpc>
                <a:spcPct val="100000"/>
              </a:lnSpc>
              <a:buClr>
                <a:srgbClr val="8BACAD"/>
              </a:buClr>
              <a:buSzPct val="83333"/>
              <a:buChar char="o"/>
              <a:tabLst>
                <a:tab pos="278765" algn="l"/>
                <a:tab pos="279400" algn="l"/>
              </a:tabLst>
            </a:pPr>
            <a:r>
              <a:rPr sz="1800" dirty="0">
                <a:latin typeface="Verdana"/>
                <a:cs typeface="Verdana"/>
              </a:rPr>
              <a:t>Изображения истории </a:t>
            </a:r>
            <a:r>
              <a:rPr sz="1800" spc="-5" dirty="0">
                <a:latin typeface="Verdana"/>
                <a:cs typeface="Verdana"/>
              </a:rPr>
              <a:t>будут представлены </a:t>
            </a:r>
            <a:r>
              <a:rPr sz="1800" dirty="0">
                <a:latin typeface="Verdana"/>
                <a:cs typeface="Verdana"/>
              </a:rPr>
              <a:t>в </a:t>
            </a:r>
            <a:r>
              <a:rPr sz="1800" spc="-5" dirty="0">
                <a:latin typeface="Verdana"/>
                <a:cs typeface="Verdana"/>
              </a:rPr>
              <a:t>обратном</a:t>
            </a:r>
            <a:r>
              <a:rPr sz="1800" spc="-5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порядке,</a:t>
            </a:r>
            <a:endParaRPr sz="1800">
              <a:latin typeface="Verdana"/>
              <a:cs typeface="Verdana"/>
            </a:endParaRPr>
          </a:p>
          <a:p>
            <a:pPr marL="279400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последнее </a:t>
            </a:r>
            <a:r>
              <a:rPr sz="1800" dirty="0">
                <a:latin typeface="Verdana"/>
                <a:cs typeface="Verdana"/>
              </a:rPr>
              <a:t>событие </a:t>
            </a:r>
            <a:r>
              <a:rPr sz="1800" spc="-5" dirty="0">
                <a:latin typeface="Verdana"/>
                <a:cs typeface="Verdana"/>
              </a:rPr>
              <a:t>при этом будет показано </a:t>
            </a:r>
            <a:r>
              <a:rPr sz="1800" dirty="0">
                <a:latin typeface="Verdana"/>
                <a:cs typeface="Verdana"/>
              </a:rPr>
              <a:t>в первую</a:t>
            </a:r>
            <a:r>
              <a:rPr sz="1800" spc="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очередь.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279400" marR="5080" indent="-266700">
              <a:lnSpc>
                <a:spcPct val="100000"/>
              </a:lnSpc>
              <a:buClr>
                <a:srgbClr val="8BACAD"/>
              </a:buClr>
              <a:buSzPct val="86111"/>
              <a:buChar char="o"/>
              <a:tabLst>
                <a:tab pos="278765" algn="l"/>
                <a:tab pos="279400" algn="l"/>
              </a:tabLst>
            </a:pPr>
            <a:r>
              <a:rPr sz="1800" dirty="0">
                <a:latin typeface="Verdana"/>
                <a:cs typeface="Verdana"/>
              </a:rPr>
              <a:t>После </a:t>
            </a:r>
            <a:r>
              <a:rPr sz="1800" spc="-5" dirty="0">
                <a:latin typeface="Verdana"/>
                <a:cs typeface="Verdana"/>
              </a:rPr>
              <a:t>каждого показа снимка </a:t>
            </a:r>
            <a:r>
              <a:rPr sz="1800" dirty="0">
                <a:latin typeface="Verdana"/>
                <a:cs typeface="Verdana"/>
              </a:rPr>
              <a:t>Вас </a:t>
            </a:r>
            <a:r>
              <a:rPr sz="1800" spc="-5" dirty="0">
                <a:latin typeface="Verdana"/>
                <a:cs typeface="Verdana"/>
              </a:rPr>
              <a:t>попросят </a:t>
            </a:r>
            <a:r>
              <a:rPr sz="1800" dirty="0">
                <a:latin typeface="Verdana"/>
                <a:cs typeface="Verdana"/>
              </a:rPr>
              <a:t>оценить </a:t>
            </a:r>
            <a:r>
              <a:rPr sz="1800" spc="-5" dirty="0">
                <a:latin typeface="Verdana"/>
                <a:cs typeface="Verdana"/>
              </a:rPr>
              <a:t>правдоподобие  </a:t>
            </a:r>
            <a:r>
              <a:rPr sz="1800" dirty="0">
                <a:latin typeface="Verdana"/>
                <a:cs typeface="Verdana"/>
              </a:rPr>
              <a:t>или вероятность </a:t>
            </a:r>
            <a:r>
              <a:rPr sz="1800" spc="-5" dirty="0">
                <a:latin typeface="Verdana"/>
                <a:cs typeface="Verdana"/>
              </a:rPr>
              <a:t>каждого </a:t>
            </a:r>
            <a:r>
              <a:rPr sz="1800" dirty="0">
                <a:latin typeface="Verdana"/>
                <a:cs typeface="Verdana"/>
              </a:rPr>
              <a:t>из </a:t>
            </a:r>
            <a:r>
              <a:rPr sz="1800" spc="-5" dirty="0">
                <a:latin typeface="Verdana"/>
                <a:cs typeface="Verdana"/>
              </a:rPr>
              <a:t>предоставленных </a:t>
            </a:r>
            <a:r>
              <a:rPr sz="1800" dirty="0">
                <a:latin typeface="Verdana"/>
                <a:cs typeface="Verdana"/>
              </a:rPr>
              <a:t>интерпретаций. </a:t>
            </a:r>
            <a:r>
              <a:rPr sz="1800" spc="-5" dirty="0">
                <a:latin typeface="Verdana"/>
                <a:cs typeface="Verdana"/>
              </a:rPr>
              <a:t>Они  должны быть переоценены каждый </a:t>
            </a:r>
            <a:r>
              <a:rPr sz="1800" dirty="0">
                <a:latin typeface="Verdana"/>
                <a:cs typeface="Verdana"/>
              </a:rPr>
              <a:t>раз </a:t>
            </a:r>
            <a:r>
              <a:rPr sz="1800" spc="-5" dirty="0">
                <a:latin typeface="Verdana"/>
                <a:cs typeface="Verdana"/>
              </a:rPr>
              <a:t>заново при показе нового  </a:t>
            </a:r>
            <a:r>
              <a:rPr sz="1800" dirty="0">
                <a:latin typeface="Verdana"/>
                <a:cs typeface="Verdana"/>
              </a:rPr>
              <a:t>изображения </a:t>
            </a:r>
            <a:r>
              <a:rPr sz="1800" spc="-5" dirty="0">
                <a:latin typeface="Verdana"/>
                <a:cs typeface="Verdana"/>
              </a:rPr>
              <a:t>определенного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события.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547369" y="4265929"/>
            <a:ext cx="7899400" cy="2065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AutoNum type="arabicParenR"/>
              <a:tabLst>
                <a:tab pos="355600" algn="l"/>
              </a:tabLst>
            </a:pPr>
            <a:r>
              <a:rPr sz="1800" spc="-5" dirty="0">
                <a:latin typeface="Verdana"/>
                <a:cs typeface="Verdana"/>
              </a:rPr>
              <a:t>Мужчины спорят </a:t>
            </a:r>
            <a:r>
              <a:rPr sz="1800" dirty="0">
                <a:latin typeface="Verdana"/>
                <a:cs typeface="Verdana"/>
              </a:rPr>
              <a:t>о </a:t>
            </a:r>
            <a:r>
              <a:rPr sz="1800" spc="-5" dirty="0">
                <a:latin typeface="Verdana"/>
                <a:cs typeface="Verdana"/>
              </a:rPr>
              <a:t>парковке </a:t>
            </a:r>
            <a:r>
              <a:rPr sz="1800" dirty="0">
                <a:latin typeface="Verdana"/>
                <a:cs typeface="Verdana"/>
              </a:rPr>
              <a:t>в</a:t>
            </a:r>
            <a:r>
              <a:rPr sz="1800" spc="-2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тени.</a:t>
            </a:r>
            <a:endParaRPr sz="1800">
              <a:latin typeface="Verdana"/>
              <a:cs typeface="Verdana"/>
            </a:endParaRPr>
          </a:p>
          <a:p>
            <a:pPr marL="355600" indent="-342900">
              <a:lnSpc>
                <a:spcPts val="2160"/>
              </a:lnSpc>
              <a:spcBef>
                <a:spcPts val="1080"/>
              </a:spcBef>
              <a:buAutoNum type="arabicParenR"/>
              <a:tabLst>
                <a:tab pos="355600" algn="l"/>
              </a:tabLst>
            </a:pPr>
            <a:r>
              <a:rPr sz="1800" spc="-5" dirty="0">
                <a:latin typeface="Verdana"/>
                <a:cs typeface="Verdana"/>
              </a:rPr>
              <a:t>Мужчина </a:t>
            </a:r>
            <a:r>
              <a:rPr sz="1800" dirty="0">
                <a:latin typeface="Verdana"/>
                <a:cs typeface="Verdana"/>
              </a:rPr>
              <a:t>жалуется </a:t>
            </a:r>
            <a:r>
              <a:rPr sz="1800" spc="-5" dirty="0">
                <a:latin typeface="Verdana"/>
                <a:cs typeface="Verdana"/>
              </a:rPr>
              <a:t>на другого, потому что </a:t>
            </a:r>
            <a:r>
              <a:rPr sz="1800" dirty="0">
                <a:latin typeface="Verdana"/>
                <a:cs typeface="Verdana"/>
              </a:rPr>
              <a:t>тот </a:t>
            </a:r>
            <a:r>
              <a:rPr sz="1800" spc="-5" dirty="0">
                <a:latin typeface="Verdana"/>
                <a:cs typeface="Verdana"/>
              </a:rPr>
              <a:t>занял </a:t>
            </a:r>
            <a:r>
              <a:rPr sz="1800" dirty="0">
                <a:latin typeface="Verdana"/>
                <a:cs typeface="Verdana"/>
              </a:rPr>
              <a:t>два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места</a:t>
            </a:r>
            <a:endParaRPr sz="18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для</a:t>
            </a:r>
            <a:r>
              <a:rPr sz="1800" spc="-6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парковки.</a:t>
            </a:r>
            <a:endParaRPr sz="180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AutoNum type="arabicParenR" startAt="3"/>
              <a:tabLst>
                <a:tab pos="355600" algn="l"/>
              </a:tabLst>
            </a:pPr>
            <a:r>
              <a:rPr sz="1800" dirty="0">
                <a:latin typeface="Verdana"/>
                <a:cs typeface="Verdana"/>
              </a:rPr>
              <a:t>Водителя </a:t>
            </a:r>
            <a:r>
              <a:rPr sz="1800" spc="-5" dirty="0">
                <a:latin typeface="Verdana"/>
                <a:cs typeface="Verdana"/>
              </a:rPr>
              <a:t>серого </a:t>
            </a:r>
            <a:r>
              <a:rPr sz="1800" dirty="0">
                <a:latin typeface="Verdana"/>
                <a:cs typeface="Verdana"/>
              </a:rPr>
              <a:t>Мерседеса </a:t>
            </a:r>
            <a:r>
              <a:rPr sz="1800" spc="-5" dirty="0">
                <a:latin typeface="Verdana"/>
                <a:cs typeface="Verdana"/>
              </a:rPr>
              <a:t>критикуют</a:t>
            </a:r>
            <a:r>
              <a:rPr sz="1800" spc="-9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несправедливо.</a:t>
            </a:r>
            <a:endParaRPr sz="180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AutoNum type="arabicParenR" startAt="3"/>
              <a:tabLst>
                <a:tab pos="355600" algn="l"/>
              </a:tabLst>
            </a:pPr>
            <a:r>
              <a:rPr sz="1800" spc="-5" dirty="0">
                <a:latin typeface="Verdana"/>
                <a:cs typeface="Verdana"/>
              </a:rPr>
              <a:t>Разногласие </a:t>
            </a:r>
            <a:r>
              <a:rPr sz="1800" dirty="0">
                <a:latin typeface="Verdana"/>
                <a:cs typeface="Verdana"/>
              </a:rPr>
              <a:t>между двумя </a:t>
            </a:r>
            <a:r>
              <a:rPr sz="1800" spc="-5" dirty="0">
                <a:latin typeface="Verdana"/>
                <a:cs typeface="Verdana"/>
              </a:rPr>
              <a:t>мужчинами </a:t>
            </a:r>
            <a:r>
              <a:rPr sz="1800" spc="-10" dirty="0">
                <a:latin typeface="Verdana"/>
                <a:cs typeface="Verdana"/>
              </a:rPr>
              <a:t>по </a:t>
            </a:r>
            <a:r>
              <a:rPr sz="1800" dirty="0">
                <a:latin typeface="Verdana"/>
                <a:cs typeface="Verdana"/>
              </a:rPr>
              <a:t>поводу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марок</a:t>
            </a:r>
            <a:endParaRPr sz="18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автомобиля.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15</a:t>
            </a:fld>
            <a:endParaRPr dirty="0"/>
          </a:p>
        </p:txBody>
      </p:sp>
      <p:sp>
        <p:nvSpPr>
          <p:cNvPr id="14" name="object 14"/>
          <p:cNvSpPr txBox="1"/>
          <p:nvPr/>
        </p:nvSpPr>
        <p:spPr>
          <a:xfrm>
            <a:off x="78739" y="6714262"/>
            <a:ext cx="223964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(picture story painted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10" dirty="0">
                <a:latin typeface="Verdana"/>
                <a:cs typeface="Verdana"/>
              </a:rPr>
              <a:t>Janne</a:t>
            </a:r>
            <a:r>
              <a:rPr sz="800" i="1" spc="70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Hottenrott)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7004" rIns="0" bIns="0" rtlCol="0">
            <a:spAutoFit/>
          </a:bodyPr>
          <a:lstStyle/>
          <a:p>
            <a:pPr marL="1336675">
              <a:lnSpc>
                <a:spcPct val="100000"/>
              </a:lnSpc>
            </a:pPr>
            <a:r>
              <a:rPr spc="-5" dirty="0"/>
              <a:t>Пожалуйста </a:t>
            </a:r>
            <a:r>
              <a:rPr dirty="0"/>
              <a:t>переоцените </a:t>
            </a:r>
            <a:r>
              <a:rPr spc="-5" dirty="0"/>
              <a:t>вероятность</a:t>
            </a:r>
            <a:r>
              <a:rPr spc="-130" dirty="0"/>
              <a:t> </a:t>
            </a:r>
            <a:r>
              <a:rPr dirty="0"/>
              <a:t>ответа</a:t>
            </a:r>
          </a:p>
        </p:txBody>
      </p:sp>
      <p:sp>
        <p:nvSpPr>
          <p:cNvPr id="16" name="object 4"/>
          <p:cNvSpPr/>
          <p:nvPr/>
        </p:nvSpPr>
        <p:spPr>
          <a:xfrm>
            <a:off x="3352800" y="1196975"/>
            <a:ext cx="2919476" cy="28591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3"/>
          <p:cNvSpPr txBox="1"/>
          <p:nvPr/>
        </p:nvSpPr>
        <p:spPr>
          <a:xfrm>
            <a:off x="6400165" y="3657600"/>
            <a:ext cx="15303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3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547369" y="4265929"/>
            <a:ext cx="7899400" cy="2065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AutoNum type="arabicParenR"/>
              <a:tabLst>
                <a:tab pos="355600" algn="l"/>
              </a:tabLst>
            </a:pPr>
            <a:r>
              <a:rPr sz="1800" spc="-5" dirty="0">
                <a:latin typeface="Verdana"/>
                <a:cs typeface="Verdana"/>
              </a:rPr>
              <a:t>Мужчины спорят </a:t>
            </a:r>
            <a:r>
              <a:rPr sz="1800" dirty="0">
                <a:latin typeface="Verdana"/>
                <a:cs typeface="Verdana"/>
              </a:rPr>
              <a:t>о </a:t>
            </a:r>
            <a:r>
              <a:rPr sz="1800" spc="-5" dirty="0">
                <a:latin typeface="Verdana"/>
                <a:cs typeface="Verdana"/>
              </a:rPr>
              <a:t>парковке </a:t>
            </a:r>
            <a:r>
              <a:rPr sz="1800" dirty="0">
                <a:latin typeface="Verdana"/>
                <a:cs typeface="Verdana"/>
              </a:rPr>
              <a:t>в</a:t>
            </a:r>
            <a:r>
              <a:rPr sz="1800" spc="-2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тени.</a:t>
            </a:r>
            <a:endParaRPr sz="1800">
              <a:latin typeface="Verdana"/>
              <a:cs typeface="Verdana"/>
            </a:endParaRPr>
          </a:p>
          <a:p>
            <a:pPr marL="355600" indent="-342900">
              <a:lnSpc>
                <a:spcPts val="2160"/>
              </a:lnSpc>
              <a:spcBef>
                <a:spcPts val="1080"/>
              </a:spcBef>
              <a:buAutoNum type="arabicParenR"/>
              <a:tabLst>
                <a:tab pos="355600" algn="l"/>
              </a:tabLst>
            </a:pPr>
            <a:r>
              <a:rPr sz="1800" spc="-5" dirty="0">
                <a:latin typeface="Verdana"/>
                <a:cs typeface="Verdana"/>
              </a:rPr>
              <a:t>Мужчина </a:t>
            </a:r>
            <a:r>
              <a:rPr sz="1800" dirty="0">
                <a:latin typeface="Verdana"/>
                <a:cs typeface="Verdana"/>
              </a:rPr>
              <a:t>жалуется </a:t>
            </a:r>
            <a:r>
              <a:rPr sz="1800" spc="-5" dirty="0">
                <a:latin typeface="Verdana"/>
                <a:cs typeface="Verdana"/>
              </a:rPr>
              <a:t>на другого, потому что </a:t>
            </a:r>
            <a:r>
              <a:rPr sz="1800" dirty="0">
                <a:latin typeface="Verdana"/>
                <a:cs typeface="Verdana"/>
              </a:rPr>
              <a:t>тот </a:t>
            </a:r>
            <a:r>
              <a:rPr sz="1800" spc="-5" dirty="0">
                <a:latin typeface="Verdana"/>
                <a:cs typeface="Verdana"/>
              </a:rPr>
              <a:t>занял </a:t>
            </a:r>
            <a:r>
              <a:rPr sz="1800" dirty="0">
                <a:latin typeface="Verdana"/>
                <a:cs typeface="Verdana"/>
              </a:rPr>
              <a:t>два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места</a:t>
            </a:r>
            <a:endParaRPr sz="18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для</a:t>
            </a:r>
            <a:r>
              <a:rPr sz="1800" spc="-6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парковки.</a:t>
            </a:r>
            <a:endParaRPr sz="180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AutoNum type="arabicParenR" startAt="3"/>
              <a:tabLst>
                <a:tab pos="355600" algn="l"/>
              </a:tabLst>
            </a:pPr>
            <a:r>
              <a:rPr sz="1800" dirty="0">
                <a:latin typeface="Verdana"/>
                <a:cs typeface="Verdana"/>
              </a:rPr>
              <a:t>Водителя </a:t>
            </a:r>
            <a:r>
              <a:rPr sz="1800" spc="-5" dirty="0">
                <a:latin typeface="Verdana"/>
                <a:cs typeface="Verdana"/>
              </a:rPr>
              <a:t>серого </a:t>
            </a:r>
            <a:r>
              <a:rPr sz="1800" dirty="0">
                <a:latin typeface="Verdana"/>
                <a:cs typeface="Verdana"/>
              </a:rPr>
              <a:t>Мерседеса </a:t>
            </a:r>
            <a:r>
              <a:rPr sz="1800" spc="-5" dirty="0">
                <a:latin typeface="Verdana"/>
                <a:cs typeface="Verdana"/>
              </a:rPr>
              <a:t>критикуют</a:t>
            </a:r>
            <a:r>
              <a:rPr sz="1800" spc="-9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несправедливо.</a:t>
            </a:r>
            <a:endParaRPr sz="180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AutoNum type="arabicParenR" startAt="3"/>
              <a:tabLst>
                <a:tab pos="355600" algn="l"/>
              </a:tabLst>
            </a:pPr>
            <a:r>
              <a:rPr sz="1800" spc="-5" dirty="0">
                <a:latin typeface="Verdana"/>
                <a:cs typeface="Verdana"/>
              </a:rPr>
              <a:t>Разногласие </a:t>
            </a:r>
            <a:r>
              <a:rPr sz="1800" dirty="0">
                <a:latin typeface="Verdana"/>
                <a:cs typeface="Verdana"/>
              </a:rPr>
              <a:t>между двумя </a:t>
            </a:r>
            <a:r>
              <a:rPr sz="1800" spc="-5" dirty="0">
                <a:latin typeface="Verdana"/>
                <a:cs typeface="Verdana"/>
              </a:rPr>
              <a:t>мужчинами </a:t>
            </a:r>
            <a:r>
              <a:rPr sz="1800" spc="-10" dirty="0">
                <a:latin typeface="Verdana"/>
                <a:cs typeface="Verdana"/>
              </a:rPr>
              <a:t>по </a:t>
            </a:r>
            <a:r>
              <a:rPr sz="1800" dirty="0">
                <a:latin typeface="Verdana"/>
                <a:cs typeface="Verdana"/>
              </a:rPr>
              <a:t>поводу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марок</a:t>
            </a:r>
            <a:endParaRPr sz="18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автомобиля.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16</a:t>
            </a:fld>
            <a:endParaRPr dirty="0"/>
          </a:p>
        </p:txBody>
      </p:sp>
      <p:sp>
        <p:nvSpPr>
          <p:cNvPr id="14" name="object 14"/>
          <p:cNvSpPr txBox="1"/>
          <p:nvPr/>
        </p:nvSpPr>
        <p:spPr>
          <a:xfrm>
            <a:off x="78739" y="6714262"/>
            <a:ext cx="223964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(picture story painted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10" dirty="0">
                <a:latin typeface="Verdana"/>
                <a:cs typeface="Verdana"/>
              </a:rPr>
              <a:t>Janne</a:t>
            </a:r>
            <a:r>
              <a:rPr sz="800" i="1" spc="70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Hottenrott)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7004" rIns="0" bIns="0" rtlCol="0">
            <a:spAutoFit/>
          </a:bodyPr>
          <a:lstStyle/>
          <a:p>
            <a:pPr marL="1336675">
              <a:lnSpc>
                <a:spcPct val="100000"/>
              </a:lnSpc>
            </a:pPr>
            <a:r>
              <a:rPr spc="-5" dirty="0"/>
              <a:t>Пожалуйста </a:t>
            </a:r>
            <a:r>
              <a:rPr dirty="0"/>
              <a:t>переоцените </a:t>
            </a:r>
            <a:r>
              <a:rPr spc="-5" dirty="0"/>
              <a:t>вероятность</a:t>
            </a:r>
            <a:r>
              <a:rPr spc="-130" dirty="0"/>
              <a:t> </a:t>
            </a:r>
            <a:r>
              <a:rPr dirty="0"/>
              <a:t>ответа</a:t>
            </a:r>
          </a:p>
        </p:txBody>
      </p:sp>
      <p:sp>
        <p:nvSpPr>
          <p:cNvPr id="15" name="object 5"/>
          <p:cNvSpPr/>
          <p:nvPr/>
        </p:nvSpPr>
        <p:spPr>
          <a:xfrm>
            <a:off x="1447800" y="1196975"/>
            <a:ext cx="2895600" cy="28369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/>
          <p:cNvSpPr/>
          <p:nvPr/>
        </p:nvSpPr>
        <p:spPr>
          <a:xfrm>
            <a:off x="5257800" y="1196975"/>
            <a:ext cx="2919476" cy="28591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2"/>
          <p:cNvSpPr txBox="1"/>
          <p:nvPr/>
        </p:nvSpPr>
        <p:spPr>
          <a:xfrm>
            <a:off x="4571365" y="3657600"/>
            <a:ext cx="15303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2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9" name="object 3"/>
          <p:cNvSpPr txBox="1"/>
          <p:nvPr/>
        </p:nvSpPr>
        <p:spPr>
          <a:xfrm>
            <a:off x="8305165" y="3657600"/>
            <a:ext cx="15303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3</a:t>
            </a:r>
            <a:endParaRPr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001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47790" y="3520440"/>
            <a:ext cx="15303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2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914130" y="3520440"/>
            <a:ext cx="15303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99029" y="3520440"/>
            <a:ext cx="15303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1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224901" y="1557400"/>
            <a:ext cx="144780" cy="2376805"/>
          </a:xfrm>
          <a:custGeom>
            <a:avLst/>
            <a:gdLst/>
            <a:ahLst/>
            <a:cxnLst/>
            <a:rect l="l" t="t" r="r" b="b"/>
            <a:pathLst>
              <a:path w="144779" h="2376804">
                <a:moveTo>
                  <a:pt x="0" y="2376424"/>
                </a:moveTo>
                <a:lnTo>
                  <a:pt x="144462" y="2376424"/>
                </a:lnTo>
                <a:lnTo>
                  <a:pt x="144462" y="0"/>
                </a:lnTo>
                <a:lnTo>
                  <a:pt x="0" y="0"/>
                </a:lnTo>
                <a:lnTo>
                  <a:pt x="0" y="2376424"/>
                </a:lnTo>
                <a:close/>
              </a:path>
            </a:pathLst>
          </a:custGeom>
          <a:solidFill>
            <a:srgbClr val="D162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224901" y="1557400"/>
            <a:ext cx="144780" cy="2376805"/>
          </a:xfrm>
          <a:custGeom>
            <a:avLst/>
            <a:gdLst/>
            <a:ahLst/>
            <a:cxnLst/>
            <a:rect l="l" t="t" r="r" b="b"/>
            <a:pathLst>
              <a:path w="144779" h="2376804">
                <a:moveTo>
                  <a:pt x="0" y="2376424"/>
                </a:moveTo>
                <a:lnTo>
                  <a:pt x="144462" y="2376424"/>
                </a:lnTo>
                <a:lnTo>
                  <a:pt x="144462" y="0"/>
                </a:lnTo>
                <a:lnTo>
                  <a:pt x="0" y="0"/>
                </a:lnTo>
                <a:lnTo>
                  <a:pt x="0" y="2376424"/>
                </a:lnTo>
                <a:close/>
              </a:path>
            </a:pathLst>
          </a:custGeom>
          <a:ln w="9525">
            <a:solidFill>
              <a:srgbClr val="D162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096000" y="1268475"/>
            <a:ext cx="2790825" cy="2733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48000" y="1268475"/>
            <a:ext cx="2819400" cy="27605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1268349"/>
            <a:ext cx="2819400" cy="27622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47369" y="4265929"/>
            <a:ext cx="7899400" cy="2065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AutoNum type="arabicParenR"/>
              <a:tabLst>
                <a:tab pos="355600" algn="l"/>
              </a:tabLst>
            </a:pPr>
            <a:r>
              <a:rPr sz="1800" spc="-5" dirty="0">
                <a:latin typeface="Verdana"/>
                <a:cs typeface="Verdana"/>
              </a:rPr>
              <a:t>Мужчины спорят </a:t>
            </a:r>
            <a:r>
              <a:rPr sz="1800" dirty="0">
                <a:latin typeface="Verdana"/>
                <a:cs typeface="Verdana"/>
              </a:rPr>
              <a:t>о </a:t>
            </a:r>
            <a:r>
              <a:rPr sz="1800" spc="-5" dirty="0">
                <a:latin typeface="Verdana"/>
                <a:cs typeface="Verdana"/>
              </a:rPr>
              <a:t>парковке </a:t>
            </a:r>
            <a:r>
              <a:rPr sz="1800" dirty="0">
                <a:latin typeface="Verdana"/>
                <a:cs typeface="Verdana"/>
              </a:rPr>
              <a:t>в</a:t>
            </a:r>
            <a:r>
              <a:rPr sz="1800" spc="-2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тени.</a:t>
            </a:r>
            <a:endParaRPr sz="1800">
              <a:latin typeface="Verdana"/>
              <a:cs typeface="Verdana"/>
            </a:endParaRPr>
          </a:p>
          <a:p>
            <a:pPr marL="355600" indent="-342900">
              <a:lnSpc>
                <a:spcPts val="2160"/>
              </a:lnSpc>
              <a:spcBef>
                <a:spcPts val="1080"/>
              </a:spcBef>
              <a:buAutoNum type="arabicParenR"/>
              <a:tabLst>
                <a:tab pos="355600" algn="l"/>
              </a:tabLst>
            </a:pPr>
            <a:r>
              <a:rPr sz="1800" spc="-5" dirty="0">
                <a:latin typeface="Verdana"/>
                <a:cs typeface="Verdana"/>
              </a:rPr>
              <a:t>Мужчина </a:t>
            </a:r>
            <a:r>
              <a:rPr sz="1800" dirty="0">
                <a:latin typeface="Verdana"/>
                <a:cs typeface="Verdana"/>
              </a:rPr>
              <a:t>жалуется </a:t>
            </a:r>
            <a:r>
              <a:rPr sz="1800" spc="-5" dirty="0">
                <a:latin typeface="Verdana"/>
                <a:cs typeface="Verdana"/>
              </a:rPr>
              <a:t>на другого, потому что </a:t>
            </a:r>
            <a:r>
              <a:rPr sz="1800" dirty="0">
                <a:latin typeface="Verdana"/>
                <a:cs typeface="Verdana"/>
              </a:rPr>
              <a:t>тот </a:t>
            </a:r>
            <a:r>
              <a:rPr sz="1800" spc="-5" dirty="0">
                <a:latin typeface="Verdana"/>
                <a:cs typeface="Verdana"/>
              </a:rPr>
              <a:t>занял </a:t>
            </a:r>
            <a:r>
              <a:rPr sz="1800" dirty="0">
                <a:latin typeface="Verdana"/>
                <a:cs typeface="Verdana"/>
              </a:rPr>
              <a:t>два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места</a:t>
            </a:r>
            <a:endParaRPr sz="18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для</a:t>
            </a:r>
            <a:r>
              <a:rPr sz="1800" spc="-6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парковки.</a:t>
            </a:r>
            <a:endParaRPr sz="180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AutoNum type="arabicParenR" startAt="3"/>
              <a:tabLst>
                <a:tab pos="355600" algn="l"/>
              </a:tabLst>
            </a:pPr>
            <a:r>
              <a:rPr sz="1800" dirty="0">
                <a:latin typeface="Verdana"/>
                <a:cs typeface="Verdana"/>
              </a:rPr>
              <a:t>Водителя </a:t>
            </a:r>
            <a:r>
              <a:rPr sz="1800" spc="-5" dirty="0">
                <a:latin typeface="Verdana"/>
                <a:cs typeface="Verdana"/>
              </a:rPr>
              <a:t>серого </a:t>
            </a:r>
            <a:r>
              <a:rPr sz="1800" dirty="0">
                <a:latin typeface="Verdana"/>
                <a:cs typeface="Verdana"/>
              </a:rPr>
              <a:t>Мерседеса </a:t>
            </a:r>
            <a:r>
              <a:rPr sz="1800" spc="-5" dirty="0">
                <a:latin typeface="Verdana"/>
                <a:cs typeface="Verdana"/>
              </a:rPr>
              <a:t>критикуют</a:t>
            </a:r>
            <a:r>
              <a:rPr sz="1800" spc="-9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несправедливо.</a:t>
            </a:r>
            <a:endParaRPr sz="180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AutoNum type="arabicParenR" startAt="3"/>
              <a:tabLst>
                <a:tab pos="355600" algn="l"/>
              </a:tabLst>
            </a:pPr>
            <a:r>
              <a:rPr sz="1800" spc="-5" dirty="0">
                <a:latin typeface="Verdana"/>
                <a:cs typeface="Verdana"/>
              </a:rPr>
              <a:t>Разногласие </a:t>
            </a:r>
            <a:r>
              <a:rPr sz="1800" dirty="0">
                <a:latin typeface="Verdana"/>
                <a:cs typeface="Verdana"/>
              </a:rPr>
              <a:t>между двумя </a:t>
            </a:r>
            <a:r>
              <a:rPr sz="1800" spc="-5" dirty="0">
                <a:latin typeface="Verdana"/>
                <a:cs typeface="Verdana"/>
              </a:rPr>
              <a:t>мужчинами </a:t>
            </a:r>
            <a:r>
              <a:rPr sz="1800" spc="-10" dirty="0">
                <a:latin typeface="Verdana"/>
                <a:cs typeface="Verdana"/>
              </a:rPr>
              <a:t>по </a:t>
            </a:r>
            <a:r>
              <a:rPr sz="1800" dirty="0">
                <a:latin typeface="Verdana"/>
                <a:cs typeface="Verdana"/>
              </a:rPr>
              <a:t>поводу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марок</a:t>
            </a:r>
            <a:endParaRPr sz="18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автомобиля.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17</a:t>
            </a:fld>
            <a:endParaRPr dirty="0"/>
          </a:p>
        </p:txBody>
      </p:sp>
      <p:sp>
        <p:nvSpPr>
          <p:cNvPr id="14" name="object 14"/>
          <p:cNvSpPr txBox="1"/>
          <p:nvPr/>
        </p:nvSpPr>
        <p:spPr>
          <a:xfrm>
            <a:off x="78739" y="6714262"/>
            <a:ext cx="223964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(picture story painted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10" dirty="0">
                <a:latin typeface="Verdana"/>
                <a:cs typeface="Verdana"/>
              </a:rPr>
              <a:t>Janne</a:t>
            </a:r>
            <a:r>
              <a:rPr sz="800" i="1" spc="70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Hottenrott)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7004" rIns="0" bIns="0" rtlCol="0">
            <a:spAutoFit/>
          </a:bodyPr>
          <a:lstStyle/>
          <a:p>
            <a:pPr marL="1336675">
              <a:lnSpc>
                <a:spcPct val="100000"/>
              </a:lnSpc>
            </a:pPr>
            <a:r>
              <a:rPr spc="-5" dirty="0"/>
              <a:t>Пожалуйста </a:t>
            </a:r>
            <a:r>
              <a:rPr dirty="0"/>
              <a:t>переоцените </a:t>
            </a:r>
            <a:r>
              <a:rPr spc="-5" dirty="0"/>
              <a:t>вероятность</a:t>
            </a:r>
            <a:r>
              <a:rPr spc="-130" dirty="0"/>
              <a:t> </a:t>
            </a:r>
            <a:r>
              <a:rPr dirty="0"/>
              <a:t>ответа</a:t>
            </a:r>
          </a:p>
        </p:txBody>
      </p:sp>
    </p:spTree>
    <p:extLst>
      <p:ext uri="{BB962C8B-B14F-4D97-AF65-F5344CB8AC3E}">
        <p14:creationId xmlns:p14="http://schemas.microsoft.com/office/powerpoint/2010/main" val="87945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47790" y="3520440"/>
            <a:ext cx="15303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914130" y="3520440"/>
            <a:ext cx="15303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99029" y="3520440"/>
            <a:ext cx="15303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224901" y="1557400"/>
            <a:ext cx="144780" cy="2376805"/>
          </a:xfrm>
          <a:custGeom>
            <a:avLst/>
            <a:gdLst/>
            <a:ahLst/>
            <a:cxnLst/>
            <a:rect l="l" t="t" r="r" b="b"/>
            <a:pathLst>
              <a:path w="144779" h="2376804">
                <a:moveTo>
                  <a:pt x="0" y="2376424"/>
                </a:moveTo>
                <a:lnTo>
                  <a:pt x="144462" y="2376424"/>
                </a:lnTo>
                <a:lnTo>
                  <a:pt x="144462" y="0"/>
                </a:lnTo>
                <a:lnTo>
                  <a:pt x="0" y="0"/>
                </a:lnTo>
                <a:lnTo>
                  <a:pt x="0" y="2376424"/>
                </a:lnTo>
                <a:close/>
              </a:path>
            </a:pathLst>
          </a:custGeom>
          <a:solidFill>
            <a:srgbClr val="D162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224901" y="1557400"/>
            <a:ext cx="144780" cy="2376805"/>
          </a:xfrm>
          <a:custGeom>
            <a:avLst/>
            <a:gdLst/>
            <a:ahLst/>
            <a:cxnLst/>
            <a:rect l="l" t="t" r="r" b="b"/>
            <a:pathLst>
              <a:path w="144779" h="2376804">
                <a:moveTo>
                  <a:pt x="0" y="2376424"/>
                </a:moveTo>
                <a:lnTo>
                  <a:pt x="144462" y="2376424"/>
                </a:lnTo>
                <a:lnTo>
                  <a:pt x="144462" y="0"/>
                </a:lnTo>
                <a:lnTo>
                  <a:pt x="0" y="0"/>
                </a:lnTo>
                <a:lnTo>
                  <a:pt x="0" y="2376424"/>
                </a:lnTo>
                <a:close/>
              </a:path>
            </a:pathLst>
          </a:custGeom>
          <a:ln w="9525">
            <a:solidFill>
              <a:srgbClr val="D162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096000" y="1268475"/>
            <a:ext cx="2790825" cy="2733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48000" y="1268475"/>
            <a:ext cx="2819400" cy="27605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1268349"/>
            <a:ext cx="2819400" cy="27622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47369" y="4265929"/>
            <a:ext cx="7899400" cy="2065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AutoNum type="arabicParenR"/>
              <a:tabLst>
                <a:tab pos="355600" algn="l"/>
              </a:tabLst>
            </a:pPr>
            <a:r>
              <a:rPr sz="1800" spc="-5" dirty="0">
                <a:latin typeface="Verdana"/>
                <a:cs typeface="Verdana"/>
              </a:rPr>
              <a:t>Мужчины спорят </a:t>
            </a:r>
            <a:r>
              <a:rPr sz="1800" dirty="0">
                <a:latin typeface="Verdana"/>
                <a:cs typeface="Verdana"/>
              </a:rPr>
              <a:t>о </a:t>
            </a:r>
            <a:r>
              <a:rPr sz="1800" spc="-5" dirty="0">
                <a:latin typeface="Verdana"/>
                <a:cs typeface="Verdana"/>
              </a:rPr>
              <a:t>парковке </a:t>
            </a:r>
            <a:r>
              <a:rPr sz="1800" dirty="0">
                <a:latin typeface="Verdana"/>
                <a:cs typeface="Verdana"/>
              </a:rPr>
              <a:t>в</a:t>
            </a:r>
            <a:r>
              <a:rPr sz="1800" spc="-2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тени.</a:t>
            </a:r>
            <a:endParaRPr sz="1800">
              <a:latin typeface="Verdana"/>
              <a:cs typeface="Verdana"/>
            </a:endParaRPr>
          </a:p>
          <a:p>
            <a:pPr marL="355600" indent="-342900">
              <a:lnSpc>
                <a:spcPts val="2160"/>
              </a:lnSpc>
              <a:spcBef>
                <a:spcPts val="1080"/>
              </a:spcBef>
              <a:buAutoNum type="arabicParenR"/>
              <a:tabLst>
                <a:tab pos="355600" algn="l"/>
              </a:tabLst>
            </a:pPr>
            <a:r>
              <a:rPr sz="1800" spc="-5" dirty="0">
                <a:latin typeface="Verdana"/>
                <a:cs typeface="Verdana"/>
              </a:rPr>
              <a:t>Мужчина </a:t>
            </a:r>
            <a:r>
              <a:rPr sz="1800" dirty="0">
                <a:latin typeface="Verdana"/>
                <a:cs typeface="Verdana"/>
              </a:rPr>
              <a:t>жалуется </a:t>
            </a:r>
            <a:r>
              <a:rPr sz="1800" spc="-5" dirty="0">
                <a:latin typeface="Verdana"/>
                <a:cs typeface="Verdana"/>
              </a:rPr>
              <a:t>на другого, потому что </a:t>
            </a:r>
            <a:r>
              <a:rPr sz="1800" dirty="0">
                <a:latin typeface="Verdana"/>
                <a:cs typeface="Verdana"/>
              </a:rPr>
              <a:t>тот </a:t>
            </a:r>
            <a:r>
              <a:rPr sz="1800" spc="-5" dirty="0">
                <a:latin typeface="Verdana"/>
                <a:cs typeface="Verdana"/>
              </a:rPr>
              <a:t>занял </a:t>
            </a:r>
            <a:r>
              <a:rPr sz="1800" dirty="0">
                <a:latin typeface="Verdana"/>
                <a:cs typeface="Verdana"/>
              </a:rPr>
              <a:t>два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места</a:t>
            </a:r>
            <a:endParaRPr sz="18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для</a:t>
            </a:r>
            <a:r>
              <a:rPr sz="1800" spc="-6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парковки.</a:t>
            </a:r>
            <a:endParaRPr sz="180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AutoNum type="arabicParenR" startAt="3"/>
              <a:tabLst>
                <a:tab pos="355600" algn="l"/>
              </a:tabLst>
            </a:pPr>
            <a:r>
              <a:rPr sz="1800" b="1" dirty="0">
                <a:latin typeface="Verdana"/>
                <a:cs typeface="Verdana"/>
              </a:rPr>
              <a:t>Водителя серого </a:t>
            </a:r>
            <a:r>
              <a:rPr sz="1800" b="1" spc="-5" dirty="0">
                <a:latin typeface="Verdana"/>
                <a:cs typeface="Verdana"/>
              </a:rPr>
              <a:t>Мерседеса критикуют</a:t>
            </a:r>
            <a:r>
              <a:rPr sz="1800" b="1" spc="45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несправедливо</a:t>
            </a:r>
            <a:r>
              <a:rPr sz="1800" dirty="0">
                <a:latin typeface="Verdana"/>
                <a:cs typeface="Verdana"/>
              </a:rPr>
              <a:t>.</a:t>
            </a:r>
            <a:endParaRPr sz="180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AutoNum type="arabicParenR" startAt="3"/>
              <a:tabLst>
                <a:tab pos="355600" algn="l"/>
              </a:tabLst>
            </a:pPr>
            <a:r>
              <a:rPr sz="1800" spc="-5" dirty="0">
                <a:latin typeface="Verdana"/>
                <a:cs typeface="Verdana"/>
              </a:rPr>
              <a:t>Разногласие </a:t>
            </a:r>
            <a:r>
              <a:rPr sz="1800" dirty="0">
                <a:latin typeface="Verdana"/>
                <a:cs typeface="Verdana"/>
              </a:rPr>
              <a:t>между двумя </a:t>
            </a:r>
            <a:r>
              <a:rPr sz="1800" spc="-5" dirty="0">
                <a:latin typeface="Verdana"/>
                <a:cs typeface="Verdana"/>
              </a:rPr>
              <a:t>мужчинами </a:t>
            </a:r>
            <a:r>
              <a:rPr sz="1800" spc="-10" dirty="0">
                <a:latin typeface="Verdana"/>
                <a:cs typeface="Verdana"/>
              </a:rPr>
              <a:t>по </a:t>
            </a:r>
            <a:r>
              <a:rPr sz="1800" dirty="0">
                <a:latin typeface="Verdana"/>
                <a:cs typeface="Verdana"/>
              </a:rPr>
              <a:t>поводу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марок</a:t>
            </a:r>
            <a:endParaRPr sz="1800">
              <a:latin typeface="Verdana"/>
              <a:cs typeface="Verdana"/>
            </a:endParaRPr>
          </a:p>
          <a:p>
            <a:pPr marL="354965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автомобиля.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18</a:t>
            </a:fld>
            <a:endParaRPr dirty="0"/>
          </a:p>
        </p:txBody>
      </p:sp>
      <p:sp>
        <p:nvSpPr>
          <p:cNvPr id="14" name="object 14"/>
          <p:cNvSpPr txBox="1"/>
          <p:nvPr/>
        </p:nvSpPr>
        <p:spPr>
          <a:xfrm>
            <a:off x="78739" y="6714262"/>
            <a:ext cx="223964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(picture story painted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10" dirty="0">
                <a:latin typeface="Verdana"/>
                <a:cs typeface="Verdana"/>
              </a:rPr>
              <a:t>Janne</a:t>
            </a:r>
            <a:r>
              <a:rPr sz="800" i="1" spc="70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Hottenrott)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7004" rIns="0" bIns="0" rtlCol="0">
            <a:spAutoFit/>
          </a:bodyPr>
          <a:lstStyle/>
          <a:p>
            <a:pPr marL="1336675">
              <a:lnSpc>
                <a:spcPct val="100000"/>
              </a:lnSpc>
            </a:pPr>
            <a:r>
              <a:rPr spc="-5" dirty="0"/>
              <a:t>Пожалуйста </a:t>
            </a:r>
            <a:r>
              <a:rPr dirty="0"/>
              <a:t>переоцените </a:t>
            </a:r>
            <a:r>
              <a:rPr spc="-5" dirty="0"/>
              <a:t>вероятность</a:t>
            </a:r>
            <a:r>
              <a:rPr spc="-130" dirty="0"/>
              <a:t> </a:t>
            </a:r>
            <a:r>
              <a:rPr dirty="0"/>
              <a:t>ответа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14130" y="4385945"/>
            <a:ext cx="15303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224901" y="2167001"/>
            <a:ext cx="144780" cy="2376805"/>
          </a:xfrm>
          <a:custGeom>
            <a:avLst/>
            <a:gdLst/>
            <a:ahLst/>
            <a:cxnLst/>
            <a:rect l="l" t="t" r="r" b="b"/>
            <a:pathLst>
              <a:path w="144779" h="2376804">
                <a:moveTo>
                  <a:pt x="0" y="2376424"/>
                </a:moveTo>
                <a:lnTo>
                  <a:pt x="144462" y="2376424"/>
                </a:lnTo>
                <a:lnTo>
                  <a:pt x="144462" y="0"/>
                </a:lnTo>
                <a:lnTo>
                  <a:pt x="0" y="0"/>
                </a:lnTo>
                <a:lnTo>
                  <a:pt x="0" y="2376424"/>
                </a:lnTo>
                <a:close/>
              </a:path>
            </a:pathLst>
          </a:custGeom>
          <a:solidFill>
            <a:srgbClr val="D162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224901" y="2167001"/>
            <a:ext cx="144780" cy="2376805"/>
          </a:xfrm>
          <a:custGeom>
            <a:avLst/>
            <a:gdLst/>
            <a:ahLst/>
            <a:cxnLst/>
            <a:rect l="l" t="t" r="r" b="b"/>
            <a:pathLst>
              <a:path w="144779" h="2376804">
                <a:moveTo>
                  <a:pt x="0" y="2376424"/>
                </a:moveTo>
                <a:lnTo>
                  <a:pt x="144462" y="2376424"/>
                </a:lnTo>
                <a:lnTo>
                  <a:pt x="144462" y="0"/>
                </a:lnTo>
                <a:lnTo>
                  <a:pt x="0" y="0"/>
                </a:lnTo>
                <a:lnTo>
                  <a:pt x="0" y="2376424"/>
                </a:lnTo>
                <a:close/>
              </a:path>
            </a:pathLst>
          </a:custGeom>
          <a:ln w="9525">
            <a:solidFill>
              <a:srgbClr val="D162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96000" y="2133600"/>
            <a:ext cx="2790825" cy="2733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8000" y="2133600"/>
            <a:ext cx="2819400" cy="27607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2133600"/>
            <a:ext cx="2819400" cy="27622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8739" y="1165478"/>
            <a:ext cx="8262620" cy="694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500" spc="-5" dirty="0">
                <a:latin typeface="Verdana"/>
                <a:cs typeface="Verdana"/>
              </a:rPr>
              <a:t>Поскольку </a:t>
            </a:r>
            <a:r>
              <a:rPr sz="1500" dirty="0">
                <a:latin typeface="Verdana"/>
                <a:cs typeface="Verdana"/>
              </a:rPr>
              <a:t>Mercedes </a:t>
            </a:r>
            <a:r>
              <a:rPr sz="1500" spc="-5" dirty="0">
                <a:latin typeface="Verdana"/>
                <a:cs typeface="Verdana"/>
              </a:rPr>
              <a:t>занимает </a:t>
            </a:r>
            <a:r>
              <a:rPr sz="1500" dirty="0">
                <a:latin typeface="Verdana"/>
                <a:cs typeface="Verdana"/>
              </a:rPr>
              <a:t>два парковочных </a:t>
            </a:r>
            <a:r>
              <a:rPr sz="1500" spc="-5" dirty="0">
                <a:latin typeface="Verdana"/>
                <a:cs typeface="Verdana"/>
              </a:rPr>
              <a:t>места, </a:t>
            </a:r>
            <a:r>
              <a:rPr sz="1500" dirty="0">
                <a:latin typeface="Verdana"/>
                <a:cs typeface="Verdana"/>
              </a:rPr>
              <a:t>две первые</a:t>
            </a:r>
            <a:r>
              <a:rPr sz="1500" spc="-110" dirty="0">
                <a:latin typeface="Verdana"/>
                <a:cs typeface="Verdana"/>
              </a:rPr>
              <a:t> </a:t>
            </a:r>
            <a:r>
              <a:rPr sz="1500" spc="-5" dirty="0">
                <a:latin typeface="Verdana"/>
                <a:cs typeface="Verdana"/>
              </a:rPr>
              <a:t>интерпретации  кажутся </a:t>
            </a:r>
            <a:r>
              <a:rPr sz="1500" dirty="0">
                <a:latin typeface="Verdana"/>
                <a:cs typeface="Verdana"/>
              </a:rPr>
              <a:t>возможными. Человек в </a:t>
            </a:r>
            <a:r>
              <a:rPr sz="1500" spc="-5" dirty="0">
                <a:latin typeface="Verdana"/>
                <a:cs typeface="Verdana"/>
              </a:rPr>
              <a:t>голубой рубашке, указывающий </a:t>
            </a:r>
            <a:r>
              <a:rPr sz="1500" dirty="0">
                <a:latin typeface="Verdana"/>
                <a:cs typeface="Verdana"/>
              </a:rPr>
              <a:t>на </a:t>
            </a:r>
            <a:r>
              <a:rPr sz="1500" spc="-5" dirty="0">
                <a:latin typeface="Verdana"/>
                <a:cs typeface="Verdana"/>
              </a:rPr>
              <a:t>красный  </a:t>
            </a:r>
            <a:r>
              <a:rPr sz="1500" dirty="0">
                <a:latin typeface="Verdana"/>
                <a:cs typeface="Verdana"/>
              </a:rPr>
              <a:t>автомобиль, </a:t>
            </a:r>
            <a:r>
              <a:rPr sz="1500" spc="-5" dirty="0">
                <a:latin typeface="Verdana"/>
                <a:cs typeface="Verdana"/>
              </a:rPr>
              <a:t>также </a:t>
            </a:r>
            <a:r>
              <a:rPr sz="1500" dirty="0">
                <a:latin typeface="Verdana"/>
                <a:cs typeface="Verdana"/>
              </a:rPr>
              <a:t>позволяет </a:t>
            </a:r>
            <a:r>
              <a:rPr sz="1500" spc="-5" dirty="0">
                <a:latin typeface="Verdana"/>
                <a:cs typeface="Verdana"/>
              </a:rPr>
              <a:t>допустить </a:t>
            </a:r>
            <a:r>
              <a:rPr sz="1500" dirty="0">
                <a:latin typeface="Verdana"/>
                <a:cs typeface="Verdana"/>
              </a:rPr>
              <a:t>интерпретацию</a:t>
            </a:r>
            <a:r>
              <a:rPr sz="1500" spc="-114" dirty="0">
                <a:latin typeface="Verdana"/>
                <a:cs typeface="Verdana"/>
              </a:rPr>
              <a:t> </a:t>
            </a:r>
            <a:r>
              <a:rPr sz="1500" dirty="0">
                <a:latin typeface="Verdana"/>
                <a:cs typeface="Verdana"/>
              </a:rPr>
              <a:t>4.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19</a:t>
            </a:fld>
            <a:endParaRPr dirty="0"/>
          </a:p>
        </p:txBody>
      </p:sp>
      <p:sp>
        <p:nvSpPr>
          <p:cNvPr id="13" name="object 13"/>
          <p:cNvSpPr txBox="1"/>
          <p:nvPr/>
        </p:nvSpPr>
        <p:spPr>
          <a:xfrm>
            <a:off x="78739" y="6714262"/>
            <a:ext cx="223964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(picture story painted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10" dirty="0">
                <a:latin typeface="Verdana"/>
                <a:cs typeface="Verdana"/>
              </a:rPr>
              <a:t>Janne</a:t>
            </a:r>
            <a:r>
              <a:rPr sz="800" i="1" spc="70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Hottenrott)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39" y="4385945"/>
            <a:ext cx="8806180" cy="2219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32735">
              <a:lnSpc>
                <a:spcPct val="100000"/>
              </a:lnSpc>
              <a:tabLst>
                <a:tab pos="5881370" algn="l"/>
              </a:tabLst>
            </a:pPr>
            <a:r>
              <a:rPr sz="1800" b="1" dirty="0">
                <a:latin typeface="Arial"/>
                <a:cs typeface="Arial"/>
              </a:rPr>
              <a:t>1	2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latin typeface="Verdana"/>
                <a:cs typeface="Verdana"/>
              </a:rPr>
              <a:t>Правильная </a:t>
            </a:r>
            <a:r>
              <a:rPr sz="1500" spc="-5" dirty="0">
                <a:latin typeface="Verdana"/>
                <a:cs typeface="Verdana"/>
              </a:rPr>
              <a:t>интерпретация: </a:t>
            </a:r>
            <a:r>
              <a:rPr sz="1500" dirty="0">
                <a:latin typeface="Verdana"/>
                <a:cs typeface="Verdana"/>
              </a:rPr>
              <a:t>человек справа обвиняет </a:t>
            </a:r>
            <a:r>
              <a:rPr sz="1500" spc="-5" dirty="0">
                <a:latin typeface="Verdana"/>
                <a:cs typeface="Verdana"/>
              </a:rPr>
              <a:t>другого </a:t>
            </a:r>
            <a:r>
              <a:rPr sz="1500" dirty="0">
                <a:latin typeface="Verdana"/>
                <a:cs typeface="Verdana"/>
              </a:rPr>
              <a:t>в</a:t>
            </a:r>
            <a:r>
              <a:rPr sz="1500" spc="-160" dirty="0">
                <a:latin typeface="Verdana"/>
                <a:cs typeface="Verdana"/>
              </a:rPr>
              <a:t> </a:t>
            </a:r>
            <a:r>
              <a:rPr sz="1500" spc="-5" dirty="0">
                <a:latin typeface="Verdana"/>
                <a:cs typeface="Verdana"/>
              </a:rPr>
              <a:t>неправильной</a:t>
            </a:r>
            <a:endParaRPr sz="15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latin typeface="Verdana"/>
                <a:cs typeface="Verdana"/>
              </a:rPr>
              <a:t>парковке.</a:t>
            </a:r>
            <a:endParaRPr sz="15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500" spc="-5" dirty="0">
                <a:latin typeface="Verdana"/>
                <a:cs typeface="Verdana"/>
              </a:rPr>
              <a:t>Но: </a:t>
            </a:r>
            <a:r>
              <a:rPr sz="1500" dirty="0">
                <a:latin typeface="Verdana"/>
                <a:cs typeface="Verdana"/>
              </a:rPr>
              <a:t>водитель </a:t>
            </a:r>
            <a:r>
              <a:rPr sz="1500" spc="-5" dirty="0">
                <a:latin typeface="Verdana"/>
                <a:cs typeface="Verdana"/>
              </a:rPr>
              <a:t>серого </a:t>
            </a:r>
            <a:r>
              <a:rPr sz="1500" dirty="0">
                <a:latin typeface="Verdana"/>
                <a:cs typeface="Verdana"/>
              </a:rPr>
              <a:t>Mercedes не </a:t>
            </a:r>
            <a:r>
              <a:rPr sz="1500" spc="-5" dirty="0">
                <a:latin typeface="Verdana"/>
                <a:cs typeface="Verdana"/>
              </a:rPr>
              <a:t>смог </a:t>
            </a:r>
            <a:r>
              <a:rPr sz="1500" dirty="0">
                <a:latin typeface="Verdana"/>
                <a:cs typeface="Verdana"/>
              </a:rPr>
              <a:t>правильно </a:t>
            </a:r>
            <a:r>
              <a:rPr sz="1500" spc="-5" dirty="0">
                <a:latin typeface="Verdana"/>
                <a:cs typeface="Verdana"/>
              </a:rPr>
              <a:t>припарковаться, </a:t>
            </a:r>
            <a:r>
              <a:rPr sz="1500" dirty="0">
                <a:latin typeface="Verdana"/>
                <a:cs typeface="Verdana"/>
              </a:rPr>
              <a:t>потому </a:t>
            </a:r>
            <a:r>
              <a:rPr sz="1500" spc="-5" dirty="0">
                <a:latin typeface="Verdana"/>
                <a:cs typeface="Verdana"/>
              </a:rPr>
              <a:t>что </a:t>
            </a:r>
            <a:r>
              <a:rPr sz="1500" dirty="0">
                <a:latin typeface="Verdana"/>
                <a:cs typeface="Verdana"/>
              </a:rPr>
              <a:t>соседние  </a:t>
            </a:r>
            <a:r>
              <a:rPr sz="1500" spc="-5" dirty="0">
                <a:latin typeface="Verdana"/>
                <a:cs typeface="Verdana"/>
              </a:rPr>
              <a:t>машины </a:t>
            </a:r>
            <a:r>
              <a:rPr sz="1500" dirty="0">
                <a:latin typeface="Verdana"/>
                <a:cs typeface="Verdana"/>
              </a:rPr>
              <a:t>не использовали соответствующие парковочные</a:t>
            </a:r>
            <a:r>
              <a:rPr sz="1500" spc="-195" dirty="0">
                <a:latin typeface="Verdana"/>
                <a:cs typeface="Verdana"/>
              </a:rPr>
              <a:t> </a:t>
            </a:r>
            <a:r>
              <a:rPr sz="1500" spc="-5" dirty="0">
                <a:latin typeface="Verdana"/>
                <a:cs typeface="Verdana"/>
              </a:rPr>
              <a:t>места.</a:t>
            </a:r>
            <a:endParaRPr sz="1500">
              <a:latin typeface="Verdana"/>
              <a:cs typeface="Verdana"/>
            </a:endParaRPr>
          </a:p>
          <a:p>
            <a:pPr marL="12700" marR="222250">
              <a:lnSpc>
                <a:spcPct val="100000"/>
              </a:lnSpc>
            </a:pPr>
            <a:r>
              <a:rPr sz="1500" dirty="0">
                <a:latin typeface="Verdana"/>
                <a:cs typeface="Verdana"/>
              </a:rPr>
              <a:t>Вывод: в </a:t>
            </a:r>
            <a:r>
              <a:rPr sz="1500" spc="-5" dirty="0">
                <a:latin typeface="Verdana"/>
                <a:cs typeface="Verdana"/>
              </a:rPr>
              <a:t>повседневной жизни существуют ситуации, </a:t>
            </a:r>
            <a:r>
              <a:rPr sz="1500" dirty="0">
                <a:latin typeface="Verdana"/>
                <a:cs typeface="Verdana"/>
              </a:rPr>
              <a:t>в которых </a:t>
            </a:r>
            <a:r>
              <a:rPr sz="1500" spc="-5" dirty="0">
                <a:latin typeface="Verdana"/>
                <a:cs typeface="Verdana"/>
              </a:rPr>
              <a:t>мы </a:t>
            </a:r>
            <a:r>
              <a:rPr sz="1500" dirty="0">
                <a:latin typeface="Verdana"/>
                <a:cs typeface="Verdana"/>
              </a:rPr>
              <a:t>на первый </a:t>
            </a:r>
            <a:r>
              <a:rPr sz="1500" spc="-5" dirty="0">
                <a:latin typeface="Verdana"/>
                <a:cs typeface="Verdana"/>
              </a:rPr>
              <a:t>взгляд  </a:t>
            </a:r>
            <a:r>
              <a:rPr sz="1500" dirty="0">
                <a:latin typeface="Verdana"/>
                <a:cs typeface="Verdana"/>
              </a:rPr>
              <a:t>ошибаемся. </a:t>
            </a:r>
            <a:r>
              <a:rPr sz="1500" spc="-5" dirty="0">
                <a:latin typeface="Verdana"/>
                <a:cs typeface="Verdana"/>
              </a:rPr>
              <a:t>Постарайтесь учитывать </a:t>
            </a:r>
            <a:r>
              <a:rPr sz="1500" dirty="0">
                <a:latin typeface="Verdana"/>
                <a:cs typeface="Verdana"/>
              </a:rPr>
              <a:t>иные интерпретации/мнения и всегда быть  </a:t>
            </a:r>
            <a:r>
              <a:rPr sz="1500" spc="-5" dirty="0">
                <a:latin typeface="Verdana"/>
                <a:cs typeface="Verdana"/>
              </a:rPr>
              <a:t>открытыми </a:t>
            </a:r>
            <a:r>
              <a:rPr sz="1500" dirty="0">
                <a:latin typeface="Verdana"/>
                <a:cs typeface="Verdana"/>
              </a:rPr>
              <a:t>в </a:t>
            </a:r>
            <a:r>
              <a:rPr sz="1500" spc="-5" dirty="0">
                <a:latin typeface="Verdana"/>
                <a:cs typeface="Verdana"/>
              </a:rPr>
              <a:t>признании </a:t>
            </a:r>
            <a:r>
              <a:rPr sz="1500" dirty="0">
                <a:latin typeface="Verdana"/>
                <a:cs typeface="Verdana"/>
              </a:rPr>
              <a:t>собственных</a:t>
            </a:r>
            <a:r>
              <a:rPr sz="1500" spc="-95" dirty="0">
                <a:latin typeface="Verdana"/>
                <a:cs typeface="Verdana"/>
              </a:rPr>
              <a:t> </a:t>
            </a:r>
            <a:r>
              <a:rPr sz="1500" dirty="0">
                <a:latin typeface="Verdana"/>
                <a:cs typeface="Verdana"/>
              </a:rPr>
              <a:t>ошибок.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10184" y="54356"/>
            <a:ext cx="8679180" cy="615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/>
              <a:t>Для окончательного принятия решения необходимо</a:t>
            </a:r>
            <a:r>
              <a:rPr spc="-285" dirty="0"/>
              <a:t> </a:t>
            </a:r>
            <a:r>
              <a:rPr dirty="0"/>
              <a:t>просмотреть</a:t>
            </a:r>
          </a:p>
          <a:p>
            <a:pPr marL="9525" algn="ctr">
              <a:lnSpc>
                <a:spcPct val="100000"/>
              </a:lnSpc>
            </a:pPr>
            <a:r>
              <a:rPr spc="-10" dirty="0"/>
              <a:t>все</a:t>
            </a:r>
            <a:r>
              <a:rPr spc="-40" dirty="0"/>
              <a:t> </a:t>
            </a:r>
            <a:r>
              <a:rPr spc="-5" dirty="0"/>
              <a:t>фотографии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58127" y="3752215"/>
            <a:ext cx="8784590" cy="23314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31665">
              <a:lnSpc>
                <a:spcPct val="100000"/>
              </a:lnSpc>
              <a:tabLst>
                <a:tab pos="6824345" algn="l"/>
              </a:tabLst>
            </a:pPr>
            <a:r>
              <a:rPr sz="1800" b="1" spc="-5" dirty="0">
                <a:latin typeface="Arial"/>
                <a:cs typeface="Arial"/>
              </a:rPr>
              <a:t>	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490220" indent="-477520">
              <a:lnSpc>
                <a:spcPct val="100000"/>
              </a:lnSpc>
              <a:buAutoNum type="arabicParenBoth"/>
              <a:tabLst>
                <a:tab pos="490855" algn="l"/>
              </a:tabLst>
            </a:pPr>
            <a:r>
              <a:rPr sz="1800" spc="-5" dirty="0">
                <a:latin typeface="Verdana"/>
                <a:cs typeface="Verdana"/>
              </a:rPr>
              <a:t>Женщина выиграла </a:t>
            </a:r>
            <a:r>
              <a:rPr sz="1800" dirty="0">
                <a:latin typeface="Verdana"/>
                <a:cs typeface="Verdana"/>
              </a:rPr>
              <a:t>в лотерею </a:t>
            </a:r>
            <a:r>
              <a:rPr sz="1800" spc="-5" dirty="0">
                <a:latin typeface="Verdana"/>
                <a:cs typeface="Verdana"/>
              </a:rPr>
              <a:t>и хочет </a:t>
            </a:r>
            <a:r>
              <a:rPr sz="1800" dirty="0">
                <a:latin typeface="Verdana"/>
                <a:cs typeface="Verdana"/>
              </a:rPr>
              <a:t>сделать пожертвование</a:t>
            </a:r>
            <a:r>
              <a:rPr sz="1800" spc="-6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через</a:t>
            </a:r>
            <a:endParaRPr sz="1800" dirty="0">
              <a:latin typeface="Verdana"/>
              <a:cs typeface="Verdana"/>
            </a:endParaRPr>
          </a:p>
          <a:p>
            <a:pPr marL="49022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радио.</a:t>
            </a:r>
          </a:p>
          <a:p>
            <a:pPr marL="490220" indent="-477520">
              <a:lnSpc>
                <a:spcPct val="100000"/>
              </a:lnSpc>
              <a:spcBef>
                <a:spcPts val="1080"/>
              </a:spcBef>
              <a:buAutoNum type="arabicParenBoth" startAt="2"/>
              <a:tabLst>
                <a:tab pos="490855" algn="l"/>
              </a:tabLst>
            </a:pPr>
            <a:r>
              <a:rPr sz="1800" spc="-5" dirty="0">
                <a:latin typeface="Verdana"/>
                <a:cs typeface="Verdana"/>
              </a:rPr>
              <a:t>Женщина хочет </a:t>
            </a:r>
            <a:r>
              <a:rPr sz="1800" dirty="0">
                <a:latin typeface="Verdana"/>
                <a:cs typeface="Verdana"/>
              </a:rPr>
              <a:t>дать объявление о </a:t>
            </a:r>
            <a:r>
              <a:rPr sz="1800" spc="-5" dirty="0">
                <a:latin typeface="Verdana"/>
                <a:cs typeface="Verdana"/>
              </a:rPr>
              <a:t>пропавшей собаке </a:t>
            </a:r>
            <a:r>
              <a:rPr sz="1800" spc="-10" dirty="0">
                <a:latin typeface="Verdana"/>
                <a:cs typeface="Verdana"/>
              </a:rPr>
              <a:t>по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радио.</a:t>
            </a:r>
          </a:p>
          <a:p>
            <a:pPr marL="490220" indent="-477520">
              <a:lnSpc>
                <a:spcPct val="100000"/>
              </a:lnSpc>
              <a:spcBef>
                <a:spcPts val="1080"/>
              </a:spcBef>
              <a:buAutoNum type="arabicParenBoth" startAt="2"/>
              <a:tabLst>
                <a:tab pos="490855" algn="l"/>
              </a:tabLst>
            </a:pPr>
            <a:r>
              <a:rPr sz="1800" spc="-5" dirty="0">
                <a:latin typeface="Verdana"/>
                <a:cs typeface="Verdana"/>
              </a:rPr>
              <a:t>Женщина хочет начать карьеру </a:t>
            </a:r>
            <a:r>
              <a:rPr sz="1800" dirty="0">
                <a:latin typeface="Verdana"/>
                <a:cs typeface="Verdana"/>
              </a:rPr>
              <a:t>певицы независимо от ее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семьи.</a:t>
            </a:r>
          </a:p>
          <a:p>
            <a:pPr marL="490220" indent="-477520">
              <a:lnSpc>
                <a:spcPct val="100000"/>
              </a:lnSpc>
              <a:spcBef>
                <a:spcPts val="1080"/>
              </a:spcBef>
              <a:buAutoNum type="arabicParenBoth" startAt="2"/>
              <a:tabLst>
                <a:tab pos="490855" algn="l"/>
              </a:tabLst>
            </a:pPr>
            <a:r>
              <a:rPr sz="1800" spc="-5" dirty="0">
                <a:latin typeface="Verdana"/>
                <a:cs typeface="Verdana"/>
              </a:rPr>
              <a:t>Женщина хочет найти мужчину </a:t>
            </a:r>
            <a:r>
              <a:rPr sz="1800" dirty="0">
                <a:latin typeface="Verdana"/>
                <a:cs typeface="Verdana"/>
              </a:rPr>
              <a:t>своей мечты </a:t>
            </a:r>
            <a:r>
              <a:rPr sz="1800" spc="-5" dirty="0">
                <a:latin typeface="Verdana"/>
                <a:cs typeface="Verdana"/>
              </a:rPr>
              <a:t>с </a:t>
            </a:r>
            <a:r>
              <a:rPr sz="1800" dirty="0">
                <a:latin typeface="Verdana"/>
                <a:cs typeface="Verdana"/>
              </a:rPr>
              <a:t>помощью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радио.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20</a:t>
            </a:fld>
            <a:endParaRPr dirty="0"/>
          </a:p>
        </p:txBody>
      </p:sp>
      <p:sp>
        <p:nvSpPr>
          <p:cNvPr id="8" name="object 8"/>
          <p:cNvSpPr txBox="1"/>
          <p:nvPr/>
        </p:nvSpPr>
        <p:spPr>
          <a:xfrm>
            <a:off x="78739" y="6706324"/>
            <a:ext cx="203644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(picture story painted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5" dirty="0">
                <a:latin typeface="Verdana"/>
                <a:cs typeface="Verdana"/>
              </a:rPr>
              <a:t>Lisa</a:t>
            </a:r>
            <a:r>
              <a:rPr sz="800" i="1" spc="15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Schilling)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9" name="object 3"/>
          <p:cNvSpPr/>
          <p:nvPr/>
        </p:nvSpPr>
        <p:spPr>
          <a:xfrm>
            <a:off x="3686175" y="1652651"/>
            <a:ext cx="1746250" cy="24272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3"/>
          <p:cNvSpPr txBox="1"/>
          <p:nvPr/>
        </p:nvSpPr>
        <p:spPr>
          <a:xfrm>
            <a:off x="5486400" y="3804666"/>
            <a:ext cx="15303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3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2" name="object 2"/>
          <p:cNvSpPr txBox="1">
            <a:spLocks noGrp="1"/>
          </p:cNvSpPr>
          <p:nvPr>
            <p:ph type="title"/>
          </p:nvPr>
        </p:nvSpPr>
        <p:spPr>
          <a:xfrm>
            <a:off x="226060" y="65405"/>
            <a:ext cx="8691879" cy="615950"/>
          </a:xfrm>
          <a:prstGeom prst="rect">
            <a:avLst/>
          </a:prstGeom>
        </p:spPr>
        <p:txBody>
          <a:bodyPr vert="horz" wrap="square" lIns="0" tIns="167004" rIns="0" bIns="0" rtlCol="0">
            <a:spAutoFit/>
          </a:bodyPr>
          <a:lstStyle/>
          <a:p>
            <a:pPr marL="874394">
              <a:lnSpc>
                <a:spcPct val="100000"/>
              </a:lnSpc>
            </a:pPr>
            <a:r>
              <a:rPr dirty="0"/>
              <a:t>Задание </a:t>
            </a:r>
            <a:r>
              <a:rPr spc="5" dirty="0"/>
              <a:t>2: </a:t>
            </a:r>
            <a:r>
              <a:rPr spc="-5" dirty="0"/>
              <a:t>Пожалуйста </a:t>
            </a:r>
            <a:r>
              <a:rPr dirty="0"/>
              <a:t>оцените </a:t>
            </a:r>
            <a:r>
              <a:rPr spc="-5" dirty="0"/>
              <a:t>вероятность</a:t>
            </a:r>
            <a:r>
              <a:rPr spc="-145" dirty="0"/>
              <a:t> </a:t>
            </a:r>
            <a:r>
              <a:rPr dirty="0"/>
              <a:t>ответа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60975" y="1579625"/>
            <a:ext cx="1746250" cy="24272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14550" y="1579625"/>
            <a:ext cx="2520950" cy="2413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8127" y="3752215"/>
            <a:ext cx="8784590" cy="2304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31665">
              <a:lnSpc>
                <a:spcPct val="100000"/>
              </a:lnSpc>
              <a:tabLst>
                <a:tab pos="6824345" algn="l"/>
              </a:tabLst>
            </a:pPr>
            <a:r>
              <a:rPr sz="1800" b="1" spc="-5" dirty="0">
                <a:latin typeface="Arial"/>
                <a:cs typeface="Arial"/>
              </a:rPr>
              <a:t>2	3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490220" indent="-477520">
              <a:lnSpc>
                <a:spcPct val="100000"/>
              </a:lnSpc>
              <a:buAutoNum type="arabicParenBoth"/>
              <a:tabLst>
                <a:tab pos="490855" algn="l"/>
              </a:tabLst>
            </a:pPr>
            <a:r>
              <a:rPr sz="1800" spc="-5" dirty="0">
                <a:latin typeface="Verdana"/>
                <a:cs typeface="Verdana"/>
              </a:rPr>
              <a:t>Женщина выиграла </a:t>
            </a:r>
            <a:r>
              <a:rPr sz="1800" dirty="0">
                <a:latin typeface="Verdana"/>
                <a:cs typeface="Verdana"/>
              </a:rPr>
              <a:t>в лотерею </a:t>
            </a:r>
            <a:r>
              <a:rPr sz="1800" spc="-5" dirty="0">
                <a:latin typeface="Verdana"/>
                <a:cs typeface="Verdana"/>
              </a:rPr>
              <a:t>и хочет </a:t>
            </a:r>
            <a:r>
              <a:rPr sz="1800" dirty="0">
                <a:latin typeface="Verdana"/>
                <a:cs typeface="Verdana"/>
              </a:rPr>
              <a:t>сделать пожертвование</a:t>
            </a:r>
            <a:r>
              <a:rPr sz="1800" spc="-6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через</a:t>
            </a:r>
            <a:endParaRPr sz="1800" dirty="0">
              <a:latin typeface="Verdana"/>
              <a:cs typeface="Verdana"/>
            </a:endParaRPr>
          </a:p>
          <a:p>
            <a:pPr marL="49022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радио.</a:t>
            </a:r>
          </a:p>
          <a:p>
            <a:pPr marL="490220" indent="-477520">
              <a:lnSpc>
                <a:spcPct val="100000"/>
              </a:lnSpc>
              <a:spcBef>
                <a:spcPts val="1080"/>
              </a:spcBef>
              <a:buAutoNum type="arabicParenBoth" startAt="2"/>
              <a:tabLst>
                <a:tab pos="490855" algn="l"/>
              </a:tabLst>
            </a:pPr>
            <a:r>
              <a:rPr sz="1800" spc="-5" dirty="0">
                <a:latin typeface="Verdana"/>
                <a:cs typeface="Verdana"/>
              </a:rPr>
              <a:t>Женщина хочет </a:t>
            </a:r>
            <a:r>
              <a:rPr sz="1800" dirty="0">
                <a:latin typeface="Verdana"/>
                <a:cs typeface="Verdana"/>
              </a:rPr>
              <a:t>дать объявление о </a:t>
            </a:r>
            <a:r>
              <a:rPr sz="1800" spc="-5" dirty="0">
                <a:latin typeface="Verdana"/>
                <a:cs typeface="Verdana"/>
              </a:rPr>
              <a:t>пропавшей собаке </a:t>
            </a:r>
            <a:r>
              <a:rPr sz="1800" spc="-10" dirty="0">
                <a:latin typeface="Verdana"/>
                <a:cs typeface="Verdana"/>
              </a:rPr>
              <a:t>по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радио.</a:t>
            </a:r>
          </a:p>
          <a:p>
            <a:pPr marL="490220" indent="-477520">
              <a:lnSpc>
                <a:spcPct val="100000"/>
              </a:lnSpc>
              <a:spcBef>
                <a:spcPts val="1080"/>
              </a:spcBef>
              <a:buAutoNum type="arabicParenBoth" startAt="2"/>
              <a:tabLst>
                <a:tab pos="490855" algn="l"/>
              </a:tabLst>
            </a:pPr>
            <a:r>
              <a:rPr sz="1800" spc="-5" dirty="0">
                <a:latin typeface="Verdana"/>
                <a:cs typeface="Verdana"/>
              </a:rPr>
              <a:t>Женщина хочет начать карьеру </a:t>
            </a:r>
            <a:r>
              <a:rPr sz="1800" dirty="0">
                <a:latin typeface="Verdana"/>
                <a:cs typeface="Verdana"/>
              </a:rPr>
              <a:t>певицы независимо от ее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семьи.</a:t>
            </a:r>
          </a:p>
          <a:p>
            <a:pPr marL="490220" indent="-477520">
              <a:lnSpc>
                <a:spcPct val="100000"/>
              </a:lnSpc>
              <a:spcBef>
                <a:spcPts val="1080"/>
              </a:spcBef>
              <a:buAutoNum type="arabicParenBoth" startAt="2"/>
              <a:tabLst>
                <a:tab pos="490855" algn="l"/>
              </a:tabLst>
            </a:pPr>
            <a:r>
              <a:rPr sz="1800" spc="-5" dirty="0">
                <a:latin typeface="Verdana"/>
                <a:cs typeface="Verdana"/>
              </a:rPr>
              <a:t>Женщина хочет найти мужчину </a:t>
            </a:r>
            <a:r>
              <a:rPr sz="1800" dirty="0">
                <a:latin typeface="Verdana"/>
                <a:cs typeface="Verdana"/>
              </a:rPr>
              <a:t>своей мечты </a:t>
            </a:r>
            <a:r>
              <a:rPr sz="1800" spc="-5" dirty="0">
                <a:latin typeface="Verdana"/>
                <a:cs typeface="Verdana"/>
              </a:rPr>
              <a:t>с </a:t>
            </a:r>
            <a:r>
              <a:rPr sz="1800" dirty="0">
                <a:latin typeface="Verdana"/>
                <a:cs typeface="Verdana"/>
              </a:rPr>
              <a:t>помощью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радио.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21</a:t>
            </a:fld>
            <a:endParaRPr dirty="0"/>
          </a:p>
        </p:txBody>
      </p:sp>
      <p:sp>
        <p:nvSpPr>
          <p:cNvPr id="8" name="object 8"/>
          <p:cNvSpPr txBox="1"/>
          <p:nvPr/>
        </p:nvSpPr>
        <p:spPr>
          <a:xfrm>
            <a:off x="78739" y="6706324"/>
            <a:ext cx="203644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(picture story painted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5" dirty="0">
                <a:latin typeface="Verdana"/>
                <a:cs typeface="Verdana"/>
              </a:rPr>
              <a:t>Lisa</a:t>
            </a:r>
            <a:r>
              <a:rPr sz="800" i="1" spc="15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Schilling)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7004" rIns="0" bIns="0" rtlCol="0">
            <a:spAutoFit/>
          </a:bodyPr>
          <a:lstStyle/>
          <a:p>
            <a:pPr marL="1336675">
              <a:lnSpc>
                <a:spcPct val="100000"/>
              </a:lnSpc>
            </a:pPr>
            <a:r>
              <a:rPr spc="-5" dirty="0"/>
              <a:t>Пожалуйста </a:t>
            </a:r>
            <a:r>
              <a:rPr dirty="0"/>
              <a:t>переоцените </a:t>
            </a:r>
            <a:r>
              <a:rPr spc="-5" dirty="0"/>
              <a:t>вероятность</a:t>
            </a:r>
            <a:r>
              <a:rPr spc="-130" dirty="0"/>
              <a:t> </a:t>
            </a:r>
            <a:r>
              <a:rPr dirty="0"/>
              <a:t>ответа</a:t>
            </a:r>
          </a:p>
        </p:txBody>
      </p:sp>
    </p:spTree>
    <p:extLst>
      <p:ext uri="{BB962C8B-B14F-4D97-AF65-F5344CB8AC3E}">
        <p14:creationId xmlns:p14="http://schemas.microsoft.com/office/powerpoint/2010/main" val="29191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81800" y="1631950"/>
            <a:ext cx="1746250" cy="24273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591931" y="3804666"/>
            <a:ext cx="15303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3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5287" y="1631950"/>
            <a:ext cx="2524125" cy="24178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635375" y="1631950"/>
            <a:ext cx="2520950" cy="2413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983229" y="3825240"/>
            <a:ext cx="336867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227705" algn="l"/>
              </a:tabLst>
            </a:pPr>
            <a:r>
              <a:rPr sz="2700" b="1" spc="-7" baseline="1543" dirty="0">
                <a:latin typeface="Arial"/>
                <a:cs typeface="Arial"/>
              </a:rPr>
              <a:t>1	</a:t>
            </a:r>
            <a:r>
              <a:rPr sz="1800" b="1" spc="-5" dirty="0">
                <a:latin typeface="Arial"/>
                <a:cs typeface="Arial"/>
              </a:rPr>
              <a:t>2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22</a:t>
            </a:fld>
            <a:endParaRPr dirty="0"/>
          </a:p>
        </p:txBody>
      </p:sp>
      <p:sp>
        <p:nvSpPr>
          <p:cNvPr id="11" name="object 11"/>
          <p:cNvSpPr txBox="1"/>
          <p:nvPr/>
        </p:nvSpPr>
        <p:spPr>
          <a:xfrm>
            <a:off x="78739" y="6706324"/>
            <a:ext cx="203644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(picture story painted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5" dirty="0">
                <a:latin typeface="Verdana"/>
                <a:cs typeface="Verdana"/>
              </a:rPr>
              <a:t>Lisa</a:t>
            </a:r>
            <a:r>
              <a:rPr sz="800" i="1" spc="15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Schilling)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7004" rIns="0" bIns="0" rtlCol="0">
            <a:spAutoFit/>
          </a:bodyPr>
          <a:lstStyle/>
          <a:p>
            <a:pPr marL="1336675">
              <a:lnSpc>
                <a:spcPct val="100000"/>
              </a:lnSpc>
            </a:pPr>
            <a:r>
              <a:rPr spc="-5" dirty="0"/>
              <a:t>Пожалуйста </a:t>
            </a:r>
            <a:r>
              <a:rPr dirty="0"/>
              <a:t>переоцените </a:t>
            </a:r>
            <a:r>
              <a:rPr spc="-5" dirty="0"/>
              <a:t>вероятность</a:t>
            </a:r>
            <a:r>
              <a:rPr spc="-130" dirty="0"/>
              <a:t> </a:t>
            </a:r>
            <a:r>
              <a:rPr dirty="0"/>
              <a:t>ответа</a:t>
            </a:r>
          </a:p>
        </p:txBody>
      </p:sp>
      <p:sp>
        <p:nvSpPr>
          <p:cNvPr id="12" name="object 4"/>
          <p:cNvSpPr txBox="1"/>
          <p:nvPr/>
        </p:nvSpPr>
        <p:spPr>
          <a:xfrm>
            <a:off x="258127" y="3752215"/>
            <a:ext cx="8784590" cy="23314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31665">
              <a:lnSpc>
                <a:spcPct val="100000"/>
              </a:lnSpc>
              <a:tabLst>
                <a:tab pos="6824345" algn="l"/>
              </a:tabLst>
            </a:pPr>
            <a:r>
              <a:rPr sz="1800" b="1" spc="-5" dirty="0">
                <a:latin typeface="Arial"/>
                <a:cs typeface="Arial"/>
              </a:rPr>
              <a:t>	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490220" indent="-477520">
              <a:lnSpc>
                <a:spcPct val="100000"/>
              </a:lnSpc>
              <a:buAutoNum type="arabicParenBoth"/>
              <a:tabLst>
                <a:tab pos="490855" algn="l"/>
              </a:tabLst>
            </a:pPr>
            <a:r>
              <a:rPr sz="1800" spc="-5" dirty="0">
                <a:latin typeface="Verdana"/>
                <a:cs typeface="Verdana"/>
              </a:rPr>
              <a:t>Женщина выиграла </a:t>
            </a:r>
            <a:r>
              <a:rPr sz="1800" dirty="0">
                <a:latin typeface="Verdana"/>
                <a:cs typeface="Verdana"/>
              </a:rPr>
              <a:t>в лотерею </a:t>
            </a:r>
            <a:r>
              <a:rPr sz="1800" spc="-5" dirty="0">
                <a:latin typeface="Verdana"/>
                <a:cs typeface="Verdana"/>
              </a:rPr>
              <a:t>и хочет </a:t>
            </a:r>
            <a:r>
              <a:rPr sz="1800" dirty="0">
                <a:latin typeface="Verdana"/>
                <a:cs typeface="Verdana"/>
              </a:rPr>
              <a:t>сделать пожертвование</a:t>
            </a:r>
            <a:r>
              <a:rPr sz="1800" spc="-6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через</a:t>
            </a:r>
            <a:endParaRPr sz="1800" dirty="0">
              <a:latin typeface="Verdana"/>
              <a:cs typeface="Verdana"/>
            </a:endParaRPr>
          </a:p>
          <a:p>
            <a:pPr marL="49022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радио.</a:t>
            </a:r>
          </a:p>
          <a:p>
            <a:pPr marL="490220" indent="-477520">
              <a:lnSpc>
                <a:spcPct val="100000"/>
              </a:lnSpc>
              <a:spcBef>
                <a:spcPts val="1080"/>
              </a:spcBef>
              <a:buAutoNum type="arabicParenBoth" startAt="2"/>
              <a:tabLst>
                <a:tab pos="490855" algn="l"/>
              </a:tabLst>
            </a:pPr>
            <a:r>
              <a:rPr sz="1800" spc="-5" dirty="0">
                <a:latin typeface="Verdana"/>
                <a:cs typeface="Verdana"/>
              </a:rPr>
              <a:t>Женщина хочет </a:t>
            </a:r>
            <a:r>
              <a:rPr sz="1800" dirty="0">
                <a:latin typeface="Verdana"/>
                <a:cs typeface="Verdana"/>
              </a:rPr>
              <a:t>дать объявление о </a:t>
            </a:r>
            <a:r>
              <a:rPr sz="1800" spc="-5" dirty="0">
                <a:latin typeface="Verdana"/>
                <a:cs typeface="Verdana"/>
              </a:rPr>
              <a:t>пропавшей собаке </a:t>
            </a:r>
            <a:r>
              <a:rPr sz="1800" spc="-10" dirty="0">
                <a:latin typeface="Verdana"/>
                <a:cs typeface="Verdana"/>
              </a:rPr>
              <a:t>по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радио.</a:t>
            </a:r>
          </a:p>
          <a:p>
            <a:pPr marL="490220" indent="-477520">
              <a:lnSpc>
                <a:spcPct val="100000"/>
              </a:lnSpc>
              <a:spcBef>
                <a:spcPts val="1080"/>
              </a:spcBef>
              <a:buAutoNum type="arabicParenBoth" startAt="2"/>
              <a:tabLst>
                <a:tab pos="490855" algn="l"/>
              </a:tabLst>
            </a:pPr>
            <a:r>
              <a:rPr sz="1800" spc="-5" dirty="0">
                <a:latin typeface="Verdana"/>
                <a:cs typeface="Verdana"/>
              </a:rPr>
              <a:t>Женщина хочет начать карьеру </a:t>
            </a:r>
            <a:r>
              <a:rPr sz="1800" dirty="0">
                <a:latin typeface="Verdana"/>
                <a:cs typeface="Verdana"/>
              </a:rPr>
              <a:t>певицы независимо от ее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семьи.</a:t>
            </a:r>
          </a:p>
          <a:p>
            <a:pPr marL="490220" indent="-477520">
              <a:lnSpc>
                <a:spcPct val="100000"/>
              </a:lnSpc>
              <a:spcBef>
                <a:spcPts val="1080"/>
              </a:spcBef>
              <a:buAutoNum type="arabicParenBoth" startAt="2"/>
              <a:tabLst>
                <a:tab pos="490855" algn="l"/>
              </a:tabLst>
            </a:pPr>
            <a:r>
              <a:rPr sz="1800" spc="-5" dirty="0">
                <a:latin typeface="Verdana"/>
                <a:cs typeface="Verdana"/>
              </a:rPr>
              <a:t>Женщина хочет найти мужчину </a:t>
            </a:r>
            <a:r>
              <a:rPr sz="1800" dirty="0">
                <a:latin typeface="Verdana"/>
                <a:cs typeface="Verdana"/>
              </a:rPr>
              <a:t>своей мечты </a:t>
            </a:r>
            <a:r>
              <a:rPr sz="1800" spc="-5" dirty="0">
                <a:latin typeface="Verdana"/>
                <a:cs typeface="Verdana"/>
              </a:rPr>
              <a:t>с </a:t>
            </a:r>
            <a:r>
              <a:rPr sz="1800" dirty="0">
                <a:latin typeface="Verdana"/>
                <a:cs typeface="Verdana"/>
              </a:rPr>
              <a:t>помощью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радио.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81800" y="1631950"/>
            <a:ext cx="1746250" cy="24273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591931" y="3804666"/>
            <a:ext cx="15303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3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5287" y="1631950"/>
            <a:ext cx="2524125" cy="24178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635375" y="1631950"/>
            <a:ext cx="2520950" cy="2413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983229" y="3825240"/>
            <a:ext cx="336867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227705" algn="l"/>
              </a:tabLst>
            </a:pPr>
            <a:r>
              <a:rPr sz="2700" b="1" spc="-7" baseline="1543" dirty="0">
                <a:latin typeface="Arial"/>
                <a:cs typeface="Arial"/>
              </a:rPr>
              <a:t>1	</a:t>
            </a:r>
            <a:r>
              <a:rPr sz="1800" b="1" spc="-5" dirty="0">
                <a:latin typeface="Arial"/>
                <a:cs typeface="Arial"/>
              </a:rPr>
              <a:t>2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23</a:t>
            </a:fld>
            <a:endParaRPr dirty="0"/>
          </a:p>
        </p:txBody>
      </p:sp>
      <p:sp>
        <p:nvSpPr>
          <p:cNvPr id="11" name="object 11"/>
          <p:cNvSpPr txBox="1"/>
          <p:nvPr/>
        </p:nvSpPr>
        <p:spPr>
          <a:xfrm>
            <a:off x="78739" y="6706324"/>
            <a:ext cx="203644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(picture story painted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5" dirty="0">
                <a:latin typeface="Verdana"/>
                <a:cs typeface="Verdana"/>
              </a:rPr>
              <a:t>Lisa</a:t>
            </a:r>
            <a:r>
              <a:rPr sz="800" i="1" spc="15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Schilling)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8127" y="4265929"/>
            <a:ext cx="8784590" cy="2065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90220" indent="-477520">
              <a:lnSpc>
                <a:spcPct val="100000"/>
              </a:lnSpc>
              <a:buAutoNum type="arabicParenBoth"/>
              <a:tabLst>
                <a:tab pos="490855" algn="l"/>
              </a:tabLst>
            </a:pPr>
            <a:r>
              <a:rPr sz="1800" spc="-5" dirty="0">
                <a:latin typeface="Verdana"/>
                <a:cs typeface="Verdana"/>
              </a:rPr>
              <a:t>Женщина выиграла </a:t>
            </a:r>
            <a:r>
              <a:rPr sz="1800" dirty="0">
                <a:latin typeface="Verdana"/>
                <a:cs typeface="Verdana"/>
              </a:rPr>
              <a:t>в лотерею </a:t>
            </a:r>
            <a:r>
              <a:rPr sz="1800" spc="-5" dirty="0">
                <a:latin typeface="Verdana"/>
                <a:cs typeface="Verdana"/>
              </a:rPr>
              <a:t>и хочет </a:t>
            </a:r>
            <a:r>
              <a:rPr sz="1800" dirty="0">
                <a:latin typeface="Verdana"/>
                <a:cs typeface="Verdana"/>
              </a:rPr>
              <a:t>сделать пожертвование</a:t>
            </a:r>
            <a:r>
              <a:rPr sz="1800" spc="-6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через</a:t>
            </a:r>
            <a:endParaRPr sz="1800">
              <a:latin typeface="Verdana"/>
              <a:cs typeface="Verdana"/>
            </a:endParaRPr>
          </a:p>
          <a:p>
            <a:pPr marL="49022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радио.</a:t>
            </a:r>
            <a:endParaRPr sz="1800">
              <a:latin typeface="Verdana"/>
              <a:cs typeface="Verdana"/>
            </a:endParaRPr>
          </a:p>
          <a:p>
            <a:pPr marL="490220" indent="-477520">
              <a:lnSpc>
                <a:spcPct val="100000"/>
              </a:lnSpc>
              <a:spcBef>
                <a:spcPts val="1080"/>
              </a:spcBef>
              <a:buAutoNum type="arabicParenBoth" startAt="2"/>
              <a:tabLst>
                <a:tab pos="490855" algn="l"/>
              </a:tabLst>
            </a:pPr>
            <a:r>
              <a:rPr sz="1800" b="1" spc="-5" dirty="0">
                <a:latin typeface="Verdana"/>
                <a:cs typeface="Verdana"/>
              </a:rPr>
              <a:t>Женщина </a:t>
            </a:r>
            <a:r>
              <a:rPr sz="1800" b="1" dirty="0">
                <a:latin typeface="Verdana"/>
                <a:cs typeface="Verdana"/>
              </a:rPr>
              <a:t>хочет </a:t>
            </a:r>
            <a:r>
              <a:rPr sz="1800" b="1" spc="-5" dirty="0">
                <a:latin typeface="Verdana"/>
                <a:cs typeface="Verdana"/>
              </a:rPr>
              <a:t>дать </a:t>
            </a:r>
            <a:r>
              <a:rPr sz="1800" b="1" dirty="0">
                <a:latin typeface="Verdana"/>
                <a:cs typeface="Verdana"/>
              </a:rPr>
              <a:t>объявление о пропавшей </a:t>
            </a:r>
            <a:r>
              <a:rPr sz="1800" b="1" spc="-5" dirty="0">
                <a:latin typeface="Verdana"/>
                <a:cs typeface="Verdana"/>
              </a:rPr>
              <a:t>собаке </a:t>
            </a:r>
            <a:r>
              <a:rPr sz="1800" b="1" dirty="0">
                <a:latin typeface="Verdana"/>
                <a:cs typeface="Verdana"/>
              </a:rPr>
              <a:t>по</a:t>
            </a:r>
            <a:endParaRPr sz="1800">
              <a:latin typeface="Verdana"/>
              <a:cs typeface="Verdana"/>
            </a:endParaRPr>
          </a:p>
          <a:p>
            <a:pPr marL="490220">
              <a:lnSpc>
                <a:spcPct val="100000"/>
              </a:lnSpc>
            </a:pPr>
            <a:r>
              <a:rPr sz="1800" b="1" spc="-5" dirty="0">
                <a:latin typeface="Verdana"/>
                <a:cs typeface="Verdana"/>
              </a:rPr>
              <a:t>радио.</a:t>
            </a:r>
            <a:endParaRPr sz="1800">
              <a:latin typeface="Verdana"/>
              <a:cs typeface="Verdana"/>
            </a:endParaRPr>
          </a:p>
          <a:p>
            <a:pPr marL="490220" indent="-477520">
              <a:lnSpc>
                <a:spcPct val="100000"/>
              </a:lnSpc>
              <a:spcBef>
                <a:spcPts val="1080"/>
              </a:spcBef>
              <a:buAutoNum type="arabicParenBoth" startAt="3"/>
              <a:tabLst>
                <a:tab pos="490855" algn="l"/>
              </a:tabLst>
            </a:pPr>
            <a:r>
              <a:rPr sz="1800" spc="-5" dirty="0">
                <a:latin typeface="Verdana"/>
                <a:cs typeface="Verdana"/>
              </a:rPr>
              <a:t>Женщина хочет начать карьеру </a:t>
            </a:r>
            <a:r>
              <a:rPr sz="1800" dirty="0">
                <a:latin typeface="Verdana"/>
                <a:cs typeface="Verdana"/>
              </a:rPr>
              <a:t>певицы независимо от ее</a:t>
            </a:r>
            <a:r>
              <a:rPr sz="1800" spc="-8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семьи.</a:t>
            </a:r>
            <a:endParaRPr sz="1800">
              <a:latin typeface="Verdana"/>
              <a:cs typeface="Verdana"/>
            </a:endParaRPr>
          </a:p>
          <a:p>
            <a:pPr marL="490220" indent="-477520">
              <a:lnSpc>
                <a:spcPct val="100000"/>
              </a:lnSpc>
              <a:spcBef>
                <a:spcPts val="1080"/>
              </a:spcBef>
              <a:buAutoNum type="arabicParenBoth" startAt="3"/>
              <a:tabLst>
                <a:tab pos="490855" algn="l"/>
              </a:tabLst>
            </a:pPr>
            <a:r>
              <a:rPr sz="1800" spc="-5" dirty="0">
                <a:latin typeface="Verdana"/>
                <a:cs typeface="Verdana"/>
              </a:rPr>
              <a:t>Женщина хочет найти мужчину </a:t>
            </a:r>
            <a:r>
              <a:rPr sz="1800" dirty="0">
                <a:latin typeface="Verdana"/>
                <a:cs typeface="Verdana"/>
              </a:rPr>
              <a:t>своей мечты </a:t>
            </a:r>
            <a:r>
              <a:rPr sz="1800" spc="-5" dirty="0">
                <a:latin typeface="Verdana"/>
                <a:cs typeface="Verdana"/>
              </a:rPr>
              <a:t>с </a:t>
            </a:r>
            <a:r>
              <a:rPr sz="1800" dirty="0">
                <a:latin typeface="Verdana"/>
                <a:cs typeface="Verdana"/>
              </a:rPr>
              <a:t>помощью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радио.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7004" rIns="0" bIns="0" rtlCol="0">
            <a:spAutoFit/>
          </a:bodyPr>
          <a:lstStyle/>
          <a:p>
            <a:pPr marL="1336675">
              <a:lnSpc>
                <a:spcPct val="100000"/>
              </a:lnSpc>
            </a:pPr>
            <a:r>
              <a:rPr spc="-5" dirty="0"/>
              <a:t>Пожалуйста </a:t>
            </a:r>
            <a:r>
              <a:rPr dirty="0"/>
              <a:t>переоцените </a:t>
            </a:r>
            <a:r>
              <a:rPr spc="-5" dirty="0"/>
              <a:t>вероятность</a:t>
            </a:r>
            <a:r>
              <a:rPr spc="-130" dirty="0"/>
              <a:t> </a:t>
            </a:r>
            <a:r>
              <a:rPr dirty="0"/>
              <a:t>ответа</a:t>
            </a:r>
          </a:p>
        </p:txBody>
      </p:sp>
    </p:spTree>
    <p:extLst>
      <p:ext uri="{BB962C8B-B14F-4D97-AF65-F5344CB8AC3E}">
        <p14:creationId xmlns:p14="http://schemas.microsoft.com/office/powerpoint/2010/main" val="106517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3852" y="4800600"/>
            <a:ext cx="8599170" cy="18211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66370">
              <a:lnSpc>
                <a:spcPct val="100000"/>
              </a:lnSpc>
            </a:pPr>
            <a:r>
              <a:rPr sz="1700" dirty="0">
                <a:latin typeface="Verdana"/>
                <a:cs typeface="Verdana"/>
              </a:rPr>
              <a:t>Но: </a:t>
            </a:r>
            <a:r>
              <a:rPr sz="1700" spc="-5" dirty="0">
                <a:latin typeface="Verdana"/>
                <a:cs typeface="Verdana"/>
              </a:rPr>
              <a:t>собака </a:t>
            </a:r>
            <a:r>
              <a:rPr sz="1700" dirty="0">
                <a:latin typeface="Verdana"/>
                <a:cs typeface="Verdana"/>
              </a:rPr>
              <a:t>пропала </a:t>
            </a:r>
            <a:r>
              <a:rPr sz="1700" spc="-10" dirty="0">
                <a:latin typeface="Verdana"/>
                <a:cs typeface="Verdana"/>
              </a:rPr>
              <a:t>из </a:t>
            </a:r>
            <a:r>
              <a:rPr sz="1700" dirty="0">
                <a:latin typeface="Verdana"/>
                <a:cs typeface="Verdana"/>
              </a:rPr>
              <a:t>семьи </a:t>
            </a:r>
            <a:r>
              <a:rPr sz="1700" spc="-5" dirty="0">
                <a:latin typeface="Verdana"/>
                <a:cs typeface="Verdana"/>
              </a:rPr>
              <a:t>и мать </a:t>
            </a:r>
            <a:r>
              <a:rPr sz="1700" dirty="0">
                <a:latin typeface="Verdana"/>
                <a:cs typeface="Verdana"/>
              </a:rPr>
              <a:t>хочет </a:t>
            </a:r>
            <a:r>
              <a:rPr sz="1700" spc="-5" dirty="0">
                <a:latin typeface="Verdana"/>
                <a:cs typeface="Verdana"/>
              </a:rPr>
              <a:t>сообщить </a:t>
            </a:r>
            <a:r>
              <a:rPr sz="1700" dirty="0">
                <a:latin typeface="Verdana"/>
                <a:cs typeface="Verdana"/>
              </a:rPr>
              <a:t>о пропаже </a:t>
            </a:r>
            <a:r>
              <a:rPr sz="1700" spc="-5" dirty="0">
                <a:latin typeface="Verdana"/>
                <a:cs typeface="Verdana"/>
              </a:rPr>
              <a:t>собаки по  радио.</a:t>
            </a:r>
            <a:endParaRPr sz="17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700" dirty="0">
                <a:latin typeface="Verdana"/>
                <a:cs typeface="Verdana"/>
              </a:rPr>
              <a:t>Вывод: в повседневной жизни </a:t>
            </a:r>
            <a:r>
              <a:rPr sz="1700" spc="-10" dirty="0">
                <a:latin typeface="Verdana"/>
                <a:cs typeface="Verdana"/>
              </a:rPr>
              <a:t>существуют ситуации, </a:t>
            </a:r>
            <a:r>
              <a:rPr sz="1700" dirty="0">
                <a:latin typeface="Verdana"/>
                <a:cs typeface="Verdana"/>
              </a:rPr>
              <a:t>в которых </a:t>
            </a:r>
            <a:r>
              <a:rPr sz="1700" spc="-5" dirty="0">
                <a:latin typeface="Verdana"/>
                <a:cs typeface="Verdana"/>
              </a:rPr>
              <a:t>мы </a:t>
            </a:r>
            <a:r>
              <a:rPr sz="1700" dirty="0">
                <a:latin typeface="Verdana"/>
                <a:cs typeface="Verdana"/>
              </a:rPr>
              <a:t>на  первый взгляд </a:t>
            </a:r>
            <a:r>
              <a:rPr sz="1700" spc="-5" dirty="0">
                <a:latin typeface="Verdana"/>
                <a:cs typeface="Verdana"/>
              </a:rPr>
              <a:t>ошибаемся. Постарайтесь учитывать иные  интерпретации/мнения </a:t>
            </a:r>
            <a:r>
              <a:rPr sz="1700" dirty="0">
                <a:latin typeface="Verdana"/>
                <a:cs typeface="Verdana"/>
              </a:rPr>
              <a:t>и всегда быть открытыми в </a:t>
            </a:r>
            <a:r>
              <a:rPr sz="1700" spc="-5" dirty="0">
                <a:latin typeface="Verdana"/>
                <a:cs typeface="Verdana"/>
              </a:rPr>
              <a:t>признании собственных  ошибок.</a:t>
            </a:r>
            <a:endParaRPr sz="170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2427" y="1020190"/>
            <a:ext cx="8617585" cy="525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700" dirty="0">
                <a:latin typeface="Verdana"/>
                <a:cs typeface="Verdana"/>
              </a:rPr>
              <a:t>Поскольку </a:t>
            </a:r>
            <a:r>
              <a:rPr sz="1700" spc="-5" dirty="0">
                <a:latin typeface="Verdana"/>
                <a:cs typeface="Verdana"/>
              </a:rPr>
              <a:t>женщина </a:t>
            </a:r>
            <a:r>
              <a:rPr sz="1700" dirty="0">
                <a:latin typeface="Verdana"/>
                <a:cs typeface="Verdana"/>
              </a:rPr>
              <a:t>показана на </a:t>
            </a:r>
            <a:r>
              <a:rPr sz="1700" spc="-5" dirty="0">
                <a:latin typeface="Verdana"/>
                <a:cs typeface="Verdana"/>
              </a:rPr>
              <a:t>радиостанции, интерпретации </a:t>
            </a:r>
            <a:r>
              <a:rPr sz="1700" dirty="0">
                <a:latin typeface="Verdana"/>
                <a:cs typeface="Verdana"/>
              </a:rPr>
              <a:t>3 и 4</a:t>
            </a:r>
            <a:r>
              <a:rPr sz="1700" spc="85" dirty="0">
                <a:latin typeface="Verdana"/>
                <a:cs typeface="Verdana"/>
              </a:rPr>
              <a:t> </a:t>
            </a:r>
            <a:r>
              <a:rPr sz="1700" spc="-5" dirty="0">
                <a:latin typeface="Verdana"/>
                <a:cs typeface="Verdana"/>
              </a:rPr>
              <a:t>могут</a:t>
            </a:r>
            <a:endParaRPr sz="1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700" spc="-5" dirty="0">
                <a:latin typeface="Verdana"/>
                <a:cs typeface="Verdana"/>
              </a:rPr>
              <a:t>изначально </a:t>
            </a:r>
            <a:r>
              <a:rPr sz="1700" dirty="0">
                <a:latin typeface="Verdana"/>
                <a:cs typeface="Verdana"/>
              </a:rPr>
              <a:t>показаться</a:t>
            </a:r>
            <a:r>
              <a:rPr sz="1700" spc="-35" dirty="0">
                <a:latin typeface="Verdana"/>
                <a:cs typeface="Verdana"/>
              </a:rPr>
              <a:t> </a:t>
            </a:r>
            <a:r>
              <a:rPr sz="1700" dirty="0">
                <a:latin typeface="Verdana"/>
                <a:cs typeface="Verdana"/>
              </a:rPr>
              <a:t>вероятными.</a:t>
            </a:r>
            <a:endParaRPr sz="17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781800" y="1631950"/>
            <a:ext cx="1746250" cy="24273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591931" y="3804666"/>
            <a:ext cx="15303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95287" y="1631950"/>
            <a:ext cx="2524125" cy="24178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635375" y="1631950"/>
            <a:ext cx="2520950" cy="2413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43852" y="3825240"/>
            <a:ext cx="7670800" cy="8235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51760">
              <a:lnSpc>
                <a:spcPct val="100000"/>
              </a:lnSpc>
              <a:tabLst>
                <a:tab pos="5867400" algn="l"/>
              </a:tabLst>
            </a:pPr>
            <a:r>
              <a:rPr sz="2700" b="1" spc="-7" baseline="1543" dirty="0">
                <a:latin typeface="Arial"/>
                <a:cs typeface="Arial"/>
              </a:rPr>
              <a:t>1	</a:t>
            </a:r>
            <a:r>
              <a:rPr sz="1800" b="1" spc="-5" dirty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z="1700" spc="-5" dirty="0">
                <a:latin typeface="Verdana"/>
                <a:cs typeface="Verdana"/>
              </a:rPr>
              <a:t>Очевидная интерпретация: женщина хочет начать </a:t>
            </a:r>
            <a:r>
              <a:rPr sz="1700" dirty="0">
                <a:latin typeface="Verdana"/>
                <a:cs typeface="Verdana"/>
              </a:rPr>
              <a:t>карьеру</a:t>
            </a:r>
            <a:r>
              <a:rPr sz="1700" spc="140" dirty="0">
                <a:latin typeface="Verdana"/>
                <a:cs typeface="Verdana"/>
              </a:rPr>
              <a:t> </a:t>
            </a:r>
            <a:r>
              <a:rPr sz="1700" spc="-5" dirty="0">
                <a:latin typeface="Verdana"/>
                <a:cs typeface="Verdana"/>
              </a:rPr>
              <a:t>певицы</a:t>
            </a:r>
            <a:endParaRPr sz="1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700" spc="-5" dirty="0">
                <a:latin typeface="Verdana"/>
                <a:cs typeface="Verdana"/>
              </a:rPr>
              <a:t>независимо </a:t>
            </a:r>
            <a:r>
              <a:rPr sz="1700" dirty="0">
                <a:latin typeface="Verdana"/>
                <a:cs typeface="Verdana"/>
              </a:rPr>
              <a:t>от ее</a:t>
            </a:r>
            <a:r>
              <a:rPr sz="1700" spc="-25" dirty="0">
                <a:latin typeface="Verdana"/>
                <a:cs typeface="Verdana"/>
              </a:rPr>
              <a:t> </a:t>
            </a:r>
            <a:r>
              <a:rPr sz="1700" spc="-5" dirty="0">
                <a:latin typeface="Verdana"/>
                <a:cs typeface="Verdana"/>
              </a:rPr>
              <a:t>семьи.</a:t>
            </a:r>
            <a:endParaRPr sz="1700">
              <a:latin typeface="Verdana"/>
              <a:cs typeface="Verdan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8739" y="6706324"/>
            <a:ext cx="203644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(picture story painted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5" dirty="0">
                <a:latin typeface="Verdana"/>
                <a:cs typeface="Verdana"/>
              </a:rPr>
              <a:t>Lisa</a:t>
            </a:r>
            <a:r>
              <a:rPr sz="800" i="1" spc="15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Schilling)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dirty="0"/>
              <a:t>Для окончательного принятия решения необходимо</a:t>
            </a:r>
            <a:r>
              <a:rPr spc="-285" dirty="0"/>
              <a:t> </a:t>
            </a:r>
            <a:r>
              <a:rPr dirty="0"/>
              <a:t>просмотреть</a:t>
            </a:r>
          </a:p>
          <a:p>
            <a:pPr marL="22225" algn="ctr">
              <a:lnSpc>
                <a:spcPct val="100000"/>
              </a:lnSpc>
            </a:pPr>
            <a:r>
              <a:rPr spc="-10" dirty="0"/>
              <a:t>все</a:t>
            </a:r>
            <a:r>
              <a:rPr spc="-40" dirty="0"/>
              <a:t> </a:t>
            </a:r>
            <a:r>
              <a:rPr spc="-5" dirty="0"/>
              <a:t>фотографии</a:t>
            </a:r>
          </a:p>
        </p:txBody>
      </p:sp>
      <p:sp>
        <p:nvSpPr>
          <p:cNvPr id="13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8729980" y="6677000"/>
            <a:ext cx="422275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 smtClean="0"/>
              <a:t>6.</a:t>
            </a:r>
            <a:r>
              <a:rPr lang="de-DE" dirty="0" smtClean="0"/>
              <a:t>24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3690" y="1029675"/>
            <a:ext cx="4944110" cy="49475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3180" marR="5080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Например: </a:t>
            </a:r>
            <a:r>
              <a:rPr sz="1800" dirty="0">
                <a:latin typeface="Verdana"/>
                <a:cs typeface="Verdana"/>
              </a:rPr>
              <a:t>Джон считает, </a:t>
            </a:r>
            <a:r>
              <a:rPr sz="1800" spc="-5" dirty="0">
                <a:latin typeface="Verdana"/>
                <a:cs typeface="Verdana"/>
              </a:rPr>
              <a:t>что  </a:t>
            </a:r>
            <a:r>
              <a:rPr sz="1800" dirty="0">
                <a:latin typeface="Verdana"/>
                <a:cs typeface="Verdana"/>
              </a:rPr>
              <a:t>подвергается преследованиям </a:t>
            </a:r>
            <a:r>
              <a:rPr sz="1800" spc="-5" dirty="0">
                <a:latin typeface="Verdana"/>
                <a:cs typeface="Verdana"/>
              </a:rPr>
              <a:t>и</a:t>
            </a:r>
            <a:r>
              <a:rPr sz="1800" spc="-11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угрозам  со стороны </a:t>
            </a:r>
            <a:r>
              <a:rPr sz="1800" dirty="0">
                <a:latin typeface="Verdana"/>
                <a:cs typeface="Verdana"/>
              </a:rPr>
              <a:t>саентологов. В </a:t>
            </a:r>
            <a:r>
              <a:rPr sz="1800" spc="-5" dirty="0">
                <a:latin typeface="Verdana"/>
                <a:cs typeface="Verdana"/>
              </a:rPr>
              <a:t>результате  этого </a:t>
            </a:r>
            <a:r>
              <a:rPr sz="1800" dirty="0">
                <a:latin typeface="Verdana"/>
                <a:cs typeface="Verdana"/>
              </a:rPr>
              <a:t>он </a:t>
            </a:r>
            <a:r>
              <a:rPr sz="1800" spc="-5" dirty="0">
                <a:latin typeface="Verdana"/>
                <a:cs typeface="Verdana"/>
              </a:rPr>
              <a:t>почти не выходит </a:t>
            </a:r>
            <a:r>
              <a:rPr sz="1800" dirty="0">
                <a:latin typeface="Verdana"/>
                <a:cs typeface="Verdana"/>
              </a:rPr>
              <a:t>из дома. В  </a:t>
            </a:r>
            <a:r>
              <a:rPr sz="1800" spc="-5" dirty="0">
                <a:latin typeface="Verdana"/>
                <a:cs typeface="Verdana"/>
              </a:rPr>
              <a:t>качестве доказательства </a:t>
            </a:r>
            <a:r>
              <a:rPr sz="1800" dirty="0">
                <a:latin typeface="Verdana"/>
                <a:cs typeface="Verdana"/>
              </a:rPr>
              <a:t>он приводит  </a:t>
            </a:r>
            <a:r>
              <a:rPr sz="1800" spc="-5" dirty="0" err="1">
                <a:latin typeface="Verdana"/>
                <a:cs typeface="Verdana"/>
              </a:rPr>
              <a:t>следующее</a:t>
            </a:r>
            <a:r>
              <a:rPr sz="1800" spc="-5" dirty="0" smtClean="0">
                <a:latin typeface="Verdana"/>
                <a:cs typeface="Verdana"/>
              </a:rPr>
              <a:t>:</a:t>
            </a:r>
            <a:endParaRPr lang="de-DE" sz="1800" spc="-5" dirty="0" smtClean="0">
              <a:latin typeface="Verdana"/>
              <a:cs typeface="Verdana"/>
            </a:endParaRPr>
          </a:p>
          <a:p>
            <a:pPr marL="43180" marR="5080">
              <a:lnSpc>
                <a:spcPct val="100000"/>
              </a:lnSpc>
            </a:pPr>
            <a:endParaRPr sz="1800" dirty="0">
              <a:latin typeface="Verdana"/>
              <a:cs typeface="Verdana"/>
            </a:endParaRPr>
          </a:p>
          <a:p>
            <a:pPr marL="43180" marR="6985" indent="-30480">
              <a:lnSpc>
                <a:spcPct val="100000"/>
              </a:lnSpc>
              <a:spcBef>
                <a:spcPts val="440"/>
              </a:spcBef>
            </a:pPr>
            <a:r>
              <a:rPr sz="1800" spc="-5" dirty="0">
                <a:latin typeface="Verdana"/>
                <a:cs typeface="Verdana"/>
              </a:rPr>
              <a:t>Угрожающие </a:t>
            </a:r>
            <a:r>
              <a:rPr sz="1800" dirty="0">
                <a:latin typeface="Verdana"/>
                <a:cs typeface="Verdana"/>
              </a:rPr>
              <a:t>голоса, </a:t>
            </a:r>
            <a:r>
              <a:rPr sz="1800" spc="-5" dirty="0">
                <a:latin typeface="Verdana"/>
                <a:cs typeface="Verdana"/>
              </a:rPr>
              <a:t>различные  подозрительные машины перед его  </a:t>
            </a:r>
            <a:r>
              <a:rPr sz="1800" dirty="0">
                <a:latin typeface="Verdana"/>
                <a:cs typeface="Verdana"/>
              </a:rPr>
              <a:t>квартирой, </a:t>
            </a:r>
            <a:r>
              <a:rPr sz="1800" spc="-5" dirty="0">
                <a:latin typeface="Verdana"/>
                <a:cs typeface="Verdana"/>
              </a:rPr>
              <a:t>крест на </a:t>
            </a:r>
            <a:r>
              <a:rPr sz="1800" dirty="0">
                <a:latin typeface="Verdana"/>
                <a:cs typeface="Verdana"/>
              </a:rPr>
              <a:t>здании, </a:t>
            </a:r>
            <a:r>
              <a:rPr sz="1800" spc="-5" dirty="0">
                <a:latin typeface="Verdana"/>
                <a:cs typeface="Verdana"/>
              </a:rPr>
              <a:t>похожий</a:t>
            </a:r>
            <a:r>
              <a:rPr sz="1800" spc="-12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на  </a:t>
            </a:r>
            <a:r>
              <a:rPr sz="1800" dirty="0">
                <a:latin typeface="Verdana"/>
                <a:cs typeface="Verdana"/>
              </a:rPr>
              <a:t>символ Саентологии, </a:t>
            </a:r>
            <a:r>
              <a:rPr sz="1800" spc="-5" dirty="0">
                <a:latin typeface="Verdana"/>
                <a:cs typeface="Verdana"/>
              </a:rPr>
              <a:t>напротив его  </a:t>
            </a:r>
            <a:r>
              <a:rPr sz="1800" spc="-5" dirty="0" err="1">
                <a:latin typeface="Verdana"/>
                <a:cs typeface="Verdana"/>
              </a:rPr>
              <a:t>квартиры</a:t>
            </a:r>
            <a:r>
              <a:rPr sz="1800" spc="-5" dirty="0" smtClean="0">
                <a:latin typeface="Verdana"/>
                <a:cs typeface="Verdana"/>
              </a:rPr>
              <a:t>.</a:t>
            </a:r>
            <a:endParaRPr lang="de-DE" sz="1800" spc="-5" dirty="0" smtClean="0">
              <a:latin typeface="Verdana"/>
              <a:cs typeface="Verdana"/>
            </a:endParaRPr>
          </a:p>
          <a:p>
            <a:pPr marL="43180" marR="6985" indent="-30480">
              <a:lnSpc>
                <a:spcPct val="100000"/>
              </a:lnSpc>
              <a:spcBef>
                <a:spcPts val="440"/>
              </a:spcBef>
            </a:pPr>
            <a:endParaRPr sz="1800" dirty="0">
              <a:latin typeface="Verdana"/>
              <a:cs typeface="Verdana"/>
            </a:endParaRPr>
          </a:p>
          <a:p>
            <a:pPr marL="43180" marR="163830" indent="535940">
              <a:lnSpc>
                <a:spcPct val="100000"/>
              </a:lnSpc>
              <a:spcBef>
                <a:spcPts val="440"/>
              </a:spcBef>
            </a:pPr>
            <a:r>
              <a:rPr sz="1800" dirty="0">
                <a:latin typeface="Verdana"/>
                <a:cs typeface="Verdana"/>
              </a:rPr>
              <a:t>Что может оспорить </a:t>
            </a:r>
            <a:r>
              <a:rPr sz="1800" spc="-5" dirty="0">
                <a:latin typeface="Verdana"/>
                <a:cs typeface="Verdana"/>
              </a:rPr>
              <a:t>убеждения  </a:t>
            </a:r>
            <a:r>
              <a:rPr sz="1800" dirty="0">
                <a:latin typeface="Verdana"/>
                <a:cs typeface="Verdana"/>
              </a:rPr>
              <a:t>Джона/Есть ли </a:t>
            </a:r>
            <a:r>
              <a:rPr sz="1800" spc="-5" dirty="0">
                <a:latin typeface="Verdana"/>
                <a:cs typeface="Verdana"/>
              </a:rPr>
              <a:t>причины </a:t>
            </a:r>
            <a:r>
              <a:rPr sz="1800" dirty="0">
                <a:latin typeface="Verdana"/>
                <a:cs typeface="Verdana"/>
              </a:rPr>
              <a:t>для</a:t>
            </a:r>
            <a:r>
              <a:rPr sz="1800" spc="-7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сомнений?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350" dirty="0">
              <a:latin typeface="Times New Roman"/>
              <a:cs typeface="Times New Roman"/>
            </a:endParaRPr>
          </a:p>
          <a:p>
            <a:pPr marL="60960" algn="ctr">
              <a:lnSpc>
                <a:spcPct val="100000"/>
              </a:lnSpc>
            </a:pPr>
            <a:r>
              <a:rPr sz="1800" b="1" spc="5" dirty="0">
                <a:latin typeface="Verdana"/>
                <a:cs typeface="Verdana"/>
              </a:rPr>
              <a:t>???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584825" y="1412875"/>
            <a:ext cx="3559175" cy="49466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78740" algn="ctr">
              <a:lnSpc>
                <a:spcPct val="100000"/>
              </a:lnSpc>
            </a:pPr>
            <a:r>
              <a:rPr spc="-5" dirty="0"/>
              <a:t>Выборочный</a:t>
            </a:r>
            <a:r>
              <a:rPr spc="-50" dirty="0"/>
              <a:t> </a:t>
            </a:r>
            <a:r>
              <a:rPr spc="-5" dirty="0"/>
              <a:t>пример:</a:t>
            </a:r>
          </a:p>
          <a:p>
            <a:pPr algn="ctr">
              <a:lnSpc>
                <a:spcPct val="100000"/>
              </a:lnSpc>
            </a:pPr>
            <a:r>
              <a:rPr dirty="0"/>
              <a:t>настоящее отравление или</a:t>
            </a:r>
            <a:r>
              <a:rPr spc="-155" dirty="0"/>
              <a:t> </a:t>
            </a:r>
            <a:r>
              <a:rPr spc="-5" dirty="0"/>
              <a:t>иллюзия?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29980" y="6663372"/>
            <a:ext cx="40957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636B85"/>
                </a:solidFill>
                <a:latin typeface="Verdana"/>
                <a:cs typeface="Verdana"/>
              </a:rPr>
              <a:t>6.25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-28575" y="6640513"/>
            <a:ext cx="6329363" cy="275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US" altLang="de-DE" sz="700" b="0" i="1" dirty="0" smtClean="0">
                <a:latin typeface="Verdana" pitchFamily="34" charset="0"/>
              </a:rPr>
              <a:t>(“</a:t>
            </a:r>
            <a:r>
              <a:rPr lang="en-US" altLang="de-DE" sz="700" b="0" i="1" dirty="0" err="1" smtClean="0">
                <a:latin typeface="Verdana" pitchFamily="34" charset="0"/>
              </a:rPr>
              <a:t>Verstecken</a:t>
            </a:r>
            <a:r>
              <a:rPr lang="en-US" altLang="de-DE" sz="700" b="0" i="1" dirty="0" smtClean="0">
                <a:latin typeface="Verdana" pitchFamily="34" charset="0"/>
              </a:rPr>
              <a:t>” by Jana </a:t>
            </a:r>
            <a:r>
              <a:rPr lang="en-US" altLang="de-DE" sz="700" b="0" i="1" dirty="0" err="1" smtClean="0">
                <a:latin typeface="Verdana" pitchFamily="34" charset="0"/>
              </a:rPr>
              <a:t>Pöttgen</a:t>
            </a:r>
            <a:r>
              <a:rPr lang="en-US" altLang="de-DE" sz="700" b="0" i="1" dirty="0" smtClean="0">
                <a:latin typeface="Verdana" pitchFamily="34" charset="0"/>
              </a:rPr>
              <a:t>, borrowed from the brochure “</a:t>
            </a:r>
            <a:r>
              <a:rPr lang="en-US" altLang="de-DE" sz="700" b="0" i="1" dirty="0" err="1" smtClean="0">
                <a:latin typeface="Verdana" pitchFamily="34" charset="0"/>
              </a:rPr>
              <a:t>Schizophrenie</a:t>
            </a:r>
            <a:r>
              <a:rPr lang="en-US" altLang="de-DE" sz="700" b="0" i="1" dirty="0" smtClean="0">
                <a:latin typeface="Verdana" pitchFamily="34" charset="0"/>
              </a:rPr>
              <a:t>: </a:t>
            </a:r>
            <a:r>
              <a:rPr lang="en-US" altLang="de-DE" sz="700" b="0" i="1" dirty="0" err="1" smtClean="0">
                <a:latin typeface="Verdana" pitchFamily="34" charset="0"/>
              </a:rPr>
              <a:t>Eine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Krankheit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verliert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ihre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Dämonie</a:t>
            </a:r>
            <a:r>
              <a:rPr lang="en-US" altLang="de-DE" sz="700" b="0" i="1" dirty="0" smtClean="0">
                <a:latin typeface="Verdana" pitchFamily="34" charset="0"/>
              </a:rPr>
              <a:t>”, 1988 by </a:t>
            </a:r>
            <a:r>
              <a:rPr lang="en-US" altLang="de-DE" sz="700" b="0" i="1" dirty="0" err="1" smtClean="0">
                <a:latin typeface="Verdana" pitchFamily="34" charset="0"/>
              </a:rPr>
              <a:t>Troponwerke</a:t>
            </a:r>
            <a:r>
              <a:rPr lang="en-US" altLang="de-DE" sz="700" b="0" i="1" dirty="0" smtClean="0">
                <a:latin typeface="Verdana" pitchFamily="34" charset="0"/>
              </a:rPr>
              <a:t> GmbH &amp; Co. KG)</a:t>
            </a:r>
            <a:endParaRPr lang="en-US" altLang="de-DE" sz="700" dirty="0">
              <a:latin typeface="Verdana" pitchFamily="34" charset="0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6667118" y="6682771"/>
            <a:ext cx="1911984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84825" y="1412875"/>
            <a:ext cx="3559175" cy="49466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1152" y="1034415"/>
            <a:ext cx="5474970" cy="51968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Verdana"/>
                <a:cs typeface="Verdana"/>
              </a:rPr>
              <a:t>Пример: </a:t>
            </a:r>
            <a:r>
              <a:rPr sz="1800" dirty="0">
                <a:latin typeface="Verdana"/>
                <a:cs typeface="Verdana"/>
              </a:rPr>
              <a:t>Преследование</a:t>
            </a:r>
            <a:r>
              <a:rPr sz="1800" spc="1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саентологов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00" dirty="0">
              <a:latin typeface="Times New Roman"/>
              <a:cs typeface="Times New Roman"/>
            </a:endParaRPr>
          </a:p>
          <a:p>
            <a:pPr marL="40640" lvl="0">
              <a:lnSpc>
                <a:spcPts val="2050"/>
              </a:lnSpc>
            </a:pPr>
            <a:r>
              <a:rPr lang="ru-RU" b="1" dirty="0">
                <a:solidFill>
                  <a:prstClr val="black"/>
                </a:solidFill>
                <a:latin typeface="Verdana"/>
                <a:cs typeface="Verdana"/>
              </a:rPr>
              <a:t>Что может оспорить</a:t>
            </a:r>
            <a:r>
              <a:rPr lang="ru-RU" b="1" spc="-95" dirty="0">
                <a:solidFill>
                  <a:prstClr val="black"/>
                </a:solidFill>
                <a:latin typeface="Verdana"/>
                <a:cs typeface="Verdana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Verdana"/>
                <a:cs typeface="Verdana"/>
              </a:rPr>
              <a:t>убеждения</a:t>
            </a:r>
            <a:endParaRPr lang="ru-RU" dirty="0">
              <a:solidFill>
                <a:prstClr val="black"/>
              </a:solidFill>
              <a:latin typeface="Verdana"/>
              <a:cs typeface="Verdana"/>
            </a:endParaRPr>
          </a:p>
          <a:p>
            <a:pPr marL="40640" lvl="0">
              <a:lnSpc>
                <a:spcPts val="2050"/>
              </a:lnSpc>
            </a:pPr>
            <a:r>
              <a:rPr lang="ru-RU" b="1" dirty="0">
                <a:solidFill>
                  <a:prstClr val="black"/>
                </a:solidFill>
                <a:latin typeface="Verdana"/>
                <a:cs typeface="Verdana"/>
              </a:rPr>
              <a:t>Джона/Есть ли причины</a:t>
            </a:r>
            <a:r>
              <a:rPr lang="ru-RU" b="1" spc="-105" dirty="0">
                <a:solidFill>
                  <a:prstClr val="black"/>
                </a:solidFill>
                <a:latin typeface="Verdana"/>
                <a:cs typeface="Verdana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Verdana"/>
                <a:cs typeface="Verdana"/>
              </a:rPr>
              <a:t>для</a:t>
            </a:r>
            <a:endParaRPr lang="ru-RU" dirty="0">
              <a:solidFill>
                <a:prstClr val="black"/>
              </a:solidFill>
              <a:latin typeface="Verdana"/>
              <a:cs typeface="Verdana"/>
            </a:endParaRPr>
          </a:p>
          <a:p>
            <a:pPr marL="40640" lvl="0">
              <a:lnSpc>
                <a:spcPts val="2050"/>
              </a:lnSpc>
            </a:pPr>
            <a:r>
              <a:rPr lang="ru-RU" b="1" dirty="0">
                <a:solidFill>
                  <a:prstClr val="black"/>
                </a:solidFill>
                <a:latin typeface="Verdana"/>
                <a:cs typeface="Verdana"/>
              </a:rPr>
              <a:t>сомнений?</a:t>
            </a:r>
            <a:endParaRPr lang="ru-RU" dirty="0">
              <a:solidFill>
                <a:prstClr val="black"/>
              </a:solidFill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lang="de-DE" sz="2600" dirty="0" smtClean="0">
              <a:latin typeface="Times New Roman"/>
              <a:cs typeface="Times New Roman"/>
            </a:endParaRPr>
          </a:p>
          <a:p>
            <a:pPr marL="287020" marR="847725" lvl="0" indent="-274320">
              <a:lnSpc>
                <a:spcPct val="90300"/>
              </a:lnSpc>
              <a:buClr>
                <a:srgbClr val="8BACAD"/>
              </a:buClr>
              <a:buSzPct val="83333"/>
              <a:buFontTx/>
              <a:buChar char="o"/>
              <a:tabLst>
                <a:tab pos="287020" algn="l"/>
                <a:tab pos="287655" algn="l"/>
              </a:tabLst>
            </a:pPr>
            <a:r>
              <a:rPr lang="ru-RU" spc="-5" dirty="0">
                <a:solidFill>
                  <a:prstClr val="black"/>
                </a:solidFill>
                <a:latin typeface="Verdana"/>
                <a:cs typeface="Verdana"/>
              </a:rPr>
              <a:t>Припаркованные </a:t>
            </a:r>
            <a:r>
              <a:rPr lang="ru-RU" dirty="0">
                <a:solidFill>
                  <a:prstClr val="black"/>
                </a:solidFill>
                <a:latin typeface="Verdana"/>
                <a:cs typeface="Verdana"/>
              </a:rPr>
              <a:t>машины или</a:t>
            </a:r>
            <a:r>
              <a:rPr lang="ru-RU" spc="-75" dirty="0">
                <a:solidFill>
                  <a:prstClr val="black"/>
                </a:solidFill>
                <a:latin typeface="Verdana"/>
                <a:cs typeface="Verdana"/>
              </a:rPr>
              <a:t> </a:t>
            </a:r>
            <a:r>
              <a:rPr lang="ru-RU" spc="-5" dirty="0">
                <a:solidFill>
                  <a:prstClr val="black"/>
                </a:solidFill>
                <a:latin typeface="Verdana"/>
                <a:cs typeface="Verdana"/>
              </a:rPr>
              <a:t>крест  </a:t>
            </a:r>
            <a:r>
              <a:rPr lang="ru-RU" dirty="0">
                <a:solidFill>
                  <a:prstClr val="black"/>
                </a:solidFill>
                <a:latin typeface="Verdana"/>
                <a:cs typeface="Verdana"/>
              </a:rPr>
              <a:t>являются </a:t>
            </a:r>
            <a:r>
              <a:rPr lang="ru-RU" spc="-5" dirty="0">
                <a:solidFill>
                  <a:prstClr val="black"/>
                </a:solidFill>
                <a:latin typeface="Verdana"/>
                <a:cs typeface="Verdana"/>
              </a:rPr>
              <a:t>убедительными  доказательствами?</a:t>
            </a:r>
            <a:r>
              <a:rPr lang="ru-RU" spc="-75" dirty="0">
                <a:solidFill>
                  <a:prstClr val="black"/>
                </a:solidFill>
                <a:latin typeface="Verdana"/>
                <a:cs typeface="Verdana"/>
              </a:rPr>
              <a:t> </a:t>
            </a:r>
            <a:r>
              <a:rPr lang="ru-RU" dirty="0">
                <a:solidFill>
                  <a:prstClr val="black"/>
                </a:solidFill>
                <a:latin typeface="Verdana"/>
                <a:cs typeface="Verdana"/>
              </a:rPr>
              <a:t>Совпадение?</a:t>
            </a:r>
          </a:p>
          <a:p>
            <a:pPr marL="287020" marR="187960" lvl="0" indent="-274320">
              <a:lnSpc>
                <a:spcPct val="90300"/>
              </a:lnSpc>
              <a:spcBef>
                <a:spcPts val="409"/>
              </a:spcBef>
              <a:buClr>
                <a:srgbClr val="8BACAD"/>
              </a:buClr>
              <a:buSzPct val="83333"/>
              <a:buFontTx/>
              <a:buChar char="o"/>
              <a:tabLst>
                <a:tab pos="287020" algn="l"/>
                <a:tab pos="287655" algn="l"/>
              </a:tabLst>
            </a:pPr>
            <a:r>
              <a:rPr lang="ru-RU" spc="-5" dirty="0">
                <a:solidFill>
                  <a:prstClr val="black"/>
                </a:solidFill>
                <a:latin typeface="Verdana"/>
                <a:cs typeface="Verdana"/>
              </a:rPr>
              <a:t>Почему </a:t>
            </a:r>
            <a:r>
              <a:rPr lang="ru-RU" dirty="0">
                <a:solidFill>
                  <a:prstClr val="black"/>
                </a:solidFill>
                <a:latin typeface="Verdana"/>
                <a:cs typeface="Verdana"/>
              </a:rPr>
              <a:t>церковь Саентологии</a:t>
            </a:r>
            <a:r>
              <a:rPr lang="ru-RU" spc="-130" dirty="0">
                <a:solidFill>
                  <a:prstClr val="black"/>
                </a:solidFill>
                <a:latin typeface="Verdana"/>
                <a:cs typeface="Verdana"/>
              </a:rPr>
              <a:t> </a:t>
            </a:r>
            <a:r>
              <a:rPr lang="ru-RU" dirty="0">
                <a:solidFill>
                  <a:prstClr val="black"/>
                </a:solidFill>
                <a:latin typeface="Verdana"/>
                <a:cs typeface="Verdana"/>
              </a:rPr>
              <a:t>вкладывает  </a:t>
            </a:r>
            <a:r>
              <a:rPr lang="ru-RU" spc="-5" dirty="0">
                <a:solidFill>
                  <a:prstClr val="black"/>
                </a:solidFill>
                <a:latin typeface="Verdana"/>
                <a:cs typeface="Verdana"/>
              </a:rPr>
              <a:t>столько </a:t>
            </a:r>
            <a:r>
              <a:rPr lang="ru-RU" dirty="0">
                <a:solidFill>
                  <a:prstClr val="black"/>
                </a:solidFill>
                <a:latin typeface="Verdana"/>
                <a:cs typeface="Verdana"/>
              </a:rPr>
              <a:t>времени </a:t>
            </a:r>
            <a:r>
              <a:rPr lang="ru-RU" spc="-5" dirty="0">
                <a:solidFill>
                  <a:prstClr val="black"/>
                </a:solidFill>
                <a:latin typeface="Verdana"/>
                <a:cs typeface="Verdana"/>
              </a:rPr>
              <a:t>и </a:t>
            </a:r>
            <a:r>
              <a:rPr lang="ru-RU" dirty="0">
                <a:solidFill>
                  <a:prstClr val="black"/>
                </a:solidFill>
                <a:latin typeface="Verdana"/>
                <a:cs typeface="Verdana"/>
              </a:rPr>
              <a:t>усилий в  преследование</a:t>
            </a:r>
            <a:r>
              <a:rPr lang="ru-RU" spc="-85" dirty="0">
                <a:solidFill>
                  <a:prstClr val="black"/>
                </a:solidFill>
                <a:latin typeface="Verdana"/>
                <a:cs typeface="Verdana"/>
              </a:rPr>
              <a:t> </a:t>
            </a:r>
            <a:r>
              <a:rPr lang="ru-RU" spc="-5" dirty="0">
                <a:solidFill>
                  <a:prstClr val="black"/>
                </a:solidFill>
                <a:latin typeface="Verdana"/>
                <a:cs typeface="Verdana"/>
              </a:rPr>
              <a:t>Джона?</a:t>
            </a:r>
            <a:endParaRPr lang="ru-RU" dirty="0">
              <a:solidFill>
                <a:prstClr val="black"/>
              </a:solidFill>
              <a:latin typeface="Verdana"/>
              <a:cs typeface="Verdana"/>
            </a:endParaRPr>
          </a:p>
          <a:p>
            <a:pPr marL="287020" lvl="0" indent="-274320">
              <a:spcBef>
                <a:spcPts val="220"/>
              </a:spcBef>
              <a:buClr>
                <a:srgbClr val="8BACAD"/>
              </a:buClr>
              <a:buSzPct val="83333"/>
              <a:buFontTx/>
              <a:buChar char="o"/>
              <a:tabLst>
                <a:tab pos="287020" algn="l"/>
                <a:tab pos="287655" algn="l"/>
              </a:tabLst>
            </a:pPr>
            <a:r>
              <a:rPr lang="ru-RU" spc="-5" dirty="0" smtClean="0">
                <a:solidFill>
                  <a:prstClr val="black"/>
                </a:solidFill>
                <a:latin typeface="Verdana"/>
                <a:cs typeface="Verdana"/>
              </a:rPr>
              <a:t>…</a:t>
            </a:r>
            <a:endParaRPr lang="de-DE" spc="-5" dirty="0" smtClean="0">
              <a:solidFill>
                <a:prstClr val="black"/>
              </a:solidFill>
              <a:latin typeface="Verdana"/>
              <a:cs typeface="Verdana"/>
            </a:endParaRPr>
          </a:p>
          <a:p>
            <a:pPr marL="12700" lvl="0">
              <a:spcBef>
                <a:spcPts val="220"/>
              </a:spcBef>
              <a:buClr>
                <a:srgbClr val="8BACAD"/>
              </a:buClr>
              <a:buSzPct val="83333"/>
              <a:tabLst>
                <a:tab pos="287020" algn="l"/>
                <a:tab pos="287655" algn="l"/>
              </a:tabLst>
            </a:pPr>
            <a:endParaRPr lang="ru-RU" dirty="0">
              <a:solidFill>
                <a:prstClr val="black"/>
              </a:solidFill>
              <a:latin typeface="Verdana"/>
              <a:cs typeface="Verdana"/>
            </a:endParaRPr>
          </a:p>
          <a:p>
            <a:pPr marL="57785" lvl="0">
              <a:spcBef>
                <a:spcPts val="5"/>
              </a:spcBef>
            </a:pPr>
            <a:r>
              <a:rPr lang="ru-RU" spc="-5" dirty="0">
                <a:solidFill>
                  <a:prstClr val="black"/>
                </a:solidFill>
                <a:latin typeface="Verdana"/>
                <a:cs typeface="Verdana"/>
              </a:rPr>
              <a:t>Как </a:t>
            </a:r>
            <a:r>
              <a:rPr lang="ru-RU" dirty="0">
                <a:solidFill>
                  <a:prstClr val="black"/>
                </a:solidFill>
                <a:latin typeface="Verdana"/>
                <a:cs typeface="Verdana"/>
              </a:rPr>
              <a:t>Джон может проверить свои</a:t>
            </a:r>
            <a:r>
              <a:rPr lang="ru-RU" spc="-110" dirty="0">
                <a:solidFill>
                  <a:prstClr val="black"/>
                </a:solidFill>
                <a:latin typeface="Verdana"/>
                <a:cs typeface="Verdana"/>
              </a:rPr>
              <a:t> </a:t>
            </a:r>
            <a:r>
              <a:rPr lang="ru-RU" dirty="0">
                <a:solidFill>
                  <a:prstClr val="black"/>
                </a:solidFill>
                <a:latin typeface="Verdana"/>
                <a:cs typeface="Verdana"/>
              </a:rPr>
              <a:t>убеждения?</a:t>
            </a:r>
          </a:p>
          <a:p>
            <a:pPr marL="43180" lvl="0" algn="ctr">
              <a:spcBef>
                <a:spcPts val="1520"/>
              </a:spcBef>
            </a:pPr>
            <a:r>
              <a:rPr lang="ru-RU" b="1" spc="5" dirty="0">
                <a:solidFill>
                  <a:prstClr val="black"/>
                </a:solidFill>
                <a:latin typeface="Verdana"/>
                <a:cs typeface="Verdana"/>
              </a:rPr>
              <a:t>???</a:t>
            </a:r>
            <a:endParaRPr lang="ru-RU" dirty="0">
              <a:solidFill>
                <a:prstClr val="black"/>
              </a:solidFill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6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78740" algn="ctr">
              <a:lnSpc>
                <a:spcPct val="100000"/>
              </a:lnSpc>
            </a:pPr>
            <a:r>
              <a:rPr spc="-5" dirty="0"/>
              <a:t>Выборочный</a:t>
            </a:r>
            <a:r>
              <a:rPr spc="-50" dirty="0"/>
              <a:t> </a:t>
            </a:r>
            <a:r>
              <a:rPr spc="-5" dirty="0"/>
              <a:t>пример:</a:t>
            </a:r>
          </a:p>
          <a:p>
            <a:pPr algn="ctr">
              <a:lnSpc>
                <a:spcPct val="100000"/>
              </a:lnSpc>
            </a:pPr>
            <a:r>
              <a:rPr dirty="0"/>
              <a:t>настоящее отравление или</a:t>
            </a:r>
            <a:r>
              <a:rPr spc="-155" dirty="0"/>
              <a:t> </a:t>
            </a:r>
            <a:r>
              <a:rPr spc="-5" dirty="0"/>
              <a:t>иллюзия?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26</a:t>
            </a:fld>
            <a:endParaRPr dirty="0"/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-28575" y="6640513"/>
            <a:ext cx="6329363" cy="275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US" altLang="de-DE" sz="700" b="0" i="1" dirty="0" smtClean="0">
                <a:latin typeface="Verdana" pitchFamily="34" charset="0"/>
              </a:rPr>
              <a:t>(“</a:t>
            </a:r>
            <a:r>
              <a:rPr lang="en-US" altLang="de-DE" sz="700" b="0" i="1" dirty="0" err="1" smtClean="0">
                <a:latin typeface="Verdana" pitchFamily="34" charset="0"/>
              </a:rPr>
              <a:t>Verstecken</a:t>
            </a:r>
            <a:r>
              <a:rPr lang="en-US" altLang="de-DE" sz="700" b="0" i="1" dirty="0" smtClean="0">
                <a:latin typeface="Verdana" pitchFamily="34" charset="0"/>
              </a:rPr>
              <a:t>” by Jana </a:t>
            </a:r>
            <a:r>
              <a:rPr lang="en-US" altLang="de-DE" sz="700" b="0" i="1" dirty="0" err="1" smtClean="0">
                <a:latin typeface="Verdana" pitchFamily="34" charset="0"/>
              </a:rPr>
              <a:t>Pöttgen</a:t>
            </a:r>
            <a:r>
              <a:rPr lang="en-US" altLang="de-DE" sz="700" b="0" i="1" dirty="0" smtClean="0">
                <a:latin typeface="Verdana" pitchFamily="34" charset="0"/>
              </a:rPr>
              <a:t>, borrowed from the brochure “</a:t>
            </a:r>
            <a:r>
              <a:rPr lang="en-US" altLang="de-DE" sz="700" b="0" i="1" dirty="0" err="1" smtClean="0">
                <a:latin typeface="Verdana" pitchFamily="34" charset="0"/>
              </a:rPr>
              <a:t>Schizophrenie</a:t>
            </a:r>
            <a:r>
              <a:rPr lang="en-US" altLang="de-DE" sz="700" b="0" i="1" dirty="0" smtClean="0">
                <a:latin typeface="Verdana" pitchFamily="34" charset="0"/>
              </a:rPr>
              <a:t>: </a:t>
            </a:r>
            <a:r>
              <a:rPr lang="en-US" altLang="de-DE" sz="700" b="0" i="1" dirty="0" err="1" smtClean="0">
                <a:latin typeface="Verdana" pitchFamily="34" charset="0"/>
              </a:rPr>
              <a:t>Eine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Krankheit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verliert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ihre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Dämonie</a:t>
            </a:r>
            <a:r>
              <a:rPr lang="en-US" altLang="de-DE" sz="700" b="0" i="1" dirty="0" smtClean="0">
                <a:latin typeface="Verdana" pitchFamily="34" charset="0"/>
              </a:rPr>
              <a:t>”, 1988 by </a:t>
            </a:r>
            <a:r>
              <a:rPr lang="en-US" altLang="de-DE" sz="700" b="0" i="1" dirty="0" err="1" smtClean="0">
                <a:latin typeface="Verdana" pitchFamily="34" charset="0"/>
              </a:rPr>
              <a:t>Troponwerke</a:t>
            </a:r>
            <a:r>
              <a:rPr lang="en-US" altLang="de-DE" sz="700" b="0" i="1" dirty="0" smtClean="0">
                <a:latin typeface="Verdana" pitchFamily="34" charset="0"/>
              </a:rPr>
              <a:t> GmbH &amp; Co. KG)</a:t>
            </a:r>
            <a:endParaRPr lang="en-US" altLang="de-DE" sz="7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84825" y="1412875"/>
            <a:ext cx="3559175" cy="49466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1152" y="1034415"/>
            <a:ext cx="5474970" cy="42991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Verdana"/>
                <a:cs typeface="Verdana"/>
              </a:rPr>
              <a:t>Пример: </a:t>
            </a:r>
            <a:r>
              <a:rPr sz="1800" dirty="0">
                <a:latin typeface="Verdana"/>
                <a:cs typeface="Verdana"/>
              </a:rPr>
              <a:t>Преследование</a:t>
            </a:r>
            <a:r>
              <a:rPr sz="1800" spc="1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саентологов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Verdana"/>
                <a:cs typeface="Verdana"/>
              </a:rPr>
              <a:t>Как </a:t>
            </a:r>
            <a:r>
              <a:rPr sz="1800" b="1" dirty="0">
                <a:latin typeface="Verdana"/>
                <a:cs typeface="Verdana"/>
              </a:rPr>
              <a:t>Джон может </a:t>
            </a:r>
            <a:r>
              <a:rPr sz="1800" b="1" dirty="0" err="1">
                <a:latin typeface="Verdana"/>
                <a:cs typeface="Verdana"/>
              </a:rPr>
              <a:t>проверить</a:t>
            </a:r>
            <a:r>
              <a:rPr sz="1800" b="1" spc="-85" dirty="0">
                <a:latin typeface="Verdana"/>
                <a:cs typeface="Verdana"/>
              </a:rPr>
              <a:t> </a:t>
            </a:r>
            <a:r>
              <a:rPr sz="1800" b="1" dirty="0" err="1" smtClean="0">
                <a:latin typeface="Verdana"/>
                <a:cs typeface="Verdana"/>
              </a:rPr>
              <a:t>свои</a:t>
            </a:r>
            <a:r>
              <a:rPr lang="de-DE" dirty="0">
                <a:latin typeface="Verdana"/>
                <a:cs typeface="Verdana"/>
              </a:rPr>
              <a:t> </a:t>
            </a:r>
            <a:r>
              <a:rPr sz="1800" b="1" dirty="0" err="1" smtClean="0">
                <a:latin typeface="Verdana"/>
                <a:cs typeface="Verdana"/>
              </a:rPr>
              <a:t>убеждения</a:t>
            </a:r>
            <a:r>
              <a:rPr sz="1800" b="1" dirty="0">
                <a:latin typeface="Verdana"/>
                <a:cs typeface="Verdana"/>
              </a:rPr>
              <a:t>?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600" dirty="0">
              <a:latin typeface="Times New Roman"/>
              <a:cs typeface="Times New Roman"/>
            </a:endParaRPr>
          </a:p>
          <a:p>
            <a:pPr marL="287020" marR="5080" indent="-274320">
              <a:lnSpc>
                <a:spcPct val="100000"/>
              </a:lnSpc>
              <a:spcBef>
                <a:spcPts val="5"/>
              </a:spcBef>
              <a:buClr>
                <a:srgbClr val="8BACAD"/>
              </a:buClr>
              <a:buSzPct val="83333"/>
              <a:buChar char="o"/>
              <a:tabLst>
                <a:tab pos="287020" algn="l"/>
                <a:tab pos="287655" algn="l"/>
              </a:tabLst>
            </a:pPr>
            <a:r>
              <a:rPr sz="1800" spc="-5" dirty="0">
                <a:latin typeface="Verdana"/>
                <a:cs typeface="Verdana"/>
              </a:rPr>
              <a:t>Различные точки </a:t>
            </a:r>
            <a:r>
              <a:rPr sz="1800" dirty="0">
                <a:latin typeface="Verdana"/>
                <a:cs typeface="Verdana"/>
              </a:rPr>
              <a:t>зрения: </a:t>
            </a:r>
            <a:r>
              <a:rPr sz="1800" spc="-5" dirty="0">
                <a:latin typeface="Verdana"/>
                <a:cs typeface="Verdana"/>
              </a:rPr>
              <a:t>попросить </a:t>
            </a:r>
            <a:r>
              <a:rPr sz="1800" dirty="0">
                <a:latin typeface="Verdana"/>
                <a:cs typeface="Verdana"/>
              </a:rPr>
              <a:t>у  друзей, </a:t>
            </a:r>
            <a:r>
              <a:rPr sz="1800" spc="-5" dirty="0">
                <a:latin typeface="Verdana"/>
                <a:cs typeface="Verdana"/>
              </a:rPr>
              <a:t>семьи </a:t>
            </a:r>
            <a:r>
              <a:rPr sz="1800" dirty="0">
                <a:latin typeface="Verdana"/>
                <a:cs typeface="Verdana"/>
              </a:rPr>
              <a:t>или </a:t>
            </a:r>
            <a:r>
              <a:rPr sz="1800" spc="-5" dirty="0">
                <a:latin typeface="Verdana"/>
                <a:cs typeface="Verdana"/>
              </a:rPr>
              <a:t>также экспертов (напр.,  врач) </a:t>
            </a:r>
            <a:r>
              <a:rPr sz="1800" dirty="0">
                <a:latin typeface="Verdana"/>
                <a:cs typeface="Verdana"/>
              </a:rPr>
              <a:t>совета: </a:t>
            </a:r>
            <a:r>
              <a:rPr sz="1800" spc="-5" dirty="0">
                <a:latin typeface="Verdana"/>
                <a:cs typeface="Verdana"/>
              </a:rPr>
              <a:t>Они разделяют </a:t>
            </a:r>
            <a:r>
              <a:rPr sz="1800" dirty="0">
                <a:latin typeface="Verdana"/>
                <a:cs typeface="Verdana"/>
              </a:rPr>
              <a:t>это  </a:t>
            </a:r>
            <a:r>
              <a:rPr sz="1800" spc="-5" dirty="0">
                <a:latin typeface="Verdana"/>
                <a:cs typeface="Verdana"/>
              </a:rPr>
              <a:t>убеждение</a:t>
            </a:r>
            <a:r>
              <a:rPr sz="1800" spc="-7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?</a:t>
            </a:r>
            <a:endParaRPr sz="1800" dirty="0">
              <a:latin typeface="Verdana"/>
              <a:cs typeface="Verdana"/>
            </a:endParaRPr>
          </a:p>
          <a:p>
            <a:pPr marL="287020" marR="337185" indent="-274320" algn="just">
              <a:lnSpc>
                <a:spcPct val="100000"/>
              </a:lnSpc>
              <a:spcBef>
                <a:spcPts val="420"/>
              </a:spcBef>
              <a:buClr>
                <a:srgbClr val="8BACAD"/>
              </a:buClr>
              <a:buSzPct val="86111"/>
              <a:buChar char="o"/>
              <a:tabLst>
                <a:tab pos="287655" algn="l"/>
              </a:tabLst>
            </a:pPr>
            <a:r>
              <a:rPr sz="1800" spc="-5" dirty="0">
                <a:latin typeface="Verdana"/>
                <a:cs typeface="Verdana"/>
              </a:rPr>
              <a:t>Личный опыт: </a:t>
            </a:r>
            <a:r>
              <a:rPr sz="1800" dirty="0">
                <a:latin typeface="Verdana"/>
                <a:cs typeface="Verdana"/>
              </a:rPr>
              <a:t>Джон </a:t>
            </a:r>
            <a:r>
              <a:rPr sz="1800" spc="-5" dirty="0">
                <a:latin typeface="Verdana"/>
                <a:cs typeface="Verdana"/>
              </a:rPr>
              <a:t>склонен </a:t>
            </a:r>
            <a:r>
              <a:rPr sz="1800" dirty="0">
                <a:latin typeface="Verdana"/>
                <a:cs typeface="Verdana"/>
              </a:rPr>
              <a:t>к ложному  восприятию </a:t>
            </a:r>
            <a:r>
              <a:rPr sz="1800" spc="-5" dirty="0">
                <a:latin typeface="Verdana"/>
                <a:cs typeface="Verdana"/>
              </a:rPr>
              <a:t>и искаженным убеждениям,  когда </a:t>
            </a:r>
            <a:r>
              <a:rPr sz="1800" dirty="0">
                <a:latin typeface="Verdana"/>
                <a:cs typeface="Verdana"/>
              </a:rPr>
              <a:t>он в</a:t>
            </a:r>
            <a:r>
              <a:rPr sz="1800" spc="-5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стрессе?</a:t>
            </a:r>
            <a:endParaRPr sz="1800" dirty="0">
              <a:latin typeface="Verdana"/>
              <a:cs typeface="Verdana"/>
            </a:endParaRPr>
          </a:p>
          <a:p>
            <a:pPr marL="287020" marR="752475" indent="-274320">
              <a:lnSpc>
                <a:spcPct val="120400"/>
              </a:lnSpc>
              <a:buClr>
                <a:srgbClr val="8BACAD"/>
              </a:buClr>
              <a:buSzPct val="86111"/>
              <a:buChar char="o"/>
              <a:tabLst>
                <a:tab pos="287020" algn="l"/>
                <a:tab pos="287655" algn="l"/>
              </a:tabLst>
            </a:pPr>
            <a:r>
              <a:rPr sz="1800" dirty="0">
                <a:latin typeface="Verdana"/>
                <a:cs typeface="Verdana"/>
              </a:rPr>
              <a:t>Склонен ли он к недоверию?  Возможные последствия</a:t>
            </a:r>
            <a:r>
              <a:rPr sz="1800" spc="-9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убеждения?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78740" algn="ctr">
              <a:lnSpc>
                <a:spcPct val="100000"/>
              </a:lnSpc>
            </a:pPr>
            <a:r>
              <a:rPr spc="-5" dirty="0"/>
              <a:t>Выборочный</a:t>
            </a:r>
            <a:r>
              <a:rPr spc="-50" dirty="0"/>
              <a:t> </a:t>
            </a:r>
            <a:r>
              <a:rPr spc="-5" dirty="0"/>
              <a:t>пример:</a:t>
            </a:r>
          </a:p>
          <a:p>
            <a:pPr algn="ctr">
              <a:lnSpc>
                <a:spcPct val="100000"/>
              </a:lnSpc>
            </a:pPr>
            <a:r>
              <a:rPr dirty="0"/>
              <a:t>настоящее отравление или</a:t>
            </a:r>
            <a:r>
              <a:rPr spc="-155" dirty="0"/>
              <a:t> </a:t>
            </a:r>
            <a:r>
              <a:rPr spc="-5" dirty="0"/>
              <a:t>иллюзия?</a:t>
            </a:r>
          </a:p>
        </p:txBody>
      </p:sp>
      <p:sp>
        <p:nvSpPr>
          <p:cNvPr id="5" name="object 5"/>
          <p:cNvSpPr/>
          <p:nvPr/>
        </p:nvSpPr>
        <p:spPr>
          <a:xfrm>
            <a:off x="58737" y="6229350"/>
            <a:ext cx="336550" cy="3476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8719" y="6121141"/>
            <a:ext cx="2124075" cy="519372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110489" rIns="0" bIns="0" rtlCol="0">
            <a:spAutoFit/>
          </a:bodyPr>
          <a:lstStyle/>
          <a:p>
            <a:pPr marL="464820">
              <a:lnSpc>
                <a:spcPct val="100000"/>
              </a:lnSpc>
              <a:spcBef>
                <a:spcPts val="869"/>
              </a:spcBef>
            </a:pP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Verdana"/>
                <a:cs typeface="Verdana"/>
              </a:rPr>
              <a:t>Рабочий </a:t>
            </a:r>
            <a:r>
              <a:rPr sz="1200" i="1" spc="-5" dirty="0" err="1">
                <a:latin typeface="Verdana"/>
                <a:cs typeface="Verdana"/>
              </a:rPr>
              <a:t>лист</a:t>
            </a:r>
            <a:r>
              <a:rPr sz="1200" i="1" spc="70" dirty="0">
                <a:latin typeface="Verdana"/>
                <a:cs typeface="Verdana"/>
              </a:rPr>
              <a:t> </a:t>
            </a:r>
            <a:r>
              <a:rPr sz="1200" i="1" dirty="0" smtClean="0">
                <a:latin typeface="Verdana"/>
                <a:cs typeface="Verdana"/>
              </a:rPr>
              <a:t>6.1</a:t>
            </a:r>
            <a:endParaRPr lang="ru-RU" sz="800" i="1" dirty="0">
              <a:latin typeface="Verdana"/>
              <a:cs typeface="Verdana"/>
            </a:endParaRPr>
          </a:p>
          <a:p>
            <a:pPr marL="464820">
              <a:lnSpc>
                <a:spcPct val="100000"/>
              </a:lnSpc>
              <a:spcBef>
                <a:spcPts val="869"/>
              </a:spcBef>
            </a:pPr>
            <a:endParaRPr lang="ru-RU" sz="700" i="1" dirty="0" smtClean="0">
              <a:latin typeface="Verdana"/>
              <a:cs typeface="Verdan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27</a:t>
            </a:fld>
            <a:endParaRPr dirty="0"/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-28575" y="6640513"/>
            <a:ext cx="6329363" cy="275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US" altLang="de-DE" sz="700" b="0" i="1" dirty="0" smtClean="0">
                <a:latin typeface="Verdana" pitchFamily="34" charset="0"/>
              </a:rPr>
              <a:t>(“</a:t>
            </a:r>
            <a:r>
              <a:rPr lang="en-US" altLang="de-DE" sz="700" b="0" i="1" dirty="0" err="1" smtClean="0">
                <a:latin typeface="Verdana" pitchFamily="34" charset="0"/>
              </a:rPr>
              <a:t>Verstecken</a:t>
            </a:r>
            <a:r>
              <a:rPr lang="en-US" altLang="de-DE" sz="700" b="0" i="1" dirty="0" smtClean="0">
                <a:latin typeface="Verdana" pitchFamily="34" charset="0"/>
              </a:rPr>
              <a:t>” by Jana </a:t>
            </a:r>
            <a:r>
              <a:rPr lang="en-US" altLang="de-DE" sz="700" b="0" i="1" dirty="0" err="1" smtClean="0">
                <a:latin typeface="Verdana" pitchFamily="34" charset="0"/>
              </a:rPr>
              <a:t>Pöttgen</a:t>
            </a:r>
            <a:r>
              <a:rPr lang="en-US" altLang="de-DE" sz="700" b="0" i="1" dirty="0" smtClean="0">
                <a:latin typeface="Verdana" pitchFamily="34" charset="0"/>
              </a:rPr>
              <a:t>, borrowed from the brochure “</a:t>
            </a:r>
            <a:r>
              <a:rPr lang="en-US" altLang="de-DE" sz="700" b="0" i="1" dirty="0" err="1" smtClean="0">
                <a:latin typeface="Verdana" pitchFamily="34" charset="0"/>
              </a:rPr>
              <a:t>Schizophrenie</a:t>
            </a:r>
            <a:r>
              <a:rPr lang="en-US" altLang="de-DE" sz="700" b="0" i="1" dirty="0" smtClean="0">
                <a:latin typeface="Verdana" pitchFamily="34" charset="0"/>
              </a:rPr>
              <a:t>: </a:t>
            </a:r>
            <a:r>
              <a:rPr lang="en-US" altLang="de-DE" sz="700" b="0" i="1" dirty="0" err="1" smtClean="0">
                <a:latin typeface="Verdana" pitchFamily="34" charset="0"/>
              </a:rPr>
              <a:t>Eine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Krankheit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verliert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ihre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Dämonie</a:t>
            </a:r>
            <a:r>
              <a:rPr lang="en-US" altLang="de-DE" sz="700" b="0" i="1" dirty="0" smtClean="0">
                <a:latin typeface="Verdana" pitchFamily="34" charset="0"/>
              </a:rPr>
              <a:t>”, 1988 by </a:t>
            </a:r>
            <a:r>
              <a:rPr lang="en-US" altLang="de-DE" sz="700" b="0" i="1" dirty="0" err="1" smtClean="0">
                <a:latin typeface="Verdana" pitchFamily="34" charset="0"/>
              </a:rPr>
              <a:t>Troponwerke</a:t>
            </a:r>
            <a:r>
              <a:rPr lang="en-US" altLang="de-DE" sz="700" b="0" i="1" dirty="0" smtClean="0">
                <a:latin typeface="Verdana" pitchFamily="34" charset="0"/>
              </a:rPr>
              <a:t> GmbH &amp; Co. KG)</a:t>
            </a:r>
            <a:endParaRPr lang="en-US" altLang="de-DE" sz="700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16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37894" y="1024890"/>
            <a:ext cx="7343775" cy="274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4426585" algn="l"/>
              </a:tabLst>
            </a:pPr>
            <a:r>
              <a:rPr sz="1800" b="1" dirty="0">
                <a:latin typeface="Verdana"/>
                <a:cs typeface="Verdana"/>
              </a:rPr>
              <a:t>Пример:</a:t>
            </a:r>
            <a:r>
              <a:rPr sz="1800" b="1" spc="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преследование	</a:t>
            </a:r>
            <a:r>
              <a:rPr sz="2700" spc="-7" baseline="1543" dirty="0">
                <a:latin typeface="Verdana"/>
                <a:cs typeface="Verdana"/>
              </a:rPr>
              <a:t>возможные</a:t>
            </a:r>
            <a:r>
              <a:rPr sz="2700" spc="-75" baseline="1543" dirty="0">
                <a:latin typeface="Verdana"/>
                <a:cs typeface="Verdana"/>
              </a:rPr>
              <a:t> </a:t>
            </a:r>
            <a:r>
              <a:rPr sz="2700" baseline="1543" dirty="0">
                <a:latin typeface="Verdana"/>
                <a:cs typeface="Verdana"/>
              </a:rPr>
              <a:t>последствия</a:t>
            </a:r>
            <a:endParaRPr sz="2700" baseline="1543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60850" y="1033525"/>
            <a:ext cx="789051" cy="2491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73220" y="1095724"/>
            <a:ext cx="58440" cy="1246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14800" y="1095724"/>
            <a:ext cx="29220" cy="12461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60850" y="1033525"/>
            <a:ext cx="789305" cy="249554"/>
          </a:xfrm>
          <a:custGeom>
            <a:avLst/>
            <a:gdLst/>
            <a:ahLst/>
            <a:cxnLst/>
            <a:rect l="l" t="t" r="r" b="b"/>
            <a:pathLst>
              <a:path w="789304" h="249555">
                <a:moveTo>
                  <a:pt x="555244" y="0"/>
                </a:moveTo>
                <a:lnTo>
                  <a:pt x="555244" y="62229"/>
                </a:lnTo>
                <a:lnTo>
                  <a:pt x="0" y="62229"/>
                </a:lnTo>
                <a:lnTo>
                  <a:pt x="0" y="186816"/>
                </a:lnTo>
                <a:lnTo>
                  <a:pt x="555244" y="186816"/>
                </a:lnTo>
                <a:lnTo>
                  <a:pt x="555244" y="249174"/>
                </a:lnTo>
                <a:lnTo>
                  <a:pt x="789051" y="124587"/>
                </a:lnTo>
                <a:lnTo>
                  <a:pt x="55524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73220" y="1095724"/>
            <a:ext cx="59055" cy="125095"/>
          </a:xfrm>
          <a:custGeom>
            <a:avLst/>
            <a:gdLst/>
            <a:ahLst/>
            <a:cxnLst/>
            <a:rect l="l" t="t" r="r" b="b"/>
            <a:pathLst>
              <a:path w="59054" h="125094">
                <a:moveTo>
                  <a:pt x="0" y="124618"/>
                </a:moveTo>
                <a:lnTo>
                  <a:pt x="58440" y="124618"/>
                </a:lnTo>
                <a:lnTo>
                  <a:pt x="58440" y="0"/>
                </a:lnTo>
                <a:lnTo>
                  <a:pt x="0" y="0"/>
                </a:lnTo>
                <a:lnTo>
                  <a:pt x="0" y="12461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14800" y="1095724"/>
            <a:ext cx="29209" cy="125095"/>
          </a:xfrm>
          <a:custGeom>
            <a:avLst/>
            <a:gdLst/>
            <a:ahLst/>
            <a:cxnLst/>
            <a:rect l="l" t="t" r="r" b="b"/>
            <a:pathLst>
              <a:path w="29210" h="125094">
                <a:moveTo>
                  <a:pt x="0" y="124618"/>
                </a:moveTo>
                <a:lnTo>
                  <a:pt x="29220" y="124618"/>
                </a:lnTo>
                <a:lnTo>
                  <a:pt x="29220" y="0"/>
                </a:lnTo>
                <a:lnTo>
                  <a:pt x="0" y="0"/>
                </a:lnTo>
                <a:lnTo>
                  <a:pt x="0" y="12461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3025" y="971486"/>
            <a:ext cx="784225" cy="10429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78740" algn="ctr">
              <a:lnSpc>
                <a:spcPct val="100000"/>
              </a:lnSpc>
            </a:pPr>
            <a:r>
              <a:rPr spc="-5" dirty="0"/>
              <a:t>Выборочный</a:t>
            </a:r>
            <a:r>
              <a:rPr spc="-50" dirty="0"/>
              <a:t> </a:t>
            </a:r>
            <a:r>
              <a:rPr spc="-5" dirty="0"/>
              <a:t>пример:</a:t>
            </a:r>
          </a:p>
          <a:p>
            <a:pPr algn="ctr">
              <a:lnSpc>
                <a:spcPct val="100000"/>
              </a:lnSpc>
            </a:pPr>
            <a:r>
              <a:rPr dirty="0"/>
              <a:t>настоящее отравление или</a:t>
            </a:r>
            <a:r>
              <a:rPr spc="-155" dirty="0"/>
              <a:t> </a:t>
            </a:r>
            <a:r>
              <a:rPr spc="-5" dirty="0"/>
              <a:t>иллюзия?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28</a:t>
            </a:fld>
            <a:endParaRPr dirty="0"/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-28575" y="6640513"/>
            <a:ext cx="6329363" cy="275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US" altLang="de-DE" sz="700" b="0" i="1" dirty="0" smtClean="0">
                <a:latin typeface="Verdana" pitchFamily="34" charset="0"/>
              </a:rPr>
              <a:t>(“</a:t>
            </a:r>
            <a:r>
              <a:rPr lang="en-US" altLang="de-DE" sz="700" b="0" i="1" dirty="0" err="1" smtClean="0">
                <a:latin typeface="Verdana" pitchFamily="34" charset="0"/>
              </a:rPr>
              <a:t>Verstecken</a:t>
            </a:r>
            <a:r>
              <a:rPr lang="en-US" altLang="de-DE" sz="700" b="0" i="1" dirty="0" smtClean="0">
                <a:latin typeface="Verdana" pitchFamily="34" charset="0"/>
              </a:rPr>
              <a:t>” by Jana </a:t>
            </a:r>
            <a:r>
              <a:rPr lang="en-US" altLang="de-DE" sz="700" b="0" i="1" dirty="0" err="1" smtClean="0">
                <a:latin typeface="Verdana" pitchFamily="34" charset="0"/>
              </a:rPr>
              <a:t>Pöttgen</a:t>
            </a:r>
            <a:r>
              <a:rPr lang="en-US" altLang="de-DE" sz="700" b="0" i="1" dirty="0" smtClean="0">
                <a:latin typeface="Verdana" pitchFamily="34" charset="0"/>
              </a:rPr>
              <a:t>, borrowed from the brochure “</a:t>
            </a:r>
            <a:r>
              <a:rPr lang="en-US" altLang="de-DE" sz="700" b="0" i="1" dirty="0" err="1" smtClean="0">
                <a:latin typeface="Verdana" pitchFamily="34" charset="0"/>
              </a:rPr>
              <a:t>Schizophrenie</a:t>
            </a:r>
            <a:r>
              <a:rPr lang="en-US" altLang="de-DE" sz="700" b="0" i="1" dirty="0" smtClean="0">
                <a:latin typeface="Verdana" pitchFamily="34" charset="0"/>
              </a:rPr>
              <a:t>: </a:t>
            </a:r>
            <a:r>
              <a:rPr lang="en-US" altLang="de-DE" sz="700" b="0" i="1" dirty="0" err="1" smtClean="0">
                <a:latin typeface="Verdana" pitchFamily="34" charset="0"/>
              </a:rPr>
              <a:t>Eine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Krankheit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verliert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ihre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Dämonie</a:t>
            </a:r>
            <a:r>
              <a:rPr lang="en-US" altLang="de-DE" sz="700" b="0" i="1" dirty="0" smtClean="0">
                <a:latin typeface="Verdana" pitchFamily="34" charset="0"/>
              </a:rPr>
              <a:t>”, 1988 by </a:t>
            </a:r>
            <a:r>
              <a:rPr lang="en-US" altLang="de-DE" sz="700" b="0" i="1" dirty="0" err="1" smtClean="0">
                <a:latin typeface="Verdana" pitchFamily="34" charset="0"/>
              </a:rPr>
              <a:t>Troponwerke</a:t>
            </a:r>
            <a:r>
              <a:rPr lang="en-US" altLang="de-DE" sz="700" b="0" i="1" dirty="0" smtClean="0">
                <a:latin typeface="Verdana" pitchFamily="34" charset="0"/>
              </a:rPr>
              <a:t> GmbH &amp; Co. KG)</a:t>
            </a:r>
            <a:endParaRPr lang="en-US" altLang="de-DE" sz="700" dirty="0">
              <a:latin typeface="Verdana" pitchFamily="34" charset="0"/>
            </a:endParaRPr>
          </a:p>
        </p:txBody>
      </p:sp>
      <p:graphicFrame>
        <p:nvGraphicFramePr>
          <p:cNvPr id="16" name="Group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1084732"/>
              </p:ext>
            </p:extLst>
          </p:nvPr>
        </p:nvGraphicFramePr>
        <p:xfrm>
          <a:off x="250825" y="2097088"/>
          <a:ext cx="8642350" cy="4484272"/>
        </p:xfrm>
        <a:graphic>
          <a:graphicData uri="http://schemas.openxmlformats.org/drawingml/2006/table">
            <a:tbl>
              <a:tblPr/>
              <a:tblGrid>
                <a:gridCol w="2111375"/>
                <a:gridCol w="6530975"/>
              </a:tblGrid>
              <a:tr h="16323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4455" marR="47752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Джон</a:t>
                      </a:r>
                      <a:r>
                        <a:rPr lang="ru-RU" sz="1600" spc="-80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убежден,  </a:t>
                      </a:r>
                      <a:r>
                        <a:rPr lang="ru-RU" sz="1600" spc="-5" dirty="0" smtClean="0">
                          <a:latin typeface="Verdana"/>
                          <a:cs typeface="Verdana"/>
                        </a:rPr>
                        <a:t>что </a:t>
                      </a: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его  </a:t>
                      </a:r>
                      <a:r>
                        <a:rPr lang="ru-RU" sz="1600" spc="-5" dirty="0" smtClean="0">
                          <a:latin typeface="Verdana"/>
                          <a:cs typeface="Verdana"/>
                        </a:rPr>
                        <a:t>преследуют</a:t>
                      </a:r>
                      <a:endParaRPr lang="ru-RU" sz="1600" dirty="0">
                        <a:latin typeface="Verdana"/>
                        <a:cs typeface="Verdana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Он крайне ограничен в своей повседневной жизни и  едва выходит из дома (напр., он перестаёт за собой  следить, социальная изоляция).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Неприятности на работе из-за отсутствия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Сильный страх и постоянное чувство угрозы  определяют его жизнь.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224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44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ru-RU" sz="1600" b="1" spc="-10" dirty="0" smtClean="0">
                          <a:latin typeface="Verdana"/>
                          <a:cs typeface="Verdana"/>
                        </a:rPr>
                        <a:t>Альтернативне</a:t>
                      </a:r>
                      <a:endParaRPr lang="ru-RU" sz="1600" dirty="0" smtClean="0">
                        <a:latin typeface="Verdana"/>
                        <a:cs typeface="Verdana"/>
                      </a:endParaRPr>
                    </a:p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lang="ru-RU" sz="1600" b="1" spc="-5" dirty="0" smtClean="0">
                          <a:latin typeface="Verdana"/>
                          <a:cs typeface="Verdana"/>
                        </a:rPr>
                        <a:t>объяснение</a:t>
                      </a:r>
                      <a:endParaRPr lang="ru-RU" sz="1600" dirty="0" smtClean="0">
                        <a:latin typeface="Verdana"/>
                        <a:cs typeface="Verdana"/>
                      </a:endParaRPr>
                    </a:p>
                    <a:p>
                      <a:pPr marL="84455" marR="302260">
                        <a:lnSpc>
                          <a:spcPct val="100000"/>
                        </a:lnSpc>
                        <a:spcBef>
                          <a:spcPts val="420"/>
                        </a:spcBef>
                        <a:tabLst>
                          <a:tab pos="751840" algn="l"/>
                        </a:tabLst>
                      </a:pP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Джон </a:t>
                      </a:r>
                      <a:r>
                        <a:rPr lang="ru-RU" sz="1600" spc="-5" dirty="0" smtClean="0">
                          <a:latin typeface="Verdana"/>
                          <a:cs typeface="Verdana"/>
                        </a:rPr>
                        <a:t>принимает  </a:t>
                      </a:r>
                      <a:r>
                        <a:rPr lang="ru-RU" sz="1600" spc="-10" dirty="0" smtClean="0">
                          <a:latin typeface="Verdana"/>
                          <a:cs typeface="Verdana"/>
                        </a:rPr>
                        <a:t>с</a:t>
                      </a:r>
                      <a:r>
                        <a:rPr lang="ru-RU" sz="1600" spc="5" dirty="0" smtClean="0">
                          <a:latin typeface="Verdana"/>
                          <a:cs typeface="Verdana"/>
                        </a:rPr>
                        <a:t>во</a:t>
                      </a: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и</a:t>
                      </a:r>
                      <a:r>
                        <a:rPr lang="de-DE" sz="1600" baseline="0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600" spc="-10" dirty="0" smtClean="0">
                          <a:latin typeface="Verdana"/>
                          <a:cs typeface="Verdana"/>
                        </a:rPr>
                        <a:t>уб</a:t>
                      </a: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ежд</a:t>
                      </a:r>
                      <a:r>
                        <a:rPr lang="ru-RU" sz="1600" spc="5" dirty="0" smtClean="0">
                          <a:latin typeface="Verdana"/>
                          <a:cs typeface="Verdana"/>
                        </a:rPr>
                        <a:t>е</a:t>
                      </a: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н</a:t>
                      </a:r>
                      <a:r>
                        <a:rPr lang="ru-RU" sz="1600" spc="-15" dirty="0" smtClean="0">
                          <a:latin typeface="Verdana"/>
                          <a:cs typeface="Verdana"/>
                        </a:rPr>
                        <a:t>и</a:t>
                      </a: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я  за</a:t>
                      </a:r>
                      <a:r>
                        <a:rPr lang="de-DE" sz="1600" baseline="0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выражение  проблемного  </a:t>
                      </a:r>
                      <a:r>
                        <a:rPr lang="ru-RU" sz="1600" spc="-10" dirty="0" smtClean="0">
                          <a:latin typeface="Verdana"/>
                          <a:cs typeface="Verdana"/>
                        </a:rPr>
                        <a:t>психического  </a:t>
                      </a:r>
                      <a:r>
                        <a:rPr lang="ru-RU" sz="1600" dirty="0" smtClean="0">
                          <a:latin typeface="Verdana"/>
                          <a:cs typeface="Verdana"/>
                        </a:rPr>
                        <a:t>здоровья</a:t>
                      </a:r>
                      <a:endParaRPr lang="ru-RU" sz="1600" dirty="0">
                        <a:latin typeface="Verdana"/>
                        <a:cs typeface="Verdana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Уходит чувство страха и прекращаются угрозы.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Возможно возникновение чувства стыда из-за  глубокого убеждения и попытки убедить в этом других.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Он способен принять профессиональную помощь, а  также поддержку друзей и семьи. Его ситуация  улучшается.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ru-RU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Он снова проводит время со своими друзьями и  заботится о будущем, как в личной так и в  профессиональной жизни.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039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843776" y="1412747"/>
            <a:ext cx="2300223" cy="3456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" marR="82550" algn="ctr">
              <a:lnSpc>
                <a:spcPct val="100000"/>
              </a:lnSpc>
            </a:pPr>
            <a:r>
              <a:rPr spc="-5" dirty="0"/>
              <a:t>Выборочный</a:t>
            </a:r>
            <a:r>
              <a:rPr spc="-50" dirty="0"/>
              <a:t> </a:t>
            </a:r>
            <a:r>
              <a:rPr spc="-5" dirty="0"/>
              <a:t>пример:</a:t>
            </a:r>
          </a:p>
          <a:p>
            <a:pPr marL="1905" algn="ctr">
              <a:lnSpc>
                <a:spcPct val="100000"/>
              </a:lnSpc>
            </a:pPr>
            <a:r>
              <a:rPr dirty="0"/>
              <a:t>просвещенность или</a:t>
            </a:r>
            <a:r>
              <a:rPr spc="-135" dirty="0"/>
              <a:t> </a:t>
            </a:r>
            <a:r>
              <a:rPr spc="-5" dirty="0"/>
              <a:t>иллюзия?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pc="5" dirty="0"/>
              <a:t>6.</a:t>
            </a:r>
            <a:r>
              <a:rPr dirty="0"/>
              <a:t>2</a:t>
            </a:r>
            <a:r>
              <a:rPr spc="5" dirty="0"/>
              <a:t>9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8739" y="6696799"/>
            <a:ext cx="232600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</a:t>
            </a:r>
            <a:r>
              <a:rPr sz="800" spc="-5" dirty="0">
                <a:latin typeface="Verdana"/>
                <a:cs typeface="Verdana"/>
              </a:rPr>
              <a:t>“</a:t>
            </a:r>
            <a:r>
              <a:rPr sz="800" i="1" spc="-5" dirty="0">
                <a:latin typeface="Verdana"/>
                <a:cs typeface="Verdana"/>
              </a:rPr>
              <a:t>Electro Graffito Buddha”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5" dirty="0">
                <a:latin typeface="Verdana"/>
                <a:cs typeface="Verdana"/>
              </a:rPr>
              <a:t>James</a:t>
            </a:r>
            <a:r>
              <a:rPr sz="800" i="1" spc="25" dirty="0">
                <a:latin typeface="Verdana"/>
                <a:cs typeface="Verdana"/>
              </a:rPr>
              <a:t> </a:t>
            </a:r>
            <a:r>
              <a:rPr sz="800" i="1" dirty="0">
                <a:latin typeface="Verdana"/>
                <a:cs typeface="Verdana"/>
              </a:rPr>
              <a:t>Everett)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275490" y="1240790"/>
            <a:ext cx="6142990" cy="47218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3335">
              <a:lnSpc>
                <a:spcPct val="100000"/>
              </a:lnSpc>
            </a:pPr>
            <a:r>
              <a:rPr sz="1800" b="1" spc="-5" dirty="0" err="1">
                <a:latin typeface="Verdana"/>
                <a:cs typeface="Verdana"/>
              </a:rPr>
              <a:t>Пример</a:t>
            </a:r>
            <a:r>
              <a:rPr sz="1800" b="1" spc="-5" dirty="0" smtClean="0">
                <a:latin typeface="Verdana"/>
                <a:cs typeface="Verdana"/>
              </a:rPr>
              <a:t>:</a:t>
            </a:r>
            <a:r>
              <a:rPr lang="de-DE" sz="1800" b="1" spc="-5" dirty="0" smtClean="0">
                <a:latin typeface="Verdana"/>
                <a:cs typeface="Verdana"/>
              </a:rPr>
              <a:t> </a:t>
            </a:r>
            <a:r>
              <a:rPr lang="ru-RU" dirty="0">
                <a:latin typeface="Verdana"/>
                <a:cs typeface="Verdana"/>
              </a:rPr>
              <a:t>Саймон </a:t>
            </a:r>
            <a:r>
              <a:rPr lang="ru-RU" spc="-5" dirty="0">
                <a:latin typeface="Verdana"/>
                <a:cs typeface="Verdana"/>
              </a:rPr>
              <a:t>убежден, что </a:t>
            </a:r>
            <a:r>
              <a:rPr lang="ru-RU" dirty="0">
                <a:latin typeface="Verdana"/>
                <a:cs typeface="Verdana"/>
              </a:rPr>
              <a:t>он </a:t>
            </a:r>
            <a:r>
              <a:rPr lang="ru-RU" spc="-5" dirty="0">
                <a:latin typeface="Verdana"/>
                <a:cs typeface="Verdana"/>
              </a:rPr>
              <a:t>«избранный». Он  </a:t>
            </a:r>
            <a:r>
              <a:rPr lang="ru-RU" dirty="0">
                <a:latin typeface="Verdana"/>
                <a:cs typeface="Verdana"/>
              </a:rPr>
              <a:t>полон решимости привести тибетских </a:t>
            </a:r>
            <a:r>
              <a:rPr lang="ru-RU" spc="-5" dirty="0">
                <a:latin typeface="Verdana"/>
                <a:cs typeface="Verdana"/>
              </a:rPr>
              <a:t>буддистов </a:t>
            </a:r>
            <a:r>
              <a:rPr lang="ru-RU" dirty="0">
                <a:latin typeface="Verdana"/>
                <a:cs typeface="Verdana"/>
              </a:rPr>
              <a:t>в  </a:t>
            </a:r>
            <a:r>
              <a:rPr lang="ru-RU" spc="-5" dirty="0">
                <a:latin typeface="Verdana"/>
                <a:cs typeface="Verdana"/>
              </a:rPr>
              <a:t>качестве следующего </a:t>
            </a:r>
            <a:r>
              <a:rPr lang="ru-RU" dirty="0">
                <a:latin typeface="Verdana"/>
                <a:cs typeface="Verdana"/>
              </a:rPr>
              <a:t>Далай-ламы. Из </a:t>
            </a:r>
            <a:r>
              <a:rPr lang="ru-RU" spc="-5" dirty="0">
                <a:latin typeface="Verdana"/>
                <a:cs typeface="Verdana"/>
              </a:rPr>
              <a:t>последних  </a:t>
            </a:r>
            <a:r>
              <a:rPr lang="ru-RU" dirty="0">
                <a:latin typeface="Verdana"/>
                <a:cs typeface="Verdana"/>
              </a:rPr>
              <a:t>своих </a:t>
            </a:r>
            <a:r>
              <a:rPr lang="ru-RU" spc="-5" dirty="0">
                <a:latin typeface="Verdana"/>
                <a:cs typeface="Verdana"/>
              </a:rPr>
              <a:t>сбережений </a:t>
            </a:r>
            <a:r>
              <a:rPr lang="ru-RU" dirty="0">
                <a:latin typeface="Verdana"/>
                <a:cs typeface="Verdana"/>
              </a:rPr>
              <a:t>он </a:t>
            </a:r>
            <a:r>
              <a:rPr lang="ru-RU" spc="-5" dirty="0">
                <a:latin typeface="Verdana"/>
                <a:cs typeface="Verdana"/>
              </a:rPr>
              <a:t>покупает </a:t>
            </a:r>
            <a:r>
              <a:rPr lang="ru-RU" dirty="0">
                <a:latin typeface="Verdana"/>
                <a:cs typeface="Verdana"/>
              </a:rPr>
              <a:t>билет </a:t>
            </a:r>
            <a:r>
              <a:rPr lang="ru-RU" spc="-5" dirty="0">
                <a:latin typeface="Verdana"/>
                <a:cs typeface="Verdana"/>
              </a:rPr>
              <a:t>на </a:t>
            </a:r>
            <a:r>
              <a:rPr lang="ru-RU" dirty="0">
                <a:latin typeface="Verdana"/>
                <a:cs typeface="Verdana"/>
              </a:rPr>
              <a:t>самолет в  Китай.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lang="ru-RU" sz="2600" dirty="0">
              <a:latin typeface="Times New Roman"/>
              <a:cs typeface="Times New Roman"/>
            </a:endParaRPr>
          </a:p>
          <a:p>
            <a:pPr marL="12700" marR="5080" indent="38100">
              <a:lnSpc>
                <a:spcPct val="100000"/>
              </a:lnSpc>
            </a:pPr>
            <a:r>
              <a:rPr lang="ru-RU" b="1" dirty="0">
                <a:latin typeface="Verdana"/>
                <a:cs typeface="Verdana"/>
              </a:rPr>
              <a:t>Доказательство: </a:t>
            </a:r>
            <a:r>
              <a:rPr lang="ru-RU" dirty="0">
                <a:latin typeface="Verdana"/>
                <a:cs typeface="Verdana"/>
              </a:rPr>
              <a:t>По </a:t>
            </a:r>
            <a:r>
              <a:rPr lang="ru-RU" spc="-5" dirty="0">
                <a:latin typeface="Verdana"/>
                <a:cs typeface="Verdana"/>
              </a:rPr>
              <a:t>дороге </a:t>
            </a:r>
            <a:r>
              <a:rPr lang="ru-RU" dirty="0">
                <a:latin typeface="Verdana"/>
                <a:cs typeface="Verdana"/>
              </a:rPr>
              <a:t>домой </a:t>
            </a:r>
            <a:r>
              <a:rPr lang="ru-RU" spc="-5" dirty="0">
                <a:latin typeface="Verdana"/>
                <a:cs typeface="Verdana"/>
              </a:rPr>
              <a:t>с работы, когда  </a:t>
            </a:r>
            <a:r>
              <a:rPr lang="ru-RU" dirty="0">
                <a:latin typeface="Verdana"/>
                <a:cs typeface="Verdana"/>
              </a:rPr>
              <a:t>он </a:t>
            </a:r>
            <a:r>
              <a:rPr lang="ru-RU" spc="-5" dirty="0">
                <a:latin typeface="Verdana"/>
                <a:cs typeface="Verdana"/>
              </a:rPr>
              <a:t>поспорил </a:t>
            </a:r>
            <a:r>
              <a:rPr lang="ru-RU" dirty="0">
                <a:latin typeface="Verdana"/>
                <a:cs typeface="Verdana"/>
              </a:rPr>
              <a:t>со своим боссом, Саймон увидел  граффити Будду и </a:t>
            </a:r>
            <a:r>
              <a:rPr lang="ru-RU" spc="-5" dirty="0">
                <a:latin typeface="Verdana"/>
                <a:cs typeface="Verdana"/>
              </a:rPr>
              <a:t>сразу </a:t>
            </a:r>
            <a:r>
              <a:rPr lang="ru-RU" dirty="0">
                <a:latin typeface="Verdana"/>
                <a:cs typeface="Verdana"/>
              </a:rPr>
              <a:t>почувствовал  просветление. </a:t>
            </a:r>
            <a:r>
              <a:rPr lang="ru-RU" spc="-5" dirty="0">
                <a:latin typeface="Verdana"/>
                <a:cs typeface="Verdana"/>
              </a:rPr>
              <a:t>С </a:t>
            </a:r>
            <a:r>
              <a:rPr lang="ru-RU" dirty="0">
                <a:latin typeface="Verdana"/>
                <a:cs typeface="Verdana"/>
              </a:rPr>
              <a:t>тех </a:t>
            </a:r>
            <a:r>
              <a:rPr lang="ru-RU" spc="-5" dirty="0">
                <a:latin typeface="Verdana"/>
                <a:cs typeface="Verdana"/>
              </a:rPr>
              <a:t>пор </a:t>
            </a:r>
            <a:r>
              <a:rPr lang="ru-RU" dirty="0">
                <a:latin typeface="Verdana"/>
                <a:cs typeface="Verdana"/>
              </a:rPr>
              <a:t>этот </a:t>
            </a:r>
            <a:r>
              <a:rPr lang="ru-RU" spc="-5" dirty="0">
                <a:latin typeface="Verdana"/>
                <a:cs typeface="Verdana"/>
              </a:rPr>
              <a:t>опыт </a:t>
            </a:r>
            <a:r>
              <a:rPr lang="ru-RU" dirty="0">
                <a:latin typeface="Verdana"/>
                <a:cs typeface="Verdana"/>
              </a:rPr>
              <a:t>у </a:t>
            </a:r>
            <a:r>
              <a:rPr lang="ru-RU" spc="-5" dirty="0">
                <a:latin typeface="Verdana"/>
                <a:cs typeface="Verdana"/>
              </a:rPr>
              <a:t>него вызвал  чувство богоподобной</a:t>
            </a:r>
            <a:r>
              <a:rPr lang="ru-RU" spc="-50" dirty="0">
                <a:latin typeface="Verdana"/>
                <a:cs typeface="Verdana"/>
              </a:rPr>
              <a:t> </a:t>
            </a:r>
            <a:r>
              <a:rPr lang="ru-RU" dirty="0">
                <a:latin typeface="Verdana"/>
                <a:cs typeface="Verdana"/>
              </a:rPr>
              <a:t>власти.</a:t>
            </a:r>
          </a:p>
          <a:p>
            <a:pPr marL="12700" marR="5080" indent="38100">
              <a:lnSpc>
                <a:spcPct val="100000"/>
              </a:lnSpc>
            </a:pPr>
            <a:endParaRPr lang="ru-RU" dirty="0">
              <a:latin typeface="Verdana"/>
              <a:cs typeface="Verdana"/>
            </a:endParaRPr>
          </a:p>
          <a:p>
            <a:pPr marL="1170940">
              <a:lnSpc>
                <a:spcPct val="100000"/>
              </a:lnSpc>
              <a:spcBef>
                <a:spcPts val="420"/>
              </a:spcBef>
            </a:pPr>
            <a:r>
              <a:rPr lang="ru-RU" dirty="0">
                <a:latin typeface="Verdana"/>
                <a:cs typeface="Verdana"/>
              </a:rPr>
              <a:t>Что может оспорить </a:t>
            </a:r>
            <a:r>
              <a:rPr lang="ru-RU" spc="-5" dirty="0">
                <a:latin typeface="Verdana"/>
                <a:cs typeface="Verdana"/>
              </a:rPr>
              <a:t>убеждения</a:t>
            </a:r>
            <a:r>
              <a:rPr lang="ru-RU" spc="-125" dirty="0">
                <a:latin typeface="Verdana"/>
                <a:cs typeface="Verdana"/>
              </a:rPr>
              <a:t> </a:t>
            </a:r>
            <a:r>
              <a:rPr lang="ru-RU" dirty="0">
                <a:latin typeface="Verdana"/>
                <a:cs typeface="Verdana"/>
              </a:rPr>
              <a:t>Саймона/</a:t>
            </a:r>
          </a:p>
          <a:p>
            <a:pPr marL="1265555" algn="ctr">
              <a:lnSpc>
                <a:spcPct val="100000"/>
              </a:lnSpc>
              <a:spcBef>
                <a:spcPts val="440"/>
              </a:spcBef>
            </a:pPr>
            <a:r>
              <a:rPr lang="ru-RU" dirty="0">
                <a:latin typeface="Verdana"/>
                <a:cs typeface="Verdana"/>
              </a:rPr>
              <a:t>Есть ли </a:t>
            </a:r>
            <a:r>
              <a:rPr lang="ru-RU" spc="-5" dirty="0">
                <a:latin typeface="Verdana"/>
                <a:cs typeface="Verdana"/>
              </a:rPr>
              <a:t>причины </a:t>
            </a:r>
            <a:r>
              <a:rPr lang="ru-RU" dirty="0">
                <a:latin typeface="Verdana"/>
                <a:cs typeface="Verdana"/>
              </a:rPr>
              <a:t>для</a:t>
            </a:r>
            <a:r>
              <a:rPr lang="ru-RU" spc="-60" dirty="0">
                <a:latin typeface="Verdana"/>
                <a:cs typeface="Verdana"/>
              </a:rPr>
              <a:t> </a:t>
            </a:r>
            <a:r>
              <a:rPr lang="ru-RU" spc="-5" dirty="0">
                <a:latin typeface="Verdana"/>
                <a:cs typeface="Verdana"/>
              </a:rPr>
              <a:t>сомнений?</a:t>
            </a:r>
            <a:endParaRPr lang="ru-RU" dirty="0">
              <a:latin typeface="Verdana"/>
              <a:cs typeface="Verdana"/>
            </a:endParaRPr>
          </a:p>
          <a:p>
            <a:pPr marL="1362710" algn="ctr">
              <a:lnSpc>
                <a:spcPct val="100000"/>
              </a:lnSpc>
              <a:spcBef>
                <a:spcPts val="420"/>
              </a:spcBef>
            </a:pPr>
            <a:r>
              <a:rPr lang="ru-RU" b="1" spc="10" dirty="0">
                <a:latin typeface="Verdana"/>
                <a:cs typeface="Verdana"/>
              </a:rPr>
              <a:t>???</a:t>
            </a:r>
            <a:endParaRPr lang="ru-RU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endParaRPr sz="1800" b="1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5490" y="1240790"/>
            <a:ext cx="6142990" cy="533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Verdana"/>
                <a:cs typeface="Verdana"/>
              </a:rPr>
              <a:t>Пример:</a:t>
            </a:r>
            <a:r>
              <a:rPr sz="1800" b="1" spc="-30" dirty="0">
                <a:latin typeface="Verdana"/>
                <a:cs typeface="Verdana"/>
              </a:rPr>
              <a:t> </a:t>
            </a:r>
            <a:r>
              <a:rPr sz="1800" dirty="0" err="1" smtClean="0">
                <a:latin typeface="Verdana"/>
                <a:cs typeface="Verdana"/>
              </a:rPr>
              <a:t>Просвещенность</a:t>
            </a:r>
            <a:endParaRPr lang="de-DE" sz="1800" dirty="0" smtClean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endParaRPr sz="1800" dirty="0">
              <a:latin typeface="Verdana"/>
              <a:cs typeface="Verdana"/>
            </a:endParaRPr>
          </a:p>
          <a:p>
            <a:pPr marL="12700" marR="497840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Что может оспорить убеждения</a:t>
            </a:r>
            <a:r>
              <a:rPr sz="1800" b="1" spc="-95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Саймона/  </a:t>
            </a:r>
            <a:r>
              <a:rPr sz="1800" b="1" spc="-5" dirty="0">
                <a:latin typeface="Verdana"/>
                <a:cs typeface="Verdana"/>
              </a:rPr>
              <a:t>Есть ли </a:t>
            </a:r>
            <a:r>
              <a:rPr sz="1800" b="1" dirty="0">
                <a:latin typeface="Verdana"/>
                <a:cs typeface="Verdana"/>
              </a:rPr>
              <a:t>причины </a:t>
            </a:r>
            <a:r>
              <a:rPr sz="1800" b="1" spc="-5" dirty="0">
                <a:latin typeface="Verdana"/>
                <a:cs typeface="Verdana"/>
              </a:rPr>
              <a:t>для</a:t>
            </a:r>
            <a:r>
              <a:rPr sz="1800" b="1" spc="-35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сомнений?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287020" marR="17145" indent="-274320">
              <a:lnSpc>
                <a:spcPct val="100000"/>
              </a:lnSpc>
              <a:spcBef>
                <a:spcPts val="5"/>
              </a:spcBef>
              <a:buClr>
                <a:srgbClr val="8BACAD"/>
              </a:buClr>
              <a:buSzPct val="83333"/>
              <a:buChar char="o"/>
              <a:tabLst>
                <a:tab pos="287020" algn="l"/>
                <a:tab pos="287655" algn="l"/>
              </a:tabLst>
            </a:pPr>
            <a:r>
              <a:rPr sz="1800" dirty="0">
                <a:latin typeface="Verdana"/>
                <a:cs typeface="Verdana"/>
              </a:rPr>
              <a:t>Являются ли граффити </a:t>
            </a:r>
            <a:r>
              <a:rPr sz="1800" spc="-5" dirty="0">
                <a:latin typeface="Verdana"/>
                <a:cs typeface="Verdana"/>
              </a:rPr>
              <a:t>и чувство </a:t>
            </a:r>
            <a:r>
              <a:rPr sz="1800" dirty="0">
                <a:latin typeface="Verdana"/>
                <a:cs typeface="Verdana"/>
              </a:rPr>
              <a:t>просветления  </a:t>
            </a:r>
            <a:r>
              <a:rPr sz="1800" spc="-5" dirty="0">
                <a:latin typeface="Verdana"/>
                <a:cs typeface="Verdana"/>
              </a:rPr>
              <a:t>убедительными доказательствами?</a:t>
            </a:r>
            <a:r>
              <a:rPr sz="1800" spc="-5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Совпадение?</a:t>
            </a:r>
          </a:p>
          <a:p>
            <a:pPr marL="287020" indent="-274320">
              <a:lnSpc>
                <a:spcPct val="100000"/>
              </a:lnSpc>
              <a:buClr>
                <a:srgbClr val="8BACAD"/>
              </a:buClr>
              <a:buSzPct val="86111"/>
              <a:buChar char="o"/>
              <a:tabLst>
                <a:tab pos="287020" algn="l"/>
                <a:tab pos="287655" algn="l"/>
              </a:tabLst>
            </a:pPr>
            <a:r>
              <a:rPr sz="1800" dirty="0">
                <a:latin typeface="Verdana"/>
                <a:cs typeface="Verdana"/>
              </a:rPr>
              <a:t>Что общего имеет создатель граффити</a:t>
            </a:r>
            <a:r>
              <a:rPr sz="1800" spc="-16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с</a:t>
            </a:r>
            <a:endParaRPr sz="1800" dirty="0">
              <a:latin typeface="Verdana"/>
              <a:cs typeface="Verdana"/>
            </a:endParaRPr>
          </a:p>
          <a:p>
            <a:pPr marL="28702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«просветлением»</a:t>
            </a:r>
            <a:r>
              <a:rPr sz="1800" spc="-114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Саймона?</a:t>
            </a:r>
          </a:p>
          <a:p>
            <a:pPr marL="287020" marR="233045" indent="-274320">
              <a:lnSpc>
                <a:spcPct val="100000"/>
              </a:lnSpc>
              <a:buClr>
                <a:srgbClr val="8BACAD"/>
              </a:buClr>
              <a:buSzPct val="86111"/>
              <a:buChar char="o"/>
              <a:tabLst>
                <a:tab pos="287020" algn="l"/>
                <a:tab pos="287655" algn="l"/>
              </a:tabLst>
            </a:pPr>
            <a:r>
              <a:rPr sz="1800" dirty="0">
                <a:latin typeface="Verdana"/>
                <a:cs typeface="Verdana"/>
              </a:rPr>
              <a:t>Почему Симон стал </a:t>
            </a:r>
            <a:r>
              <a:rPr sz="1800" spc="-5" dirty="0">
                <a:latin typeface="Verdana"/>
                <a:cs typeface="Verdana"/>
              </a:rPr>
              <a:t>духовным </a:t>
            </a:r>
            <a:r>
              <a:rPr sz="1800" dirty="0">
                <a:latin typeface="Verdana"/>
                <a:cs typeface="Verdana"/>
              </a:rPr>
              <a:t>лидером  тибетских буддистов, если он из</a:t>
            </a:r>
            <a:r>
              <a:rPr sz="1800" spc="-13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христианской  </a:t>
            </a:r>
            <a:r>
              <a:rPr sz="1800" spc="-10" dirty="0">
                <a:latin typeface="Verdana"/>
                <a:cs typeface="Verdana"/>
              </a:rPr>
              <a:t>культуры?</a:t>
            </a:r>
            <a:endParaRPr sz="1800" dirty="0">
              <a:latin typeface="Verdana"/>
              <a:cs typeface="Verdana"/>
            </a:endParaRPr>
          </a:p>
          <a:p>
            <a:pPr marL="287020" indent="-274320">
              <a:lnSpc>
                <a:spcPct val="100000"/>
              </a:lnSpc>
              <a:buClr>
                <a:srgbClr val="8BACAD"/>
              </a:buClr>
              <a:buSzPct val="83333"/>
              <a:buChar char="o"/>
              <a:tabLst>
                <a:tab pos="287020" algn="l"/>
                <a:tab pos="287655" algn="l"/>
              </a:tabLst>
            </a:pPr>
            <a:r>
              <a:rPr sz="1800" spc="-5" dirty="0">
                <a:latin typeface="Verdana"/>
                <a:cs typeface="Verdana"/>
              </a:rPr>
              <a:t>…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505459" marR="5080" indent="-450215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В </a:t>
            </a:r>
            <a:r>
              <a:rPr sz="1800" spc="-5" dirty="0">
                <a:latin typeface="Verdana"/>
                <a:cs typeface="Verdana"/>
              </a:rPr>
              <a:t>любом случае, </a:t>
            </a:r>
            <a:r>
              <a:rPr sz="1800" dirty="0">
                <a:latin typeface="Verdana"/>
                <a:cs typeface="Verdana"/>
              </a:rPr>
              <a:t>это слишком </a:t>
            </a:r>
            <a:r>
              <a:rPr sz="1800" spc="-5" dirty="0">
                <a:latin typeface="Verdana"/>
                <a:cs typeface="Verdana"/>
              </a:rPr>
              <a:t>поспешное</a:t>
            </a:r>
            <a:r>
              <a:rPr sz="1800" spc="-6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решение  оставить все </a:t>
            </a:r>
            <a:r>
              <a:rPr sz="1800" spc="-5" dirty="0">
                <a:latin typeface="Verdana"/>
                <a:cs typeface="Verdana"/>
              </a:rPr>
              <a:t>и полагаться только на</a:t>
            </a:r>
            <a:r>
              <a:rPr sz="1800" spc="-12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чувство.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406400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Как </a:t>
            </a:r>
            <a:r>
              <a:rPr sz="1800" dirty="0">
                <a:latin typeface="Verdana"/>
                <a:cs typeface="Verdana"/>
              </a:rPr>
              <a:t>Саймон может проверить свои</a:t>
            </a:r>
            <a:r>
              <a:rPr sz="1800" spc="-114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убеждения?</a:t>
            </a:r>
          </a:p>
          <a:p>
            <a:pPr marL="48895" algn="ctr">
              <a:lnSpc>
                <a:spcPct val="100000"/>
              </a:lnSpc>
              <a:spcBef>
                <a:spcPts val="439"/>
              </a:spcBef>
            </a:pPr>
            <a:r>
              <a:rPr sz="1800" b="1" spc="-5" dirty="0">
                <a:latin typeface="Verdana"/>
                <a:cs typeface="Verdana"/>
              </a:rPr>
              <a:t>???</a:t>
            </a:r>
            <a:endParaRPr sz="1800" b="1" dirty="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843776" y="1412747"/>
            <a:ext cx="2300223" cy="3456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" marR="82550" algn="ctr">
              <a:lnSpc>
                <a:spcPct val="100000"/>
              </a:lnSpc>
            </a:pPr>
            <a:r>
              <a:rPr spc="-5" dirty="0"/>
              <a:t>Выборочный</a:t>
            </a:r>
            <a:r>
              <a:rPr spc="-50" dirty="0"/>
              <a:t> </a:t>
            </a:r>
            <a:r>
              <a:rPr spc="-5" dirty="0"/>
              <a:t>пример:</a:t>
            </a:r>
          </a:p>
          <a:p>
            <a:pPr marL="1905" algn="ctr">
              <a:lnSpc>
                <a:spcPct val="100000"/>
              </a:lnSpc>
            </a:pPr>
            <a:r>
              <a:rPr dirty="0"/>
              <a:t>просвещенность или</a:t>
            </a:r>
            <a:r>
              <a:rPr spc="-135" dirty="0"/>
              <a:t> </a:t>
            </a:r>
            <a:r>
              <a:rPr spc="-5" dirty="0"/>
              <a:t>иллюзия?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8729980" y="6677000"/>
            <a:ext cx="422275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pc="5" dirty="0" smtClean="0"/>
              <a:t>6.</a:t>
            </a:r>
            <a:r>
              <a:rPr dirty="0" smtClean="0"/>
              <a:t>3</a:t>
            </a:r>
            <a:r>
              <a:rPr lang="de-DE" spc="5" dirty="0"/>
              <a:t>0</a:t>
            </a:r>
            <a:endParaRPr spc="5" dirty="0"/>
          </a:p>
        </p:txBody>
      </p:sp>
      <p:sp>
        <p:nvSpPr>
          <p:cNvPr id="7" name="object 7"/>
          <p:cNvSpPr txBox="1"/>
          <p:nvPr/>
        </p:nvSpPr>
        <p:spPr>
          <a:xfrm>
            <a:off x="78739" y="6696799"/>
            <a:ext cx="232600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</a:t>
            </a:r>
            <a:r>
              <a:rPr sz="800" spc="-5" dirty="0">
                <a:latin typeface="Verdana"/>
                <a:cs typeface="Verdana"/>
              </a:rPr>
              <a:t>“</a:t>
            </a:r>
            <a:r>
              <a:rPr sz="800" i="1" spc="-5" dirty="0">
                <a:latin typeface="Verdana"/>
                <a:cs typeface="Verdana"/>
              </a:rPr>
              <a:t>Electro Graffito Buddha”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5" dirty="0">
                <a:latin typeface="Verdana"/>
                <a:cs typeface="Verdana"/>
              </a:rPr>
              <a:t>James</a:t>
            </a:r>
            <a:r>
              <a:rPr sz="800" i="1" spc="25" dirty="0">
                <a:latin typeface="Verdana"/>
                <a:cs typeface="Verdana"/>
              </a:rPr>
              <a:t> </a:t>
            </a:r>
            <a:r>
              <a:rPr sz="800" i="1" dirty="0">
                <a:latin typeface="Verdana"/>
                <a:cs typeface="Verdana"/>
              </a:rPr>
              <a:t>Everett)</a:t>
            </a:r>
            <a:endParaRPr sz="80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6715" y="1240790"/>
            <a:ext cx="6390403" cy="46710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az-Cyrl-AZ" b="1" spc="-5" dirty="0">
                <a:latin typeface="Verdana"/>
                <a:cs typeface="Verdana"/>
              </a:rPr>
              <a:t>Пример:</a:t>
            </a:r>
            <a:r>
              <a:rPr lang="az-Cyrl-AZ" b="1" spc="-30" dirty="0">
                <a:latin typeface="Verdana"/>
                <a:cs typeface="Verdana"/>
              </a:rPr>
              <a:t> </a:t>
            </a:r>
            <a:r>
              <a:rPr lang="az-Cyrl-AZ" dirty="0">
                <a:latin typeface="Verdana"/>
                <a:cs typeface="Verdana"/>
              </a:rPr>
              <a:t>Просвещенность</a:t>
            </a:r>
          </a:p>
          <a:p>
            <a:pPr marL="12700">
              <a:lnSpc>
                <a:spcPct val="100000"/>
              </a:lnSpc>
            </a:pPr>
            <a:endParaRPr sz="1800" dirty="0">
              <a:latin typeface="Verdana"/>
              <a:cs typeface="Verdana"/>
            </a:endParaRPr>
          </a:p>
          <a:p>
            <a:pPr marL="12700" marR="1090930">
              <a:lnSpc>
                <a:spcPct val="100000"/>
              </a:lnSpc>
            </a:pPr>
            <a:r>
              <a:rPr sz="1800" b="1" spc="-5" dirty="0">
                <a:latin typeface="Verdana"/>
                <a:cs typeface="Verdana"/>
              </a:rPr>
              <a:t>Как </a:t>
            </a:r>
            <a:r>
              <a:rPr sz="1800" b="1" dirty="0">
                <a:latin typeface="Verdana"/>
                <a:cs typeface="Verdana"/>
              </a:rPr>
              <a:t>Саймон может проверить</a:t>
            </a:r>
            <a:r>
              <a:rPr sz="1800" b="1" spc="-125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свои  убеждения?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287020" marR="62230" indent="-274320">
              <a:lnSpc>
                <a:spcPct val="80000"/>
              </a:lnSpc>
              <a:spcBef>
                <a:spcPts val="5"/>
              </a:spcBef>
              <a:buClr>
                <a:srgbClr val="8BACAD"/>
              </a:buClr>
              <a:buSzPct val="83333"/>
              <a:buChar char="o"/>
              <a:tabLst>
                <a:tab pos="287020" algn="l"/>
                <a:tab pos="287655" algn="l"/>
              </a:tabLst>
            </a:pPr>
            <a:r>
              <a:rPr sz="1800" spc="-5" dirty="0">
                <a:latin typeface="Verdana"/>
                <a:cs typeface="Verdana"/>
              </a:rPr>
              <a:t>Различные точки </a:t>
            </a:r>
            <a:r>
              <a:rPr sz="1800" dirty="0">
                <a:latin typeface="Verdana"/>
                <a:cs typeface="Verdana"/>
              </a:rPr>
              <a:t>зрения: </a:t>
            </a:r>
            <a:r>
              <a:rPr sz="1800" spc="-5" dirty="0">
                <a:latin typeface="Verdana"/>
                <a:cs typeface="Verdana"/>
              </a:rPr>
              <a:t>попросить </a:t>
            </a:r>
            <a:r>
              <a:rPr sz="1800" dirty="0">
                <a:latin typeface="Verdana"/>
                <a:cs typeface="Verdana"/>
              </a:rPr>
              <a:t>у  друзей, </a:t>
            </a:r>
            <a:r>
              <a:rPr sz="1800" spc="-5" dirty="0">
                <a:latin typeface="Verdana"/>
                <a:cs typeface="Verdana"/>
              </a:rPr>
              <a:t>семьи </a:t>
            </a:r>
            <a:r>
              <a:rPr sz="1800" dirty="0">
                <a:latin typeface="Verdana"/>
                <a:cs typeface="Verdana"/>
              </a:rPr>
              <a:t>или </a:t>
            </a:r>
            <a:r>
              <a:rPr sz="1800" spc="-5" dirty="0">
                <a:latin typeface="Verdana"/>
                <a:cs typeface="Verdana"/>
              </a:rPr>
              <a:t>также экспертов  (напр., врач) </a:t>
            </a:r>
            <a:r>
              <a:rPr sz="1800" dirty="0">
                <a:latin typeface="Verdana"/>
                <a:cs typeface="Verdana"/>
              </a:rPr>
              <a:t>совета: </a:t>
            </a:r>
            <a:r>
              <a:rPr sz="1800" spc="-5" dirty="0">
                <a:latin typeface="Verdana"/>
                <a:cs typeface="Verdana"/>
              </a:rPr>
              <a:t>Они разделяют это  убеждение?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buChar char="o"/>
            </a:pPr>
            <a:endParaRPr sz="1500" dirty="0">
              <a:latin typeface="Times New Roman"/>
              <a:cs typeface="Times New Roman"/>
            </a:endParaRPr>
          </a:p>
          <a:p>
            <a:pPr marL="287020" marR="57150" indent="-274320" algn="just">
              <a:lnSpc>
                <a:spcPct val="80200"/>
              </a:lnSpc>
              <a:buClr>
                <a:srgbClr val="8BACAD"/>
              </a:buClr>
              <a:buSzPct val="86111"/>
              <a:buChar char="o"/>
              <a:tabLst>
                <a:tab pos="287655" algn="l"/>
              </a:tabLst>
            </a:pPr>
            <a:r>
              <a:rPr sz="1800" spc="-5" dirty="0">
                <a:latin typeface="Verdana"/>
                <a:cs typeface="Verdana"/>
              </a:rPr>
              <a:t>Личный опыт: </a:t>
            </a:r>
            <a:r>
              <a:rPr sz="1800" dirty="0">
                <a:latin typeface="Verdana"/>
                <a:cs typeface="Verdana"/>
              </a:rPr>
              <a:t>Симон </a:t>
            </a:r>
            <a:r>
              <a:rPr sz="1800" spc="-5" dirty="0">
                <a:latin typeface="Verdana"/>
                <a:cs typeface="Verdana"/>
              </a:rPr>
              <a:t>склонен </a:t>
            </a:r>
            <a:r>
              <a:rPr sz="1800" dirty="0">
                <a:latin typeface="Verdana"/>
                <a:cs typeface="Verdana"/>
              </a:rPr>
              <a:t>к</a:t>
            </a:r>
            <a:r>
              <a:rPr sz="1800" spc="-5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ложному  восприятию и </a:t>
            </a:r>
            <a:r>
              <a:rPr sz="1800" spc="-5" dirty="0">
                <a:latin typeface="Verdana"/>
                <a:cs typeface="Verdana"/>
              </a:rPr>
              <a:t>искаженным убеждениям,  когда </a:t>
            </a:r>
            <a:r>
              <a:rPr sz="1800" dirty="0">
                <a:latin typeface="Verdana"/>
                <a:cs typeface="Verdana"/>
              </a:rPr>
              <a:t>он в</a:t>
            </a:r>
            <a:r>
              <a:rPr sz="1800" spc="-5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стрессе?</a:t>
            </a:r>
            <a:endParaRPr sz="1800" dirty="0">
              <a:latin typeface="Verdana"/>
              <a:cs typeface="Verdana"/>
            </a:endParaRPr>
          </a:p>
          <a:p>
            <a:pPr marL="287020" indent="-274320">
              <a:lnSpc>
                <a:spcPts val="1939"/>
              </a:lnSpc>
              <a:spcBef>
                <a:spcPts val="1295"/>
              </a:spcBef>
              <a:buClr>
                <a:srgbClr val="8BACAD"/>
              </a:buClr>
              <a:buSzPct val="83333"/>
              <a:buChar char="o"/>
              <a:tabLst>
                <a:tab pos="287020" algn="l"/>
                <a:tab pos="287655" algn="l"/>
              </a:tabLst>
            </a:pPr>
            <a:r>
              <a:rPr sz="1800" spc="-5" dirty="0">
                <a:latin typeface="Verdana"/>
                <a:cs typeface="Verdana"/>
              </a:rPr>
              <a:t>Логика: Выбран </a:t>
            </a:r>
            <a:r>
              <a:rPr sz="1800" dirty="0">
                <a:latin typeface="Verdana"/>
                <a:cs typeface="Verdana"/>
              </a:rPr>
              <a:t>ли или</a:t>
            </a:r>
            <a:r>
              <a:rPr sz="1800" spc="-5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заранее</a:t>
            </a:r>
            <a:endParaRPr sz="1800" dirty="0">
              <a:latin typeface="Verdana"/>
              <a:cs typeface="Verdana"/>
            </a:endParaRPr>
          </a:p>
          <a:p>
            <a:pPr marL="287020">
              <a:lnSpc>
                <a:spcPts val="1939"/>
              </a:lnSpc>
            </a:pPr>
            <a:r>
              <a:rPr sz="1800" dirty="0">
                <a:latin typeface="Verdana"/>
                <a:cs typeface="Verdana"/>
              </a:rPr>
              <a:t>установлен </a:t>
            </a:r>
            <a:r>
              <a:rPr sz="1800" spc="-5" dirty="0">
                <a:latin typeface="Verdana"/>
                <a:cs typeface="Verdana"/>
              </a:rPr>
              <a:t>уже следующий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Далай-лама?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287020" marR="528320" indent="-274320">
              <a:lnSpc>
                <a:spcPct val="79600"/>
              </a:lnSpc>
              <a:buClr>
                <a:srgbClr val="8BACAD"/>
              </a:buClr>
              <a:buSzPct val="86111"/>
              <a:buChar char="o"/>
              <a:tabLst>
                <a:tab pos="287020" algn="l"/>
                <a:tab pos="287655" algn="l"/>
              </a:tabLst>
            </a:pPr>
            <a:r>
              <a:rPr sz="1800" dirty="0">
                <a:latin typeface="Verdana"/>
                <a:cs typeface="Verdana"/>
              </a:rPr>
              <a:t>Саймон </a:t>
            </a:r>
            <a:r>
              <a:rPr sz="1800" spc="-5" dirty="0">
                <a:latin typeface="Verdana"/>
                <a:cs typeface="Verdana"/>
              </a:rPr>
              <a:t>склонен </a:t>
            </a:r>
            <a:r>
              <a:rPr sz="1800" dirty="0">
                <a:latin typeface="Verdana"/>
                <a:cs typeface="Verdana"/>
              </a:rPr>
              <a:t>к эйфории или  </a:t>
            </a:r>
            <a:r>
              <a:rPr sz="1800" spc="-5" dirty="0">
                <a:latin typeface="Verdana"/>
                <a:cs typeface="Verdana"/>
              </a:rPr>
              <a:t>грандиозным</a:t>
            </a:r>
            <a:r>
              <a:rPr sz="180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убеждениям?</a:t>
            </a:r>
            <a:endParaRPr sz="1800" dirty="0">
              <a:latin typeface="Verdana"/>
              <a:cs typeface="Verdana"/>
            </a:endParaRPr>
          </a:p>
          <a:p>
            <a:pPr marL="287020">
              <a:lnSpc>
                <a:spcPct val="100000"/>
              </a:lnSpc>
              <a:spcBef>
                <a:spcPts val="1300"/>
              </a:spcBef>
            </a:pPr>
            <a:r>
              <a:rPr sz="1800" dirty="0">
                <a:latin typeface="Verdana"/>
                <a:cs typeface="Verdana"/>
              </a:rPr>
              <a:t>Возможные последствия</a:t>
            </a:r>
            <a:r>
              <a:rPr sz="1800" spc="-11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убеждения?</a:t>
            </a:r>
          </a:p>
        </p:txBody>
      </p:sp>
      <p:sp>
        <p:nvSpPr>
          <p:cNvPr id="3" name="object 3"/>
          <p:cNvSpPr/>
          <p:nvPr/>
        </p:nvSpPr>
        <p:spPr>
          <a:xfrm>
            <a:off x="6843776" y="1412747"/>
            <a:ext cx="2300223" cy="3456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737" y="6229350"/>
            <a:ext cx="336550" cy="3476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0" y="6167437"/>
            <a:ext cx="2195830" cy="47498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110489" rIns="0" bIns="0" rtlCol="0">
            <a:spAutoFit/>
          </a:bodyPr>
          <a:lstStyle/>
          <a:p>
            <a:pPr marL="464820">
              <a:lnSpc>
                <a:spcPct val="100000"/>
              </a:lnSpc>
              <a:spcBef>
                <a:spcPts val="869"/>
              </a:spcBef>
            </a:pP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Verdana"/>
                <a:cs typeface="Verdana"/>
              </a:rPr>
              <a:t>Рабочий лист</a:t>
            </a:r>
            <a:r>
              <a:rPr sz="1200" spc="7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6.2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31</a:t>
            </a:fld>
            <a:endParaRPr dirty="0"/>
          </a:p>
        </p:txBody>
      </p:sp>
      <p:sp>
        <p:nvSpPr>
          <p:cNvPr id="9" name="object 9"/>
          <p:cNvSpPr txBox="1"/>
          <p:nvPr/>
        </p:nvSpPr>
        <p:spPr>
          <a:xfrm>
            <a:off x="78739" y="6696799"/>
            <a:ext cx="232600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</a:t>
            </a:r>
            <a:r>
              <a:rPr sz="800" spc="-5" dirty="0">
                <a:latin typeface="Verdana"/>
                <a:cs typeface="Verdana"/>
              </a:rPr>
              <a:t>“</a:t>
            </a:r>
            <a:r>
              <a:rPr sz="800" i="1" spc="-5" dirty="0">
                <a:latin typeface="Verdana"/>
                <a:cs typeface="Verdana"/>
              </a:rPr>
              <a:t>Electro Graffito Buddha”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5" dirty="0">
                <a:latin typeface="Verdana"/>
                <a:cs typeface="Verdana"/>
              </a:rPr>
              <a:t>James</a:t>
            </a:r>
            <a:r>
              <a:rPr sz="800" i="1" spc="25" dirty="0">
                <a:latin typeface="Verdana"/>
                <a:cs typeface="Verdana"/>
              </a:rPr>
              <a:t> </a:t>
            </a:r>
            <a:r>
              <a:rPr sz="800" i="1" dirty="0">
                <a:latin typeface="Verdana"/>
                <a:cs typeface="Verdana"/>
              </a:rPr>
              <a:t>Everett)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" marR="82550" algn="ctr">
              <a:lnSpc>
                <a:spcPct val="100000"/>
              </a:lnSpc>
            </a:pPr>
            <a:r>
              <a:rPr spc="-5" dirty="0"/>
              <a:t>Выборочный</a:t>
            </a:r>
            <a:r>
              <a:rPr spc="-50" dirty="0"/>
              <a:t> </a:t>
            </a:r>
            <a:r>
              <a:rPr spc="-5" dirty="0"/>
              <a:t>пример:</a:t>
            </a:r>
          </a:p>
          <a:p>
            <a:pPr marL="1905" algn="ctr">
              <a:lnSpc>
                <a:spcPct val="100000"/>
              </a:lnSpc>
            </a:pPr>
            <a:r>
              <a:rPr dirty="0"/>
              <a:t>просвещенность или</a:t>
            </a:r>
            <a:r>
              <a:rPr spc="-135" dirty="0"/>
              <a:t> </a:t>
            </a:r>
            <a:r>
              <a:rPr spc="-5" dirty="0"/>
              <a:t>иллюзия?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37894" y="1024890"/>
            <a:ext cx="320611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Verdana"/>
                <a:cs typeface="Verdana"/>
              </a:rPr>
              <a:t>Пример:</a:t>
            </a:r>
            <a:r>
              <a:rPr sz="1800" b="1" spc="-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Просвещенность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52465" y="1003934"/>
            <a:ext cx="294957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Возможные</a:t>
            </a:r>
            <a:r>
              <a:rPr sz="1800" spc="-9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последствия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357751" y="1019175"/>
            <a:ext cx="788924" cy="24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70121" y="1081500"/>
            <a:ext cx="58440" cy="1246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11701" y="1081500"/>
            <a:ext cx="29220" cy="12461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357751" y="1019175"/>
            <a:ext cx="789305" cy="249554"/>
          </a:xfrm>
          <a:custGeom>
            <a:avLst/>
            <a:gdLst/>
            <a:ahLst/>
            <a:cxnLst/>
            <a:rect l="l" t="t" r="r" b="b"/>
            <a:pathLst>
              <a:path w="789304" h="249555">
                <a:moveTo>
                  <a:pt x="555116" y="0"/>
                </a:moveTo>
                <a:lnTo>
                  <a:pt x="555116" y="62357"/>
                </a:lnTo>
                <a:lnTo>
                  <a:pt x="0" y="62357"/>
                </a:lnTo>
                <a:lnTo>
                  <a:pt x="0" y="186944"/>
                </a:lnTo>
                <a:lnTo>
                  <a:pt x="555116" y="186944"/>
                </a:lnTo>
                <a:lnTo>
                  <a:pt x="555116" y="249300"/>
                </a:lnTo>
                <a:lnTo>
                  <a:pt x="788924" y="124587"/>
                </a:lnTo>
                <a:lnTo>
                  <a:pt x="555116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70121" y="1081500"/>
            <a:ext cx="59055" cy="125095"/>
          </a:xfrm>
          <a:custGeom>
            <a:avLst/>
            <a:gdLst/>
            <a:ahLst/>
            <a:cxnLst/>
            <a:rect l="l" t="t" r="r" b="b"/>
            <a:pathLst>
              <a:path w="59054" h="125094">
                <a:moveTo>
                  <a:pt x="0" y="124618"/>
                </a:moveTo>
                <a:lnTo>
                  <a:pt x="58440" y="124618"/>
                </a:lnTo>
                <a:lnTo>
                  <a:pt x="58440" y="0"/>
                </a:lnTo>
                <a:lnTo>
                  <a:pt x="0" y="0"/>
                </a:lnTo>
                <a:lnTo>
                  <a:pt x="0" y="12461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11701" y="1081500"/>
            <a:ext cx="29209" cy="125095"/>
          </a:xfrm>
          <a:custGeom>
            <a:avLst/>
            <a:gdLst/>
            <a:ahLst/>
            <a:cxnLst/>
            <a:rect l="l" t="t" r="r" b="b"/>
            <a:pathLst>
              <a:path w="29210" h="125094">
                <a:moveTo>
                  <a:pt x="0" y="124618"/>
                </a:moveTo>
                <a:lnTo>
                  <a:pt x="29220" y="124618"/>
                </a:lnTo>
                <a:lnTo>
                  <a:pt x="29220" y="0"/>
                </a:lnTo>
                <a:lnTo>
                  <a:pt x="0" y="0"/>
                </a:lnTo>
                <a:lnTo>
                  <a:pt x="0" y="12461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200" y="946150"/>
            <a:ext cx="574675" cy="863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" marR="82550" algn="ctr">
              <a:lnSpc>
                <a:spcPct val="100000"/>
              </a:lnSpc>
            </a:pPr>
            <a:r>
              <a:rPr spc="-5" dirty="0"/>
              <a:t>Выборочный</a:t>
            </a:r>
            <a:r>
              <a:rPr spc="-50" dirty="0"/>
              <a:t> </a:t>
            </a:r>
            <a:r>
              <a:rPr spc="-5" dirty="0"/>
              <a:t>пример:</a:t>
            </a:r>
          </a:p>
          <a:p>
            <a:pPr marL="1905" algn="ctr">
              <a:lnSpc>
                <a:spcPct val="100000"/>
              </a:lnSpc>
            </a:pPr>
            <a:r>
              <a:rPr dirty="0"/>
              <a:t>просвещенность или</a:t>
            </a:r>
            <a:r>
              <a:rPr spc="-135" dirty="0"/>
              <a:t> </a:t>
            </a:r>
            <a:r>
              <a:rPr spc="-5" dirty="0"/>
              <a:t>иллюзия?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32</a:t>
            </a:fld>
            <a:endParaRPr dirty="0"/>
          </a:p>
        </p:txBody>
      </p:sp>
      <p:sp>
        <p:nvSpPr>
          <p:cNvPr id="15" name="object 15"/>
          <p:cNvSpPr txBox="1"/>
          <p:nvPr/>
        </p:nvSpPr>
        <p:spPr>
          <a:xfrm>
            <a:off x="78739" y="6696799"/>
            <a:ext cx="232600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</a:t>
            </a:r>
            <a:r>
              <a:rPr sz="800" spc="-5" dirty="0">
                <a:latin typeface="Verdana"/>
                <a:cs typeface="Verdana"/>
              </a:rPr>
              <a:t>“</a:t>
            </a:r>
            <a:r>
              <a:rPr sz="800" i="1" spc="-5" dirty="0">
                <a:latin typeface="Verdana"/>
                <a:cs typeface="Verdana"/>
              </a:rPr>
              <a:t>Electro Graffito Buddha”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5" dirty="0">
                <a:latin typeface="Verdana"/>
                <a:cs typeface="Verdana"/>
              </a:rPr>
              <a:t>James</a:t>
            </a:r>
            <a:r>
              <a:rPr sz="800" i="1" spc="25" dirty="0">
                <a:latin typeface="Verdana"/>
                <a:cs typeface="Verdana"/>
              </a:rPr>
              <a:t> </a:t>
            </a:r>
            <a:r>
              <a:rPr sz="800" i="1" dirty="0">
                <a:latin typeface="Verdana"/>
                <a:cs typeface="Verdana"/>
              </a:rPr>
              <a:t>Everett)</a:t>
            </a:r>
            <a:endParaRPr sz="800">
              <a:latin typeface="Verdana"/>
              <a:cs typeface="Verdana"/>
            </a:endParaRPr>
          </a:p>
        </p:txBody>
      </p:sp>
      <p:graphicFrame>
        <p:nvGraphicFramePr>
          <p:cNvPr id="16" name="Group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531078"/>
              </p:ext>
            </p:extLst>
          </p:nvPr>
        </p:nvGraphicFramePr>
        <p:xfrm>
          <a:off x="66675" y="1863725"/>
          <a:ext cx="9020175" cy="4744158"/>
        </p:xfrm>
        <a:graphic>
          <a:graphicData uri="http://schemas.openxmlformats.org/drawingml/2006/table">
            <a:tbl>
              <a:tblPr/>
              <a:tblGrid>
                <a:gridCol w="2066925"/>
                <a:gridCol w="6953250"/>
              </a:tblGrid>
              <a:tr h="22748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4455" marR="32766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lang="ru-RU" sz="1500" spc="-5" dirty="0" smtClean="0">
                          <a:latin typeface="Verdana"/>
                          <a:cs typeface="Verdana"/>
                        </a:rPr>
                        <a:t>Саймон убежден,  что </a:t>
                      </a:r>
                      <a:r>
                        <a:rPr lang="ru-RU" sz="1500" dirty="0" smtClean="0">
                          <a:latin typeface="Verdana"/>
                          <a:cs typeface="Verdana"/>
                        </a:rPr>
                        <a:t>он является  </a:t>
                      </a:r>
                      <a:r>
                        <a:rPr lang="ru-RU" sz="1500" spc="-5" dirty="0" smtClean="0">
                          <a:latin typeface="Verdana"/>
                          <a:cs typeface="Verdana"/>
                        </a:rPr>
                        <a:t>религиозным  </a:t>
                      </a:r>
                      <a:r>
                        <a:rPr lang="ru-RU" sz="1500" dirty="0" smtClean="0">
                          <a:latin typeface="Verdana"/>
                          <a:cs typeface="Verdana"/>
                        </a:rPr>
                        <a:t>лидером</a:t>
                      </a:r>
                      <a:endParaRPr lang="ru-RU" sz="1500" dirty="0">
                        <a:latin typeface="Verdana"/>
                        <a:cs typeface="Verdana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Он отдает свои последние сбережения и остается без денег.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Он может столкнуться с трудностями, т.к. не может предвидеть  последствия своих действий (напр., конфликт с конкурентами,  держав Китая владеющие Тибетом).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Изоляция и проблемы в социальной среде: из-за подобных  убеждений избегаются встречи с людьми, которым доверялось  раньше, или теряются социальные контакты во время пребывания  за границей.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az-Cyrl-AZ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Увеличивается чувство собственного достоинства!</a:t>
                      </a:r>
                      <a:endParaRPr kumimoji="0" lang="az-Cyrl-AZ" sz="15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81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44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ru-RU" sz="1500" b="1" spc="-5" dirty="0" smtClean="0">
                          <a:latin typeface="Verdana"/>
                          <a:cs typeface="Verdana"/>
                        </a:rPr>
                        <a:t>Альтернативное</a:t>
                      </a:r>
                      <a:endParaRPr lang="ru-RU" sz="1500" dirty="0" smtClean="0">
                        <a:latin typeface="Verdana"/>
                        <a:cs typeface="Verdana"/>
                      </a:endParaRPr>
                    </a:p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lang="ru-RU" sz="1500" b="1" spc="-5" dirty="0" smtClean="0">
                          <a:latin typeface="Verdana"/>
                          <a:cs typeface="Verdana"/>
                        </a:rPr>
                        <a:t>объяснение</a:t>
                      </a:r>
                      <a:endParaRPr lang="ru-RU" sz="1500" dirty="0" smtClean="0">
                        <a:latin typeface="Verdana"/>
                        <a:cs typeface="Verdana"/>
                      </a:endParaRPr>
                    </a:p>
                    <a:p>
                      <a:pPr marL="84455" marR="105410">
                        <a:lnSpc>
                          <a:spcPct val="100000"/>
                        </a:lnSpc>
                        <a:spcBef>
                          <a:spcPts val="360"/>
                        </a:spcBef>
                        <a:tabLst>
                          <a:tab pos="670560" algn="l"/>
                        </a:tabLst>
                      </a:pPr>
                      <a:r>
                        <a:rPr lang="ru-RU" sz="1500" spc="-5" dirty="0" smtClean="0">
                          <a:latin typeface="Verdana"/>
                          <a:cs typeface="Verdana"/>
                        </a:rPr>
                        <a:t>Саймон принимает  </a:t>
                      </a:r>
                      <a:r>
                        <a:rPr lang="ru-RU" sz="1500" dirty="0" smtClean="0">
                          <a:latin typeface="Verdana"/>
                          <a:cs typeface="Verdana"/>
                        </a:rPr>
                        <a:t>свои</a:t>
                      </a:r>
                      <a:r>
                        <a:rPr lang="ru-RU" sz="1500" baseline="0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500" spc="-5" dirty="0" smtClean="0">
                          <a:latin typeface="Verdana"/>
                          <a:cs typeface="Verdana"/>
                        </a:rPr>
                        <a:t>убеждения</a:t>
                      </a:r>
                      <a:r>
                        <a:rPr lang="ru-RU" sz="1500" spc="-90" dirty="0" smtClean="0">
                          <a:latin typeface="Verdana"/>
                          <a:cs typeface="Verdana"/>
                        </a:rPr>
                        <a:t> </a:t>
                      </a:r>
                      <a:r>
                        <a:rPr lang="ru-RU" sz="1500" spc="-5" dirty="0" smtClean="0">
                          <a:latin typeface="Verdana"/>
                          <a:cs typeface="Verdana"/>
                        </a:rPr>
                        <a:t>за </a:t>
                      </a:r>
                      <a:r>
                        <a:rPr lang="ru-RU" sz="1500" dirty="0" smtClean="0">
                          <a:latin typeface="Verdana"/>
                          <a:cs typeface="Verdana"/>
                        </a:rPr>
                        <a:t> выражение  проблемного  </a:t>
                      </a:r>
                      <a:r>
                        <a:rPr lang="ru-RU" sz="1500" spc="-5" dirty="0" smtClean="0">
                          <a:latin typeface="Verdana"/>
                          <a:cs typeface="Verdana"/>
                        </a:rPr>
                        <a:t>психического  </a:t>
                      </a:r>
                      <a:r>
                        <a:rPr lang="ru-RU" sz="1500" dirty="0" smtClean="0">
                          <a:latin typeface="Verdana"/>
                          <a:cs typeface="Verdana"/>
                        </a:rPr>
                        <a:t>здоровья</a:t>
                      </a:r>
                      <a:endParaRPr lang="ru-RU" sz="1500" dirty="0">
                        <a:latin typeface="Verdana"/>
                        <a:cs typeface="Verdana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Он «останавливает» себя и, следовательно, может тем самым</a:t>
                      </a:r>
                      <a:r>
                        <a:rPr kumimoji="0" lang="de-DE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избежать выше описанные негативные последствия.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Он может позаботиться как о личном, так и о профессиональном  будущем (напр., обновить контакт с друзьями).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Он открывает глаза га реальность! Возможны чувства  разочарования и стыда из-за глубокого, ложного убеждения.</a:t>
                      </a:r>
                      <a:endParaRPr kumimoji="0" lang="de-DE" sz="15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+mn-ea"/>
                        <a:cs typeface="+mn-cs"/>
                      </a:endParaRP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ru-RU" sz="1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Ему следует понимать, что у него серьезные психические  проблемы, которые требуют лечения и он нуждается в поддержке</a:t>
                      </a:r>
                      <a:endParaRPr kumimoji="0" lang="de-DE" sz="15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960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9610" rIns="0" bIns="0" rtlCol="0">
            <a:spAutoFit/>
          </a:bodyPr>
          <a:lstStyle/>
          <a:p>
            <a:pPr marL="2054860">
              <a:lnSpc>
                <a:spcPct val="100000"/>
              </a:lnSpc>
            </a:pPr>
            <a:r>
              <a:rPr dirty="0"/>
              <a:t>Ваши убеждения: личный</a:t>
            </a:r>
            <a:r>
              <a:rPr spc="-130" dirty="0"/>
              <a:t> </a:t>
            </a:r>
            <a:r>
              <a:rPr dirty="0"/>
              <a:t>пример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9122" y="1817115"/>
            <a:ext cx="7944484" cy="2476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80" algn="ctr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Что говорит за </a:t>
            </a:r>
            <a:r>
              <a:rPr sz="1800" spc="-5" dirty="0">
                <a:latin typeface="Verdana"/>
                <a:cs typeface="Verdana"/>
              </a:rPr>
              <a:t>и </a:t>
            </a:r>
            <a:r>
              <a:rPr sz="1800" dirty="0">
                <a:latin typeface="Verdana"/>
                <a:cs typeface="Verdana"/>
              </a:rPr>
              <a:t>против Ваших</a:t>
            </a:r>
            <a:r>
              <a:rPr sz="1800" spc="-11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убеждений?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>
              <a:latin typeface="Times New Roman"/>
              <a:cs typeface="Times New Roman"/>
            </a:endParaRPr>
          </a:p>
          <a:p>
            <a:pPr marL="5080" algn="ctr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Verdana"/>
                <a:cs typeface="Verdana"/>
              </a:rPr>
              <a:t>Как </a:t>
            </a:r>
            <a:r>
              <a:rPr sz="1800" dirty="0">
                <a:latin typeface="Verdana"/>
                <a:cs typeface="Verdana"/>
              </a:rPr>
              <a:t>Вы можете проверить эти</a:t>
            </a:r>
            <a:r>
              <a:rPr sz="1800" spc="-9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убеждения?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>
              <a:latin typeface="Times New Roman"/>
              <a:cs typeface="Times New Roman"/>
            </a:endParaRPr>
          </a:p>
          <a:p>
            <a:pPr marL="12065" marR="5080" indent="2540" algn="ctr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Каковы </a:t>
            </a:r>
            <a:r>
              <a:rPr sz="1800" dirty="0">
                <a:latin typeface="Verdana"/>
                <a:cs typeface="Verdana"/>
              </a:rPr>
              <a:t>возможные последствия, после того, </a:t>
            </a:r>
            <a:r>
              <a:rPr sz="1800" spc="-5" dirty="0">
                <a:latin typeface="Verdana"/>
                <a:cs typeface="Verdana"/>
              </a:rPr>
              <a:t>как </a:t>
            </a:r>
            <a:r>
              <a:rPr sz="1800" dirty="0">
                <a:latin typeface="Verdana"/>
                <a:cs typeface="Verdana"/>
              </a:rPr>
              <a:t>Вы </a:t>
            </a:r>
            <a:r>
              <a:rPr sz="1800" spc="-5" dirty="0">
                <a:latin typeface="Verdana"/>
                <a:cs typeface="Verdana"/>
              </a:rPr>
              <a:t>ошибочно  </a:t>
            </a:r>
            <a:r>
              <a:rPr sz="1800" dirty="0">
                <a:latin typeface="Verdana"/>
                <a:cs typeface="Verdana"/>
              </a:rPr>
              <a:t>можете </a:t>
            </a:r>
            <a:r>
              <a:rPr sz="1800" spc="-5" dirty="0">
                <a:latin typeface="Verdana"/>
                <a:cs typeface="Verdana"/>
              </a:rPr>
              <a:t>впасть </a:t>
            </a:r>
            <a:r>
              <a:rPr sz="1800" dirty="0">
                <a:latin typeface="Verdana"/>
                <a:cs typeface="Verdana"/>
              </a:rPr>
              <a:t>в </a:t>
            </a:r>
            <a:r>
              <a:rPr sz="1800" spc="-5" dirty="0">
                <a:latin typeface="Verdana"/>
                <a:cs typeface="Verdana"/>
              </a:rPr>
              <a:t>глубокое </a:t>
            </a:r>
            <a:r>
              <a:rPr sz="1800" dirty="0">
                <a:latin typeface="Verdana"/>
                <a:cs typeface="Verdana"/>
              </a:rPr>
              <a:t>убеждение или в </a:t>
            </a:r>
            <a:r>
              <a:rPr sz="1800" spc="-5" dirty="0">
                <a:latin typeface="Verdana"/>
                <a:cs typeface="Verdana"/>
              </a:rPr>
              <a:t>случае </a:t>
            </a:r>
            <a:r>
              <a:rPr sz="1800" dirty="0">
                <a:latin typeface="Verdana"/>
                <a:cs typeface="Verdana"/>
              </a:rPr>
              <a:t>опровержения  Вашего</a:t>
            </a:r>
            <a:r>
              <a:rPr sz="1800" spc="-10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убеждения?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8737" y="6238875"/>
            <a:ext cx="336550" cy="3476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0" y="6176962"/>
            <a:ext cx="1945005" cy="432811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62865" rIns="0" bIns="0" rtlCol="0">
            <a:spAutoFit/>
          </a:bodyPr>
          <a:lstStyle/>
          <a:p>
            <a:pPr marL="464820">
              <a:lnSpc>
                <a:spcPct val="100000"/>
              </a:lnSpc>
              <a:spcBef>
                <a:spcPts val="495"/>
              </a:spcBef>
            </a:pPr>
            <a:r>
              <a:rPr sz="1200" i="1" spc="-5" dirty="0">
                <a:latin typeface="Wingdings"/>
                <a:cs typeface="Wingdings"/>
              </a:rPr>
              <a:t>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Verdana"/>
                <a:cs typeface="Verdana"/>
              </a:rPr>
              <a:t>Рабочий</a:t>
            </a:r>
            <a:r>
              <a:rPr sz="1200" i="1" spc="40" dirty="0">
                <a:latin typeface="Verdana"/>
                <a:cs typeface="Verdana"/>
              </a:rPr>
              <a:t> </a:t>
            </a:r>
            <a:r>
              <a:rPr sz="1200" i="1" spc="-5" dirty="0">
                <a:latin typeface="Verdana"/>
                <a:cs typeface="Verdana"/>
              </a:rPr>
              <a:t>лист</a:t>
            </a:r>
            <a:endParaRPr sz="1200" i="1" dirty="0">
              <a:latin typeface="Verdana"/>
              <a:cs typeface="Verdana"/>
            </a:endParaRPr>
          </a:p>
          <a:p>
            <a:pPr marL="340360">
              <a:lnSpc>
                <a:spcPct val="100000"/>
              </a:lnSpc>
              <a:spcBef>
                <a:spcPts val="20"/>
              </a:spcBef>
              <a:tabLst>
                <a:tab pos="660400" algn="l"/>
              </a:tabLst>
            </a:pPr>
            <a:r>
              <a:rPr sz="1200" i="1" dirty="0">
                <a:latin typeface="Times New Roman"/>
                <a:cs typeface="Times New Roman"/>
              </a:rPr>
              <a:t>´	</a:t>
            </a:r>
            <a:r>
              <a:rPr sz="1200" i="1" dirty="0">
                <a:latin typeface="Verdana"/>
                <a:cs typeface="Verdana"/>
              </a:rPr>
              <a:t>6.3 a, </a:t>
            </a:r>
            <a:r>
              <a:rPr sz="1200" i="1" spc="-15" dirty="0">
                <a:latin typeface="Verdana"/>
                <a:cs typeface="Verdana"/>
              </a:rPr>
              <a:t>b,</a:t>
            </a:r>
            <a:r>
              <a:rPr sz="1200" i="1" spc="-75" dirty="0">
                <a:latin typeface="Verdana"/>
                <a:cs typeface="Verdana"/>
              </a:rPr>
              <a:t> </a:t>
            </a:r>
            <a:r>
              <a:rPr sz="1200" i="1" dirty="0">
                <a:latin typeface="Verdana"/>
                <a:cs typeface="Verdana"/>
              </a:rPr>
              <a:t>c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33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3535">
              <a:lnSpc>
                <a:spcPct val="100000"/>
              </a:lnSpc>
            </a:pPr>
            <a:r>
              <a:rPr sz="1800" spc="-5" dirty="0"/>
              <a:t>Изменения </a:t>
            </a:r>
            <a:r>
              <a:rPr sz="1800" dirty="0"/>
              <a:t>в </a:t>
            </a:r>
            <a:r>
              <a:rPr sz="1800" spc="-5" dirty="0"/>
              <a:t>окружающей </a:t>
            </a:r>
            <a:r>
              <a:rPr sz="1800" dirty="0"/>
              <a:t>среде! Неужели это действительно</a:t>
            </a:r>
            <a:r>
              <a:rPr sz="1800" spc="-50" dirty="0"/>
              <a:t> </a:t>
            </a:r>
            <a:r>
              <a:rPr sz="1800" spc="-5" dirty="0"/>
              <a:t>так?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99694" y="317753"/>
            <a:ext cx="8939530" cy="427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spc="-5" dirty="0">
                <a:solidFill>
                  <a:srgbClr val="D16248"/>
                </a:solidFill>
                <a:latin typeface="Verdana"/>
                <a:cs typeface="Verdana"/>
              </a:rPr>
              <a:t>Собственное </a:t>
            </a:r>
            <a:r>
              <a:rPr sz="1400" dirty="0">
                <a:solidFill>
                  <a:srgbClr val="D16248"/>
                </a:solidFill>
                <a:latin typeface="Verdana"/>
                <a:cs typeface="Verdana"/>
              </a:rPr>
              <a:t>наблюдение: неимоверное </a:t>
            </a:r>
            <a:r>
              <a:rPr sz="1400" spc="-5" dirty="0">
                <a:solidFill>
                  <a:srgbClr val="D16248"/>
                </a:solidFill>
                <a:latin typeface="Verdana"/>
                <a:cs typeface="Verdana"/>
              </a:rPr>
              <a:t>количество </a:t>
            </a:r>
            <a:r>
              <a:rPr sz="1400" dirty="0">
                <a:solidFill>
                  <a:srgbClr val="D16248"/>
                </a:solidFill>
                <a:latin typeface="Verdana"/>
                <a:cs typeface="Verdana"/>
              </a:rPr>
              <a:t>людей в </a:t>
            </a:r>
            <a:r>
              <a:rPr sz="1400" spc="-5" dirty="0">
                <a:solidFill>
                  <a:srgbClr val="D16248"/>
                </a:solidFill>
                <a:latin typeface="Verdana"/>
                <a:cs typeface="Verdana"/>
              </a:rPr>
              <a:t>Вашем </a:t>
            </a:r>
            <a:r>
              <a:rPr sz="1400" dirty="0">
                <a:solidFill>
                  <a:srgbClr val="D16248"/>
                </a:solidFill>
                <a:latin typeface="Verdana"/>
                <a:cs typeface="Verdana"/>
              </a:rPr>
              <a:t>районе </a:t>
            </a:r>
            <a:r>
              <a:rPr sz="1400" spc="-5" dirty="0">
                <a:solidFill>
                  <a:srgbClr val="D16248"/>
                </a:solidFill>
                <a:latin typeface="Verdana"/>
                <a:cs typeface="Verdana"/>
              </a:rPr>
              <a:t>носит </a:t>
            </a:r>
            <a:r>
              <a:rPr sz="1400" spc="-10" dirty="0">
                <a:solidFill>
                  <a:srgbClr val="D16248"/>
                </a:solidFill>
                <a:latin typeface="Verdana"/>
                <a:cs typeface="Verdana"/>
              </a:rPr>
              <a:t>очки;</a:t>
            </a:r>
            <a:r>
              <a:rPr sz="1400" spc="30" dirty="0">
                <a:solidFill>
                  <a:srgbClr val="D16248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D16248"/>
                </a:solidFill>
                <a:latin typeface="Verdana"/>
                <a:cs typeface="Verdana"/>
              </a:rPr>
              <a:t>соседи</a:t>
            </a:r>
            <a:endParaRPr sz="1400">
              <a:latin typeface="Verdana"/>
              <a:cs typeface="Verdana"/>
            </a:endParaRPr>
          </a:p>
          <a:p>
            <a:pPr marL="5715" algn="ctr">
              <a:lnSpc>
                <a:spcPct val="100000"/>
              </a:lnSpc>
            </a:pPr>
            <a:r>
              <a:rPr sz="1400" dirty="0">
                <a:solidFill>
                  <a:srgbClr val="D16248"/>
                </a:solidFill>
                <a:latin typeface="Verdana"/>
                <a:cs typeface="Verdana"/>
              </a:rPr>
              <a:t>ведут </a:t>
            </a:r>
            <a:r>
              <a:rPr sz="1400" spc="-5" dirty="0">
                <a:solidFill>
                  <a:srgbClr val="D16248"/>
                </a:solidFill>
                <a:latin typeface="Verdana"/>
                <a:cs typeface="Verdana"/>
              </a:rPr>
              <a:t>себя</a:t>
            </a:r>
            <a:r>
              <a:rPr sz="1400" spc="-75" dirty="0">
                <a:solidFill>
                  <a:srgbClr val="D16248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D16248"/>
                </a:solidFill>
                <a:latin typeface="Verdana"/>
                <a:cs typeface="Verdana"/>
              </a:rPr>
              <a:t>враждебно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56551" y="1312290"/>
            <a:ext cx="1399540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500" dirty="0">
                <a:latin typeface="Verdana"/>
                <a:cs typeface="Verdana"/>
              </a:rPr>
              <a:t>Да – </a:t>
            </a:r>
            <a:r>
              <a:rPr sz="1500" spc="-10" dirty="0">
                <a:latin typeface="Verdana"/>
                <a:cs typeface="Verdana"/>
              </a:rPr>
              <a:t>Не </a:t>
            </a:r>
            <a:r>
              <a:rPr sz="1500" dirty="0">
                <a:latin typeface="Verdana"/>
                <a:cs typeface="Verdana"/>
              </a:rPr>
              <a:t>о</a:t>
            </a:r>
            <a:r>
              <a:rPr sz="1500" spc="-120" dirty="0">
                <a:latin typeface="Verdana"/>
                <a:cs typeface="Verdana"/>
              </a:rPr>
              <a:t> </a:t>
            </a:r>
            <a:r>
              <a:rPr sz="1500" spc="-5" dirty="0">
                <a:latin typeface="Verdana"/>
                <a:cs typeface="Verdana"/>
              </a:rPr>
              <a:t>чем  </a:t>
            </a:r>
            <a:r>
              <a:rPr sz="1500" dirty="0">
                <a:latin typeface="Verdana"/>
                <a:cs typeface="Verdana"/>
              </a:rPr>
              <a:t>волноваться!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87821" y="2355596"/>
            <a:ext cx="48387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Н</a:t>
            </a:r>
            <a:r>
              <a:rPr sz="1800" spc="-5" dirty="0">
                <a:latin typeface="Verdana"/>
                <a:cs typeface="Verdana"/>
              </a:rPr>
              <a:t>ЕТ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67600" y="4666233"/>
            <a:ext cx="298450" cy="236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dirty="0">
                <a:latin typeface="Verdana"/>
                <a:cs typeface="Verdana"/>
              </a:rPr>
              <a:t>ДА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187821" y="3970654"/>
            <a:ext cx="48387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Н</a:t>
            </a:r>
            <a:r>
              <a:rPr sz="1800" spc="-5" dirty="0">
                <a:latin typeface="Verdana"/>
                <a:cs typeface="Verdana"/>
              </a:rPr>
              <a:t>ЕТ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41340" y="6149657"/>
            <a:ext cx="4032250" cy="236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-5" dirty="0">
                <a:solidFill>
                  <a:srgbClr val="D16248"/>
                </a:solidFill>
                <a:latin typeface="Verdana"/>
                <a:cs typeface="Verdana"/>
              </a:rPr>
              <a:t>могу </a:t>
            </a:r>
            <a:r>
              <a:rPr sz="1500" dirty="0">
                <a:solidFill>
                  <a:srgbClr val="D16248"/>
                </a:solidFill>
                <a:latin typeface="Verdana"/>
                <a:cs typeface="Verdana"/>
              </a:rPr>
              <a:t>лучшем образом справиться с</a:t>
            </a:r>
            <a:r>
              <a:rPr sz="1500" spc="-120" dirty="0">
                <a:solidFill>
                  <a:srgbClr val="D16248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D16248"/>
                </a:solidFill>
                <a:latin typeface="Verdana"/>
                <a:cs typeface="Verdana"/>
              </a:rPr>
              <a:t>этой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41340" y="6378257"/>
            <a:ext cx="1153160" cy="236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-5" dirty="0">
                <a:solidFill>
                  <a:srgbClr val="D16248"/>
                </a:solidFill>
                <a:latin typeface="Verdana"/>
                <a:cs typeface="Verdana"/>
              </a:rPr>
              <a:t>си</a:t>
            </a:r>
            <a:r>
              <a:rPr sz="1500" spc="-10" dirty="0">
                <a:solidFill>
                  <a:srgbClr val="D16248"/>
                </a:solidFill>
                <a:latin typeface="Verdana"/>
                <a:cs typeface="Verdana"/>
              </a:rPr>
              <a:t>ту</a:t>
            </a:r>
            <a:r>
              <a:rPr sz="1500" dirty="0">
                <a:solidFill>
                  <a:srgbClr val="D16248"/>
                </a:solidFill>
                <a:latin typeface="Verdana"/>
                <a:cs typeface="Verdana"/>
              </a:rPr>
              <a:t>а</a:t>
            </a:r>
            <a:r>
              <a:rPr sz="1500" spc="-10" dirty="0">
                <a:solidFill>
                  <a:srgbClr val="D16248"/>
                </a:solidFill>
                <a:latin typeface="Verdana"/>
                <a:cs typeface="Verdana"/>
              </a:rPr>
              <a:t>ц</a:t>
            </a:r>
            <a:r>
              <a:rPr sz="1500" dirty="0">
                <a:solidFill>
                  <a:srgbClr val="D16248"/>
                </a:solidFill>
                <a:latin typeface="Verdana"/>
                <a:cs typeface="Verdana"/>
              </a:rPr>
              <a:t>ие</a:t>
            </a:r>
            <a:r>
              <a:rPr sz="1500" spc="-5" dirty="0">
                <a:solidFill>
                  <a:srgbClr val="D16248"/>
                </a:solidFill>
                <a:latin typeface="Verdana"/>
                <a:cs typeface="Verdana"/>
              </a:rPr>
              <a:t>й?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0177" y="1096390"/>
            <a:ext cx="5198110" cy="4843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0">
              <a:lnSpc>
                <a:spcPct val="100000"/>
              </a:lnSpc>
            </a:pPr>
            <a:r>
              <a:rPr sz="1500" b="1" spc="-5" dirty="0">
                <a:latin typeface="Verdana"/>
                <a:cs typeface="Verdana"/>
              </a:rPr>
              <a:t>А. Замечать </a:t>
            </a:r>
            <a:r>
              <a:rPr sz="1500" b="1" dirty="0">
                <a:latin typeface="Verdana"/>
                <a:cs typeface="Verdana"/>
              </a:rPr>
              <a:t>&amp; </a:t>
            </a:r>
            <a:r>
              <a:rPr sz="1500" b="1" spc="-5" dirty="0">
                <a:latin typeface="Verdana"/>
                <a:cs typeface="Verdana"/>
              </a:rPr>
              <a:t>наблюдать! (напр.,</a:t>
            </a:r>
            <a:r>
              <a:rPr sz="1500" b="1" spc="-20" dirty="0">
                <a:latin typeface="Verdana"/>
                <a:cs typeface="Verdana"/>
              </a:rPr>
              <a:t> </a:t>
            </a:r>
            <a:r>
              <a:rPr sz="1500" b="1" spc="-5" dirty="0">
                <a:latin typeface="Verdana"/>
                <a:cs typeface="Verdana"/>
              </a:rPr>
              <a:t>подсчет</a:t>
            </a:r>
            <a:endParaRPr sz="1500">
              <a:latin typeface="Verdana"/>
              <a:cs typeface="Verdana"/>
            </a:endParaRPr>
          </a:p>
          <a:p>
            <a:pPr marL="120650">
              <a:lnSpc>
                <a:spcPct val="100000"/>
              </a:lnSpc>
            </a:pPr>
            <a:r>
              <a:rPr sz="1500" b="1" spc="-5" dirty="0">
                <a:latin typeface="Verdana"/>
                <a:cs typeface="Verdana"/>
              </a:rPr>
              <a:t>числа событий в течение нескольких</a:t>
            </a:r>
            <a:r>
              <a:rPr sz="1500" b="1" dirty="0">
                <a:latin typeface="Verdana"/>
                <a:cs typeface="Verdana"/>
              </a:rPr>
              <a:t> дней)</a:t>
            </a:r>
            <a:endParaRPr sz="1500">
              <a:latin typeface="Verdana"/>
              <a:cs typeface="Verdana"/>
            </a:endParaRPr>
          </a:p>
          <a:p>
            <a:pPr marL="120650" marR="5080">
              <a:lnSpc>
                <a:spcPct val="100000"/>
              </a:lnSpc>
              <a:spcBef>
                <a:spcPts val="900"/>
              </a:spcBef>
            </a:pPr>
            <a:r>
              <a:rPr sz="1500" i="1" spc="-5" dirty="0">
                <a:latin typeface="Verdana"/>
                <a:cs typeface="Verdana"/>
              </a:rPr>
              <a:t>Разве </a:t>
            </a:r>
            <a:r>
              <a:rPr sz="1500" i="1" dirty="0">
                <a:latin typeface="Verdana"/>
                <a:cs typeface="Verdana"/>
              </a:rPr>
              <a:t>только совпадение? Это было </a:t>
            </a:r>
            <a:r>
              <a:rPr sz="1500" i="1" spc="-5" dirty="0">
                <a:latin typeface="Verdana"/>
                <a:cs typeface="Verdana"/>
              </a:rPr>
              <a:t>также, как и  </a:t>
            </a:r>
            <a:r>
              <a:rPr sz="1500" i="1" dirty="0">
                <a:latin typeface="Verdana"/>
                <a:cs typeface="Verdana"/>
              </a:rPr>
              <a:t>раньше? </a:t>
            </a:r>
            <a:r>
              <a:rPr sz="1500" i="1" spc="-5" dirty="0">
                <a:latin typeface="Verdana"/>
                <a:cs typeface="Verdana"/>
              </a:rPr>
              <a:t>Это </a:t>
            </a:r>
            <a:r>
              <a:rPr sz="1500" i="1" dirty="0">
                <a:latin typeface="Verdana"/>
                <a:cs typeface="Verdana"/>
              </a:rPr>
              <a:t>мое воображение? </a:t>
            </a:r>
            <a:r>
              <a:rPr sz="1500" i="1" spc="-5" dirty="0">
                <a:latin typeface="Verdana"/>
                <a:cs typeface="Verdana"/>
              </a:rPr>
              <a:t>Всё также  </a:t>
            </a:r>
            <a:r>
              <a:rPr sz="1500" i="1" dirty="0">
                <a:latin typeface="Verdana"/>
                <a:cs typeface="Verdana"/>
              </a:rPr>
              <a:t>происходит </a:t>
            </a:r>
            <a:r>
              <a:rPr sz="1500" i="1" spc="-5" dirty="0">
                <a:latin typeface="Verdana"/>
                <a:cs typeface="Verdana"/>
              </a:rPr>
              <a:t>за </a:t>
            </a:r>
            <a:r>
              <a:rPr sz="1500" i="1" dirty="0">
                <a:latin typeface="Verdana"/>
                <a:cs typeface="Verdana"/>
              </a:rPr>
              <a:t>пределами моей </a:t>
            </a:r>
            <a:r>
              <a:rPr sz="1500" i="1" spc="-5" dirty="0">
                <a:latin typeface="Verdana"/>
                <a:cs typeface="Verdana"/>
              </a:rPr>
              <a:t>«личной </a:t>
            </a:r>
            <a:r>
              <a:rPr sz="1500" i="1" dirty="0">
                <a:latin typeface="Verdana"/>
                <a:cs typeface="Verdana"/>
              </a:rPr>
              <a:t>среды»</a:t>
            </a:r>
            <a:r>
              <a:rPr sz="1500" i="1" spc="-150" dirty="0">
                <a:latin typeface="Verdana"/>
                <a:cs typeface="Verdana"/>
              </a:rPr>
              <a:t> </a:t>
            </a:r>
            <a:r>
              <a:rPr sz="1500" i="1" dirty="0">
                <a:latin typeface="Verdana"/>
                <a:cs typeface="Verdana"/>
              </a:rPr>
              <a:t>и,  следовательно, вряд ли имеет отношение </a:t>
            </a:r>
            <a:r>
              <a:rPr sz="1500" i="1" spc="-5" dirty="0">
                <a:latin typeface="Verdana"/>
                <a:cs typeface="Verdana"/>
              </a:rPr>
              <a:t>ко</a:t>
            </a:r>
            <a:r>
              <a:rPr sz="1500" i="1" spc="-200" dirty="0">
                <a:latin typeface="Verdana"/>
                <a:cs typeface="Verdana"/>
              </a:rPr>
              <a:t> </a:t>
            </a:r>
            <a:r>
              <a:rPr sz="1500" i="1" spc="-5" dirty="0">
                <a:latin typeface="Verdana"/>
                <a:cs typeface="Verdana"/>
              </a:rPr>
              <a:t>мне?</a:t>
            </a:r>
            <a:endParaRPr sz="1500">
              <a:latin typeface="Verdana"/>
              <a:cs typeface="Verdana"/>
            </a:endParaRPr>
          </a:p>
          <a:p>
            <a:pPr marL="111125" marR="66675">
              <a:lnSpc>
                <a:spcPct val="100000"/>
              </a:lnSpc>
              <a:spcBef>
                <a:spcPts val="1190"/>
              </a:spcBef>
              <a:buAutoNum type="alphaUcPeriod" startAt="2"/>
              <a:tabLst>
                <a:tab pos="387985" algn="l"/>
              </a:tabLst>
            </a:pPr>
            <a:r>
              <a:rPr sz="1500" b="1" spc="-5" dirty="0">
                <a:latin typeface="Verdana"/>
                <a:cs typeface="Verdana"/>
              </a:rPr>
              <a:t>Рассмотрим другие объяснения!  </a:t>
            </a:r>
            <a:r>
              <a:rPr sz="1500" i="1" spc="-5" dirty="0">
                <a:latin typeface="Verdana"/>
                <a:cs typeface="Verdana"/>
              </a:rPr>
              <a:t>Существуют </a:t>
            </a:r>
            <a:r>
              <a:rPr sz="1500" i="1" dirty="0">
                <a:latin typeface="Verdana"/>
                <a:cs typeface="Verdana"/>
              </a:rPr>
              <a:t>ли альтернативные объяснения?  </a:t>
            </a:r>
            <a:r>
              <a:rPr sz="1500" i="1" spc="-5" dirty="0">
                <a:latin typeface="Verdana"/>
                <a:cs typeface="Verdana"/>
              </a:rPr>
              <a:t>Много </a:t>
            </a:r>
            <a:r>
              <a:rPr sz="1500" i="1" dirty="0">
                <a:latin typeface="Verdana"/>
                <a:cs typeface="Verdana"/>
              </a:rPr>
              <a:t>людей в темных </a:t>
            </a:r>
            <a:r>
              <a:rPr sz="1500" i="1" spc="-5" dirty="0">
                <a:latin typeface="Verdana"/>
                <a:cs typeface="Verdana"/>
              </a:rPr>
              <a:t>очках: это </a:t>
            </a:r>
            <a:r>
              <a:rPr sz="1500" i="1" dirty="0">
                <a:latin typeface="Verdana"/>
                <a:cs typeface="Verdana"/>
              </a:rPr>
              <a:t>лето,  солнечные </a:t>
            </a:r>
            <a:r>
              <a:rPr sz="1500" i="1" spc="-5" dirty="0">
                <a:latin typeface="Verdana"/>
                <a:cs typeface="Verdana"/>
              </a:rPr>
              <a:t>очки </a:t>
            </a:r>
            <a:r>
              <a:rPr sz="1500" i="1" dirty="0">
                <a:latin typeface="Verdana"/>
                <a:cs typeface="Verdana"/>
              </a:rPr>
              <a:t>в настоящее время в моде -</a:t>
            </a:r>
            <a:r>
              <a:rPr sz="1500" i="1" spc="-150" dirty="0">
                <a:latin typeface="Verdana"/>
                <a:cs typeface="Verdana"/>
              </a:rPr>
              <a:t> </a:t>
            </a:r>
            <a:r>
              <a:rPr sz="1500" i="1" dirty="0">
                <a:latin typeface="Verdana"/>
                <a:cs typeface="Verdana"/>
              </a:rPr>
              <a:t>даже  при </a:t>
            </a:r>
            <a:r>
              <a:rPr sz="1500" i="1" spc="-5" dirty="0">
                <a:latin typeface="Verdana"/>
                <a:cs typeface="Verdana"/>
              </a:rPr>
              <a:t>том, что </a:t>
            </a:r>
            <a:r>
              <a:rPr sz="1500" i="1" dirty="0">
                <a:latin typeface="Verdana"/>
                <a:cs typeface="Verdana"/>
              </a:rPr>
              <a:t>погода</a:t>
            </a:r>
            <a:r>
              <a:rPr sz="1500" i="1" spc="-50" dirty="0">
                <a:latin typeface="Verdana"/>
                <a:cs typeface="Verdana"/>
              </a:rPr>
              <a:t> </a:t>
            </a:r>
            <a:r>
              <a:rPr sz="1500" i="1" dirty="0">
                <a:latin typeface="Verdana"/>
                <a:cs typeface="Verdana"/>
              </a:rPr>
              <a:t>плохая.</a:t>
            </a:r>
            <a:endParaRPr sz="1500">
              <a:latin typeface="Verdana"/>
              <a:cs typeface="Verdana"/>
            </a:endParaRPr>
          </a:p>
          <a:p>
            <a:pPr marL="111125" marR="64769" algn="just">
              <a:lnSpc>
                <a:spcPct val="100000"/>
              </a:lnSpc>
              <a:spcBef>
                <a:spcPts val="900"/>
              </a:spcBef>
            </a:pPr>
            <a:r>
              <a:rPr sz="1500" i="1" dirty="0">
                <a:latin typeface="Verdana"/>
                <a:cs typeface="Verdana"/>
              </a:rPr>
              <a:t>Мои соседи ведут </a:t>
            </a:r>
            <a:r>
              <a:rPr sz="1500" i="1" spc="-5" dirty="0">
                <a:latin typeface="Verdana"/>
                <a:cs typeface="Verdana"/>
              </a:rPr>
              <a:t>себя </a:t>
            </a:r>
            <a:r>
              <a:rPr sz="1500" i="1" dirty="0">
                <a:latin typeface="Verdana"/>
                <a:cs typeface="Verdana"/>
              </a:rPr>
              <a:t>враждебно: я все </a:t>
            </a:r>
            <a:r>
              <a:rPr sz="1500" i="1" spc="-5" dirty="0">
                <a:latin typeface="Verdana"/>
                <a:cs typeface="Verdana"/>
              </a:rPr>
              <a:t>слишком  близко принимаю </a:t>
            </a:r>
            <a:r>
              <a:rPr sz="1500" i="1" dirty="0">
                <a:latin typeface="Verdana"/>
                <a:cs typeface="Verdana"/>
              </a:rPr>
              <a:t>к </a:t>
            </a:r>
            <a:r>
              <a:rPr sz="1500" i="1" spc="-5" dirty="0">
                <a:latin typeface="Verdana"/>
                <a:cs typeface="Verdana"/>
              </a:rPr>
              <a:t>сердцу, </a:t>
            </a:r>
            <a:r>
              <a:rPr sz="1500" i="1" dirty="0">
                <a:latin typeface="Verdana"/>
                <a:cs typeface="Verdana"/>
              </a:rPr>
              <a:t>они ведут </a:t>
            </a:r>
            <a:r>
              <a:rPr sz="1500" i="1" spc="-5" dirty="0">
                <a:latin typeface="Verdana"/>
                <a:cs typeface="Verdana"/>
              </a:rPr>
              <a:t>себя также  </a:t>
            </a:r>
            <a:r>
              <a:rPr sz="1500" i="1" dirty="0">
                <a:latin typeface="Verdana"/>
                <a:cs typeface="Verdana"/>
              </a:rPr>
              <a:t>и по отношению к</a:t>
            </a:r>
            <a:r>
              <a:rPr sz="1500" i="1" spc="-110" dirty="0">
                <a:latin typeface="Verdana"/>
                <a:cs typeface="Verdana"/>
              </a:rPr>
              <a:t> </a:t>
            </a:r>
            <a:r>
              <a:rPr sz="1500" i="1" spc="-5" dirty="0">
                <a:latin typeface="Verdana"/>
                <a:cs typeface="Verdana"/>
              </a:rPr>
              <a:t>другим?</a:t>
            </a:r>
            <a:endParaRPr sz="1500">
              <a:latin typeface="Verdana"/>
              <a:cs typeface="Verdana"/>
            </a:endParaRPr>
          </a:p>
          <a:p>
            <a:pPr marL="12700" marR="177800">
              <a:lnSpc>
                <a:spcPct val="100000"/>
              </a:lnSpc>
              <a:spcBef>
                <a:spcPts val="875"/>
              </a:spcBef>
              <a:buAutoNum type="alphaUcPeriod" startAt="3"/>
              <a:tabLst>
                <a:tab pos="284480" algn="l"/>
              </a:tabLst>
            </a:pPr>
            <a:r>
              <a:rPr sz="1500" b="1" spc="-5" dirty="0">
                <a:latin typeface="Verdana"/>
                <a:cs typeface="Verdana"/>
              </a:rPr>
              <a:t>Поиск дополнительных причин для  изменения (напр., может быть, </a:t>
            </a:r>
            <a:r>
              <a:rPr sz="1500" b="1" dirty="0">
                <a:latin typeface="Verdana"/>
                <a:cs typeface="Verdana"/>
              </a:rPr>
              <a:t>по </a:t>
            </a:r>
            <a:r>
              <a:rPr sz="1500" b="1" spc="-5" dirty="0">
                <a:latin typeface="Verdana"/>
                <a:cs typeface="Verdana"/>
              </a:rPr>
              <a:t>моей  причине происходят </a:t>
            </a:r>
            <a:r>
              <a:rPr sz="1500" b="1" spc="-10" dirty="0">
                <a:latin typeface="Verdana"/>
                <a:cs typeface="Verdana"/>
              </a:rPr>
              <a:t>некоторые </a:t>
            </a:r>
            <a:r>
              <a:rPr sz="1500" b="1" spc="-5" dirty="0">
                <a:latin typeface="Verdana"/>
                <a:cs typeface="Verdana"/>
              </a:rPr>
              <a:t>изменения!)  </a:t>
            </a:r>
            <a:r>
              <a:rPr sz="1500" i="1" spc="-5" dirty="0">
                <a:latin typeface="Verdana"/>
                <a:cs typeface="Verdana"/>
              </a:rPr>
              <a:t>Соседи </a:t>
            </a:r>
            <a:r>
              <a:rPr sz="1500" i="1" dirty="0">
                <a:latin typeface="Verdana"/>
                <a:cs typeface="Verdana"/>
              </a:rPr>
              <a:t>не шпионы или не </a:t>
            </a:r>
            <a:r>
              <a:rPr sz="1500" i="1" spc="-5" dirty="0">
                <a:latin typeface="Verdana"/>
                <a:cs typeface="Verdana"/>
              </a:rPr>
              <a:t>члены мафии. Они  могут </a:t>
            </a:r>
            <a:r>
              <a:rPr sz="1500" i="1" dirty="0">
                <a:latin typeface="Verdana"/>
                <a:cs typeface="Verdana"/>
              </a:rPr>
              <a:t>вести </a:t>
            </a:r>
            <a:r>
              <a:rPr sz="1500" i="1" spc="-5" dirty="0">
                <a:latin typeface="Verdana"/>
                <a:cs typeface="Verdana"/>
              </a:rPr>
              <a:t>себя </a:t>
            </a:r>
            <a:r>
              <a:rPr sz="1500" i="1" dirty="0">
                <a:latin typeface="Verdana"/>
                <a:cs typeface="Verdana"/>
              </a:rPr>
              <a:t>враждебно, потому </a:t>
            </a:r>
            <a:r>
              <a:rPr sz="1500" i="1" spc="-5" dirty="0">
                <a:latin typeface="Verdana"/>
                <a:cs typeface="Verdana"/>
              </a:rPr>
              <a:t>что </a:t>
            </a:r>
            <a:r>
              <a:rPr sz="1500" i="1" dirty="0">
                <a:latin typeface="Verdana"/>
                <a:cs typeface="Verdana"/>
              </a:rPr>
              <a:t>я</a:t>
            </a:r>
            <a:r>
              <a:rPr sz="1500" i="1" spc="-40" dirty="0">
                <a:latin typeface="Verdana"/>
                <a:cs typeface="Verdana"/>
              </a:rPr>
              <a:t> </a:t>
            </a:r>
            <a:r>
              <a:rPr sz="1500" i="1" dirty="0">
                <a:latin typeface="Verdana"/>
                <a:cs typeface="Verdana"/>
              </a:rPr>
              <a:t>обидел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0177" y="5931852"/>
            <a:ext cx="8992235" cy="236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5003800" algn="l"/>
              </a:tabLst>
            </a:pPr>
            <a:r>
              <a:rPr sz="1500" i="1" spc="-5" dirty="0">
                <a:latin typeface="Verdana"/>
                <a:cs typeface="Verdana"/>
              </a:rPr>
              <a:t>их, прогнав </a:t>
            </a:r>
            <a:r>
              <a:rPr sz="1500" i="1" dirty="0">
                <a:latin typeface="Verdana"/>
                <a:cs typeface="Verdana"/>
              </a:rPr>
              <a:t>их </a:t>
            </a:r>
            <a:r>
              <a:rPr sz="1500" i="1" spc="15" dirty="0">
                <a:latin typeface="Verdana"/>
                <a:cs typeface="Verdana"/>
              </a:rPr>
              <a:t>с </a:t>
            </a:r>
            <a:r>
              <a:rPr sz="1500" i="1" dirty="0">
                <a:latin typeface="Verdana"/>
                <a:cs typeface="Verdana"/>
              </a:rPr>
              <a:t>моей</a:t>
            </a:r>
            <a:r>
              <a:rPr sz="1500" i="1" spc="-10" dirty="0">
                <a:latin typeface="Verdana"/>
                <a:cs typeface="Verdana"/>
              </a:rPr>
              <a:t> </a:t>
            </a:r>
            <a:r>
              <a:rPr sz="1500" i="1" dirty="0">
                <a:latin typeface="Verdana"/>
                <a:cs typeface="Verdana"/>
              </a:rPr>
              <a:t>территории</a:t>
            </a:r>
            <a:r>
              <a:rPr sz="1500" i="1" spc="-5" dirty="0">
                <a:latin typeface="Verdana"/>
                <a:cs typeface="Verdana"/>
              </a:rPr>
              <a:t> сада.	</a:t>
            </a:r>
            <a:r>
              <a:rPr sz="2250" spc="-15" baseline="3703" dirty="0">
                <a:latin typeface="Verdana"/>
                <a:cs typeface="Verdana"/>
              </a:rPr>
              <a:t>НЕТ… </a:t>
            </a:r>
            <a:r>
              <a:rPr sz="2250" spc="-15" baseline="3703" dirty="0">
                <a:solidFill>
                  <a:srgbClr val="D16248"/>
                </a:solidFill>
                <a:latin typeface="Verdana"/>
                <a:cs typeface="Verdana"/>
              </a:rPr>
              <a:t>Но </a:t>
            </a:r>
            <a:r>
              <a:rPr sz="2250" baseline="3703" dirty="0">
                <a:solidFill>
                  <a:srgbClr val="D16248"/>
                </a:solidFill>
                <a:latin typeface="Verdana"/>
                <a:cs typeface="Verdana"/>
              </a:rPr>
              <a:t>даже если </a:t>
            </a:r>
            <a:r>
              <a:rPr sz="2250" spc="-7" baseline="3703" dirty="0">
                <a:solidFill>
                  <a:srgbClr val="D16248"/>
                </a:solidFill>
                <a:latin typeface="Verdana"/>
                <a:cs typeface="Verdana"/>
              </a:rPr>
              <a:t>и это </a:t>
            </a:r>
            <a:r>
              <a:rPr sz="2250" baseline="3703" dirty="0">
                <a:solidFill>
                  <a:srgbClr val="D16248"/>
                </a:solidFill>
                <a:latin typeface="Verdana"/>
                <a:cs typeface="Verdana"/>
              </a:rPr>
              <a:t>правда: Как</a:t>
            </a:r>
            <a:r>
              <a:rPr sz="2250" spc="-135" baseline="3703" dirty="0">
                <a:solidFill>
                  <a:srgbClr val="D16248"/>
                </a:solidFill>
                <a:latin typeface="Verdana"/>
                <a:cs typeface="Verdana"/>
              </a:rPr>
              <a:t> </a:t>
            </a:r>
            <a:r>
              <a:rPr sz="2250" baseline="3703" dirty="0">
                <a:solidFill>
                  <a:srgbClr val="D16248"/>
                </a:solidFill>
                <a:latin typeface="Verdana"/>
                <a:cs typeface="Verdana"/>
              </a:rPr>
              <a:t>я</a:t>
            </a:r>
            <a:endParaRPr sz="2250" baseline="3703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64425" y="2897123"/>
            <a:ext cx="1492250" cy="1608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500" dirty="0">
                <a:latin typeface="Verdana"/>
                <a:cs typeface="Verdana"/>
              </a:rPr>
              <a:t>Да – </a:t>
            </a:r>
            <a:r>
              <a:rPr sz="1500" spc="-5" dirty="0">
                <a:latin typeface="Verdana"/>
                <a:cs typeface="Verdana"/>
              </a:rPr>
              <a:t>другая  причина, это</a:t>
            </a:r>
            <a:r>
              <a:rPr sz="1500" spc="-55" dirty="0">
                <a:latin typeface="Verdana"/>
                <a:cs typeface="Verdana"/>
              </a:rPr>
              <a:t> </a:t>
            </a:r>
            <a:r>
              <a:rPr sz="1500" dirty="0">
                <a:latin typeface="Verdana"/>
                <a:cs typeface="Verdana"/>
              </a:rPr>
              <a:t>в  любом </a:t>
            </a:r>
            <a:r>
              <a:rPr sz="1500" spc="-5" dirty="0">
                <a:latin typeface="Verdana"/>
                <a:cs typeface="Verdana"/>
              </a:rPr>
              <a:t>случае  </a:t>
            </a:r>
            <a:r>
              <a:rPr sz="1500" dirty="0">
                <a:latin typeface="Verdana"/>
                <a:cs typeface="Verdana"/>
              </a:rPr>
              <a:t>не </a:t>
            </a:r>
            <a:r>
              <a:rPr sz="1500" spc="-5" dirty="0">
                <a:latin typeface="Verdana"/>
                <a:cs typeface="Verdana"/>
              </a:rPr>
              <a:t>имеет ко  мне лично  никакого  </a:t>
            </a:r>
            <a:r>
              <a:rPr sz="1500" dirty="0">
                <a:latin typeface="Verdana"/>
                <a:cs typeface="Verdana"/>
              </a:rPr>
              <a:t>отношения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934075" y="1196975"/>
            <a:ext cx="1512951" cy="11525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934075" y="1196975"/>
            <a:ext cx="1513205" cy="1152525"/>
          </a:xfrm>
          <a:custGeom>
            <a:avLst/>
            <a:gdLst/>
            <a:ahLst/>
            <a:cxnLst/>
            <a:rect l="l" t="t" r="r" b="b"/>
            <a:pathLst>
              <a:path w="1513204" h="1152525">
                <a:moveTo>
                  <a:pt x="438912" y="1152525"/>
                </a:moveTo>
                <a:lnTo>
                  <a:pt x="877951" y="823213"/>
                </a:lnTo>
                <a:lnTo>
                  <a:pt x="661797" y="823213"/>
                </a:lnTo>
                <a:lnTo>
                  <a:pt x="661797" y="504063"/>
                </a:lnTo>
                <a:lnTo>
                  <a:pt x="1080643" y="504063"/>
                </a:lnTo>
                <a:lnTo>
                  <a:pt x="1080643" y="668782"/>
                </a:lnTo>
                <a:lnTo>
                  <a:pt x="1512951" y="334390"/>
                </a:lnTo>
                <a:lnTo>
                  <a:pt x="1080643" y="0"/>
                </a:lnTo>
                <a:lnTo>
                  <a:pt x="1080643" y="164719"/>
                </a:lnTo>
                <a:lnTo>
                  <a:pt x="216153" y="164719"/>
                </a:lnTo>
                <a:lnTo>
                  <a:pt x="216153" y="823213"/>
                </a:lnTo>
                <a:lnTo>
                  <a:pt x="0" y="823213"/>
                </a:lnTo>
                <a:lnTo>
                  <a:pt x="438912" y="1152525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34075" y="4456176"/>
            <a:ext cx="1513205" cy="1152525"/>
          </a:xfrm>
          <a:custGeom>
            <a:avLst/>
            <a:gdLst/>
            <a:ahLst/>
            <a:cxnLst/>
            <a:rect l="l" t="t" r="r" b="b"/>
            <a:pathLst>
              <a:path w="1513204" h="1152525">
                <a:moveTo>
                  <a:pt x="432180" y="1152461"/>
                </a:moveTo>
                <a:lnTo>
                  <a:pt x="864489" y="823214"/>
                </a:lnTo>
                <a:lnTo>
                  <a:pt x="648334" y="823214"/>
                </a:lnTo>
                <a:lnTo>
                  <a:pt x="648334" y="493903"/>
                </a:lnTo>
                <a:lnTo>
                  <a:pt x="1080643" y="493903"/>
                </a:lnTo>
                <a:lnTo>
                  <a:pt x="1080643" y="658494"/>
                </a:lnTo>
                <a:lnTo>
                  <a:pt x="1512951" y="329184"/>
                </a:lnTo>
                <a:lnTo>
                  <a:pt x="1080643" y="0"/>
                </a:lnTo>
                <a:lnTo>
                  <a:pt x="1080643" y="164592"/>
                </a:lnTo>
                <a:lnTo>
                  <a:pt x="216153" y="164592"/>
                </a:lnTo>
                <a:lnTo>
                  <a:pt x="216153" y="823214"/>
                </a:lnTo>
                <a:lnTo>
                  <a:pt x="0" y="823214"/>
                </a:lnTo>
                <a:lnTo>
                  <a:pt x="432180" y="115246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737" y="6229350"/>
            <a:ext cx="336550" cy="3476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0" y="6172200"/>
            <a:ext cx="2195830" cy="47320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110489" rIns="0" bIns="0" rtlCol="0">
            <a:spAutoFit/>
          </a:bodyPr>
          <a:lstStyle/>
          <a:p>
            <a:pPr marL="464820">
              <a:lnSpc>
                <a:spcPct val="100000"/>
              </a:lnSpc>
              <a:spcBef>
                <a:spcPts val="869"/>
              </a:spcBef>
            </a:pPr>
            <a:r>
              <a:rPr sz="1200" spc="-5" dirty="0">
                <a:latin typeface="Wingdings"/>
                <a:cs typeface="Wingdings"/>
              </a:rPr>
              <a:t>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i="1" spc="-5" dirty="0">
                <a:latin typeface="Verdana"/>
                <a:cs typeface="Verdana"/>
              </a:rPr>
              <a:t>Рабочий </a:t>
            </a:r>
            <a:r>
              <a:rPr sz="1200" i="1" spc="-5" dirty="0" err="1">
                <a:latin typeface="Verdana"/>
                <a:cs typeface="Verdana"/>
              </a:rPr>
              <a:t>лист</a:t>
            </a:r>
            <a:r>
              <a:rPr sz="1200" i="1" spc="70" dirty="0">
                <a:latin typeface="Verdana"/>
                <a:cs typeface="Verdana"/>
              </a:rPr>
              <a:t> </a:t>
            </a:r>
            <a:r>
              <a:rPr sz="1200" i="1" dirty="0" smtClean="0">
                <a:latin typeface="Verdana"/>
                <a:cs typeface="Verdana"/>
              </a:rPr>
              <a:t>6.4</a:t>
            </a:r>
            <a:endParaRPr lang="ru-RU" sz="1200" i="1" dirty="0" smtClean="0">
              <a:latin typeface="Verdana"/>
              <a:cs typeface="Verdana"/>
            </a:endParaRPr>
          </a:p>
          <a:p>
            <a:pPr marL="464820">
              <a:lnSpc>
                <a:spcPct val="100000"/>
              </a:lnSpc>
              <a:spcBef>
                <a:spcPts val="869"/>
              </a:spcBef>
            </a:pPr>
            <a:endParaRPr sz="400" i="1" dirty="0">
              <a:latin typeface="Verdana"/>
              <a:cs typeface="Verdana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34</a:t>
            </a:fld>
            <a:endParaRPr dirty="0"/>
          </a:p>
        </p:txBody>
      </p:sp>
      <p:sp>
        <p:nvSpPr>
          <p:cNvPr id="23" name="AutoShape 9"/>
          <p:cNvSpPr>
            <a:spLocks noChangeArrowheads="1"/>
          </p:cNvSpPr>
          <p:nvPr/>
        </p:nvSpPr>
        <p:spPr bwMode="auto">
          <a:xfrm rot="10800000">
            <a:off x="5934075" y="2733485"/>
            <a:ext cx="1512888" cy="11525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085 w 21600"/>
              <a:gd name="T25" fmla="*/ 12343 h 21600"/>
              <a:gd name="T26" fmla="*/ 18514 w 21600"/>
              <a:gd name="T27" fmla="*/ 185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5429" y="0"/>
                </a:moveTo>
                <a:lnTo>
                  <a:pt x="9257" y="6171"/>
                </a:lnTo>
                <a:lnTo>
                  <a:pt x="12343" y="6171"/>
                </a:lnTo>
                <a:lnTo>
                  <a:pt x="12343" y="12343"/>
                </a:lnTo>
                <a:lnTo>
                  <a:pt x="6171" y="12343"/>
                </a:lnTo>
                <a:lnTo>
                  <a:pt x="6171" y="9257"/>
                </a:lnTo>
                <a:lnTo>
                  <a:pt x="0" y="15429"/>
                </a:lnTo>
                <a:lnTo>
                  <a:pt x="6171" y="21600"/>
                </a:lnTo>
                <a:lnTo>
                  <a:pt x="6171" y="18514"/>
                </a:lnTo>
                <a:lnTo>
                  <a:pt x="18514" y="18514"/>
                </a:lnTo>
                <a:lnTo>
                  <a:pt x="18514" y="6171"/>
                </a:lnTo>
                <a:lnTo>
                  <a:pt x="21600" y="6171"/>
                </a:lnTo>
                <a:lnTo>
                  <a:pt x="15429" y="0"/>
                </a:lnTo>
                <a:close/>
              </a:path>
            </a:pathLst>
          </a:custGeom>
          <a:gradFill rotWithShape="1">
            <a:gsLst>
              <a:gs pos="0">
                <a:srgbClr val="C5D1D7"/>
              </a:gs>
              <a:gs pos="100000">
                <a:srgbClr val="8CADAE"/>
              </a:gs>
            </a:gsLst>
            <a:lin ang="5400000" scaled="1"/>
          </a:gra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Times New Roman" pitchFamily="18" charset="0"/>
            </a:endParaRPr>
          </a:p>
        </p:txBody>
      </p:sp>
      <p:sp>
        <p:nvSpPr>
          <p:cNvPr id="24" name="AutoShape 9"/>
          <p:cNvSpPr>
            <a:spLocks noChangeArrowheads="1"/>
          </p:cNvSpPr>
          <p:nvPr/>
        </p:nvSpPr>
        <p:spPr bwMode="auto">
          <a:xfrm rot="10800000">
            <a:off x="5934075" y="4447264"/>
            <a:ext cx="1512888" cy="11525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085 w 21600"/>
              <a:gd name="T25" fmla="*/ 12343 h 21600"/>
              <a:gd name="T26" fmla="*/ 18514 w 21600"/>
              <a:gd name="T27" fmla="*/ 185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5429" y="0"/>
                </a:moveTo>
                <a:lnTo>
                  <a:pt x="9257" y="6171"/>
                </a:lnTo>
                <a:lnTo>
                  <a:pt x="12343" y="6171"/>
                </a:lnTo>
                <a:lnTo>
                  <a:pt x="12343" y="12343"/>
                </a:lnTo>
                <a:lnTo>
                  <a:pt x="6171" y="12343"/>
                </a:lnTo>
                <a:lnTo>
                  <a:pt x="6171" y="9257"/>
                </a:lnTo>
                <a:lnTo>
                  <a:pt x="0" y="15429"/>
                </a:lnTo>
                <a:lnTo>
                  <a:pt x="6171" y="21600"/>
                </a:lnTo>
                <a:lnTo>
                  <a:pt x="6171" y="18514"/>
                </a:lnTo>
                <a:lnTo>
                  <a:pt x="18514" y="18514"/>
                </a:lnTo>
                <a:lnTo>
                  <a:pt x="18514" y="6171"/>
                </a:lnTo>
                <a:lnTo>
                  <a:pt x="21600" y="6171"/>
                </a:lnTo>
                <a:lnTo>
                  <a:pt x="15429" y="0"/>
                </a:lnTo>
                <a:close/>
              </a:path>
            </a:pathLst>
          </a:custGeom>
          <a:gradFill rotWithShape="1">
            <a:gsLst>
              <a:gs pos="0">
                <a:srgbClr val="C5D1D7"/>
              </a:gs>
              <a:gs pos="100000">
                <a:srgbClr val="8CADAE"/>
              </a:gs>
            </a:gsLst>
            <a:lin ang="5400000" scaled="1"/>
          </a:gra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795" y="215265"/>
            <a:ext cx="8866505" cy="311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По Вашему мнению, </a:t>
            </a:r>
            <a:r>
              <a:rPr spc="-5" dirty="0"/>
              <a:t>важен ли </a:t>
            </a:r>
            <a:r>
              <a:rPr dirty="0"/>
              <a:t>обмен мнением с </a:t>
            </a:r>
            <a:r>
              <a:rPr spc="-5" dirty="0"/>
              <a:t>другими?</a:t>
            </a:r>
            <a:r>
              <a:rPr spc="-210" dirty="0"/>
              <a:t> </a:t>
            </a:r>
            <a:r>
              <a:rPr dirty="0"/>
              <a:t>Почему?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4800" y="1360805"/>
            <a:ext cx="8534846" cy="38207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 indent="-355600">
              <a:lnSpc>
                <a:spcPct val="100000"/>
              </a:lnSpc>
              <a:buClr>
                <a:srgbClr val="8BACAD"/>
              </a:buClr>
              <a:buSzPct val="86111"/>
              <a:buChar char="o"/>
              <a:tabLst>
                <a:tab pos="367665" algn="l"/>
                <a:tab pos="368300" algn="l"/>
              </a:tabLst>
            </a:pPr>
            <a:r>
              <a:rPr sz="1800" dirty="0">
                <a:latin typeface="Verdana"/>
                <a:cs typeface="Verdana"/>
              </a:rPr>
              <a:t>Перед Вами открывается новая</a:t>
            </a:r>
            <a:r>
              <a:rPr sz="1800" spc="-11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перспектива.</a:t>
            </a:r>
            <a:endParaRPr sz="1800" dirty="0">
              <a:latin typeface="Verdana"/>
              <a:cs typeface="Verdana"/>
            </a:endParaRPr>
          </a:p>
          <a:p>
            <a:pPr marL="368300" marR="602615" indent="-355600" algn="just">
              <a:lnSpc>
                <a:spcPct val="109800"/>
              </a:lnSpc>
              <a:spcBef>
                <a:spcPts val="445"/>
              </a:spcBef>
              <a:buClr>
                <a:srgbClr val="8BACAD"/>
              </a:buClr>
              <a:buSzPct val="83333"/>
              <a:buChar char="o"/>
              <a:tabLst>
                <a:tab pos="368300" algn="l"/>
              </a:tabLst>
            </a:pPr>
            <a:r>
              <a:rPr sz="1800" spc="-5" dirty="0">
                <a:latin typeface="Verdana"/>
                <a:cs typeface="Verdana"/>
              </a:rPr>
              <a:t>Когда </a:t>
            </a:r>
            <a:r>
              <a:rPr sz="1800" dirty="0">
                <a:latin typeface="Verdana"/>
                <a:cs typeface="Verdana"/>
              </a:rPr>
              <a:t>Вы находитесь в </a:t>
            </a:r>
            <a:r>
              <a:rPr sz="1800" spc="-5" dirty="0">
                <a:latin typeface="Verdana"/>
                <a:cs typeface="Verdana"/>
              </a:rPr>
              <a:t>напряженном </a:t>
            </a:r>
            <a:r>
              <a:rPr sz="1800" dirty="0">
                <a:latin typeface="Verdana"/>
                <a:cs typeface="Verdana"/>
              </a:rPr>
              <a:t>состоянии</a:t>
            </a:r>
            <a:r>
              <a:rPr sz="1800" spc="-10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или  сердитесь, обмен </a:t>
            </a:r>
            <a:r>
              <a:rPr sz="1800" spc="-5" dirty="0">
                <a:latin typeface="Verdana"/>
                <a:cs typeface="Verdana"/>
              </a:rPr>
              <a:t>мнением с другими людьми </a:t>
            </a:r>
            <a:r>
              <a:rPr sz="1800" dirty="0">
                <a:latin typeface="Verdana"/>
                <a:cs typeface="Verdana"/>
              </a:rPr>
              <a:t>может  помешать сделать </a:t>
            </a:r>
            <a:r>
              <a:rPr sz="1800" spc="-5" dirty="0">
                <a:latin typeface="Verdana"/>
                <a:cs typeface="Verdana"/>
              </a:rPr>
              <a:t>неверные</a:t>
            </a:r>
            <a:r>
              <a:rPr sz="1800" spc="-7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действия.</a:t>
            </a:r>
          </a:p>
          <a:p>
            <a:pPr marL="368300" indent="-355600">
              <a:lnSpc>
                <a:spcPct val="100000"/>
              </a:lnSpc>
              <a:spcBef>
                <a:spcPts val="660"/>
              </a:spcBef>
              <a:buClr>
                <a:srgbClr val="8BACAD"/>
              </a:buClr>
              <a:buSzPct val="83333"/>
              <a:buChar char="o"/>
              <a:tabLst>
                <a:tab pos="367665" algn="l"/>
                <a:tab pos="368300" algn="l"/>
              </a:tabLst>
            </a:pPr>
            <a:r>
              <a:rPr sz="1800" dirty="0">
                <a:latin typeface="Verdana"/>
                <a:cs typeface="Verdana"/>
              </a:rPr>
              <a:t>Общаясь о своих </a:t>
            </a:r>
            <a:r>
              <a:rPr sz="1800" spc="-5" dirty="0">
                <a:latin typeface="Verdana"/>
                <a:cs typeface="Verdana"/>
              </a:rPr>
              <a:t>проблемах </a:t>
            </a:r>
            <a:r>
              <a:rPr sz="1800" dirty="0">
                <a:latin typeface="Verdana"/>
                <a:cs typeface="Verdana"/>
              </a:rPr>
              <a:t>может </a:t>
            </a:r>
            <a:r>
              <a:rPr sz="1800" spc="-5" dirty="0">
                <a:latin typeface="Verdana"/>
                <a:cs typeface="Verdana"/>
              </a:rPr>
              <a:t>«упасть </a:t>
            </a:r>
            <a:r>
              <a:rPr sz="1800" spc="-10" dirty="0">
                <a:latin typeface="Verdana"/>
                <a:cs typeface="Verdana"/>
              </a:rPr>
              <a:t>груз </a:t>
            </a:r>
            <a:r>
              <a:rPr sz="1800" spc="-5" dirty="0">
                <a:latin typeface="Verdana"/>
                <a:cs typeface="Verdana"/>
              </a:rPr>
              <a:t>с</a:t>
            </a:r>
            <a:r>
              <a:rPr sz="1800" spc="-5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Ваших</a:t>
            </a:r>
          </a:p>
          <a:p>
            <a:pPr marL="368300">
              <a:lnSpc>
                <a:spcPct val="100000"/>
              </a:lnSpc>
              <a:spcBef>
                <a:spcPts val="200"/>
              </a:spcBef>
            </a:pPr>
            <a:r>
              <a:rPr sz="1800" spc="-5" dirty="0">
                <a:latin typeface="Verdana"/>
                <a:cs typeface="Verdana"/>
              </a:rPr>
              <a:t>плеч», после чего </a:t>
            </a:r>
            <a:r>
              <a:rPr sz="1800" dirty="0">
                <a:latin typeface="Verdana"/>
                <a:cs typeface="Verdana"/>
              </a:rPr>
              <a:t>проблемы </a:t>
            </a:r>
            <a:r>
              <a:rPr sz="1800" spc="-5" dirty="0">
                <a:latin typeface="Verdana"/>
                <a:cs typeface="Verdana"/>
              </a:rPr>
              <a:t>кажутся менее</a:t>
            </a:r>
            <a:r>
              <a:rPr sz="180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серьезными.</a:t>
            </a:r>
            <a:endParaRPr sz="1800" dirty="0">
              <a:latin typeface="Verdana"/>
              <a:cs typeface="Verdana"/>
            </a:endParaRPr>
          </a:p>
          <a:p>
            <a:pPr marL="368300" marR="61594" indent="-355600">
              <a:lnSpc>
                <a:spcPct val="109800"/>
              </a:lnSpc>
              <a:spcBef>
                <a:spcPts val="445"/>
              </a:spcBef>
              <a:buClr>
                <a:srgbClr val="8BACAD"/>
              </a:buClr>
              <a:buSzPct val="86111"/>
              <a:buChar char="o"/>
              <a:tabLst>
                <a:tab pos="367665" algn="l"/>
                <a:tab pos="368300" algn="l"/>
              </a:tabLst>
            </a:pPr>
            <a:r>
              <a:rPr sz="1800" dirty="0">
                <a:latin typeface="Verdana"/>
                <a:cs typeface="Verdana"/>
              </a:rPr>
              <a:t>Почти невозможно </a:t>
            </a:r>
            <a:r>
              <a:rPr sz="1800" spc="-5" dirty="0">
                <a:latin typeface="Verdana"/>
                <a:cs typeface="Verdana"/>
              </a:rPr>
              <a:t>получить полную картину всего  происходящего, </a:t>
            </a:r>
            <a:r>
              <a:rPr sz="1800" dirty="0">
                <a:latin typeface="Verdana"/>
                <a:cs typeface="Verdana"/>
              </a:rPr>
              <a:t>рассматривая </a:t>
            </a:r>
            <a:r>
              <a:rPr sz="1800" spc="-5" dirty="0">
                <a:latin typeface="Verdana"/>
                <a:cs typeface="Verdana"/>
              </a:rPr>
              <a:t>только одну точку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зрения  («Четыре </a:t>
            </a:r>
            <a:r>
              <a:rPr sz="1800" spc="-5" dirty="0">
                <a:latin typeface="Verdana"/>
                <a:cs typeface="Verdana"/>
              </a:rPr>
              <a:t>глаза </a:t>
            </a:r>
            <a:r>
              <a:rPr sz="1800" dirty="0">
                <a:latin typeface="Verdana"/>
                <a:cs typeface="Verdana"/>
              </a:rPr>
              <a:t>видят больше</a:t>
            </a:r>
            <a:r>
              <a:rPr sz="1800" spc="-7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двух»).</a:t>
            </a:r>
            <a:endParaRPr sz="1800" dirty="0">
              <a:latin typeface="Verdana"/>
              <a:cs typeface="Verdana"/>
            </a:endParaRPr>
          </a:p>
          <a:p>
            <a:pPr marL="368300" marR="338455" indent="-355600">
              <a:lnSpc>
                <a:spcPct val="109800"/>
              </a:lnSpc>
              <a:spcBef>
                <a:spcPts val="450"/>
              </a:spcBef>
              <a:buClr>
                <a:srgbClr val="8BACAD"/>
              </a:buClr>
              <a:buSzPct val="83333"/>
              <a:buChar char="o"/>
              <a:tabLst>
                <a:tab pos="367665" algn="l"/>
                <a:tab pos="368300" algn="l"/>
              </a:tabLst>
            </a:pPr>
            <a:r>
              <a:rPr sz="1800" dirty="0">
                <a:latin typeface="Verdana"/>
                <a:cs typeface="Verdana"/>
              </a:rPr>
              <a:t>Вы можете </a:t>
            </a:r>
            <a:r>
              <a:rPr sz="1800" spc="-5" dirty="0">
                <a:latin typeface="Verdana"/>
                <a:cs typeface="Verdana"/>
              </a:rPr>
              <a:t>узнать </a:t>
            </a:r>
            <a:r>
              <a:rPr sz="1800" dirty="0">
                <a:latin typeface="Verdana"/>
                <a:cs typeface="Verdana"/>
              </a:rPr>
              <a:t>что-то новое во время </a:t>
            </a:r>
            <a:r>
              <a:rPr sz="1800" spc="-5" dirty="0">
                <a:latin typeface="Verdana"/>
                <a:cs typeface="Verdana"/>
              </a:rPr>
              <a:t>дискуссий и  </a:t>
            </a:r>
            <a:r>
              <a:rPr sz="1800" dirty="0">
                <a:latin typeface="Verdana"/>
                <a:cs typeface="Verdana"/>
              </a:rPr>
              <a:t>найти </a:t>
            </a:r>
            <a:r>
              <a:rPr sz="1800" spc="-5" dirty="0">
                <a:latin typeface="Verdana"/>
                <a:cs typeface="Verdana"/>
              </a:rPr>
              <a:t>обратную связь, что </a:t>
            </a:r>
            <a:r>
              <a:rPr sz="1800" dirty="0">
                <a:latin typeface="Verdana"/>
                <a:cs typeface="Verdana"/>
              </a:rPr>
              <a:t>позволит </a:t>
            </a:r>
            <a:r>
              <a:rPr sz="1800" spc="-5" dirty="0">
                <a:latin typeface="Verdana"/>
                <a:cs typeface="Verdana"/>
              </a:rPr>
              <a:t>задуматься </a:t>
            </a:r>
            <a:r>
              <a:rPr sz="1800" dirty="0">
                <a:latin typeface="Verdana"/>
                <a:cs typeface="Verdana"/>
              </a:rPr>
              <a:t>Вам</a:t>
            </a:r>
            <a:r>
              <a:rPr sz="1800" spc="-9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о  поведение </a:t>
            </a:r>
            <a:r>
              <a:rPr sz="1800" spc="-5" dirty="0">
                <a:latin typeface="Verdana"/>
                <a:cs typeface="Verdana"/>
              </a:rPr>
              <a:t>и мнениях </a:t>
            </a:r>
            <a:r>
              <a:rPr sz="1800" dirty="0">
                <a:latin typeface="Verdana"/>
                <a:cs typeface="Verdana"/>
              </a:rPr>
              <a:t>в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прошлом.</a:t>
            </a:r>
          </a:p>
        </p:txBody>
      </p:sp>
      <p:sp>
        <p:nvSpPr>
          <p:cNvPr id="4" name="object 4"/>
          <p:cNvSpPr/>
          <p:nvPr/>
        </p:nvSpPr>
        <p:spPr>
          <a:xfrm>
            <a:off x="7092950" y="5105400"/>
            <a:ext cx="1836801" cy="14192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35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78739" y="6696799"/>
            <a:ext cx="221424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i="1" spc="-5" dirty="0">
                <a:latin typeface="Verdana"/>
                <a:cs typeface="Verdana"/>
              </a:rPr>
              <a:t>(</a:t>
            </a:r>
            <a:r>
              <a:rPr sz="800" spc="-5" dirty="0">
                <a:latin typeface="Verdana"/>
                <a:cs typeface="Verdana"/>
              </a:rPr>
              <a:t>“</a:t>
            </a:r>
            <a:r>
              <a:rPr sz="800" i="1" spc="-5" dirty="0">
                <a:latin typeface="Verdana"/>
                <a:cs typeface="Verdana"/>
              </a:rPr>
              <a:t>Conversations Silhouettes” </a:t>
            </a:r>
            <a:r>
              <a:rPr sz="800" i="1" dirty="0">
                <a:latin typeface="Verdana"/>
                <a:cs typeface="Verdana"/>
              </a:rPr>
              <a:t>by</a:t>
            </a:r>
            <a:r>
              <a:rPr sz="800" i="1" spc="45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b_d_solis)</a:t>
            </a:r>
            <a:endParaRPr sz="80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6060" y="73220"/>
            <a:ext cx="8691879" cy="615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pc="-5" dirty="0"/>
              <a:t>Обмен </a:t>
            </a:r>
            <a:r>
              <a:rPr dirty="0"/>
              <a:t>мнением </a:t>
            </a:r>
            <a:r>
              <a:rPr spc="-5" dirty="0"/>
              <a:t>с другими людьми во </a:t>
            </a:r>
            <a:r>
              <a:rPr spc="-5" dirty="0" err="1"/>
              <a:t>время</a:t>
            </a:r>
            <a:r>
              <a:rPr spc="-70" dirty="0"/>
              <a:t> </a:t>
            </a:r>
            <a:r>
              <a:rPr spc="-5" dirty="0" err="1" smtClean="0"/>
              <a:t>психотического</a:t>
            </a:r>
            <a:r>
              <a:rPr lang="de-DE" spc="-5" dirty="0" smtClean="0"/>
              <a:t> </a:t>
            </a:r>
            <a:r>
              <a:rPr spc="-5" dirty="0" err="1" smtClean="0"/>
              <a:t>кризиса</a:t>
            </a:r>
            <a:r>
              <a:rPr spc="-5"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41069" y="1127125"/>
            <a:ext cx="7054850" cy="3215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 indent="-355600">
              <a:lnSpc>
                <a:spcPct val="100000"/>
              </a:lnSpc>
              <a:buClr>
                <a:srgbClr val="8BACAD"/>
              </a:buClr>
              <a:buSzPct val="86111"/>
              <a:buChar char="o"/>
              <a:tabLst>
                <a:tab pos="367665" algn="l"/>
                <a:tab pos="368300" algn="l"/>
              </a:tabLst>
            </a:pPr>
            <a:r>
              <a:rPr sz="1800" dirty="0">
                <a:latin typeface="Verdana"/>
                <a:cs typeface="Verdana"/>
              </a:rPr>
              <a:t>Вы всегда </a:t>
            </a:r>
            <a:r>
              <a:rPr sz="1800" spc="-5" dirty="0">
                <a:latin typeface="Verdana"/>
                <a:cs typeface="Verdana"/>
              </a:rPr>
              <a:t>были открыты </a:t>
            </a:r>
            <a:r>
              <a:rPr sz="1800" dirty="0">
                <a:latin typeface="Verdana"/>
                <a:cs typeface="Verdana"/>
              </a:rPr>
              <a:t>к </a:t>
            </a:r>
            <a:r>
              <a:rPr sz="1800" spc="-5" dirty="0">
                <a:latin typeface="Verdana"/>
                <a:cs typeface="Verdana"/>
              </a:rPr>
              <a:t>различным </a:t>
            </a:r>
            <a:r>
              <a:rPr sz="1800" dirty="0">
                <a:latin typeface="Verdana"/>
                <a:cs typeface="Verdana"/>
              </a:rPr>
              <a:t>взглядам</a:t>
            </a:r>
            <a:r>
              <a:rPr sz="1800" spc="-7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и</a:t>
            </a:r>
            <a:endParaRPr sz="1800">
              <a:latin typeface="Verdana"/>
              <a:cs typeface="Verdana"/>
            </a:endParaRPr>
          </a:p>
          <a:p>
            <a:pPr marL="368300">
              <a:lnSpc>
                <a:spcPct val="100000"/>
              </a:lnSpc>
              <a:spcBef>
                <a:spcPts val="219"/>
              </a:spcBef>
            </a:pPr>
            <a:r>
              <a:rPr sz="1800" spc="-5" dirty="0">
                <a:latin typeface="Verdana"/>
                <a:cs typeface="Verdana"/>
              </a:rPr>
              <a:t>мнениям?</a:t>
            </a:r>
            <a:endParaRPr sz="1800">
              <a:latin typeface="Verdana"/>
              <a:cs typeface="Verdana"/>
            </a:endParaRPr>
          </a:p>
          <a:p>
            <a:pPr marL="368300" marR="39370" indent="-355600">
              <a:lnSpc>
                <a:spcPct val="110200"/>
              </a:lnSpc>
              <a:spcBef>
                <a:spcPts val="420"/>
              </a:spcBef>
              <a:buClr>
                <a:srgbClr val="8BACAD"/>
              </a:buClr>
              <a:buSzPct val="83333"/>
              <a:buChar char="o"/>
              <a:tabLst>
                <a:tab pos="367665" algn="l"/>
                <a:tab pos="368300" algn="l"/>
              </a:tabLst>
            </a:pPr>
            <a:r>
              <a:rPr sz="1800" dirty="0">
                <a:latin typeface="Verdana"/>
                <a:cs typeface="Verdana"/>
              </a:rPr>
              <a:t>Вы </a:t>
            </a:r>
            <a:r>
              <a:rPr sz="1800" spc="-5" dirty="0">
                <a:latin typeface="Verdana"/>
                <a:cs typeface="Verdana"/>
              </a:rPr>
              <a:t>избегали обсуждения </a:t>
            </a:r>
            <a:r>
              <a:rPr sz="1800" dirty="0">
                <a:latin typeface="Verdana"/>
                <a:cs typeface="Verdana"/>
              </a:rPr>
              <a:t>Ваших </a:t>
            </a:r>
            <a:r>
              <a:rPr sz="1800" spc="-5" dirty="0">
                <a:latin typeface="Verdana"/>
                <a:cs typeface="Verdana"/>
              </a:rPr>
              <a:t>убеждений с друзьями  </a:t>
            </a:r>
            <a:r>
              <a:rPr sz="1800" dirty="0">
                <a:latin typeface="Verdana"/>
                <a:cs typeface="Verdana"/>
              </a:rPr>
              <a:t>или семьей, </a:t>
            </a:r>
            <a:r>
              <a:rPr sz="1800" spc="-25" dirty="0">
                <a:latin typeface="Verdana"/>
                <a:cs typeface="Verdana"/>
              </a:rPr>
              <a:t>напр., </a:t>
            </a:r>
            <a:r>
              <a:rPr sz="1800" spc="5" dirty="0">
                <a:latin typeface="Verdana"/>
                <a:cs typeface="Verdana"/>
              </a:rPr>
              <a:t>из-за </a:t>
            </a:r>
            <a:r>
              <a:rPr sz="1800" spc="-5" dirty="0">
                <a:latin typeface="Verdana"/>
                <a:cs typeface="Verdana"/>
              </a:rPr>
              <a:t>страха конфликта </a:t>
            </a:r>
            <a:r>
              <a:rPr sz="1800" dirty="0">
                <a:latin typeface="Verdana"/>
                <a:cs typeface="Verdana"/>
              </a:rPr>
              <a:t>или  </a:t>
            </a:r>
            <a:r>
              <a:rPr sz="1800" spc="-5" dirty="0">
                <a:latin typeface="Verdana"/>
                <a:cs typeface="Verdana"/>
              </a:rPr>
              <a:t>непонимания?</a:t>
            </a:r>
            <a:endParaRPr sz="1800">
              <a:latin typeface="Verdana"/>
              <a:cs typeface="Verdana"/>
            </a:endParaRPr>
          </a:p>
          <a:p>
            <a:pPr marL="368300" indent="-355600">
              <a:lnSpc>
                <a:spcPct val="100000"/>
              </a:lnSpc>
              <a:spcBef>
                <a:spcPts val="640"/>
              </a:spcBef>
              <a:buClr>
                <a:srgbClr val="8BACAD"/>
              </a:buClr>
              <a:buSzPct val="86111"/>
              <a:buChar char="o"/>
              <a:tabLst>
                <a:tab pos="367665" algn="l"/>
                <a:tab pos="368300" algn="l"/>
              </a:tabLst>
            </a:pPr>
            <a:r>
              <a:rPr sz="1800" spc="-5" dirty="0">
                <a:latin typeface="Verdana"/>
                <a:cs typeface="Verdana"/>
              </a:rPr>
              <a:t>Испытывали </a:t>
            </a:r>
            <a:r>
              <a:rPr sz="1800" dirty="0">
                <a:latin typeface="Verdana"/>
                <a:cs typeface="Verdana"/>
              </a:rPr>
              <a:t>ли Вы в своих </a:t>
            </a:r>
            <a:r>
              <a:rPr sz="1800" spc="-5" dirty="0">
                <a:latin typeface="Verdana"/>
                <a:cs typeface="Verdana"/>
              </a:rPr>
              <a:t>убеждениях чувство,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что</a:t>
            </a:r>
            <a:endParaRPr sz="1800">
              <a:latin typeface="Verdana"/>
              <a:cs typeface="Verdana"/>
            </a:endParaRPr>
          </a:p>
          <a:p>
            <a:pPr marL="368300">
              <a:lnSpc>
                <a:spcPct val="100000"/>
              </a:lnSpc>
              <a:spcBef>
                <a:spcPts val="219"/>
              </a:spcBef>
            </a:pPr>
            <a:r>
              <a:rPr sz="1800" spc="-5" dirty="0">
                <a:latin typeface="Verdana"/>
                <a:cs typeface="Verdana"/>
              </a:rPr>
              <a:t>некоторые люди </a:t>
            </a:r>
            <a:r>
              <a:rPr sz="1800" dirty="0">
                <a:latin typeface="Verdana"/>
                <a:cs typeface="Verdana"/>
              </a:rPr>
              <a:t>– </a:t>
            </a:r>
            <a:r>
              <a:rPr sz="1800" spc="-5" dirty="0">
                <a:latin typeface="Verdana"/>
                <a:cs typeface="Verdana"/>
              </a:rPr>
              <a:t>враги </a:t>
            </a:r>
            <a:r>
              <a:rPr sz="1800" dirty="0">
                <a:latin typeface="Verdana"/>
                <a:cs typeface="Verdana"/>
              </a:rPr>
              <a:t>или</a:t>
            </a:r>
            <a:r>
              <a:rPr sz="1800" spc="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преследователи?</a:t>
            </a:r>
            <a:endParaRPr sz="1800">
              <a:latin typeface="Verdana"/>
              <a:cs typeface="Verdana"/>
            </a:endParaRPr>
          </a:p>
          <a:p>
            <a:pPr marL="368300" indent="-355600">
              <a:lnSpc>
                <a:spcPct val="100000"/>
              </a:lnSpc>
              <a:spcBef>
                <a:spcPts val="640"/>
              </a:spcBef>
              <a:buClr>
                <a:srgbClr val="8BACAD"/>
              </a:buClr>
              <a:buSzPct val="86111"/>
              <a:buChar char="o"/>
              <a:tabLst>
                <a:tab pos="367665" algn="l"/>
                <a:tab pos="368300" algn="l"/>
              </a:tabLst>
            </a:pPr>
            <a:r>
              <a:rPr sz="1800" dirty="0">
                <a:latin typeface="Verdana"/>
                <a:cs typeface="Verdana"/>
              </a:rPr>
              <a:t>Вы </a:t>
            </a:r>
            <a:r>
              <a:rPr sz="1800" spc="-5" dirty="0">
                <a:latin typeface="Verdana"/>
                <a:cs typeface="Verdana"/>
              </a:rPr>
              <a:t>собрали </a:t>
            </a:r>
            <a:r>
              <a:rPr sz="1800" dirty="0">
                <a:latin typeface="Verdana"/>
                <a:cs typeface="Verdana"/>
              </a:rPr>
              <a:t>информацию из </a:t>
            </a:r>
            <a:r>
              <a:rPr sz="1800" spc="-5" dirty="0">
                <a:latin typeface="Verdana"/>
                <a:cs typeface="Verdana"/>
              </a:rPr>
              <a:t>односторонних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источников</a:t>
            </a:r>
            <a:endParaRPr sz="1800">
              <a:latin typeface="Verdana"/>
              <a:cs typeface="Verdana"/>
            </a:endParaRPr>
          </a:p>
          <a:p>
            <a:pPr marL="368300">
              <a:lnSpc>
                <a:spcPct val="100000"/>
              </a:lnSpc>
              <a:spcBef>
                <a:spcPts val="220"/>
              </a:spcBef>
            </a:pPr>
            <a:r>
              <a:rPr sz="1800" spc="-20" dirty="0">
                <a:latin typeface="Verdana"/>
                <a:cs typeface="Verdana"/>
              </a:rPr>
              <a:t>(напр., </a:t>
            </a:r>
            <a:r>
              <a:rPr sz="1800" dirty="0">
                <a:latin typeface="Verdana"/>
                <a:cs typeface="Verdana"/>
              </a:rPr>
              <a:t>сайты о теории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заговора)?</a:t>
            </a:r>
            <a:endParaRPr sz="1800">
              <a:latin typeface="Verdana"/>
              <a:cs typeface="Verdana"/>
            </a:endParaRPr>
          </a:p>
          <a:p>
            <a:pPr marL="368300" indent="-355600">
              <a:lnSpc>
                <a:spcPct val="100000"/>
              </a:lnSpc>
              <a:spcBef>
                <a:spcPts val="640"/>
              </a:spcBef>
              <a:buClr>
                <a:srgbClr val="8BACAD"/>
              </a:buClr>
              <a:buSzPct val="86111"/>
              <a:buChar char="o"/>
              <a:tabLst>
                <a:tab pos="367665" algn="l"/>
                <a:tab pos="368300" algn="l"/>
              </a:tabLst>
            </a:pPr>
            <a:r>
              <a:rPr sz="1800" spc="-5" dirty="0">
                <a:latin typeface="Verdana"/>
                <a:cs typeface="Verdana"/>
              </a:rPr>
              <a:t>Другие?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380351" y="5067300"/>
            <a:ext cx="1368425" cy="10255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37100" y="5083175"/>
            <a:ext cx="1511300" cy="10128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36</a:t>
            </a:fld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42227" y="6722199"/>
            <a:ext cx="357187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9"/>
              </a:lnSpc>
            </a:pPr>
            <a:r>
              <a:rPr sz="800" spc="-5" dirty="0">
                <a:latin typeface="Verdana"/>
                <a:cs typeface="Verdana"/>
              </a:rPr>
              <a:t>(</a:t>
            </a:r>
            <a:r>
              <a:rPr sz="800" i="1" spc="-5" dirty="0">
                <a:latin typeface="Verdana"/>
                <a:cs typeface="Verdana"/>
              </a:rPr>
              <a:t>from left </a:t>
            </a:r>
            <a:r>
              <a:rPr sz="800" i="1" dirty="0">
                <a:latin typeface="Verdana"/>
                <a:cs typeface="Verdana"/>
              </a:rPr>
              <a:t>to </a:t>
            </a:r>
            <a:r>
              <a:rPr sz="800" i="1" spc="-5" dirty="0">
                <a:latin typeface="Verdana"/>
                <a:cs typeface="Verdana"/>
              </a:rPr>
              <a:t>right: </a:t>
            </a:r>
            <a:r>
              <a:rPr sz="800" spc="-5" dirty="0">
                <a:latin typeface="Verdana"/>
                <a:cs typeface="Verdana"/>
              </a:rPr>
              <a:t>“</a:t>
            </a:r>
            <a:r>
              <a:rPr sz="800" i="1" spc="-5" dirty="0">
                <a:latin typeface="Verdana"/>
                <a:cs typeface="Verdana"/>
              </a:rPr>
              <a:t>Snails” </a:t>
            </a:r>
            <a:r>
              <a:rPr sz="800" i="1" dirty="0">
                <a:latin typeface="Verdana"/>
                <a:cs typeface="Verdana"/>
              </a:rPr>
              <a:t>by </a:t>
            </a:r>
            <a:r>
              <a:rPr sz="800" i="1" spc="-5" dirty="0">
                <a:latin typeface="Verdana"/>
                <a:cs typeface="Verdana"/>
              </a:rPr>
              <a:t>Pikaluk, </a:t>
            </a:r>
            <a:r>
              <a:rPr sz="800" spc="-5" dirty="0">
                <a:latin typeface="Verdana"/>
                <a:cs typeface="Verdana"/>
              </a:rPr>
              <a:t>“</a:t>
            </a:r>
            <a:r>
              <a:rPr sz="800" i="1" spc="-5" dirty="0">
                <a:latin typeface="Verdana"/>
                <a:cs typeface="Verdana"/>
              </a:rPr>
              <a:t>Snail” </a:t>
            </a:r>
            <a:r>
              <a:rPr sz="800" i="1" dirty="0">
                <a:latin typeface="Verdana"/>
                <a:cs typeface="Verdana"/>
              </a:rPr>
              <a:t>by Kamil</a:t>
            </a:r>
            <a:r>
              <a:rPr sz="800" i="1" spc="190" dirty="0">
                <a:latin typeface="Verdana"/>
                <a:cs typeface="Verdana"/>
              </a:rPr>
              <a:t> </a:t>
            </a:r>
            <a:r>
              <a:rPr sz="800" i="1" spc="-5" dirty="0">
                <a:latin typeface="Verdana"/>
                <a:cs typeface="Verdana"/>
              </a:rPr>
              <a:t>Porembinski)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002273" y="5014848"/>
            <a:ext cx="1593850" cy="572135"/>
          </a:xfrm>
          <a:custGeom>
            <a:avLst/>
            <a:gdLst/>
            <a:ahLst/>
            <a:cxnLst/>
            <a:rect l="l" t="t" r="r" b="b"/>
            <a:pathLst>
              <a:path w="1593850" h="572135">
                <a:moveTo>
                  <a:pt x="1022350" y="381116"/>
                </a:moveTo>
                <a:lnTo>
                  <a:pt x="1022350" y="571626"/>
                </a:lnTo>
                <a:lnTo>
                  <a:pt x="1403350" y="381126"/>
                </a:lnTo>
                <a:lnTo>
                  <a:pt x="1022350" y="381116"/>
                </a:lnTo>
                <a:close/>
              </a:path>
              <a:path w="1593850" h="572135">
                <a:moveTo>
                  <a:pt x="1022350" y="0"/>
                </a:moveTo>
                <a:lnTo>
                  <a:pt x="1022350" y="381116"/>
                </a:lnTo>
                <a:lnTo>
                  <a:pt x="1117600" y="381126"/>
                </a:lnTo>
                <a:lnTo>
                  <a:pt x="1117600" y="190500"/>
                </a:lnTo>
                <a:lnTo>
                  <a:pt x="1403180" y="190500"/>
                </a:lnTo>
                <a:lnTo>
                  <a:pt x="1022350" y="0"/>
                </a:lnTo>
                <a:close/>
              </a:path>
              <a:path w="1593850" h="572135">
                <a:moveTo>
                  <a:pt x="1403180" y="190500"/>
                </a:moveTo>
                <a:lnTo>
                  <a:pt x="1117600" y="190500"/>
                </a:lnTo>
                <a:lnTo>
                  <a:pt x="1117600" y="381126"/>
                </a:lnTo>
                <a:lnTo>
                  <a:pt x="1403371" y="381116"/>
                </a:lnTo>
                <a:lnTo>
                  <a:pt x="1593850" y="285876"/>
                </a:lnTo>
                <a:lnTo>
                  <a:pt x="1403180" y="190500"/>
                </a:lnTo>
                <a:close/>
              </a:path>
              <a:path w="1593850" h="572135">
                <a:moveTo>
                  <a:pt x="1022350" y="190500"/>
                </a:moveTo>
                <a:lnTo>
                  <a:pt x="0" y="190500"/>
                </a:lnTo>
                <a:lnTo>
                  <a:pt x="0" y="381000"/>
                </a:lnTo>
                <a:lnTo>
                  <a:pt x="1022350" y="381116"/>
                </a:lnTo>
                <a:lnTo>
                  <a:pt x="1022350" y="190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082665" y="5205095"/>
            <a:ext cx="903605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20" dirty="0">
                <a:solidFill>
                  <a:srgbClr val="FFFFFF"/>
                </a:solidFill>
                <a:latin typeface="Arial"/>
                <a:cs typeface="Arial"/>
              </a:rPr>
              <a:t>Уйти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2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5" dirty="0">
                <a:solidFill>
                  <a:srgbClr val="FFFFFF"/>
                </a:solidFill>
                <a:latin typeface="Arial"/>
                <a:cs typeface="Arial"/>
              </a:rPr>
              <a:t>себя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8127" y="1312290"/>
            <a:ext cx="6452870" cy="3449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Возможные последствия вывода во время</a:t>
            </a:r>
            <a:r>
              <a:rPr sz="1800" spc="-12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психоза:</a:t>
            </a:r>
            <a:endParaRPr sz="1800">
              <a:latin typeface="Verdana"/>
              <a:cs typeface="Verdana"/>
            </a:endParaRPr>
          </a:p>
          <a:p>
            <a:pPr marL="299720" indent="-287020">
              <a:lnSpc>
                <a:spcPct val="100000"/>
              </a:lnSpc>
              <a:spcBef>
                <a:spcPts val="1080"/>
              </a:spcBef>
              <a:buClr>
                <a:srgbClr val="8BACAD"/>
              </a:buClr>
              <a:buSzPct val="86111"/>
              <a:buFont typeface="Courier New"/>
              <a:buChar char="o"/>
              <a:tabLst>
                <a:tab pos="300355" algn="l"/>
              </a:tabLst>
            </a:pPr>
            <a:r>
              <a:rPr sz="1800" dirty="0">
                <a:latin typeface="Verdana"/>
                <a:cs typeface="Verdana"/>
              </a:rPr>
              <a:t>Одиночество</a:t>
            </a:r>
            <a:endParaRPr sz="1800">
              <a:latin typeface="Verdana"/>
              <a:cs typeface="Verdana"/>
            </a:endParaRPr>
          </a:p>
          <a:p>
            <a:pPr marL="299720" indent="-287020">
              <a:lnSpc>
                <a:spcPct val="100000"/>
              </a:lnSpc>
              <a:spcBef>
                <a:spcPts val="1080"/>
              </a:spcBef>
              <a:buClr>
                <a:srgbClr val="8BACAD"/>
              </a:buClr>
              <a:buSzPct val="86111"/>
              <a:buFont typeface="Courier New"/>
              <a:buChar char="o"/>
              <a:tabLst>
                <a:tab pos="300355" algn="l"/>
              </a:tabLst>
            </a:pPr>
            <a:r>
              <a:rPr sz="1800" dirty="0">
                <a:latin typeface="Verdana"/>
                <a:cs typeface="Verdana"/>
              </a:rPr>
              <a:t>Депрессия</a:t>
            </a:r>
            <a:endParaRPr sz="1800">
              <a:latin typeface="Verdana"/>
              <a:cs typeface="Verdana"/>
            </a:endParaRPr>
          </a:p>
          <a:p>
            <a:pPr marL="299720" marR="149860" indent="-287020">
              <a:lnSpc>
                <a:spcPct val="100000"/>
              </a:lnSpc>
              <a:spcBef>
                <a:spcPts val="1080"/>
              </a:spcBef>
              <a:buClr>
                <a:srgbClr val="8BACAD"/>
              </a:buClr>
              <a:buSzPct val="83333"/>
              <a:buFont typeface="Courier New"/>
              <a:buChar char="o"/>
              <a:tabLst>
                <a:tab pos="300355" algn="l"/>
              </a:tabLst>
            </a:pPr>
            <a:r>
              <a:rPr sz="1800" dirty="0">
                <a:latin typeface="Verdana"/>
                <a:cs typeface="Verdana"/>
              </a:rPr>
              <a:t>Отсутствие отвлекающих моментов/жизненных  </a:t>
            </a:r>
            <a:r>
              <a:rPr sz="1800" spc="-5" dirty="0">
                <a:latin typeface="Verdana"/>
                <a:cs typeface="Verdana"/>
              </a:rPr>
              <a:t>событий так, что мысли </a:t>
            </a:r>
            <a:r>
              <a:rPr sz="1800" dirty="0">
                <a:latin typeface="Verdana"/>
                <a:cs typeface="Verdana"/>
              </a:rPr>
              <a:t>все </a:t>
            </a:r>
            <a:r>
              <a:rPr sz="1800" spc="-5" dirty="0">
                <a:latin typeface="Verdana"/>
                <a:cs typeface="Verdana"/>
              </a:rPr>
              <a:t>чаще крутятся вокруг  </a:t>
            </a:r>
            <a:r>
              <a:rPr sz="1800" dirty="0">
                <a:latin typeface="Verdana"/>
                <a:cs typeface="Verdana"/>
              </a:rPr>
              <a:t>тем, </a:t>
            </a:r>
            <a:r>
              <a:rPr sz="1800" spc="-5" dirty="0">
                <a:latin typeface="Verdana"/>
                <a:cs typeface="Verdana"/>
              </a:rPr>
              <a:t>связанных с угрозами и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фантазиями</a:t>
            </a:r>
            <a:endParaRPr sz="1800">
              <a:latin typeface="Verdana"/>
              <a:cs typeface="Verdana"/>
            </a:endParaRPr>
          </a:p>
          <a:p>
            <a:pPr marL="299720" marR="5080" indent="-287020">
              <a:lnSpc>
                <a:spcPct val="100000"/>
              </a:lnSpc>
              <a:spcBef>
                <a:spcPts val="1080"/>
              </a:spcBef>
              <a:buClr>
                <a:srgbClr val="8BACAD"/>
              </a:buClr>
              <a:buSzPct val="83333"/>
              <a:buFont typeface="Courier New"/>
              <a:buChar char="o"/>
              <a:tabLst>
                <a:tab pos="300355" algn="l"/>
              </a:tabLst>
            </a:pPr>
            <a:r>
              <a:rPr sz="1800" dirty="0">
                <a:latin typeface="Verdana"/>
                <a:cs typeface="Verdana"/>
              </a:rPr>
              <a:t>Без общения </a:t>
            </a:r>
            <a:r>
              <a:rPr sz="1800" spc="-5" dirty="0">
                <a:latin typeface="Verdana"/>
                <a:cs typeface="Verdana"/>
              </a:rPr>
              <a:t>с другими людьми </a:t>
            </a:r>
            <a:r>
              <a:rPr sz="1800" dirty="0">
                <a:latin typeface="Verdana"/>
                <a:cs typeface="Verdana"/>
              </a:rPr>
              <a:t>остается лишь  малая возможность </a:t>
            </a:r>
            <a:r>
              <a:rPr sz="1800" spc="-5" dirty="0">
                <a:latin typeface="Verdana"/>
                <a:cs typeface="Verdana"/>
              </a:rPr>
              <a:t>правильно </a:t>
            </a:r>
            <a:r>
              <a:rPr sz="1800" dirty="0">
                <a:latin typeface="Verdana"/>
                <a:cs typeface="Verdana"/>
              </a:rPr>
              <a:t>оценить ситуацию</a:t>
            </a:r>
            <a:r>
              <a:rPr sz="1800" spc="-17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и  </a:t>
            </a:r>
            <a:r>
              <a:rPr sz="1800" dirty="0">
                <a:latin typeface="Verdana"/>
                <a:cs typeface="Verdana"/>
              </a:rPr>
              <a:t>проверить </a:t>
            </a:r>
            <a:r>
              <a:rPr sz="1800" spc="-5" dirty="0">
                <a:latin typeface="Verdana"/>
                <a:cs typeface="Verdana"/>
              </a:rPr>
              <a:t>ложные</a:t>
            </a:r>
            <a:r>
              <a:rPr sz="1800" spc="-10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утверждения</a:t>
            </a:r>
            <a:endParaRPr sz="1800">
              <a:latin typeface="Verdana"/>
              <a:cs typeface="Verdana"/>
            </a:endParaRPr>
          </a:p>
          <a:p>
            <a:pPr marL="299720" indent="-287020">
              <a:lnSpc>
                <a:spcPct val="100000"/>
              </a:lnSpc>
              <a:spcBef>
                <a:spcPts val="1080"/>
              </a:spcBef>
              <a:buClr>
                <a:srgbClr val="8BACAD"/>
              </a:buClr>
              <a:buSzPct val="86111"/>
              <a:buFont typeface="Courier New"/>
              <a:buChar char="o"/>
              <a:tabLst>
                <a:tab pos="300355" algn="l"/>
              </a:tabLst>
            </a:pPr>
            <a:r>
              <a:rPr sz="1800" spc="-5" dirty="0">
                <a:latin typeface="Verdana"/>
                <a:cs typeface="Verdana"/>
              </a:rPr>
              <a:t>…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846951" y="3349135"/>
            <a:ext cx="2297048" cy="33115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8128" y="84708"/>
            <a:ext cx="8657272" cy="615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76860" algn="ctr">
              <a:lnSpc>
                <a:spcPct val="100000"/>
              </a:lnSpc>
            </a:pPr>
            <a:r>
              <a:rPr spc="-5" dirty="0"/>
              <a:t>Обмен </a:t>
            </a:r>
            <a:r>
              <a:rPr dirty="0"/>
              <a:t>мнением </a:t>
            </a:r>
            <a:r>
              <a:rPr spc="-5" dirty="0"/>
              <a:t>с другими людьми vs.  выводы во время психотического</a:t>
            </a:r>
            <a:r>
              <a:rPr spc="-65" dirty="0"/>
              <a:t> </a:t>
            </a:r>
            <a:r>
              <a:rPr spc="-5" dirty="0"/>
              <a:t>кризиса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-28575" y="6640513"/>
            <a:ext cx="6329363" cy="275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US" altLang="de-DE" sz="700" b="0" i="1" dirty="0" smtClean="0">
                <a:latin typeface="Verdana" pitchFamily="34" charset="0"/>
              </a:rPr>
              <a:t>(“</a:t>
            </a:r>
            <a:r>
              <a:rPr lang="en-US" altLang="de-DE" sz="700" b="0" i="1" dirty="0" err="1" smtClean="0">
                <a:latin typeface="Verdana" pitchFamily="34" charset="0"/>
              </a:rPr>
              <a:t>Rückzug</a:t>
            </a:r>
            <a:r>
              <a:rPr lang="en-US" altLang="de-DE" sz="700" b="0" i="1" dirty="0" smtClean="0">
                <a:latin typeface="Verdana" pitchFamily="34" charset="0"/>
              </a:rPr>
              <a:t>” by Jana </a:t>
            </a:r>
            <a:r>
              <a:rPr lang="en-US" altLang="de-DE" sz="700" b="0" i="1" dirty="0" err="1" smtClean="0">
                <a:latin typeface="Verdana" pitchFamily="34" charset="0"/>
              </a:rPr>
              <a:t>Pöttgen</a:t>
            </a:r>
            <a:r>
              <a:rPr lang="en-US" altLang="de-DE" sz="700" b="0" i="1" dirty="0" smtClean="0">
                <a:latin typeface="Verdana" pitchFamily="34" charset="0"/>
              </a:rPr>
              <a:t>, borrowed from the brochure “</a:t>
            </a:r>
            <a:r>
              <a:rPr lang="en-US" altLang="de-DE" sz="700" b="0" i="1" dirty="0" err="1" smtClean="0">
                <a:latin typeface="Verdana" pitchFamily="34" charset="0"/>
              </a:rPr>
              <a:t>Schizophrenie</a:t>
            </a:r>
            <a:r>
              <a:rPr lang="en-US" altLang="de-DE" sz="700" b="0" i="1" dirty="0" smtClean="0">
                <a:latin typeface="Verdana" pitchFamily="34" charset="0"/>
              </a:rPr>
              <a:t>: </a:t>
            </a:r>
            <a:r>
              <a:rPr lang="en-US" altLang="de-DE" sz="700" b="0" i="1" dirty="0" err="1" smtClean="0">
                <a:latin typeface="Verdana" pitchFamily="34" charset="0"/>
              </a:rPr>
              <a:t>Eine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Krankheit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verliert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ihre</a:t>
            </a:r>
            <a:r>
              <a:rPr lang="en-US" altLang="de-DE" sz="700" b="0" i="1" dirty="0" smtClean="0">
                <a:latin typeface="Verdana" pitchFamily="34" charset="0"/>
              </a:rPr>
              <a:t> </a:t>
            </a:r>
            <a:r>
              <a:rPr lang="en-US" altLang="de-DE" sz="700" b="0" i="1" dirty="0" err="1" smtClean="0">
                <a:latin typeface="Verdana" pitchFamily="34" charset="0"/>
              </a:rPr>
              <a:t>Dämonie</a:t>
            </a:r>
            <a:r>
              <a:rPr lang="en-US" altLang="de-DE" sz="700" b="0" i="1" dirty="0" smtClean="0">
                <a:latin typeface="Verdana" pitchFamily="34" charset="0"/>
              </a:rPr>
              <a:t>”, 1988 by </a:t>
            </a:r>
            <a:r>
              <a:rPr lang="en-US" altLang="de-DE" sz="700" b="0" i="1" dirty="0" err="1" smtClean="0">
                <a:latin typeface="Verdana" pitchFamily="34" charset="0"/>
              </a:rPr>
              <a:t>Troponwerke</a:t>
            </a:r>
            <a:r>
              <a:rPr lang="en-US" altLang="de-DE" sz="700" b="0" i="1" dirty="0" smtClean="0">
                <a:latin typeface="Verdana" pitchFamily="34" charset="0"/>
              </a:rPr>
              <a:t> GmbH &amp; Co. KG)</a:t>
            </a:r>
            <a:endParaRPr lang="en-US" altLang="de-DE" sz="700" dirty="0">
              <a:latin typeface="Verdana" pitchFamily="34" charset="0"/>
            </a:endParaRPr>
          </a:p>
        </p:txBody>
      </p:sp>
      <p:sp>
        <p:nvSpPr>
          <p:cNvPr id="10" name="object 8"/>
          <p:cNvSpPr txBox="1">
            <a:spLocks noGrp="1"/>
          </p:cNvSpPr>
          <p:nvPr>
            <p:ph type="ftr" sz="quarter" idx="5"/>
          </p:nvPr>
        </p:nvSpPr>
        <p:spPr>
          <a:xfrm>
            <a:off x="6667118" y="6682771"/>
            <a:ext cx="1911984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11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8729980" y="6677000"/>
            <a:ext cx="422275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 smtClean="0"/>
              <a:t>6.</a:t>
            </a:r>
            <a:r>
              <a:rPr lang="de-DE" smtClean="0"/>
              <a:t>37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684" rIns="0" bIns="0" rtlCol="0">
            <a:spAutoFit/>
          </a:bodyPr>
          <a:lstStyle/>
          <a:p>
            <a:pPr marL="89535">
              <a:lnSpc>
                <a:spcPct val="100000"/>
              </a:lnSpc>
            </a:pPr>
            <a:r>
              <a:rPr spc="-5" dirty="0"/>
              <a:t>Есть </a:t>
            </a:r>
            <a:r>
              <a:rPr dirty="0"/>
              <a:t>ли люди, </a:t>
            </a:r>
            <a:r>
              <a:rPr spc="-5" dirty="0"/>
              <a:t>которым </a:t>
            </a:r>
            <a:r>
              <a:rPr dirty="0"/>
              <a:t>Вы </a:t>
            </a:r>
            <a:r>
              <a:rPr spc="-5" dirty="0"/>
              <a:t>доверяете? Кто </a:t>
            </a:r>
            <a:r>
              <a:rPr dirty="0"/>
              <a:t>приходит Вам на</a:t>
            </a:r>
            <a:r>
              <a:rPr spc="-140" dirty="0"/>
              <a:t> </a:t>
            </a:r>
            <a:r>
              <a:rPr spc="-5" dirty="0"/>
              <a:t>ум?</a:t>
            </a:r>
          </a:p>
        </p:txBody>
      </p:sp>
      <p:sp>
        <p:nvSpPr>
          <p:cNvPr id="3" name="object 3"/>
          <p:cNvSpPr/>
          <p:nvPr/>
        </p:nvSpPr>
        <p:spPr>
          <a:xfrm>
            <a:off x="3132073" y="1919351"/>
            <a:ext cx="1259205" cy="571500"/>
          </a:xfrm>
          <a:custGeom>
            <a:avLst/>
            <a:gdLst/>
            <a:ahLst/>
            <a:cxnLst/>
            <a:rect l="l" t="t" r="r" b="b"/>
            <a:pathLst>
              <a:path w="1259204" h="571500">
                <a:moveTo>
                  <a:pt x="687451" y="380984"/>
                </a:moveTo>
                <a:lnTo>
                  <a:pt x="687451" y="571500"/>
                </a:lnTo>
                <a:lnTo>
                  <a:pt x="1068451" y="381000"/>
                </a:lnTo>
                <a:lnTo>
                  <a:pt x="687451" y="380984"/>
                </a:lnTo>
                <a:close/>
              </a:path>
              <a:path w="1259204" h="571500">
                <a:moveTo>
                  <a:pt x="687451" y="190484"/>
                </a:moveTo>
                <a:lnTo>
                  <a:pt x="687451" y="380984"/>
                </a:lnTo>
                <a:lnTo>
                  <a:pt x="782701" y="381000"/>
                </a:lnTo>
                <a:lnTo>
                  <a:pt x="782701" y="190500"/>
                </a:lnTo>
                <a:lnTo>
                  <a:pt x="687451" y="190484"/>
                </a:lnTo>
                <a:close/>
              </a:path>
              <a:path w="1259204" h="571500">
                <a:moveTo>
                  <a:pt x="687451" y="0"/>
                </a:moveTo>
                <a:lnTo>
                  <a:pt x="687451" y="190484"/>
                </a:lnTo>
                <a:lnTo>
                  <a:pt x="782701" y="190500"/>
                </a:lnTo>
                <a:lnTo>
                  <a:pt x="782701" y="381000"/>
                </a:lnTo>
                <a:lnTo>
                  <a:pt x="1068451" y="381000"/>
                </a:lnTo>
                <a:lnTo>
                  <a:pt x="1258951" y="285750"/>
                </a:lnTo>
                <a:lnTo>
                  <a:pt x="687451" y="0"/>
                </a:lnTo>
                <a:close/>
              </a:path>
              <a:path w="1259204" h="571500">
                <a:moveTo>
                  <a:pt x="126" y="190373"/>
                </a:moveTo>
                <a:lnTo>
                  <a:pt x="0" y="380873"/>
                </a:lnTo>
                <a:lnTo>
                  <a:pt x="687451" y="380984"/>
                </a:lnTo>
                <a:lnTo>
                  <a:pt x="687451" y="190484"/>
                </a:lnTo>
                <a:lnTo>
                  <a:pt x="126" y="19037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29565" y="1888871"/>
            <a:ext cx="1945005" cy="555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Пожалуйста,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впишите</a:t>
            </a:r>
            <a:r>
              <a:rPr sz="1800" spc="-114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имена!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32073" y="4727575"/>
            <a:ext cx="1259205" cy="571500"/>
          </a:xfrm>
          <a:custGeom>
            <a:avLst/>
            <a:gdLst/>
            <a:ahLst/>
            <a:cxnLst/>
            <a:rect l="l" t="t" r="r" b="b"/>
            <a:pathLst>
              <a:path w="1259204" h="571500">
                <a:moveTo>
                  <a:pt x="687451" y="0"/>
                </a:moveTo>
                <a:lnTo>
                  <a:pt x="687451" y="571500"/>
                </a:lnTo>
                <a:lnTo>
                  <a:pt x="1068451" y="381000"/>
                </a:lnTo>
                <a:lnTo>
                  <a:pt x="782701" y="381000"/>
                </a:lnTo>
                <a:lnTo>
                  <a:pt x="782701" y="190500"/>
                </a:lnTo>
                <a:lnTo>
                  <a:pt x="1068451" y="190500"/>
                </a:lnTo>
                <a:lnTo>
                  <a:pt x="687451" y="0"/>
                </a:lnTo>
                <a:close/>
              </a:path>
              <a:path w="1259204" h="571500">
                <a:moveTo>
                  <a:pt x="687451" y="190500"/>
                </a:moveTo>
                <a:lnTo>
                  <a:pt x="126" y="190500"/>
                </a:lnTo>
                <a:lnTo>
                  <a:pt x="0" y="381000"/>
                </a:lnTo>
                <a:lnTo>
                  <a:pt x="687451" y="381000"/>
                </a:lnTo>
                <a:lnTo>
                  <a:pt x="687451" y="190500"/>
                </a:lnTo>
                <a:close/>
              </a:path>
              <a:path w="1259204" h="571500">
                <a:moveTo>
                  <a:pt x="1068451" y="190500"/>
                </a:moveTo>
                <a:lnTo>
                  <a:pt x="782701" y="190500"/>
                </a:lnTo>
                <a:lnTo>
                  <a:pt x="782701" y="381000"/>
                </a:lnTo>
                <a:lnTo>
                  <a:pt x="1068451" y="381000"/>
                </a:lnTo>
                <a:lnTo>
                  <a:pt x="1258951" y="285750"/>
                </a:lnTo>
                <a:lnTo>
                  <a:pt x="1068451" y="190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13690" y="4313554"/>
            <a:ext cx="2524125" cy="22021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dirty="0">
                <a:latin typeface="Verdana"/>
                <a:cs typeface="Verdana"/>
              </a:rPr>
              <a:t>Обмен </a:t>
            </a:r>
            <a:r>
              <a:rPr sz="1800" spc="-5" dirty="0">
                <a:latin typeface="Verdana"/>
                <a:cs typeface="Verdana"/>
              </a:rPr>
              <a:t>мнениями с  людьми, которым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Вы  доверяете, поможет  Вам исправить  </a:t>
            </a:r>
            <a:r>
              <a:rPr sz="1800" spc="-5" dirty="0">
                <a:latin typeface="Verdana"/>
                <a:cs typeface="Verdana"/>
              </a:rPr>
              <a:t>ошибочные  убеждения и  </a:t>
            </a:r>
            <a:r>
              <a:rPr sz="1800" dirty="0">
                <a:latin typeface="Verdana"/>
                <a:cs typeface="Verdana"/>
              </a:rPr>
              <a:t>предотвратить  обострение</a:t>
            </a:r>
            <a:r>
              <a:rPr sz="1800" spc="-9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кризиса!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794250" y="4067111"/>
            <a:ext cx="3719576" cy="21828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794250" y="1447800"/>
            <a:ext cx="3665601" cy="20273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38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295400"/>
            <a:ext cx="8425180" cy="43627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13025">
              <a:lnSpc>
                <a:spcPct val="100000"/>
              </a:lnSpc>
            </a:pPr>
            <a:r>
              <a:rPr sz="1800" b="1" spc="-5" dirty="0">
                <a:latin typeface="Verdana"/>
                <a:cs typeface="Verdana"/>
              </a:rPr>
              <a:t>Цели</a:t>
            </a:r>
            <a:r>
              <a:rPr sz="1800" b="1" spc="-65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обучения:</a:t>
            </a:r>
            <a:endParaRPr sz="1800" dirty="0">
              <a:latin typeface="Verdana"/>
              <a:cs typeface="Verdana"/>
            </a:endParaRPr>
          </a:p>
          <a:p>
            <a:pPr marL="355600" marR="398780" indent="-342900" algn="just">
              <a:lnSpc>
                <a:spcPct val="100000"/>
              </a:lnSpc>
              <a:spcBef>
                <a:spcPts val="755"/>
              </a:spcBef>
              <a:buClr>
                <a:srgbClr val="8BACAD"/>
              </a:buClr>
              <a:buSzPct val="86111"/>
              <a:buChar char="o"/>
              <a:tabLst>
                <a:tab pos="355600" algn="l"/>
              </a:tabLst>
            </a:pPr>
            <a:r>
              <a:rPr sz="1800" spc="-5" dirty="0">
                <a:latin typeface="Verdana"/>
                <a:cs typeface="Verdana"/>
              </a:rPr>
              <a:t>Иногда </a:t>
            </a:r>
            <a:r>
              <a:rPr sz="1800" dirty="0">
                <a:latin typeface="Verdana"/>
                <a:cs typeface="Verdana"/>
              </a:rPr>
              <a:t>ситуации </a:t>
            </a:r>
            <a:r>
              <a:rPr sz="1800" spc="-5" dirty="0">
                <a:latin typeface="Verdana"/>
                <a:cs typeface="Verdana"/>
              </a:rPr>
              <a:t>заканчиваются по-другому, чем  </a:t>
            </a:r>
            <a:r>
              <a:rPr sz="1800" dirty="0">
                <a:latin typeface="Verdana"/>
                <a:cs typeface="Verdana"/>
              </a:rPr>
              <a:t>ожидалось: </a:t>
            </a:r>
            <a:r>
              <a:rPr sz="1800" spc="-5" dirty="0">
                <a:latin typeface="Verdana"/>
                <a:cs typeface="Verdana"/>
              </a:rPr>
              <a:t>поспешные </a:t>
            </a:r>
            <a:r>
              <a:rPr sz="1800" dirty="0">
                <a:latin typeface="Verdana"/>
                <a:cs typeface="Verdana"/>
              </a:rPr>
              <a:t>выводы </a:t>
            </a:r>
            <a:r>
              <a:rPr sz="1800" spc="-5" dirty="0">
                <a:latin typeface="Verdana"/>
                <a:cs typeface="Verdana"/>
              </a:rPr>
              <a:t>часто </a:t>
            </a:r>
            <a:r>
              <a:rPr sz="1800" dirty="0">
                <a:latin typeface="Verdana"/>
                <a:cs typeface="Verdana"/>
              </a:rPr>
              <a:t>приводит</a:t>
            </a:r>
            <a:r>
              <a:rPr sz="1800" spc="-9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к  </a:t>
            </a:r>
            <a:r>
              <a:rPr sz="1800" spc="-5" dirty="0">
                <a:latin typeface="Verdana"/>
                <a:cs typeface="Verdana"/>
              </a:rPr>
              <a:t>ошибкам!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8BACAD"/>
              </a:buClr>
              <a:buFont typeface="Verdana"/>
              <a:buChar char="o"/>
            </a:pPr>
            <a:endParaRPr sz="2600" dirty="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buClr>
                <a:srgbClr val="8BACAD"/>
              </a:buClr>
              <a:buSzPct val="86111"/>
              <a:buChar char="o"/>
              <a:tabLst>
                <a:tab pos="355600" algn="l"/>
              </a:tabLst>
            </a:pPr>
            <a:r>
              <a:rPr sz="1800" dirty="0">
                <a:latin typeface="Verdana"/>
                <a:cs typeface="Verdana"/>
              </a:rPr>
              <a:t>Следовательно, необходимо </a:t>
            </a:r>
            <a:r>
              <a:rPr sz="1800" spc="-5" dirty="0">
                <a:latin typeface="Verdana"/>
                <a:cs typeface="Verdana"/>
              </a:rPr>
              <a:t>учитывать </a:t>
            </a:r>
            <a:r>
              <a:rPr sz="1800" b="1" spc="-5" dirty="0">
                <a:latin typeface="Verdana"/>
                <a:cs typeface="Verdana"/>
              </a:rPr>
              <a:t>весь спектр  </a:t>
            </a:r>
            <a:r>
              <a:rPr sz="1800" b="1" dirty="0">
                <a:latin typeface="Verdana"/>
                <a:cs typeface="Verdana"/>
              </a:rPr>
              <a:t>информации</a:t>
            </a:r>
            <a:r>
              <a:rPr sz="1800" dirty="0">
                <a:latin typeface="Verdana"/>
                <a:cs typeface="Verdana"/>
              </a:rPr>
              <a:t>, а также </a:t>
            </a:r>
            <a:r>
              <a:rPr sz="1800" spc="-5" dirty="0">
                <a:latin typeface="Verdana"/>
                <a:cs typeface="Verdana"/>
              </a:rPr>
              <a:t>иные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интерпретации/мнения  </a:t>
            </a:r>
            <a:r>
              <a:rPr sz="1800" spc="-5" dirty="0">
                <a:latin typeface="Verdana"/>
                <a:cs typeface="Verdana"/>
              </a:rPr>
              <a:t>прежде чем принимать </a:t>
            </a:r>
            <a:r>
              <a:rPr sz="1800" dirty="0">
                <a:latin typeface="Verdana"/>
                <a:cs typeface="Verdana"/>
              </a:rPr>
              <a:t>какое-либо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решение.</a:t>
            </a: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8BACAD"/>
              </a:buClr>
              <a:buFont typeface="Verdana"/>
              <a:buChar char="o"/>
            </a:pPr>
            <a:endParaRPr sz="2600" dirty="0">
              <a:latin typeface="Times New Roman"/>
              <a:cs typeface="Times New Roman"/>
            </a:endParaRPr>
          </a:p>
          <a:p>
            <a:pPr marL="355600" marR="756920" indent="-342900">
              <a:lnSpc>
                <a:spcPct val="100000"/>
              </a:lnSpc>
              <a:buClr>
                <a:srgbClr val="8BACAD"/>
              </a:buClr>
              <a:buSzPct val="86111"/>
              <a:buChar char="o"/>
              <a:tabLst>
                <a:tab pos="354965" algn="l"/>
                <a:tab pos="355600" algn="l"/>
              </a:tabLst>
            </a:pPr>
            <a:r>
              <a:rPr sz="1800" spc="-5" dirty="0">
                <a:latin typeface="Verdana"/>
                <a:cs typeface="Verdana"/>
              </a:rPr>
              <a:t>Будьте гибки </a:t>
            </a:r>
            <a:r>
              <a:rPr sz="1800" dirty="0">
                <a:latin typeface="Verdana"/>
                <a:cs typeface="Verdana"/>
              </a:rPr>
              <a:t>в своих </a:t>
            </a:r>
            <a:r>
              <a:rPr sz="1800" spc="-5" dirty="0">
                <a:latin typeface="Verdana"/>
                <a:cs typeface="Verdana"/>
              </a:rPr>
              <a:t>убеждениях и открыты </a:t>
            </a:r>
            <a:r>
              <a:rPr sz="1800" dirty="0">
                <a:latin typeface="Verdana"/>
                <a:cs typeface="Verdana"/>
              </a:rPr>
              <a:t>в  </a:t>
            </a:r>
            <a:r>
              <a:rPr sz="1800" spc="-5" dirty="0">
                <a:latin typeface="Verdana"/>
                <a:cs typeface="Verdana"/>
              </a:rPr>
              <a:t>признании собственных </a:t>
            </a:r>
            <a:r>
              <a:rPr sz="1800" dirty="0">
                <a:latin typeface="Verdana"/>
                <a:cs typeface="Verdana"/>
              </a:rPr>
              <a:t>ошибок </a:t>
            </a:r>
            <a:r>
              <a:rPr sz="1800" spc="-5" dirty="0">
                <a:latin typeface="Verdana"/>
                <a:cs typeface="Verdana"/>
              </a:rPr>
              <a:t>при наличии  убедительных </a:t>
            </a:r>
            <a:r>
              <a:rPr sz="1800" dirty="0">
                <a:latin typeface="Verdana"/>
                <a:cs typeface="Verdana"/>
              </a:rPr>
              <a:t>противоречивых</a:t>
            </a:r>
            <a:r>
              <a:rPr sz="1800" spc="-7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аргументов.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8BACAD"/>
              </a:buClr>
              <a:buFont typeface="Verdana"/>
              <a:buChar char="o"/>
            </a:pPr>
            <a:endParaRPr sz="2600" dirty="0">
              <a:latin typeface="Times New Roman"/>
              <a:cs typeface="Times New Roman"/>
            </a:endParaRPr>
          </a:p>
          <a:p>
            <a:pPr marL="355600" marR="160020" indent="-342900">
              <a:lnSpc>
                <a:spcPct val="100000"/>
              </a:lnSpc>
              <a:buClr>
                <a:srgbClr val="8BACAD"/>
              </a:buClr>
              <a:buSzPct val="86111"/>
              <a:buChar char="o"/>
              <a:tabLst>
                <a:tab pos="354965" algn="l"/>
                <a:tab pos="355600" algn="l"/>
              </a:tabLst>
            </a:pPr>
            <a:r>
              <a:rPr sz="1800" dirty="0">
                <a:latin typeface="Verdana"/>
                <a:cs typeface="Verdana"/>
              </a:rPr>
              <a:t>Обмен </a:t>
            </a:r>
            <a:r>
              <a:rPr sz="1800" spc="-5" dirty="0">
                <a:latin typeface="Verdana"/>
                <a:cs typeface="Verdana"/>
              </a:rPr>
              <a:t>мнениями с людьми, которым </a:t>
            </a:r>
            <a:r>
              <a:rPr sz="1800" dirty="0">
                <a:latin typeface="Verdana"/>
                <a:cs typeface="Verdana"/>
              </a:rPr>
              <a:t>Вы доверяете,  важен для </a:t>
            </a:r>
            <a:r>
              <a:rPr sz="1800" spc="-5" dirty="0">
                <a:latin typeface="Verdana"/>
                <a:cs typeface="Verdana"/>
              </a:rPr>
              <a:t>проверки </a:t>
            </a:r>
            <a:r>
              <a:rPr sz="1800" dirty="0">
                <a:latin typeface="Verdana"/>
                <a:cs typeface="Verdana"/>
              </a:rPr>
              <a:t>Ваших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убеждений.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6.</a:t>
            </a:r>
            <a:fld id="{81D60167-4931-47E6-BA6A-407CBD079E47}" type="slidenum">
              <a:rPr dirty="0"/>
              <a:t>39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6060" y="0"/>
            <a:ext cx="8691879" cy="615950"/>
          </a:xfrm>
          <a:prstGeom prst="rect">
            <a:avLst/>
          </a:prstGeom>
        </p:spPr>
        <p:txBody>
          <a:bodyPr vert="horz" wrap="square" lIns="0" tIns="238378" rIns="0" bIns="0" rtlCol="0">
            <a:spAutoFit/>
          </a:bodyPr>
          <a:lstStyle/>
          <a:p>
            <a:pPr marL="1987550">
              <a:lnSpc>
                <a:spcPct val="100000"/>
              </a:lnSpc>
            </a:pPr>
            <a:r>
              <a:rPr dirty="0"/>
              <a:t>Применение к </a:t>
            </a:r>
            <a:r>
              <a:rPr spc="-5" dirty="0"/>
              <a:t>повседневной</a:t>
            </a:r>
            <a:r>
              <a:rPr spc="-120" dirty="0"/>
              <a:t> </a:t>
            </a:r>
            <a:r>
              <a:rPr spc="-5" dirty="0"/>
              <a:t>жизни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213336" y="1254330"/>
            <a:ext cx="8641655" cy="421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7931725" indent="-37474525" algn="l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822325" indent="-228600" algn="l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096963" indent="-228600" algn="l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371600" indent="-228600" algn="l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eaLnBrk="1" fontAlgn="base" hangingPunct="1">
              <a:lnSpc>
                <a:spcPct val="105000"/>
              </a:lnSpc>
              <a:spcBef>
                <a:spcPts val="1200"/>
              </a:spcBef>
              <a:spcAft>
                <a:spcPct val="0"/>
              </a:spcAft>
              <a:buClr>
                <a:srgbClr val="D16349"/>
              </a:buClr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Многие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люди </a:t>
            </a:r>
            <a:r>
              <a:rPr lang="de-DE" altLang="de-DE" dirty="0" smtClean="0">
                <a:solidFill>
                  <a:srgbClr val="000000"/>
                </a:solidFill>
                <a:cs typeface="Times New Roman" pitchFamily="18" charset="0"/>
              </a:rPr>
              <a:t>(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но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не все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!</a:t>
            </a:r>
            <a:r>
              <a:rPr lang="de-DE" altLang="de-DE" dirty="0" smtClean="0">
                <a:solidFill>
                  <a:srgbClr val="000000"/>
                </a:solidFill>
                <a:cs typeface="Times New Roman" pitchFamily="18" charset="0"/>
              </a:rPr>
              <a:t>)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,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страдающие психозом,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придерживаются</a:t>
            </a:r>
            <a:r>
              <a:rPr lang="de-DE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ложных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убеждений, несмотря на убедительные аргументы,  доказывающие обратное. В некоторых случаях это может привести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к</a:t>
            </a:r>
            <a:r>
              <a:rPr lang="de-DE" altLang="de-DE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потери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реальности и драматическим последствиям.</a:t>
            </a:r>
          </a:p>
          <a:p>
            <a:pPr marL="180000" eaLnBrk="1" fontAlgn="base" hangingPunct="1">
              <a:spcBef>
                <a:spcPts val="1200"/>
              </a:spcBef>
              <a:spcAft>
                <a:spcPct val="0"/>
              </a:spcAft>
              <a:buClrTx/>
              <a:buSzTx/>
            </a:pPr>
            <a:r>
              <a:rPr lang="ru-RU" altLang="de-DE" dirty="0" smtClean="0">
                <a:solidFill>
                  <a:srgbClr val="000000"/>
                </a:solidFill>
                <a:cs typeface="Times New Roman" pitchFamily="18" charset="0"/>
              </a:rPr>
              <a:t>Трудно </a:t>
            </a:r>
            <a:r>
              <a:rPr lang="ru-RU" altLang="de-DE" dirty="0">
                <a:solidFill>
                  <a:srgbClr val="000000"/>
                </a:solidFill>
                <a:cs typeface="Times New Roman" pitchFamily="18" charset="0"/>
              </a:rPr>
              <a:t>«не потерять голову» при чувстве опасности. Соблюдайте  осторожность в своем решении и ищите советы у людей, которым Вы  доверяете.</a:t>
            </a:r>
          </a:p>
          <a:p>
            <a:pPr marL="180000" eaLnBrk="1" fontAlgn="base" hangingPunct="1"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DE" i="1" dirty="0" smtClean="0">
                <a:solidFill>
                  <a:srgbClr val="000000"/>
                </a:solidFill>
                <a:cs typeface="Times New Roman" pitchFamily="18" charset="0"/>
              </a:rPr>
              <a:t>Какие </a:t>
            </a:r>
            <a:r>
              <a:rPr lang="ru-RU" altLang="de-DE" i="1" dirty="0">
                <a:solidFill>
                  <a:srgbClr val="000000"/>
                </a:solidFill>
                <a:cs typeface="Times New Roman" pitchFamily="18" charset="0"/>
              </a:rPr>
              <a:t>аспекты терапевтического модуля «Принятие решений», на мой взгляд, особенно полезны?</a:t>
            </a:r>
            <a:br>
              <a:rPr lang="ru-RU" altLang="de-DE" i="1" dirty="0">
                <a:solidFill>
                  <a:srgbClr val="000000"/>
                </a:solidFill>
                <a:cs typeface="Times New Roman" pitchFamily="18" charset="0"/>
              </a:rPr>
            </a:br>
            <a:r>
              <a:rPr lang="ru-RU" altLang="de-DE" i="1" dirty="0">
                <a:solidFill>
                  <a:srgbClr val="000000"/>
                </a:solidFill>
                <a:cs typeface="Times New Roman" pitchFamily="18" charset="0"/>
              </a:rPr>
              <a:t>Когда и в какой конкретной ситуации я мог бы применить полученные знания? В чем это мне модет помочь (например, чувствовать себя менее напряженным)?</a:t>
            </a:r>
          </a:p>
          <a:p>
            <a:pPr marL="180000" eaLnBrk="1" fontAlgn="base" hangingPunct="1"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de-DE" i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de-DE" sz="2000" b="0" dirty="0">
                <a:solidFill>
                  <a:srgbClr val="D16349"/>
                </a:solidFill>
                <a:latin typeface="Verdana" pitchFamily="34" charset="0"/>
              </a:rPr>
              <a:t>Что общего это имеет с </a:t>
            </a:r>
            <a:r>
              <a:rPr lang="ru-RU" altLang="de-DE" sz="2000" b="0" dirty="0" smtClean="0">
                <a:solidFill>
                  <a:srgbClr val="D16349"/>
                </a:solidFill>
                <a:latin typeface="Verdana" pitchFamily="34" charset="0"/>
              </a:rPr>
              <a:t>психозом</a:t>
            </a:r>
            <a:r>
              <a:rPr lang="en-US" altLang="de-DE" sz="2000" b="0" dirty="0" smtClean="0">
                <a:solidFill>
                  <a:srgbClr val="D16349"/>
                </a:solidFill>
                <a:latin typeface="Verdana" pitchFamily="34" charset="0"/>
              </a:rPr>
              <a:t>?</a:t>
            </a:r>
            <a:endParaRPr lang="en-US" altLang="de-DE" sz="2000" dirty="0">
              <a:solidFill>
                <a:srgbClr val="D16349"/>
              </a:solidFill>
              <a:latin typeface="Verdana" pitchFamily="34" charset="0"/>
            </a:endParaRPr>
          </a:p>
        </p:txBody>
      </p:sp>
      <p:grpSp>
        <p:nvGrpSpPr>
          <p:cNvPr id="7" name="Group 21"/>
          <p:cNvGrpSpPr>
            <a:grpSpLocks/>
          </p:cNvGrpSpPr>
          <p:nvPr/>
        </p:nvGrpSpPr>
        <p:grpSpPr bwMode="auto">
          <a:xfrm>
            <a:off x="0" y="6167438"/>
            <a:ext cx="2339975" cy="536575"/>
            <a:chOff x="0" y="3957"/>
            <a:chExt cx="1474" cy="338"/>
          </a:xfrm>
        </p:grpSpPr>
        <p:sp>
          <p:nvSpPr>
            <p:cNvPr id="8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392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 b="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pic>
          <p:nvPicPr>
            <p:cNvPr id="9" name="Picture 70" descr="Notizen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de-DE" altLang="de-DE" sz="1400" b="0" dirty="0">
                  <a:solidFill>
                    <a:srgbClr val="000000"/>
                  </a:solidFill>
                  <a:latin typeface="Verdana" pitchFamily="34" charset="0"/>
                  <a:sym typeface="Wingdings" pitchFamily="2" charset="2"/>
                </a:rPr>
                <a:t>  </a:t>
              </a:r>
              <a:r>
                <a:rPr lang="de-DE" altLang="de-DE" sz="1200" b="0" dirty="0">
                  <a:solidFill>
                    <a:srgbClr val="000000"/>
                  </a:solidFill>
                  <a:latin typeface="Verdana" pitchFamily="34" charset="0"/>
                  <a:sym typeface="Wingdings" pitchFamily="2" charset="2"/>
                </a:rPr>
                <a:t></a:t>
              </a:r>
              <a:r>
                <a:rPr lang="de-DE" altLang="de-DE" sz="1200" b="0" dirty="0">
                  <a:solidFill>
                    <a:srgbClr val="000000"/>
                  </a:solidFill>
                  <a:latin typeface="Verdana" pitchFamily="34" charset="0"/>
                </a:rPr>
                <a:t> </a:t>
              </a:r>
              <a:r>
                <a:rPr lang="ru-RU" altLang="de-DE" sz="1200" b="0" i="1" dirty="0" smtClean="0">
                  <a:solidFill>
                    <a:srgbClr val="000000"/>
                  </a:solidFill>
                  <a:latin typeface="Verdana" pitchFamily="34" charset="0"/>
                </a:rPr>
                <a:t>Рабочий лист</a:t>
              </a:r>
              <a:r>
                <a:rPr lang="en-US" altLang="de-DE" sz="1200" b="0" i="1" dirty="0" smtClean="0">
                  <a:solidFill>
                    <a:srgbClr val="000000"/>
                  </a:solidFill>
                  <a:latin typeface="Verdana" pitchFamily="34" charset="0"/>
                </a:rPr>
                <a:t> </a:t>
              </a:r>
              <a:r>
                <a:rPr lang="de-DE" altLang="de-DE" sz="1200" b="0" i="1" dirty="0" smtClean="0">
                  <a:solidFill>
                    <a:srgbClr val="000000"/>
                  </a:solidFill>
                  <a:latin typeface="Verdana" pitchFamily="34" charset="0"/>
                </a:rPr>
                <a:t>6.5</a:t>
              </a:r>
              <a:endParaRPr lang="de-DE" altLang="de-DE" sz="1200" b="0" i="1" dirty="0">
                <a:solidFill>
                  <a:srgbClr val="000000"/>
                </a:solidFill>
                <a:latin typeface="Verdana" pitchFamily="34" charset="0"/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de-DE" altLang="de-DE" sz="1200" b="0" dirty="0">
                  <a:solidFill>
                    <a:srgbClr val="000000"/>
                  </a:solidFill>
                  <a:latin typeface="Verdana" pitchFamily="34" charset="0"/>
                </a:rPr>
                <a:t>     </a:t>
              </a:r>
            </a:p>
          </p:txBody>
        </p:sp>
      </p:grpSp>
      <p:sp>
        <p:nvSpPr>
          <p:cNvPr id="11" name="object 4"/>
          <p:cNvSpPr txBox="1">
            <a:spLocks/>
          </p:cNvSpPr>
          <p:nvPr/>
        </p:nvSpPr>
        <p:spPr>
          <a:xfrm>
            <a:off x="6667118" y="6682771"/>
            <a:ext cx="1911984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z-Cyrl-AZ" sz="1200" b="1" i="0" u="none" strike="noStrike" kern="1200" cap="none" spc="0" normalizeH="0" baseline="0" noProof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Исправление</a:t>
            </a:r>
            <a:r>
              <a:rPr kumimoji="0" lang="az-Cyrl-AZ" sz="1200" b="1" i="0" u="none" strike="noStrike" kern="1200" cap="none" spc="-110" normalizeH="0" baseline="0" noProof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az-Cyrl-AZ" sz="1200" b="1" i="0" u="none" strike="noStrike" kern="1200" cap="none" spc="0" normalizeH="0" baseline="0" noProof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мнения</a:t>
            </a:r>
            <a:endParaRPr kumimoji="0" lang="az-Cyrl-AZ" sz="1200" b="1" i="0" u="none" strike="noStrike" kern="1200" cap="none" spc="0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13" name="object 5"/>
          <p:cNvSpPr txBox="1">
            <a:spLocks/>
          </p:cNvSpPr>
          <p:nvPr/>
        </p:nvSpPr>
        <p:spPr>
          <a:xfrm>
            <a:off x="8729980" y="6677000"/>
            <a:ext cx="422275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200" b="1" i="0" kern="1200">
                <a:solidFill>
                  <a:srgbClr val="636B85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36B85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6.40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636B85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01271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1268019"/>
            <a:ext cx="8631555" cy="33039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684530">
              <a:lnSpc>
                <a:spcPct val="105500"/>
              </a:lnSpc>
              <a:spcBef>
                <a:spcPts val="1055"/>
              </a:spcBef>
            </a:pPr>
            <a:r>
              <a:rPr sz="1800" b="1" spc="-5" dirty="0" err="1" smtClean="0">
                <a:latin typeface="Verdana"/>
                <a:cs typeface="Verdana"/>
              </a:rPr>
              <a:t>Пример</a:t>
            </a:r>
            <a:r>
              <a:rPr sz="1800" b="1" spc="-5" dirty="0">
                <a:latin typeface="Verdana"/>
                <a:cs typeface="Verdana"/>
              </a:rPr>
              <a:t>: </a:t>
            </a:r>
            <a:r>
              <a:rPr sz="1800" spc="-5" dirty="0">
                <a:latin typeface="Verdana"/>
                <a:cs typeface="Verdana"/>
              </a:rPr>
              <a:t>Кэрол вызывает полицию, </a:t>
            </a:r>
            <a:r>
              <a:rPr sz="1800" dirty="0">
                <a:latin typeface="Verdana"/>
                <a:cs typeface="Verdana"/>
              </a:rPr>
              <a:t>потому </a:t>
            </a:r>
            <a:r>
              <a:rPr sz="1800" spc="-5" dirty="0">
                <a:latin typeface="Verdana"/>
                <a:cs typeface="Verdana"/>
              </a:rPr>
              <a:t>убеждена, что </a:t>
            </a:r>
            <a:r>
              <a:rPr sz="1800" dirty="0">
                <a:latin typeface="Verdana"/>
                <a:cs typeface="Verdana"/>
              </a:rPr>
              <a:t>соседи  </a:t>
            </a:r>
            <a:r>
              <a:rPr sz="1800" spc="-5" dirty="0">
                <a:latin typeface="Verdana"/>
                <a:cs typeface="Verdana"/>
              </a:rPr>
              <a:t>украли брэндовое </a:t>
            </a:r>
            <a:r>
              <a:rPr sz="1800" dirty="0">
                <a:latin typeface="Verdana"/>
                <a:cs typeface="Verdana"/>
              </a:rPr>
              <a:t>новое </a:t>
            </a:r>
            <a:r>
              <a:rPr sz="1800" spc="-5" dirty="0">
                <a:latin typeface="Verdana"/>
                <a:cs typeface="Verdana"/>
              </a:rPr>
              <a:t>нижнее </a:t>
            </a:r>
            <a:r>
              <a:rPr sz="1800" dirty="0">
                <a:latin typeface="Verdana"/>
                <a:cs typeface="Verdana"/>
              </a:rPr>
              <a:t>белье в</a:t>
            </a:r>
            <a:r>
              <a:rPr sz="1800" spc="-10" dirty="0">
                <a:latin typeface="Verdana"/>
                <a:cs typeface="Verdana"/>
              </a:rPr>
              <a:t> </a:t>
            </a:r>
            <a:r>
              <a:rPr sz="1800" dirty="0" err="1">
                <a:latin typeface="Verdana"/>
                <a:cs typeface="Verdana"/>
              </a:rPr>
              <a:t>подвале</a:t>
            </a:r>
            <a:r>
              <a:rPr sz="1800" dirty="0" smtClean="0">
                <a:latin typeface="Verdana"/>
                <a:cs typeface="Verdana"/>
              </a:rPr>
              <a:t>.</a:t>
            </a:r>
            <a:endParaRPr sz="18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800" b="1" spc="-5" dirty="0">
                <a:latin typeface="Verdana"/>
                <a:cs typeface="Verdana"/>
              </a:rPr>
              <a:t>Предыстория: </a:t>
            </a:r>
            <a:r>
              <a:rPr sz="1800" dirty="0">
                <a:latin typeface="Verdana"/>
                <a:cs typeface="Verdana"/>
              </a:rPr>
              <a:t>Она </a:t>
            </a:r>
            <a:r>
              <a:rPr sz="1800" spc="-5" dirty="0">
                <a:latin typeface="Verdana"/>
                <a:cs typeface="Verdana"/>
              </a:rPr>
              <a:t>убеждена, что </a:t>
            </a:r>
            <a:r>
              <a:rPr sz="1800" dirty="0">
                <a:latin typeface="Verdana"/>
                <a:cs typeface="Verdana"/>
              </a:rPr>
              <a:t>соседи хотят </a:t>
            </a:r>
            <a:r>
              <a:rPr sz="1800" spc="-5" dirty="0">
                <a:latin typeface="Verdana"/>
                <a:cs typeface="Verdana"/>
              </a:rPr>
              <a:t>унизить </a:t>
            </a:r>
            <a:r>
              <a:rPr sz="1800" dirty="0">
                <a:latin typeface="Verdana"/>
                <a:cs typeface="Verdana"/>
              </a:rPr>
              <a:t>ее </a:t>
            </a:r>
            <a:r>
              <a:rPr sz="1800" spc="-5" dirty="0">
                <a:latin typeface="Verdana"/>
                <a:cs typeface="Verdana"/>
              </a:rPr>
              <a:t>и</a:t>
            </a:r>
            <a:r>
              <a:rPr sz="1800" spc="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тем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Verdana"/>
                <a:cs typeface="Verdana"/>
              </a:rPr>
              <a:t>самым вытеснить </a:t>
            </a:r>
            <a:r>
              <a:rPr sz="1800" dirty="0">
                <a:latin typeface="Verdana"/>
                <a:cs typeface="Verdana"/>
              </a:rPr>
              <a:t>из жилого</a:t>
            </a:r>
            <a:r>
              <a:rPr sz="1800" spc="-80" dirty="0">
                <a:latin typeface="Verdana"/>
                <a:cs typeface="Verdana"/>
              </a:rPr>
              <a:t> </a:t>
            </a:r>
            <a:r>
              <a:rPr sz="1800" dirty="0" err="1">
                <a:latin typeface="Verdana"/>
                <a:cs typeface="Verdana"/>
              </a:rPr>
              <a:t>дома</a:t>
            </a:r>
            <a:r>
              <a:rPr sz="1800" dirty="0" smtClean="0">
                <a:latin typeface="Verdana"/>
                <a:cs typeface="Verdana"/>
              </a:rPr>
              <a:t>.</a:t>
            </a:r>
            <a:endParaRPr lang="de-DE" sz="1800" dirty="0" smtClean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 dirty="0">
              <a:latin typeface="Verdana"/>
              <a:cs typeface="Verdana"/>
            </a:endParaRPr>
          </a:p>
          <a:p>
            <a:pPr marL="12700" marR="5080">
              <a:lnSpc>
                <a:spcPct val="105100"/>
              </a:lnSpc>
              <a:spcBef>
                <a:spcPts val="430"/>
              </a:spcBef>
            </a:pPr>
            <a:r>
              <a:rPr sz="1800" b="1" spc="-5" dirty="0">
                <a:latin typeface="Verdana"/>
                <a:cs typeface="Verdana"/>
              </a:rPr>
              <a:t>Но!: </a:t>
            </a:r>
            <a:r>
              <a:rPr sz="1800" dirty="0">
                <a:latin typeface="Verdana"/>
                <a:cs typeface="Verdana"/>
              </a:rPr>
              <a:t>Даже если </a:t>
            </a:r>
            <a:r>
              <a:rPr sz="1800" spc="-5" dirty="0">
                <a:latin typeface="Verdana"/>
                <a:cs typeface="Verdana"/>
              </a:rPr>
              <a:t>и </a:t>
            </a:r>
            <a:r>
              <a:rPr sz="1800" spc="-10" dirty="0">
                <a:latin typeface="Verdana"/>
                <a:cs typeface="Verdana"/>
              </a:rPr>
              <a:t>был </a:t>
            </a:r>
            <a:r>
              <a:rPr sz="1800" spc="-5" dirty="0">
                <a:latin typeface="Verdana"/>
                <a:cs typeface="Verdana"/>
              </a:rPr>
              <a:t>конфликт с </a:t>
            </a:r>
            <a:r>
              <a:rPr sz="1800" dirty="0">
                <a:latin typeface="Verdana"/>
                <a:cs typeface="Verdana"/>
              </a:rPr>
              <a:t>одним </a:t>
            </a:r>
            <a:r>
              <a:rPr sz="1800" spc="-5" dirty="0">
                <a:latin typeface="Verdana"/>
                <a:cs typeface="Verdana"/>
              </a:rPr>
              <a:t>конкретным </a:t>
            </a:r>
            <a:r>
              <a:rPr sz="1800" dirty="0">
                <a:latin typeface="Verdana"/>
                <a:cs typeface="Verdana"/>
              </a:rPr>
              <a:t>жильцом дома, то  </a:t>
            </a:r>
            <a:r>
              <a:rPr sz="1800" spc="-5" dirty="0">
                <a:latin typeface="Verdana"/>
                <a:cs typeface="Verdana"/>
              </a:rPr>
              <a:t>другие </a:t>
            </a:r>
            <a:r>
              <a:rPr sz="1800" dirty="0">
                <a:latin typeface="Verdana"/>
                <a:cs typeface="Verdana"/>
              </a:rPr>
              <a:t>соседи </a:t>
            </a:r>
            <a:r>
              <a:rPr sz="1800" spc="-5" dirty="0">
                <a:latin typeface="Verdana"/>
                <a:cs typeface="Verdana"/>
              </a:rPr>
              <a:t>были </a:t>
            </a:r>
            <a:r>
              <a:rPr sz="1800" dirty="0">
                <a:latin typeface="Verdana"/>
                <a:cs typeface="Verdana"/>
              </a:rPr>
              <a:t>для </a:t>
            </a:r>
            <a:r>
              <a:rPr sz="1800" spc="-5" dirty="0">
                <a:latin typeface="Verdana"/>
                <a:cs typeface="Verdana"/>
              </a:rPr>
              <a:t>нее только </a:t>
            </a:r>
            <a:r>
              <a:rPr sz="1800" dirty="0">
                <a:latin typeface="Verdana"/>
                <a:cs typeface="Verdana"/>
              </a:rPr>
              <a:t>в помощь </a:t>
            </a:r>
            <a:r>
              <a:rPr sz="1800" spc="-20" dirty="0">
                <a:latin typeface="Verdana"/>
                <a:cs typeface="Verdana"/>
              </a:rPr>
              <a:t>(напр., </a:t>
            </a:r>
            <a:r>
              <a:rPr sz="1800" spc="-5" dirty="0">
                <a:latin typeface="Verdana"/>
                <a:cs typeface="Verdana"/>
              </a:rPr>
              <a:t>принимали почту,  когда </a:t>
            </a:r>
            <a:r>
              <a:rPr sz="1800" dirty="0">
                <a:latin typeface="Verdana"/>
                <a:cs typeface="Verdana"/>
              </a:rPr>
              <a:t>ее </a:t>
            </a:r>
            <a:r>
              <a:rPr sz="1800" spc="-5" dirty="0">
                <a:latin typeface="Verdana"/>
                <a:cs typeface="Verdana"/>
              </a:rPr>
              <a:t>не было </a:t>
            </a:r>
            <a:r>
              <a:rPr sz="1800" dirty="0">
                <a:latin typeface="Verdana"/>
                <a:cs typeface="Verdana"/>
              </a:rPr>
              <a:t>дома). Несмотря </a:t>
            </a:r>
            <a:r>
              <a:rPr sz="1800" spc="-5" dirty="0">
                <a:latin typeface="Verdana"/>
                <a:cs typeface="Verdana"/>
              </a:rPr>
              <a:t>на </a:t>
            </a:r>
            <a:r>
              <a:rPr sz="1800" dirty="0">
                <a:latin typeface="Verdana"/>
                <a:cs typeface="Verdana"/>
              </a:rPr>
              <a:t>то, </a:t>
            </a:r>
            <a:r>
              <a:rPr sz="1800" spc="-5" dirty="0">
                <a:latin typeface="Verdana"/>
                <a:cs typeface="Verdana"/>
              </a:rPr>
              <a:t>что </a:t>
            </a:r>
            <a:r>
              <a:rPr sz="1800" dirty="0">
                <a:latin typeface="Verdana"/>
                <a:cs typeface="Verdana"/>
              </a:rPr>
              <a:t>в </a:t>
            </a:r>
            <a:r>
              <a:rPr sz="1800" spc="-5" dirty="0">
                <a:latin typeface="Verdana"/>
                <a:cs typeface="Verdana"/>
              </a:rPr>
              <a:t>результате она </a:t>
            </a:r>
            <a:r>
              <a:rPr sz="1800" dirty="0">
                <a:latin typeface="Verdana"/>
                <a:cs typeface="Verdana"/>
              </a:rPr>
              <a:t>нашла  свое </a:t>
            </a:r>
            <a:r>
              <a:rPr sz="1800" spc="-5" dirty="0">
                <a:latin typeface="Verdana"/>
                <a:cs typeface="Verdana"/>
              </a:rPr>
              <a:t>нижнее </a:t>
            </a:r>
            <a:r>
              <a:rPr sz="1800" dirty="0">
                <a:latin typeface="Verdana"/>
                <a:cs typeface="Verdana"/>
              </a:rPr>
              <a:t>белье, которое </a:t>
            </a:r>
            <a:r>
              <a:rPr sz="1800" spc="-5" dirty="0">
                <a:latin typeface="Verdana"/>
                <a:cs typeface="Verdana"/>
              </a:rPr>
              <a:t>якобы было украдено </a:t>
            </a:r>
            <a:r>
              <a:rPr sz="1800" dirty="0">
                <a:latin typeface="Verdana"/>
                <a:cs typeface="Verdana"/>
              </a:rPr>
              <a:t>соседями, </a:t>
            </a:r>
            <a:r>
              <a:rPr sz="1800" spc="-5" dirty="0">
                <a:latin typeface="Verdana"/>
                <a:cs typeface="Verdana"/>
              </a:rPr>
              <a:t>она  глубоко убеждена </a:t>
            </a:r>
            <a:r>
              <a:rPr sz="1800" dirty="0">
                <a:latin typeface="Verdana"/>
                <a:cs typeface="Verdana"/>
              </a:rPr>
              <a:t>в том, </a:t>
            </a:r>
            <a:r>
              <a:rPr sz="1800" spc="-5" dirty="0">
                <a:latin typeface="Verdana"/>
                <a:cs typeface="Verdana"/>
              </a:rPr>
              <a:t>что </a:t>
            </a:r>
            <a:r>
              <a:rPr sz="1800" dirty="0">
                <a:latin typeface="Verdana"/>
                <a:cs typeface="Verdana"/>
              </a:rPr>
              <a:t>соседи хотят навредить</a:t>
            </a:r>
            <a:r>
              <a:rPr sz="1800" spc="-1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ей.</a:t>
            </a: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dirty="0"/>
              <a:t>Исправление</a:t>
            </a:r>
            <a:r>
              <a:rPr spc="-110" dirty="0"/>
              <a:t> </a:t>
            </a:r>
            <a:r>
              <a:rPr dirty="0"/>
              <a:t>мнения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729980" y="6677000"/>
            <a:ext cx="409575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z="1200" b="1" spc="5" dirty="0" smtClean="0">
                <a:solidFill>
                  <a:srgbClr val="636B85"/>
                </a:solidFill>
                <a:latin typeface="Verdana"/>
                <a:cs typeface="Verdana"/>
              </a:rPr>
              <a:t>6.4</a:t>
            </a:r>
            <a:r>
              <a:rPr lang="ru-RU" sz="1200" b="1" spc="5" dirty="0" smtClean="0">
                <a:solidFill>
                  <a:srgbClr val="636B85"/>
                </a:solidFill>
                <a:latin typeface="Verdana"/>
                <a:cs typeface="Verdana"/>
              </a:rPr>
              <a:t>1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de-DE" sz="2000" b="0" dirty="0">
                <a:solidFill>
                  <a:srgbClr val="D16349"/>
                </a:solidFill>
                <a:latin typeface="Verdana" pitchFamily="34" charset="0"/>
              </a:rPr>
              <a:t>Что общего это имеет с </a:t>
            </a:r>
            <a:r>
              <a:rPr lang="ru-RU" altLang="de-DE" sz="2000" b="0" dirty="0" smtClean="0">
                <a:solidFill>
                  <a:srgbClr val="D16349"/>
                </a:solidFill>
                <a:latin typeface="Verdana" pitchFamily="34" charset="0"/>
              </a:rPr>
              <a:t>психозом</a:t>
            </a:r>
            <a:r>
              <a:rPr lang="en-US" altLang="de-DE" sz="2000" b="0" dirty="0" smtClean="0">
                <a:solidFill>
                  <a:srgbClr val="D16349"/>
                </a:solidFill>
                <a:latin typeface="Verdana" pitchFamily="34" charset="0"/>
              </a:rPr>
              <a:t>?</a:t>
            </a:r>
            <a:endParaRPr lang="en-US" altLang="de-DE" sz="2000" dirty="0">
              <a:solidFill>
                <a:srgbClr val="D16349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4085</Words>
  <Application>Microsoft Office PowerPoint</Application>
  <PresentationFormat>Bildschirmpräsentation (4:3)</PresentationFormat>
  <Paragraphs>493</Paragraphs>
  <Slides>41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41</vt:i4>
      </vt:variant>
    </vt:vector>
  </HeadingPairs>
  <TitlesOfParts>
    <vt:vector size="52" baseType="lpstr">
      <vt:lpstr>Arial</vt:lpstr>
      <vt:lpstr>Calibri</vt:lpstr>
      <vt:lpstr>Courier New</vt:lpstr>
      <vt:lpstr>Georgia</vt:lpstr>
      <vt:lpstr>Times New Roman</vt:lpstr>
      <vt:lpstr>Verdana</vt:lpstr>
      <vt:lpstr>Wingdings</vt:lpstr>
      <vt:lpstr>Wingdings 2</vt:lpstr>
      <vt:lpstr>Office Theme</vt:lpstr>
      <vt:lpstr>3_Cronus</vt:lpstr>
      <vt:lpstr>4_Cronus</vt:lpstr>
      <vt:lpstr>Метакогнитивная терапия</vt:lpstr>
      <vt:lpstr>Исправление мнения</vt:lpstr>
      <vt:lpstr>Исправление мнения</vt:lpstr>
      <vt:lpstr>Какой в этом смысл?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Три цифры следуют правилу. Каково правило?</vt:lpstr>
      <vt:lpstr>Три цифры следуют правилу. Каково правило?</vt:lpstr>
      <vt:lpstr>Видеть то, что Вы хотите или ожидаете увидеть (эффект подтверждения в повседневной жизни)</vt:lpstr>
      <vt:lpstr>Видеть то, что Вы хотите или ожидаете увидеть (эффект подтверждения в повседневной жизни)</vt:lpstr>
      <vt:lpstr>Задание 1</vt:lpstr>
      <vt:lpstr>Пожалуйста переоцените вероятность ответа</vt:lpstr>
      <vt:lpstr>Пожалуйста переоцените вероятность ответа</vt:lpstr>
      <vt:lpstr>Пожалуйста переоцените вероятность ответа</vt:lpstr>
      <vt:lpstr>Пожалуйста переоцените вероятность ответа</vt:lpstr>
      <vt:lpstr>Для окончательного принятия решения необходимо просмотреть все фотографии</vt:lpstr>
      <vt:lpstr>Задание 2: Пожалуйста оцените вероятность ответа</vt:lpstr>
      <vt:lpstr>Пожалуйста переоцените вероятность ответа</vt:lpstr>
      <vt:lpstr>Пожалуйста переоцените вероятность ответа</vt:lpstr>
      <vt:lpstr>Пожалуйста переоцените вероятность ответа</vt:lpstr>
      <vt:lpstr>Для окончательного принятия решения необходимо просмотреть все фотографии</vt:lpstr>
      <vt:lpstr>Выборочный пример: настоящее отравление или иллюзия?</vt:lpstr>
      <vt:lpstr>Выборочный пример: настоящее отравление или иллюзия?</vt:lpstr>
      <vt:lpstr>Выборочный пример: настоящее отравление или иллюзия?</vt:lpstr>
      <vt:lpstr>Выборочный пример: настоящее отравление или иллюзия?</vt:lpstr>
      <vt:lpstr>Выборочный пример: просвещенность или иллюзия?</vt:lpstr>
      <vt:lpstr>Выборочный пример: просвещенность или иллюзия?</vt:lpstr>
      <vt:lpstr>Выборочный пример: просвещенность или иллюзия?</vt:lpstr>
      <vt:lpstr>Выборочный пример: просвещенность или иллюзия?</vt:lpstr>
      <vt:lpstr>Ваши убеждения: личный пример</vt:lpstr>
      <vt:lpstr>Изменения в окружающей среде! Неужели это действительно так?</vt:lpstr>
      <vt:lpstr>По Вашему мнению, важен ли обмен мнением с другими? Почему?</vt:lpstr>
      <vt:lpstr>Обмен мнением с другими людьми во время психотического кризиса?</vt:lpstr>
      <vt:lpstr>Обмен мнением с другими людьми vs.  выводы во время психотического кризиса</vt:lpstr>
      <vt:lpstr>Есть ли люди, которым Вы доверяете? Кто приходит Вам на ум?</vt:lpstr>
      <vt:lpstr>Применение к повседневной жизни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Computer09</cp:lastModifiedBy>
  <cp:revision>42</cp:revision>
  <dcterms:created xsi:type="dcterms:W3CDTF">2017-04-16T19:29:59Z</dcterms:created>
  <dcterms:modified xsi:type="dcterms:W3CDTF">2017-07-21T13:25:58Z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2014-01-14T00:00:00Z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2017-04-16T00:00:00Z</vt:filetime>
  </property>
</Properties>
</file>