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8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0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2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9" r:id="rId3"/>
    <p:sldMasterId id="2147483691" r:id="rId4"/>
    <p:sldMasterId id="2147483703" r:id="rId5"/>
    <p:sldMasterId id="2147483715" r:id="rId6"/>
    <p:sldMasterId id="2147483727" r:id="rId7"/>
    <p:sldMasterId id="2147483739" r:id="rId8"/>
    <p:sldMasterId id="2147483751" r:id="rId9"/>
    <p:sldMasterId id="2147483763" r:id="rId10"/>
    <p:sldMasterId id="2147483775" r:id="rId11"/>
    <p:sldMasterId id="2147483787" r:id="rId12"/>
    <p:sldMasterId id="2147483799" r:id="rId13"/>
  </p:sldMasterIdLst>
  <p:notesMasterIdLst>
    <p:notesMasterId r:id="rId77"/>
  </p:notesMasterIdLst>
  <p:sldIdLst>
    <p:sldId id="325" r:id="rId14"/>
    <p:sldId id="260" r:id="rId15"/>
    <p:sldId id="334" r:id="rId16"/>
    <p:sldId id="333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273" r:id="rId47"/>
    <p:sldId id="274" r:id="rId48"/>
    <p:sldId id="275" r:id="rId49"/>
    <p:sldId id="276" r:id="rId50"/>
    <p:sldId id="316" r:id="rId51"/>
    <p:sldId id="317" r:id="rId52"/>
    <p:sldId id="318" r:id="rId53"/>
    <p:sldId id="277" r:id="rId54"/>
    <p:sldId id="278" r:id="rId55"/>
    <p:sldId id="326" r:id="rId56"/>
    <p:sldId id="280" r:id="rId57"/>
    <p:sldId id="331" r:id="rId58"/>
    <p:sldId id="320" r:id="rId59"/>
    <p:sldId id="282" r:id="rId60"/>
    <p:sldId id="322" r:id="rId61"/>
    <p:sldId id="321" r:id="rId62"/>
    <p:sldId id="330" r:id="rId63"/>
    <p:sldId id="329" r:id="rId64"/>
    <p:sldId id="285" r:id="rId65"/>
    <p:sldId id="286" r:id="rId66"/>
    <p:sldId id="287" r:id="rId67"/>
    <p:sldId id="288" r:id="rId68"/>
    <p:sldId id="323" r:id="rId69"/>
    <p:sldId id="290" r:id="rId70"/>
    <p:sldId id="291" r:id="rId71"/>
    <p:sldId id="292" r:id="rId72"/>
    <p:sldId id="294" r:id="rId73"/>
    <p:sldId id="332" r:id="rId74"/>
    <p:sldId id="324" r:id="rId75"/>
    <p:sldId id="296" r:id="rId76"/>
  </p:sldIdLst>
  <p:sldSz cx="9144000" cy="6864350"/>
  <p:notesSz cx="9144000" cy="68643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2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ne Hottenrott" initials="JH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72"/>
      </p:cViewPr>
      <p:guideLst>
        <p:guide orient="horz" pos="2882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76" Type="http://schemas.openxmlformats.org/officeDocument/2006/relationships/slide" Target="slides/slide6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slide" Target="slides/slide53.xml"/><Relationship Id="rId74" Type="http://schemas.openxmlformats.org/officeDocument/2006/relationships/slide" Target="slides/slide61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82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C316F-058F-4DD9-A8FB-A6728ECB0B09}" type="datetimeFigureOut">
              <a:rPr lang="de-DE" smtClean="0"/>
              <a:t>21.07.2017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260725"/>
            <a:ext cx="7315200" cy="3089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986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986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9188B-6F02-4B90-A512-0A174573AC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186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49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9188B-6F02-4B90-A512-0A174573ACA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1344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68EA7AA-65F2-479F-AFA4-BED1B3B24661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17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6485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06B451B-D5CC-4C75-A577-6D2DCD697033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18</a:t>
            </a:fld>
            <a:endParaRPr lang="de-DE" altLang="de-DE" sz="1300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8834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31BC356-8D20-49E3-BC70-08C3BDB85DF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19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7520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98E719-AF5E-49F9-9F29-2CC93035CBC1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20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1739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ACE7ABF-69F3-401D-8BA0-D8D1AC71A327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21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3553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559C1A4-086A-486A-A5D8-7A6BBA427475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22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6379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10A831B-565F-4ED3-A17D-CBEBF8164762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23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8001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24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552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25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084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26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084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27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084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28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084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29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084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30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0847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31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084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32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0847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ADA52D-5230-4C88-9E18-966115BF662A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33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70847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D50851B-E92B-4B10-BD87-EC01B823BEE7}" type="slidenum">
              <a:rPr lang="de-DE" altLang="de-DE" sz="1300" smtClean="0"/>
              <a:pPr eaLnBrk="1" hangingPunct="1">
                <a:spcBef>
                  <a:spcPct val="0"/>
                </a:spcBef>
              </a:pPr>
              <a:t>43</a:t>
            </a:fld>
            <a:endParaRPr lang="de-DE" altLang="de-DE" sz="1300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06208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49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9188B-6F02-4B90-A512-0A174573ACA6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563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49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9188B-6F02-4B90-A512-0A174573ACA6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74538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D50851B-E92B-4B10-BD87-EC01B823BEE7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46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41882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9188B-6F02-4B90-A512-0A174573ACA6}" type="slidenum">
              <a:rPr lang="de-DE" smtClean="0"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04280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57500" y="514350"/>
            <a:ext cx="3429000" cy="2574925"/>
          </a:xfrm>
          <a:ln/>
        </p:spPr>
      </p:sp>
      <p:sp>
        <p:nvSpPr>
          <p:cNvPr id="10547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0547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D536011-0594-43F6-A355-F1BE0E5142D0}" type="slidenum">
              <a:rPr lang="de-DE" altLang="de-DE" sz="13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56</a:t>
            </a:fld>
            <a:endParaRPr lang="de-DE" altLang="de-DE" sz="13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8410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9188B-6F02-4B90-A512-0A174573ACA6}" type="slidenum">
              <a:rPr lang="de-DE" smtClean="0"/>
              <a:t>63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846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295" y="2127961"/>
            <a:ext cx="7777797" cy="308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2571" y="3844128"/>
            <a:ext cx="6405245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Принятие</a:t>
            </a:r>
            <a:r>
              <a:rPr spc="40" dirty="0"/>
              <a:t> </a:t>
            </a:r>
            <a:r>
              <a:rPr spc="-10" dirty="0"/>
              <a:t>решений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5.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Принятие</a:t>
            </a:r>
            <a:r>
              <a:rPr spc="40" dirty="0"/>
              <a:t> </a:t>
            </a:r>
            <a:r>
              <a:rPr spc="-10" dirty="0"/>
              <a:t>решений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5.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517" y="1578892"/>
            <a:ext cx="398040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2430" y="1578892"/>
            <a:ext cx="398040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Принятие</a:t>
            </a:r>
            <a:r>
              <a:rPr spc="40" dirty="0"/>
              <a:t> </a:t>
            </a:r>
            <a:r>
              <a:rPr spc="-10" dirty="0"/>
              <a:t>решений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5.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Принятие</a:t>
            </a:r>
            <a:r>
              <a:rPr spc="40" dirty="0"/>
              <a:t> </a:t>
            </a:r>
            <a:r>
              <a:rPr spc="-10" dirty="0"/>
              <a:t>решений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5.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Принятие</a:t>
            </a:r>
            <a:r>
              <a:rPr spc="40" dirty="0"/>
              <a:t> </a:t>
            </a:r>
            <a:r>
              <a:rPr spc="-10" dirty="0"/>
              <a:t>решений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5.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>
          <a:xfrm rot="5400000">
            <a:off x="6835136" y="6683509"/>
            <a:ext cx="1381768" cy="18466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042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1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34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3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99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81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81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904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798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576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95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21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357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37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400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90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51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903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712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59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612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28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78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78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133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087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7083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92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18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2837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34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97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7494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233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0552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3251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151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2264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0314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75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75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9716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2531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59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89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15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8169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31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94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2786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4691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497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846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3475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3211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6716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71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71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738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6103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7499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85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11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7819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27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90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4746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086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791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7402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758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7094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468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66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66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7140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1120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436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80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06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515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22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85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8342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05532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8974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672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475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76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457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9119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60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60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0036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3246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14243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74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500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3780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1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7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5136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4924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6598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5895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1712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69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2221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0017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53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53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792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4414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0108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67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93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06867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09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72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0772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3657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1612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8998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96484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61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6369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8306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45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45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14615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5152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3980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59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85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68820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101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64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48665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3975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8096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25816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0787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35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8995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52399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19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19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46889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5294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33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59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17215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75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38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6520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05784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05075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93824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1213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26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6462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19122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10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10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7085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687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91974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24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50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52647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6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2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82519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70538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1478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2874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3853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16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3563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49812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900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2176900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31941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754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97117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9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14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9" y="1436440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5930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5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1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6661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21789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45833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37D7E-3942-4CF5-872A-F30188A6BB7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65768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200E8-E9E2-401E-9608-54C8C812B2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24681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05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739A-6515-4E2C-AE12-7B6887F27C5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07396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6179-DF9C-402F-A61A-FA7A2548C9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16286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889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6889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2FE5-9FA9-487F-84B7-6D785F353BA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8518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3484-7D2C-4D36-8B67-9268C51348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88551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4AB1A-B9D6-4CDE-B231-E09FD16071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02681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03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6429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AB6F4-2B3E-437B-81AB-0E51EE1BA8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1773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45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08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02E8B-E146-4BC2-9680-1F703C9F508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80103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46FD-0EF3-4342-92CF-B114D487F28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783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865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865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2695-32FF-4BA0-9295-F90499BB099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03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52" y="6671021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95557" y="155574"/>
            <a:ext cx="5159273" cy="308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34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4834" y="1559524"/>
            <a:ext cx="7980680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6683424"/>
            <a:ext cx="1380490" cy="1668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46B86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305"/>
              </a:lnSpc>
            </a:pPr>
            <a:r>
              <a:rPr spc="-5" dirty="0"/>
              <a:t>Принятие</a:t>
            </a:r>
            <a:r>
              <a:rPr spc="40" dirty="0"/>
              <a:t> </a:t>
            </a:r>
            <a:r>
              <a:rPr spc="-10" dirty="0"/>
              <a:t>решений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517" y="6383937"/>
            <a:ext cx="2104580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30290" y="6674742"/>
            <a:ext cx="417829" cy="333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46B86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spc="-5" dirty="0"/>
              <a:t>5.</a:t>
            </a:r>
            <a:fld id="{81D60167-4931-47E6-BA6A-407CBD079E47}" type="slidenum">
              <a:rPr spc="-5" dirty="0"/>
              <a:t>‹Nr.›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8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93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91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20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34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90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88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17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09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87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85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14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73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83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81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10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695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78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76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9005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2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72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5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70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99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66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6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65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64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63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92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96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65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57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56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55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2" y="2208984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22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3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31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30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29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41" y="2208958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6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30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22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21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20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32" y="2208949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20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12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11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10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22" y="2208939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7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09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1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4999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0761A8A-14D7-4B0D-843A-E5D983B69D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11" y="2208928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40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52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7776"/>
            <a:ext cx="8839200" cy="3876675"/>
          </a:xfrm>
          <a:custGeom>
            <a:avLst/>
            <a:gdLst/>
            <a:ahLst/>
            <a:cxnLst/>
            <a:rect l="l" t="t" r="r" b="b"/>
            <a:pathLst>
              <a:path w="8839200" h="3876675">
                <a:moveTo>
                  <a:pt x="0" y="3876675"/>
                </a:moveTo>
                <a:lnTo>
                  <a:pt x="8839200" y="3876675"/>
                </a:lnTo>
                <a:lnTo>
                  <a:pt x="8839200" y="0"/>
                </a:lnTo>
                <a:lnTo>
                  <a:pt x="0" y="0"/>
                </a:lnTo>
                <a:lnTo>
                  <a:pt x="0" y="387667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52400" y="6704012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4762"/>
                </a:moveTo>
                <a:lnTo>
                  <a:pt x="8839200" y="4762"/>
                </a:lnTo>
                <a:lnTo>
                  <a:pt x="8839200" y="0"/>
                </a:lnTo>
                <a:lnTo>
                  <a:pt x="0" y="0"/>
                </a:lnTo>
                <a:lnTo>
                  <a:pt x="0" y="476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52400" y="6708775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152400"/>
                </a:moveTo>
                <a:lnTo>
                  <a:pt x="8839200" y="152400"/>
                </a:lnTo>
                <a:lnTo>
                  <a:pt x="88392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991600" y="2517775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7"/>
                </a:moveTo>
                <a:lnTo>
                  <a:pt x="152400" y="4343397"/>
                </a:lnTo>
                <a:lnTo>
                  <a:pt x="152400" y="0"/>
                </a:lnTo>
                <a:lnTo>
                  <a:pt x="0" y="0"/>
                </a:lnTo>
                <a:lnTo>
                  <a:pt x="0" y="43433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0" y="2517775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9"/>
                </a:moveTo>
                <a:lnTo>
                  <a:pt x="152400" y="4343399"/>
                </a:lnTo>
                <a:lnTo>
                  <a:pt x="152400" y="0"/>
                </a:lnTo>
                <a:lnTo>
                  <a:pt x="0" y="0"/>
                </a:lnTo>
                <a:lnTo>
                  <a:pt x="0" y="4343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0" y="3175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0" y="2514600"/>
                </a:moveTo>
                <a:lnTo>
                  <a:pt x="9144000" y="2514600"/>
                </a:lnTo>
                <a:lnTo>
                  <a:pt x="91440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46050" y="6394450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0" y="309562"/>
                </a:moveTo>
                <a:lnTo>
                  <a:pt x="8832850" y="309562"/>
                </a:lnTo>
                <a:lnTo>
                  <a:pt x="8832850" y="0"/>
                </a:lnTo>
                <a:lnTo>
                  <a:pt x="0" y="0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55575" y="2422525"/>
            <a:ext cx="8832850" cy="0"/>
          </a:xfrm>
          <a:custGeom>
            <a:avLst/>
            <a:gdLst/>
            <a:ahLst/>
            <a:cxnLst/>
            <a:rect l="l" t="t" r="r" b="b"/>
            <a:pathLst>
              <a:path w="8832850">
                <a:moveTo>
                  <a:pt x="0" y="0"/>
                </a:moveTo>
                <a:lnTo>
                  <a:pt x="8832850" y="0"/>
                </a:lnTo>
              </a:path>
            </a:pathLst>
          </a:custGeom>
          <a:ln w="11430">
            <a:solidFill>
              <a:srgbClr val="E0E0E0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52400" y="155575"/>
            <a:ext cx="8832850" cy="6546850"/>
          </a:xfrm>
          <a:custGeom>
            <a:avLst/>
            <a:gdLst/>
            <a:ahLst/>
            <a:cxnLst/>
            <a:rect l="l" t="t" r="r" b="b"/>
            <a:pathLst>
              <a:path w="8832850" h="6546850">
                <a:moveTo>
                  <a:pt x="0" y="6546850"/>
                </a:moveTo>
                <a:lnTo>
                  <a:pt x="8832850" y="6546850"/>
                </a:lnTo>
                <a:lnTo>
                  <a:pt x="8832850" y="0"/>
                </a:lnTo>
                <a:lnTo>
                  <a:pt x="0" y="0"/>
                </a:lnTo>
                <a:lnTo>
                  <a:pt x="0" y="6546850"/>
                </a:lnTo>
                <a:close/>
              </a:path>
            </a:pathLst>
          </a:custGeom>
          <a:ln w="9525">
            <a:solidFill>
              <a:srgbClr val="E0E0E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4267200" y="211772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255374" y="3990"/>
                </a:lnTo>
                <a:lnTo>
                  <a:pt x="208483" y="15544"/>
                </a:lnTo>
                <a:lnTo>
                  <a:pt x="164753" y="34032"/>
                </a:lnTo>
                <a:lnTo>
                  <a:pt x="124815" y="58826"/>
                </a:lnTo>
                <a:lnTo>
                  <a:pt x="89296" y="89296"/>
                </a:lnTo>
                <a:lnTo>
                  <a:pt x="58826" y="124815"/>
                </a:lnTo>
                <a:lnTo>
                  <a:pt x="34032" y="164753"/>
                </a:lnTo>
                <a:lnTo>
                  <a:pt x="15544" y="208483"/>
                </a:lnTo>
                <a:lnTo>
                  <a:pt x="3990" y="255374"/>
                </a:lnTo>
                <a:lnTo>
                  <a:pt x="0" y="304800"/>
                </a:lnTo>
                <a:lnTo>
                  <a:pt x="3990" y="354225"/>
                </a:lnTo>
                <a:lnTo>
                  <a:pt x="15544" y="401116"/>
                </a:lnTo>
                <a:lnTo>
                  <a:pt x="34032" y="444846"/>
                </a:lnTo>
                <a:lnTo>
                  <a:pt x="58826" y="484784"/>
                </a:lnTo>
                <a:lnTo>
                  <a:pt x="89296" y="520303"/>
                </a:lnTo>
                <a:lnTo>
                  <a:pt x="124815" y="550773"/>
                </a:lnTo>
                <a:lnTo>
                  <a:pt x="164753" y="575567"/>
                </a:lnTo>
                <a:lnTo>
                  <a:pt x="208483" y="594055"/>
                </a:lnTo>
                <a:lnTo>
                  <a:pt x="255374" y="605609"/>
                </a:lnTo>
                <a:lnTo>
                  <a:pt x="304800" y="609600"/>
                </a:lnTo>
                <a:lnTo>
                  <a:pt x="354225" y="605609"/>
                </a:lnTo>
                <a:lnTo>
                  <a:pt x="401116" y="594055"/>
                </a:lnTo>
                <a:lnTo>
                  <a:pt x="444846" y="575567"/>
                </a:lnTo>
                <a:lnTo>
                  <a:pt x="484784" y="550773"/>
                </a:lnTo>
                <a:lnTo>
                  <a:pt x="520303" y="520303"/>
                </a:lnTo>
                <a:lnTo>
                  <a:pt x="550773" y="484784"/>
                </a:lnTo>
                <a:lnTo>
                  <a:pt x="575567" y="444846"/>
                </a:lnTo>
                <a:lnTo>
                  <a:pt x="594055" y="401116"/>
                </a:lnTo>
                <a:lnTo>
                  <a:pt x="605609" y="354225"/>
                </a:lnTo>
                <a:lnTo>
                  <a:pt x="609600" y="304800"/>
                </a:lnTo>
                <a:lnTo>
                  <a:pt x="605609" y="255374"/>
                </a:lnTo>
                <a:lnTo>
                  <a:pt x="594055" y="208483"/>
                </a:lnTo>
                <a:lnTo>
                  <a:pt x="575567" y="164753"/>
                </a:lnTo>
                <a:lnTo>
                  <a:pt x="550773" y="124815"/>
                </a:lnTo>
                <a:lnTo>
                  <a:pt x="520303" y="89296"/>
                </a:lnTo>
                <a:lnTo>
                  <a:pt x="484784" y="58826"/>
                </a:lnTo>
                <a:lnTo>
                  <a:pt x="444846" y="34032"/>
                </a:lnTo>
                <a:lnTo>
                  <a:pt x="401116" y="15544"/>
                </a:lnTo>
                <a:lnTo>
                  <a:pt x="354225" y="3990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4362450" y="2212976"/>
            <a:ext cx="419100" cy="421005"/>
          </a:xfrm>
          <a:custGeom>
            <a:avLst/>
            <a:gdLst/>
            <a:ahLst/>
            <a:cxnLst/>
            <a:rect l="l" t="t" r="r" b="b"/>
            <a:pathLst>
              <a:path w="419100" h="421005">
                <a:moveTo>
                  <a:pt x="209550" y="0"/>
                </a:moveTo>
                <a:lnTo>
                  <a:pt x="161512" y="5558"/>
                </a:lnTo>
                <a:lnTo>
                  <a:pt x="117410" y="21389"/>
                </a:lnTo>
                <a:lnTo>
                  <a:pt x="78501" y="46226"/>
                </a:lnTo>
                <a:lnTo>
                  <a:pt x="46046" y="78803"/>
                </a:lnTo>
                <a:lnTo>
                  <a:pt x="21304" y="117854"/>
                </a:lnTo>
                <a:lnTo>
                  <a:pt x="5536" y="162112"/>
                </a:lnTo>
                <a:lnTo>
                  <a:pt x="0" y="210312"/>
                </a:lnTo>
                <a:lnTo>
                  <a:pt x="5536" y="258558"/>
                </a:lnTo>
                <a:lnTo>
                  <a:pt x="21304" y="302850"/>
                </a:lnTo>
                <a:lnTo>
                  <a:pt x="46046" y="341923"/>
                </a:lnTo>
                <a:lnTo>
                  <a:pt x="78501" y="374514"/>
                </a:lnTo>
                <a:lnTo>
                  <a:pt x="117410" y="399358"/>
                </a:lnTo>
                <a:lnTo>
                  <a:pt x="161512" y="415192"/>
                </a:lnTo>
                <a:lnTo>
                  <a:pt x="209550" y="420750"/>
                </a:lnTo>
                <a:lnTo>
                  <a:pt x="257587" y="415192"/>
                </a:lnTo>
                <a:lnTo>
                  <a:pt x="301689" y="399358"/>
                </a:lnTo>
                <a:lnTo>
                  <a:pt x="340598" y="374514"/>
                </a:lnTo>
                <a:lnTo>
                  <a:pt x="373053" y="341923"/>
                </a:lnTo>
                <a:lnTo>
                  <a:pt x="397795" y="302850"/>
                </a:lnTo>
                <a:lnTo>
                  <a:pt x="413563" y="258558"/>
                </a:lnTo>
                <a:lnTo>
                  <a:pt x="419100" y="210312"/>
                </a:lnTo>
                <a:lnTo>
                  <a:pt x="413563" y="162112"/>
                </a:lnTo>
                <a:lnTo>
                  <a:pt x="397795" y="117854"/>
                </a:lnTo>
                <a:lnTo>
                  <a:pt x="373053" y="78803"/>
                </a:lnTo>
                <a:lnTo>
                  <a:pt x="340598" y="46226"/>
                </a:lnTo>
                <a:lnTo>
                  <a:pt x="301689" y="21389"/>
                </a:lnTo>
                <a:lnTo>
                  <a:pt x="257587" y="5558"/>
                </a:lnTo>
                <a:lnTo>
                  <a:pt x="209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4337050" y="2187955"/>
            <a:ext cx="469900" cy="471170"/>
          </a:xfrm>
          <a:custGeom>
            <a:avLst/>
            <a:gdLst/>
            <a:ahLst/>
            <a:cxnLst/>
            <a:rect l="l" t="t" r="r" b="b"/>
            <a:pathLst>
              <a:path w="469900" h="471169">
                <a:moveTo>
                  <a:pt x="233679" y="0"/>
                </a:moveTo>
                <a:lnTo>
                  <a:pt x="186436" y="5080"/>
                </a:lnTo>
                <a:lnTo>
                  <a:pt x="142366" y="19050"/>
                </a:lnTo>
                <a:lnTo>
                  <a:pt x="102488" y="41910"/>
                </a:lnTo>
                <a:lnTo>
                  <a:pt x="67945" y="69850"/>
                </a:lnTo>
                <a:lnTo>
                  <a:pt x="39497" y="105410"/>
                </a:lnTo>
                <a:lnTo>
                  <a:pt x="18034" y="146050"/>
                </a:lnTo>
                <a:lnTo>
                  <a:pt x="4572" y="189230"/>
                </a:lnTo>
                <a:lnTo>
                  <a:pt x="0" y="237490"/>
                </a:lnTo>
                <a:lnTo>
                  <a:pt x="1397" y="261620"/>
                </a:lnTo>
                <a:lnTo>
                  <a:pt x="10922" y="307340"/>
                </a:lnTo>
                <a:lnTo>
                  <a:pt x="28955" y="349250"/>
                </a:lnTo>
                <a:lnTo>
                  <a:pt x="54355" y="387350"/>
                </a:lnTo>
                <a:lnTo>
                  <a:pt x="86487" y="419100"/>
                </a:lnTo>
                <a:lnTo>
                  <a:pt x="123951" y="444500"/>
                </a:lnTo>
                <a:lnTo>
                  <a:pt x="166370" y="461010"/>
                </a:lnTo>
                <a:lnTo>
                  <a:pt x="212216" y="471170"/>
                </a:lnTo>
                <a:lnTo>
                  <a:pt x="236220" y="471170"/>
                </a:lnTo>
                <a:lnTo>
                  <a:pt x="260350" y="469900"/>
                </a:lnTo>
                <a:lnTo>
                  <a:pt x="283463" y="467360"/>
                </a:lnTo>
                <a:lnTo>
                  <a:pt x="306070" y="461010"/>
                </a:lnTo>
                <a:lnTo>
                  <a:pt x="321400" y="454660"/>
                </a:lnTo>
                <a:lnTo>
                  <a:pt x="235330" y="454660"/>
                </a:lnTo>
                <a:lnTo>
                  <a:pt x="213105" y="453390"/>
                </a:lnTo>
                <a:lnTo>
                  <a:pt x="170561" y="444500"/>
                </a:lnTo>
                <a:lnTo>
                  <a:pt x="131317" y="429260"/>
                </a:lnTo>
                <a:lnTo>
                  <a:pt x="96647" y="405130"/>
                </a:lnTo>
                <a:lnTo>
                  <a:pt x="66928" y="375920"/>
                </a:lnTo>
                <a:lnTo>
                  <a:pt x="43434" y="340360"/>
                </a:lnTo>
                <a:lnTo>
                  <a:pt x="26924" y="300990"/>
                </a:lnTo>
                <a:lnTo>
                  <a:pt x="18034" y="259080"/>
                </a:lnTo>
                <a:lnTo>
                  <a:pt x="16954" y="237490"/>
                </a:lnTo>
                <a:lnTo>
                  <a:pt x="16958" y="234950"/>
                </a:lnTo>
                <a:lnTo>
                  <a:pt x="21336" y="191770"/>
                </a:lnTo>
                <a:lnTo>
                  <a:pt x="33909" y="151130"/>
                </a:lnTo>
                <a:lnTo>
                  <a:pt x="53975" y="114300"/>
                </a:lnTo>
                <a:lnTo>
                  <a:pt x="80517" y="81280"/>
                </a:lnTo>
                <a:lnTo>
                  <a:pt x="112649" y="54610"/>
                </a:lnTo>
                <a:lnTo>
                  <a:pt x="149733" y="34290"/>
                </a:lnTo>
                <a:lnTo>
                  <a:pt x="190626" y="21590"/>
                </a:lnTo>
                <a:lnTo>
                  <a:pt x="234569" y="16510"/>
                </a:lnTo>
                <a:lnTo>
                  <a:pt x="319132" y="16510"/>
                </a:lnTo>
                <a:lnTo>
                  <a:pt x="303529" y="10160"/>
                </a:lnTo>
                <a:lnTo>
                  <a:pt x="281050" y="5080"/>
                </a:lnTo>
                <a:lnTo>
                  <a:pt x="257683" y="1270"/>
                </a:lnTo>
                <a:lnTo>
                  <a:pt x="233679" y="0"/>
                </a:lnTo>
                <a:close/>
              </a:path>
              <a:path w="469900" h="471169">
                <a:moveTo>
                  <a:pt x="319132" y="16510"/>
                </a:moveTo>
                <a:lnTo>
                  <a:pt x="234569" y="16510"/>
                </a:lnTo>
                <a:lnTo>
                  <a:pt x="256794" y="17780"/>
                </a:lnTo>
                <a:lnTo>
                  <a:pt x="278511" y="21590"/>
                </a:lnTo>
                <a:lnTo>
                  <a:pt x="319404" y="34290"/>
                </a:lnTo>
                <a:lnTo>
                  <a:pt x="356488" y="54610"/>
                </a:lnTo>
                <a:lnTo>
                  <a:pt x="388874" y="81280"/>
                </a:lnTo>
                <a:lnTo>
                  <a:pt x="415544" y="113030"/>
                </a:lnTo>
                <a:lnTo>
                  <a:pt x="435610" y="149860"/>
                </a:lnTo>
                <a:lnTo>
                  <a:pt x="448437" y="191770"/>
                </a:lnTo>
                <a:lnTo>
                  <a:pt x="452945" y="234950"/>
                </a:lnTo>
                <a:lnTo>
                  <a:pt x="452941" y="237490"/>
                </a:lnTo>
                <a:lnTo>
                  <a:pt x="448563" y="279400"/>
                </a:lnTo>
                <a:lnTo>
                  <a:pt x="435990" y="321310"/>
                </a:lnTo>
                <a:lnTo>
                  <a:pt x="415925" y="358140"/>
                </a:lnTo>
                <a:lnTo>
                  <a:pt x="389382" y="389890"/>
                </a:lnTo>
                <a:lnTo>
                  <a:pt x="357250" y="416560"/>
                </a:lnTo>
                <a:lnTo>
                  <a:pt x="320166" y="436880"/>
                </a:lnTo>
                <a:lnTo>
                  <a:pt x="279273" y="450850"/>
                </a:lnTo>
                <a:lnTo>
                  <a:pt x="235330" y="454660"/>
                </a:lnTo>
                <a:lnTo>
                  <a:pt x="321400" y="454660"/>
                </a:lnTo>
                <a:lnTo>
                  <a:pt x="367411" y="430530"/>
                </a:lnTo>
                <a:lnTo>
                  <a:pt x="401954" y="401320"/>
                </a:lnTo>
                <a:lnTo>
                  <a:pt x="430402" y="367030"/>
                </a:lnTo>
                <a:lnTo>
                  <a:pt x="451865" y="326390"/>
                </a:lnTo>
                <a:lnTo>
                  <a:pt x="465327" y="281940"/>
                </a:lnTo>
                <a:lnTo>
                  <a:pt x="469900" y="234950"/>
                </a:lnTo>
                <a:lnTo>
                  <a:pt x="468502" y="210820"/>
                </a:lnTo>
                <a:lnTo>
                  <a:pt x="458977" y="165100"/>
                </a:lnTo>
                <a:lnTo>
                  <a:pt x="440944" y="123190"/>
                </a:lnTo>
                <a:lnTo>
                  <a:pt x="415544" y="85090"/>
                </a:lnTo>
                <a:lnTo>
                  <a:pt x="383413" y="53340"/>
                </a:lnTo>
                <a:lnTo>
                  <a:pt x="345948" y="27940"/>
                </a:lnTo>
                <a:lnTo>
                  <a:pt x="325374" y="19050"/>
                </a:lnTo>
                <a:lnTo>
                  <a:pt x="319132" y="16510"/>
                </a:lnTo>
                <a:close/>
              </a:path>
              <a:path w="469900" h="471169">
                <a:moveTo>
                  <a:pt x="235330" y="34290"/>
                </a:moveTo>
                <a:lnTo>
                  <a:pt x="194817" y="38100"/>
                </a:lnTo>
                <a:lnTo>
                  <a:pt x="157099" y="49530"/>
                </a:lnTo>
                <a:lnTo>
                  <a:pt x="122936" y="68580"/>
                </a:lnTo>
                <a:lnTo>
                  <a:pt x="92963" y="92710"/>
                </a:lnTo>
                <a:lnTo>
                  <a:pt x="68452" y="123190"/>
                </a:lnTo>
                <a:lnTo>
                  <a:pt x="49784" y="157480"/>
                </a:lnTo>
                <a:lnTo>
                  <a:pt x="38100" y="194310"/>
                </a:lnTo>
                <a:lnTo>
                  <a:pt x="33968" y="234950"/>
                </a:lnTo>
                <a:lnTo>
                  <a:pt x="33964" y="237490"/>
                </a:lnTo>
                <a:lnTo>
                  <a:pt x="34798" y="256540"/>
                </a:lnTo>
                <a:lnTo>
                  <a:pt x="42799" y="295910"/>
                </a:lnTo>
                <a:lnTo>
                  <a:pt x="58038" y="331470"/>
                </a:lnTo>
                <a:lnTo>
                  <a:pt x="79501" y="364490"/>
                </a:lnTo>
                <a:lnTo>
                  <a:pt x="106807" y="391160"/>
                </a:lnTo>
                <a:lnTo>
                  <a:pt x="138684" y="412750"/>
                </a:lnTo>
                <a:lnTo>
                  <a:pt x="174751" y="429260"/>
                </a:lnTo>
                <a:lnTo>
                  <a:pt x="213995" y="436880"/>
                </a:lnTo>
                <a:lnTo>
                  <a:pt x="234569" y="438150"/>
                </a:lnTo>
                <a:lnTo>
                  <a:pt x="255015" y="436880"/>
                </a:lnTo>
                <a:lnTo>
                  <a:pt x="275082" y="434340"/>
                </a:lnTo>
                <a:lnTo>
                  <a:pt x="294259" y="429260"/>
                </a:lnTo>
                <a:lnTo>
                  <a:pt x="312800" y="421640"/>
                </a:lnTo>
                <a:lnTo>
                  <a:pt x="315743" y="420370"/>
                </a:lnTo>
                <a:lnTo>
                  <a:pt x="214757" y="420370"/>
                </a:lnTo>
                <a:lnTo>
                  <a:pt x="178942" y="412750"/>
                </a:lnTo>
                <a:lnTo>
                  <a:pt x="130937" y="388620"/>
                </a:lnTo>
                <a:lnTo>
                  <a:pt x="92075" y="353060"/>
                </a:lnTo>
                <a:lnTo>
                  <a:pt x="64770" y="307340"/>
                </a:lnTo>
                <a:lnTo>
                  <a:pt x="51562" y="254000"/>
                </a:lnTo>
                <a:lnTo>
                  <a:pt x="50800" y="234950"/>
                </a:lnTo>
                <a:lnTo>
                  <a:pt x="51815" y="215900"/>
                </a:lnTo>
                <a:lnTo>
                  <a:pt x="65786" y="162560"/>
                </a:lnTo>
                <a:lnTo>
                  <a:pt x="93599" y="116840"/>
                </a:lnTo>
                <a:lnTo>
                  <a:pt x="133096" y="82550"/>
                </a:lnTo>
                <a:lnTo>
                  <a:pt x="181483" y="58420"/>
                </a:lnTo>
                <a:lnTo>
                  <a:pt x="236220" y="50800"/>
                </a:lnTo>
                <a:lnTo>
                  <a:pt x="313563" y="50800"/>
                </a:lnTo>
                <a:lnTo>
                  <a:pt x="295148" y="43180"/>
                </a:lnTo>
                <a:lnTo>
                  <a:pt x="275844" y="38100"/>
                </a:lnTo>
                <a:lnTo>
                  <a:pt x="255904" y="35560"/>
                </a:lnTo>
                <a:lnTo>
                  <a:pt x="235330" y="34290"/>
                </a:lnTo>
                <a:close/>
              </a:path>
              <a:path w="469900" h="471169">
                <a:moveTo>
                  <a:pt x="313563" y="50800"/>
                </a:moveTo>
                <a:lnTo>
                  <a:pt x="236220" y="50800"/>
                </a:lnTo>
                <a:lnTo>
                  <a:pt x="255142" y="52070"/>
                </a:lnTo>
                <a:lnTo>
                  <a:pt x="273176" y="54610"/>
                </a:lnTo>
                <a:lnTo>
                  <a:pt x="323850" y="73660"/>
                </a:lnTo>
                <a:lnTo>
                  <a:pt x="366013" y="105410"/>
                </a:lnTo>
                <a:lnTo>
                  <a:pt x="397383" y="148590"/>
                </a:lnTo>
                <a:lnTo>
                  <a:pt x="415544" y="199390"/>
                </a:lnTo>
                <a:lnTo>
                  <a:pt x="419100" y="237490"/>
                </a:lnTo>
                <a:lnTo>
                  <a:pt x="418084" y="256540"/>
                </a:lnTo>
                <a:lnTo>
                  <a:pt x="404113" y="308610"/>
                </a:lnTo>
                <a:lnTo>
                  <a:pt x="376300" y="354330"/>
                </a:lnTo>
                <a:lnTo>
                  <a:pt x="336803" y="389890"/>
                </a:lnTo>
                <a:lnTo>
                  <a:pt x="288416" y="412750"/>
                </a:lnTo>
                <a:lnTo>
                  <a:pt x="252475" y="420370"/>
                </a:lnTo>
                <a:lnTo>
                  <a:pt x="315743" y="420370"/>
                </a:lnTo>
                <a:lnTo>
                  <a:pt x="362458" y="392430"/>
                </a:lnTo>
                <a:lnTo>
                  <a:pt x="389889" y="364490"/>
                </a:lnTo>
                <a:lnTo>
                  <a:pt x="411479" y="332740"/>
                </a:lnTo>
                <a:lnTo>
                  <a:pt x="426847" y="295910"/>
                </a:lnTo>
                <a:lnTo>
                  <a:pt x="434975" y="257810"/>
                </a:lnTo>
                <a:lnTo>
                  <a:pt x="435935" y="234950"/>
                </a:lnTo>
                <a:lnTo>
                  <a:pt x="435101" y="215900"/>
                </a:lnTo>
                <a:lnTo>
                  <a:pt x="427100" y="176530"/>
                </a:lnTo>
                <a:lnTo>
                  <a:pt x="411861" y="139700"/>
                </a:lnTo>
                <a:lnTo>
                  <a:pt x="390398" y="107950"/>
                </a:lnTo>
                <a:lnTo>
                  <a:pt x="363092" y="80010"/>
                </a:lnTo>
                <a:lnTo>
                  <a:pt x="331215" y="58420"/>
                </a:lnTo>
                <a:lnTo>
                  <a:pt x="313563" y="5080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5"/>
          <p:cNvSpPr txBox="1">
            <a:spLocks noGrp="1"/>
          </p:cNvSpPr>
          <p:nvPr>
            <p:ph type="title"/>
          </p:nvPr>
        </p:nvSpPr>
        <p:spPr>
          <a:xfrm>
            <a:off x="1371600" y="1450975"/>
            <a:ext cx="6397892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Метакогнитивная</a:t>
            </a:r>
            <a:r>
              <a:rPr sz="3600" spc="36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3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терапия</a:t>
            </a:r>
            <a:endParaRPr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2308720" y="3064382"/>
            <a:ext cx="4549280" cy="6950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Терапевтический модуль</a:t>
            </a:r>
            <a:r>
              <a:rPr sz="1800" b="1" spc="229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spc="-10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5: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" algn="ctr">
              <a:lnSpc>
                <a:spcPct val="100000"/>
              </a:lnSpc>
              <a:spcBef>
                <a:spcPts val="1085"/>
              </a:spcBef>
            </a:pPr>
            <a:r>
              <a:rPr sz="18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Принятие</a:t>
            </a:r>
            <a:r>
              <a:rPr sz="1800" b="1" spc="13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решений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33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58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Преждевременные заключения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1573" y="1349265"/>
            <a:ext cx="8621607" cy="48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975" eaLnBrk="1" fontAlgn="base" hangingPunct="1">
              <a:spcAft>
                <a:spcPct val="0"/>
              </a:spcAft>
              <a:buClr>
                <a:srgbClr val="336699"/>
              </a:buClr>
              <a:buSzTx/>
              <a:buFontTx/>
              <a:buNone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Иногда мы делаем выводы не зная «всей правды».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71568" y="1830493"/>
            <a:ext cx="8621606" cy="2071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893763" eaLnBrk="1" fontAlgn="base" hangingPunct="1"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b="1" dirty="0" smtClean="0">
                <a:solidFill>
                  <a:srgbClr val="000000"/>
                </a:solidFill>
                <a:cs typeface="Times New Roman" pitchFamily="18" charset="0"/>
              </a:rPr>
              <a:t>Причины/положительные </a:t>
            </a:r>
            <a:r>
              <a:rPr lang="ru-RU" altLang="de-DE" b="1" dirty="0">
                <a:solidFill>
                  <a:srgbClr val="000000"/>
                </a:solidFill>
                <a:cs typeface="Times New Roman" pitchFamily="18" charset="0"/>
              </a:rPr>
              <a:t>стороны</a:t>
            </a:r>
            <a:r>
              <a:rPr lang="ru-RU" altLang="de-DE" b="1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r>
              <a:rPr lang="de-DE" altLang="de-DE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de-DE" altLang="de-DE" dirty="0" smtClean="0">
                <a:solidFill>
                  <a:srgbClr val="000000"/>
                </a:solidFill>
                <a:cs typeface="Times New Roman" pitchFamily="18" charset="0"/>
              </a:rPr>
              <a:t>???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altLang="de-DE" dirty="0">
                <a:solidFill>
                  <a:schemeClr val="bg1"/>
                </a:solidFill>
                <a:cs typeface="Times New Roman" pitchFamily="18" charset="0"/>
              </a:rPr>
              <a:t>экономия </a:t>
            </a:r>
            <a:r>
              <a:rPr lang="ru-RU" altLang="de-DE" dirty="0" smtClean="0">
                <a:solidFill>
                  <a:schemeClr val="bg1"/>
                </a:solidFill>
                <a:cs typeface="Times New Roman" pitchFamily="18" charset="0"/>
              </a:rPr>
              <a:t>времени,</a:t>
            </a:r>
          </a:p>
          <a:p>
            <a:pPr marL="531813" indent="0" eaLnBrk="1" fontAlgn="base" hangingPunct="1">
              <a:spcAft>
                <a:spcPct val="0"/>
              </a:spcAft>
              <a:buClr>
                <a:srgbClr val="8CADAE"/>
              </a:buClr>
            </a:pPr>
            <a:r>
              <a:rPr lang="ru-RU" altLang="de-DE" dirty="0" smtClean="0">
                <a:solidFill>
                  <a:schemeClr val="bg1"/>
                </a:solidFill>
                <a:cs typeface="Times New Roman" pitchFamily="18" charset="0"/>
              </a:rPr>
              <a:t>мы </a:t>
            </a:r>
            <a:r>
              <a:rPr lang="ru-RU" altLang="de-DE" dirty="0">
                <a:solidFill>
                  <a:schemeClr val="bg1"/>
                </a:solidFill>
                <a:cs typeface="Times New Roman" pitchFamily="18" charset="0"/>
              </a:rPr>
              <a:t>чувствуем себя увереннее и возможно более  решительными и компетентными (девиз: «Лучше  плохое решение, </a:t>
            </a:r>
            <a:r>
              <a:rPr lang="ru-RU" altLang="de-DE" dirty="0" smtClean="0">
                <a:solidFill>
                  <a:schemeClr val="bg1"/>
                </a:solidFill>
                <a:cs typeface="Times New Roman" pitchFamily="18" charset="0"/>
              </a:rPr>
              <a:t>чем</a:t>
            </a:r>
            <a:endParaRPr lang="de-DE" altLang="de-DE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marL="531813" indent="0" eaLnBrk="1" fontAlgn="base" hangingPunct="1">
              <a:spcAft>
                <a:spcPct val="0"/>
              </a:spcAft>
              <a:buClr>
                <a:srgbClr val="8CADAE"/>
              </a:buClr>
            </a:pP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893763" eaLnBrk="1" fontAlgn="base" hangingPunct="1"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b="1" dirty="0">
                <a:solidFill>
                  <a:srgbClr val="000000"/>
                </a:solidFill>
                <a:cs typeface="Times New Roman" pitchFamily="18" charset="0"/>
              </a:rPr>
              <a:t>Отрицательные стороны</a:t>
            </a:r>
            <a:r>
              <a:rPr lang="ru-RU" altLang="de-DE" b="1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  <a:r>
              <a:rPr lang="de-DE" altLang="de-DE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de-DE" altLang="de-DE" dirty="0" smtClean="0">
                <a:solidFill>
                  <a:srgbClr val="000000"/>
                </a:solidFill>
                <a:cs typeface="Times New Roman" pitchFamily="18" charset="0"/>
              </a:rPr>
              <a:t>???</a:t>
            </a:r>
            <a:r>
              <a:rPr lang="ru-RU" altLang="de-DE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58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Преждевременные заключения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71573" y="1349265"/>
            <a:ext cx="8621607" cy="48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975" eaLnBrk="1" fontAlgn="base" hangingPunct="1">
              <a:spcAft>
                <a:spcPct val="0"/>
              </a:spcAft>
              <a:buClr>
                <a:srgbClr val="336699"/>
              </a:buClr>
              <a:buSzTx/>
              <a:buFontTx/>
              <a:buNone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Иногда мы делаем выводы не зная «всей правды».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71568" y="1830493"/>
            <a:ext cx="8621606" cy="2071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893763" eaLnBrk="1" fontAlgn="base" hangingPunct="1"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b="1" dirty="0" smtClean="0">
                <a:solidFill>
                  <a:srgbClr val="000000"/>
                </a:solidFill>
                <a:cs typeface="Times New Roman" pitchFamily="18" charset="0"/>
              </a:rPr>
              <a:t>Причины/положительные </a:t>
            </a:r>
            <a:r>
              <a:rPr lang="ru-RU" altLang="de-DE" b="1" dirty="0">
                <a:solidFill>
                  <a:srgbClr val="000000"/>
                </a:solidFill>
                <a:cs typeface="Times New Roman" pitchFamily="18" charset="0"/>
              </a:rPr>
              <a:t>стороны: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экономия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времени,</a:t>
            </a:r>
          </a:p>
          <a:p>
            <a:pPr marL="531813" indent="0" eaLnBrk="1" fontAlgn="base" hangingPunct="1">
              <a:spcAft>
                <a:spcPct val="0"/>
              </a:spcAft>
              <a:buClr>
                <a:srgbClr val="8CADAE"/>
              </a:buClr>
            </a:pPr>
            <a:r>
              <a:rPr lang="de-DE" altLang="de-DE" dirty="0" smtClean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мы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чувствуем себя увереннее и возможно более  </a:t>
            </a:r>
            <a:r>
              <a:rPr lang="de-DE" altLang="de-DE" dirty="0" smtClean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решительными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и компетентными (девиз: «Лучше  плохое </a:t>
            </a:r>
            <a:r>
              <a:rPr lang="de-DE" altLang="de-DE" dirty="0" smtClean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решение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, чем никакого.»)</a:t>
            </a:r>
          </a:p>
          <a:p>
            <a:pPr marL="531813" indent="0" eaLnBrk="1" fontAlgn="base" hangingPunct="1">
              <a:spcAft>
                <a:spcPct val="0"/>
              </a:spcAft>
              <a:buClr>
                <a:srgbClr val="8CADAE"/>
              </a:buClr>
            </a:pP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893763" eaLnBrk="1" fontAlgn="base" hangingPunct="1"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b="1" dirty="0">
                <a:solidFill>
                  <a:srgbClr val="000000"/>
                </a:solidFill>
                <a:cs typeface="Times New Roman" pitchFamily="18" charset="0"/>
              </a:rPr>
              <a:t>Отрицательные стороны: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риск принять неверное  решение…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93797" y="4223172"/>
            <a:ext cx="8621607" cy="2345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1338" indent="-361950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defRPr/>
            </a:pPr>
            <a:r>
              <a:rPr lang="ru-RU" altLang="de-DE" kern="0" dirty="0">
                <a:solidFill>
                  <a:srgbClr val="000000"/>
                </a:solidFill>
                <a:latin typeface="Verdana"/>
                <a:cs typeface="Times New Roman" pitchFamily="18" charset="0"/>
              </a:rPr>
              <a:t>Должна быть найдена золотая середина </a:t>
            </a:r>
            <a:r>
              <a:rPr lang="ru-RU" altLang="de-DE" kern="0" dirty="0" smtClean="0">
                <a:solidFill>
                  <a:srgbClr val="000000"/>
                </a:solidFill>
                <a:latin typeface="Verdana"/>
                <a:cs typeface="Times New Roman" pitchFamily="18" charset="0"/>
              </a:rPr>
              <a:t>между</a:t>
            </a:r>
            <a:r>
              <a:rPr lang="en-GB" altLang="de-DE" kern="0" dirty="0" smtClean="0">
                <a:solidFill>
                  <a:srgbClr val="000000"/>
                </a:solidFill>
                <a:latin typeface="Verdana"/>
                <a:cs typeface="Times New Roman" pitchFamily="18" charset="0"/>
              </a:rPr>
              <a:t>:</a:t>
            </a:r>
          </a:p>
          <a:p>
            <a:pPr marL="541338" indent="-361950" fontAlgn="base">
              <a:spcBef>
                <a:spcPct val="20000"/>
              </a:spcBef>
              <a:spcAft>
                <a:spcPct val="0"/>
              </a:spcAft>
              <a:buClr>
                <a:srgbClr val="D16349"/>
              </a:buClr>
              <a:buSzPct val="85000"/>
              <a:defRPr/>
            </a:pPr>
            <a:endParaRPr lang="en-GB" altLang="de-DE" sz="800" kern="0" dirty="0" smtClean="0">
              <a:solidFill>
                <a:srgbClr val="FF0000"/>
              </a:solidFill>
              <a:latin typeface="Verdana"/>
              <a:cs typeface="Times New Roman" pitchFamily="18" charset="0"/>
            </a:endParaRPr>
          </a:p>
          <a:p>
            <a:pPr marL="901700" indent="-36195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defRPr/>
            </a:pPr>
            <a:r>
              <a:rPr lang="ru-RU" altLang="de-DE" kern="0" dirty="0" smtClean="0">
                <a:solidFill>
                  <a:srgbClr val="000000"/>
                </a:solidFill>
                <a:latin typeface="Verdana"/>
                <a:cs typeface="Times New Roman" pitchFamily="18" charset="0"/>
              </a:rPr>
              <a:t>принятием </a:t>
            </a:r>
            <a:r>
              <a:rPr lang="ru-RU" altLang="de-DE" kern="0" dirty="0">
                <a:solidFill>
                  <a:srgbClr val="000000"/>
                </a:solidFill>
                <a:latin typeface="Verdana"/>
                <a:cs typeface="Times New Roman" pitchFamily="18" charset="0"/>
              </a:rPr>
              <a:t>поспешных решений </a:t>
            </a:r>
            <a:r>
              <a:rPr lang="en-GB" altLang="de-DE" kern="0" dirty="0" smtClean="0">
                <a:solidFill>
                  <a:srgbClr val="000000"/>
                </a:solidFill>
                <a:latin typeface="Verdana"/>
                <a:cs typeface="Times New Roman" pitchFamily="18" charset="0"/>
              </a:rPr>
              <a:t/>
            </a:r>
            <a:br>
              <a:rPr lang="en-GB" altLang="de-DE" kern="0" dirty="0" smtClean="0">
                <a:solidFill>
                  <a:srgbClr val="000000"/>
                </a:solidFill>
                <a:latin typeface="Verdana"/>
                <a:cs typeface="Times New Roman" pitchFamily="18" charset="0"/>
              </a:rPr>
            </a:br>
            <a:r>
              <a:rPr lang="ru-RU" altLang="de-DE" kern="0" dirty="0">
                <a:solidFill>
                  <a:srgbClr val="000000"/>
                </a:solidFill>
                <a:latin typeface="Verdana"/>
                <a:cs typeface="Times New Roman" pitchFamily="18" charset="0"/>
              </a:rPr>
              <a:t>и</a:t>
            </a:r>
            <a:endParaRPr lang="en-GB" altLang="de-DE" kern="0" dirty="0" smtClean="0">
              <a:solidFill>
                <a:srgbClr val="000000"/>
              </a:solidFill>
              <a:latin typeface="Verdana"/>
              <a:cs typeface="Times New Roman" pitchFamily="18" charset="0"/>
            </a:endParaRPr>
          </a:p>
          <a:p>
            <a:pPr marL="901700" indent="-36195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defRPr/>
            </a:pPr>
            <a:r>
              <a:rPr lang="ru-RU" altLang="de-DE" kern="0" dirty="0" smtClean="0">
                <a:solidFill>
                  <a:srgbClr val="000000"/>
                </a:solidFill>
                <a:latin typeface="Verdana"/>
                <a:cs typeface="Times New Roman" pitchFamily="18" charset="0"/>
              </a:rPr>
              <a:t>потери </a:t>
            </a:r>
            <a:r>
              <a:rPr lang="ru-RU" altLang="de-DE" kern="0" dirty="0">
                <a:solidFill>
                  <a:srgbClr val="000000"/>
                </a:solidFill>
                <a:latin typeface="Verdana"/>
                <a:cs typeface="Times New Roman" pitchFamily="18" charset="0"/>
              </a:rPr>
              <a:t>в детальных подробностях</a:t>
            </a:r>
          </a:p>
          <a:p>
            <a:pPr marL="901700" indent="-36195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defRPr/>
            </a:pPr>
            <a:endParaRPr lang="en-GB" altLang="de-DE" kern="0" dirty="0">
              <a:solidFill>
                <a:srgbClr val="000000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85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1222468"/>
            <a:ext cx="8686800" cy="1915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8255">
              <a:lnSpc>
                <a:spcPts val="1950"/>
              </a:lnSpc>
            </a:pPr>
            <a:r>
              <a:rPr sz="1800" spc="-5" dirty="0">
                <a:latin typeface="Verdana"/>
                <a:cs typeface="Verdana"/>
              </a:rPr>
              <a:t>Исследования показывают, что многие [</a:t>
            </a:r>
            <a:r>
              <a:rPr sz="1800" i="1" spc="-5" dirty="0">
                <a:latin typeface="Verdana"/>
                <a:cs typeface="Verdana"/>
              </a:rPr>
              <a:t>но </a:t>
            </a:r>
            <a:r>
              <a:rPr sz="1800" i="1" dirty="0">
                <a:latin typeface="Verdana"/>
                <a:cs typeface="Verdana"/>
              </a:rPr>
              <a:t>не все!</a:t>
            </a:r>
            <a:r>
              <a:rPr sz="1800" dirty="0">
                <a:latin typeface="Verdana"/>
                <a:cs typeface="Verdana"/>
              </a:rPr>
              <a:t>] </a:t>
            </a:r>
            <a:r>
              <a:rPr sz="1800" spc="-5" dirty="0" err="1" smtClean="0">
                <a:latin typeface="Verdana"/>
                <a:cs typeface="Verdana"/>
              </a:rPr>
              <a:t>люди</a:t>
            </a:r>
            <a:r>
              <a:rPr lang="de-DE" spc="-5" dirty="0">
                <a:latin typeface="Verdana"/>
                <a:cs typeface="Verdana"/>
              </a:rPr>
              <a:t> </a:t>
            </a:r>
            <a:r>
              <a:rPr sz="1800" spc="-5" dirty="0" err="1" smtClean="0">
                <a:latin typeface="Verdana"/>
                <a:cs typeface="Verdana"/>
              </a:rPr>
              <a:t>страдающие</a:t>
            </a:r>
            <a:r>
              <a:rPr sz="1800" spc="-5" dirty="0" smtClean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психозом, как правило, склонны принимать  </a:t>
            </a:r>
            <a:r>
              <a:rPr sz="1800" b="1" dirty="0">
                <a:latin typeface="Verdana"/>
                <a:cs typeface="Verdana"/>
              </a:rPr>
              <a:t>поспешные </a:t>
            </a:r>
            <a:r>
              <a:rPr sz="1800" b="1" spc="-5" dirty="0">
                <a:latin typeface="Verdana"/>
                <a:cs typeface="Verdana"/>
              </a:rPr>
              <a:t>решения </a:t>
            </a:r>
            <a:r>
              <a:rPr sz="1800" spc="-5" dirty="0">
                <a:latin typeface="Verdana"/>
                <a:cs typeface="Verdana"/>
              </a:rPr>
              <a:t>(не предусматривая при этом  полной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информации).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 marR="5080">
              <a:lnSpc>
                <a:spcPts val="1950"/>
              </a:lnSpc>
            </a:pPr>
            <a:r>
              <a:rPr sz="1800" spc="-5" dirty="0">
                <a:latin typeface="Verdana"/>
                <a:cs typeface="Verdana"/>
              </a:rPr>
              <a:t>Такой стиль принятия решения увеличивает вероятность  </a:t>
            </a:r>
            <a:r>
              <a:rPr sz="1800" dirty="0">
                <a:latin typeface="Verdana"/>
                <a:cs typeface="Verdana"/>
              </a:rPr>
              <a:t>неверного решения. </a:t>
            </a:r>
            <a:r>
              <a:rPr sz="1800" spc="-5" dirty="0">
                <a:latin typeface="Verdana"/>
                <a:cs typeface="Verdana"/>
              </a:rPr>
              <a:t>Поэтому </a:t>
            </a:r>
            <a:r>
              <a:rPr sz="1800" spc="-5" dirty="0" err="1">
                <a:latin typeface="Verdana"/>
                <a:cs typeface="Verdana"/>
              </a:rPr>
              <a:t>следует</a:t>
            </a:r>
            <a:r>
              <a:rPr sz="1800" spc="-5" dirty="0">
                <a:latin typeface="Verdana"/>
                <a:cs typeface="Verdana"/>
              </a:rPr>
              <a:t> </a:t>
            </a:r>
            <a:r>
              <a:rPr sz="1800" b="1" dirty="0" err="1" smtClean="0">
                <a:latin typeface="Verdana"/>
                <a:cs typeface="Verdana"/>
              </a:rPr>
              <a:t>целесообразно</a:t>
            </a:r>
            <a:r>
              <a:rPr lang="de-DE" b="1" dirty="0">
                <a:latin typeface="Verdana"/>
                <a:cs typeface="Verdana"/>
              </a:rPr>
              <a:t> </a:t>
            </a:r>
            <a:r>
              <a:rPr sz="1800" b="1" spc="-5" dirty="0" err="1" smtClean="0">
                <a:latin typeface="Verdana"/>
                <a:cs typeface="Verdana"/>
              </a:rPr>
              <a:t>рассмотреть</a:t>
            </a:r>
            <a:r>
              <a:rPr sz="1800" b="1" spc="-5" dirty="0" smtClean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как </a:t>
            </a:r>
            <a:r>
              <a:rPr sz="1800" b="1" dirty="0">
                <a:latin typeface="Verdana"/>
                <a:cs typeface="Verdana"/>
              </a:rPr>
              <a:t>можно </a:t>
            </a:r>
            <a:r>
              <a:rPr sz="1800" b="1" spc="-5" dirty="0">
                <a:latin typeface="Verdana"/>
                <a:cs typeface="Verdana"/>
              </a:rPr>
              <a:t>больше </a:t>
            </a:r>
            <a:r>
              <a:rPr sz="1800" b="1" dirty="0">
                <a:latin typeface="Verdana"/>
                <a:cs typeface="Verdana"/>
              </a:rPr>
              <a:t>информации </a:t>
            </a:r>
            <a:r>
              <a:rPr sz="1800" b="1" spc="-5" dirty="0" err="1">
                <a:latin typeface="Verdana"/>
                <a:cs typeface="Verdana"/>
              </a:rPr>
              <a:t>для</a:t>
            </a:r>
            <a:r>
              <a:rPr sz="1800" b="1" spc="-5" dirty="0">
                <a:latin typeface="Verdana"/>
                <a:cs typeface="Verdana"/>
              </a:rPr>
              <a:t> </a:t>
            </a:r>
            <a:r>
              <a:rPr sz="1800" b="1" dirty="0" err="1" smtClean="0">
                <a:latin typeface="Verdana"/>
                <a:cs typeface="Verdana"/>
              </a:rPr>
              <a:t>принятия</a:t>
            </a:r>
            <a:r>
              <a:rPr sz="1800" b="1" spc="-100" dirty="0" smtClean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решения.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95557" y="39516"/>
            <a:ext cx="5159273" cy="497059"/>
          </a:xfrm>
          <a:prstGeom prst="rect">
            <a:avLst/>
          </a:prstGeom>
        </p:spPr>
        <p:txBody>
          <a:bodyPr vert="horz" wrap="square" lIns="0" tIns="187452" rIns="0" bIns="0" rtlCol="0">
            <a:spAutoFit/>
          </a:bodyPr>
          <a:lstStyle/>
          <a:p>
            <a:pPr marL="1383030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Какой в этом </a:t>
            </a:r>
            <a:r>
              <a:rPr spc="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смысл?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58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30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79467"/>
            <a:ext cx="89916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преждевременные заключения содействуют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неверной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spc="17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интерпретации</a:t>
            </a:r>
            <a:r>
              <a:rPr lang="de-DE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.,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 время психоза):</a:t>
            </a:r>
            <a:r>
              <a:rPr spc="4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Пример</a:t>
            </a: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endParaRPr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086235"/>
              </p:ext>
            </p:extLst>
          </p:nvPr>
        </p:nvGraphicFramePr>
        <p:xfrm>
          <a:off x="214249" y="993775"/>
          <a:ext cx="8742424" cy="5307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0706"/>
                <a:gridCol w="2891027"/>
                <a:gridCol w="3250691"/>
              </a:tblGrid>
              <a:tr h="64008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Ситуация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Во время</a:t>
                      </a:r>
                      <a:r>
                        <a:rPr sz="1800" b="1" spc="2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психоза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Другие</a:t>
                      </a:r>
                      <a:r>
                        <a:rPr sz="1800" b="1" spc="6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объяснения</a:t>
                      </a:r>
                      <a:endParaRPr sz="18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98296">
                <a:tc>
                  <a:txBody>
                    <a:bodyPr/>
                    <a:lstStyle/>
                    <a:p>
                      <a:pPr marL="85725" marR="97218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Боль в животе,  головная</a:t>
                      </a:r>
                      <a:r>
                        <a:rPr sz="1800" spc="7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8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боль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Вас</a:t>
                      </a:r>
                      <a:r>
                        <a:rPr sz="1800" spc="1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8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отравили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607695" indent="-6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 съели что-то </a:t>
                      </a:r>
                      <a:r>
                        <a:rPr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плохое; </a:t>
                      </a:r>
                      <a:r>
                        <a:rPr sz="18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желудочный</a:t>
                      </a:r>
                      <a:r>
                        <a:rPr sz="1800" spc="10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8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грипп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69462">
                <a:tc>
                  <a:txBody>
                    <a:bodyPr/>
                    <a:lstStyle/>
                    <a:p>
                      <a:pPr marL="85090" marR="812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8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 почтовом ящике лежит рекламный проспект интернет-аптеки.</a:t>
                      </a:r>
                      <a:endParaRPr lang="ru-RU" sz="1800" spc="-5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1416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Доказательство того, что</a:t>
                      </a:r>
                      <a:r>
                        <a:rPr lang="de-DE" sz="18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фармацевтическая промышленность приводит</a:t>
                      </a:r>
                      <a:r>
                        <a:rPr lang="ru-RU" sz="18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к</a:t>
                      </a:r>
                      <a:r>
                        <a:rPr lang="ru-RU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болезни людей с помощью почты и интернета или что данные о больных людях, включая Вас,</a:t>
                      </a:r>
                      <a:r>
                        <a:rPr lang="ru-RU" sz="18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были проданы этой компании для рекламы.</a:t>
                      </a:r>
                      <a:endParaRPr lang="ru-RU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 marR="158750">
                        <a:lnSpc>
                          <a:spcPct val="100000"/>
                        </a:lnSpc>
                        <a:spcBef>
                          <a:spcPts val="295"/>
                        </a:spcBef>
                        <a:tabLst>
                          <a:tab pos="953135" algn="l"/>
                        </a:tabLst>
                      </a:pPr>
                      <a:r>
                        <a:rPr lang="ru-RU" sz="18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Рекламный</a:t>
                      </a:r>
                      <a:r>
                        <a:rPr lang="ru-RU" sz="1800" spc="-5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проспект ледал </a:t>
                      </a:r>
                      <a:r>
                        <a:rPr lang="ru-RU" sz="18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во всех почтовых ящиках по соседству как реклама. Онлайн-поставки рекламируются для многих продуктов.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57110" y="6355668"/>
            <a:ext cx="722009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Возможные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последствия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преждевременных</a:t>
            </a:r>
            <a:r>
              <a:rPr lang="de-DE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заключений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3258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71"/>
          <p:cNvSpPr txBox="1">
            <a:spLocks noChangeArrowheads="1"/>
          </p:cNvSpPr>
          <p:nvPr/>
        </p:nvSpPr>
        <p:spPr bwMode="auto">
          <a:xfrm>
            <a:off x="255087" y="6238875"/>
            <a:ext cx="2260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400" dirty="0">
                <a:sym typeface="Wingdings" pitchFamily="2" charset="2"/>
              </a:rPr>
              <a:t>  </a:t>
            </a:r>
            <a:r>
              <a:rPr lang="de-DE" altLang="de-DE" sz="1200" dirty="0">
                <a:sym typeface="Wingdings" pitchFamily="2" charset="2"/>
              </a:rPr>
              <a:t></a:t>
            </a:r>
            <a:r>
              <a:rPr lang="de-DE" altLang="de-DE" sz="1200" dirty="0"/>
              <a:t> </a:t>
            </a:r>
            <a:r>
              <a:rPr lang="ru-RU" altLang="de-DE" sz="1200" i="1" dirty="0" smtClean="0"/>
              <a:t>Рабочий лист </a:t>
            </a:r>
            <a:r>
              <a:rPr lang="de-DE" altLang="de-DE" sz="1200" i="1" dirty="0" smtClean="0"/>
              <a:t>5.1 </a:t>
            </a:r>
            <a:r>
              <a:rPr lang="de-DE" altLang="de-DE" sz="1200" i="1" dirty="0"/>
              <a:t>a, b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/>
              <a:t>     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254667"/>
              </p:ext>
            </p:extLst>
          </p:nvPr>
        </p:nvGraphicFramePr>
        <p:xfrm>
          <a:off x="58737" y="1069975"/>
          <a:ext cx="9009063" cy="4981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7400"/>
                <a:gridCol w="6001663"/>
              </a:tblGrid>
              <a:tr h="750076"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Ситуация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6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Боль в животе, </a:t>
                      </a:r>
                      <a:r>
                        <a:rPr sz="160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головная</a:t>
                      </a:r>
                      <a:r>
                        <a:rPr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боль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983724">
                <a:tc>
                  <a:txBody>
                    <a:bodyPr/>
                    <a:lstStyle/>
                    <a:p>
                      <a:pPr marL="85090" marR="511809">
                        <a:lnSpc>
                          <a:spcPct val="110300"/>
                        </a:lnSpc>
                        <a:spcBef>
                          <a:spcPts val="75"/>
                        </a:spcBef>
                      </a:pP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Поспешные </a:t>
                      </a:r>
                      <a:r>
                        <a:rPr sz="18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решения  (</a:t>
                      </a:r>
                      <a:r>
                        <a:rPr sz="1800" b="1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преждевременн</a:t>
                      </a:r>
                      <a:r>
                        <a:rPr lang="ru-RU" sz="1800" b="1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ы</a:t>
                      </a:r>
                      <a:r>
                        <a:rPr sz="1800" b="1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е  </a:t>
                      </a:r>
                      <a:r>
                        <a:rPr sz="1800" b="1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заключения</a:t>
                      </a:r>
                      <a:r>
                        <a:rPr sz="1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)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Вас</a:t>
                      </a:r>
                      <a:r>
                        <a:rPr sz="1600" spc="1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отравили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71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Возможные</a:t>
                      </a:r>
                      <a:r>
                        <a:rPr sz="1800" b="1" spc="5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последствия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1247775">
                        <a:lnSpc>
                          <a:spcPct val="100000"/>
                        </a:lnSpc>
                        <a:spcBef>
                          <a:spcPts val="439"/>
                        </a:spcBef>
                      </a:pPr>
                      <a:r>
                        <a:rPr sz="1400" dirty="0">
                          <a:solidFill>
                            <a:srgbClr val="8DADA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 </a:t>
                      </a:r>
                      <a:r>
                        <a:rPr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чувство </a:t>
                      </a:r>
                      <a:r>
                        <a:rPr sz="16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тревоги и </a:t>
                      </a:r>
                      <a:r>
                        <a:rPr sz="16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угрозы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1407795" marR="1609090" indent="-160655">
                        <a:lnSpc>
                          <a:spcPct val="1202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8DADA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 </a:t>
                      </a:r>
                      <a:r>
                        <a:rPr sz="16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обвинения других, </a:t>
                      </a:r>
                      <a:r>
                        <a:rPr sz="16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возможно</a:t>
                      </a:r>
                      <a:r>
                        <a:rPr lang="de-DE" sz="1600" spc="-5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оскорбление</a:t>
                      </a:r>
                      <a:r>
                        <a:rPr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заботящегося о Вас  человека</a:t>
                      </a:r>
                    </a:p>
                    <a:p>
                      <a:pPr marL="1408430" marR="1322070" indent="-161290">
                        <a:lnSpc>
                          <a:spcPct val="1202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8DADA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 </a:t>
                      </a:r>
                      <a:r>
                        <a:rPr sz="16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истинной </a:t>
                      </a:r>
                      <a:r>
                        <a:rPr sz="16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причина</a:t>
                      </a:r>
                      <a:r>
                        <a:rPr sz="16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медицинское</a:t>
                      </a:r>
                      <a:r>
                        <a:rPr sz="16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</a:t>
                      </a:r>
                      <a:r>
                        <a:rPr lang="de-DE" sz="1600" spc="-5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</a:t>
                      </a:r>
                      <a:r>
                        <a:rPr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диагностированное</a:t>
                      </a:r>
                      <a:r>
                        <a:rPr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заболевание</a:t>
                      </a:r>
                      <a:r>
                        <a:rPr lang="de-DE" sz="16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</a:t>
                      </a:r>
                      <a:r>
                        <a:rPr sz="16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см</a:t>
                      </a:r>
                      <a:r>
                        <a:rPr sz="16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  <a:r>
                        <a:rPr sz="1600" spc="-8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ниже)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4738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Другие</a:t>
                      </a:r>
                      <a:r>
                        <a:rPr sz="1800" b="1" spc="6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объяснения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 marR="194945" indent="-63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6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 съели что-то </a:t>
                      </a:r>
                      <a:r>
                        <a:rPr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плохое;  </a:t>
                      </a:r>
                      <a:r>
                        <a:rPr sz="16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желудочный</a:t>
                      </a:r>
                      <a:r>
                        <a:rPr sz="1600" spc="10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грипп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77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Возможные</a:t>
                      </a:r>
                      <a:r>
                        <a:rPr sz="1800" b="1" spc="5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8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последствия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1247775">
                        <a:lnSpc>
                          <a:spcPct val="100000"/>
                        </a:lnSpc>
                        <a:spcBef>
                          <a:spcPts val="439"/>
                        </a:spcBef>
                      </a:pPr>
                      <a:r>
                        <a:rPr sz="1400" dirty="0">
                          <a:solidFill>
                            <a:srgbClr val="8DADA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 </a:t>
                      </a:r>
                      <a:r>
                        <a:rPr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посещение</a:t>
                      </a:r>
                      <a:r>
                        <a:rPr sz="1600" spc="7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врача</a:t>
                      </a:r>
                    </a:p>
                    <a:p>
                      <a:pPr marL="124777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400" dirty="0">
                          <a:solidFill>
                            <a:srgbClr val="8DADA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 </a:t>
                      </a:r>
                      <a:r>
                        <a:rPr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могут быть </a:t>
                      </a:r>
                      <a:r>
                        <a:rPr sz="160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прописаны</a:t>
                      </a:r>
                      <a:r>
                        <a:rPr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лекарства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" y="231775"/>
            <a:ext cx="9144001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Возможные последствия различных стилей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принятия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решения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sp>
        <p:nvSpPr>
          <p:cNvPr id="19" name="AutoShape 20"/>
          <p:cNvSpPr>
            <a:spLocks noChangeArrowheads="1"/>
          </p:cNvSpPr>
          <p:nvPr/>
        </p:nvSpPr>
        <p:spPr bwMode="auto">
          <a:xfrm>
            <a:off x="3124205" y="1831975"/>
            <a:ext cx="790575" cy="3270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rgbClr val="8CADAE"/>
              </a:gs>
              <a:gs pos="100000">
                <a:srgbClr val="41505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20" name="AutoShape 20"/>
          <p:cNvSpPr>
            <a:spLocks noChangeArrowheads="1"/>
          </p:cNvSpPr>
          <p:nvPr/>
        </p:nvSpPr>
        <p:spPr bwMode="auto">
          <a:xfrm>
            <a:off x="3124205" y="5010150"/>
            <a:ext cx="790575" cy="3270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1">
            <a:gsLst>
              <a:gs pos="0">
                <a:srgbClr val="8CADAE"/>
              </a:gs>
              <a:gs pos="100000">
                <a:srgbClr val="41505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21" name="Rectangle 69"/>
          <p:cNvSpPr>
            <a:spLocks noChangeArrowheads="1"/>
          </p:cNvSpPr>
          <p:nvPr/>
        </p:nvSpPr>
        <p:spPr bwMode="auto">
          <a:xfrm>
            <a:off x="-1" y="6177055"/>
            <a:ext cx="2514601" cy="474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/>
          </a:p>
        </p:txBody>
      </p:sp>
      <p:pic>
        <p:nvPicPr>
          <p:cNvPr id="23" name="Picture 70" descr="Notizen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38875"/>
            <a:ext cx="3365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5760392" y="663258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5557" y="155666"/>
            <a:ext cx="5159273" cy="407035"/>
          </a:xfrm>
          <a:prstGeom prst="rect">
            <a:avLst/>
          </a:prstGeom>
        </p:spPr>
        <p:txBody>
          <a:bodyPr vert="horz" wrap="square" lIns="0" tIns="98298" rIns="0" bIns="0" rtlCol="0">
            <a:spAutoFit/>
          </a:bodyPr>
          <a:lstStyle/>
          <a:p>
            <a:pPr marL="2018664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Задание</a:t>
            </a:r>
            <a:r>
              <a:rPr spc="1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33400" y="1374775"/>
            <a:ext cx="7980680" cy="2816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590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Вам </a:t>
            </a: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будет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предоставлена серия </a:t>
            </a: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снимков. Сначала будет  показана только одна </a:t>
            </a:r>
            <a:r>
              <a:rPr lang="ru-RU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деталь,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затем </a:t>
            </a: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другая, до тех пор,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пока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увидите </a:t>
            </a: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полное</a:t>
            </a:r>
            <a:r>
              <a:rPr lang="ru-RU" spc="-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изображение/объект.</a:t>
            </a:r>
          </a:p>
          <a:p>
            <a:pPr marL="21590">
              <a:lnSpc>
                <a:spcPct val="100000"/>
              </a:lnSpc>
            </a:pPr>
            <a:endParaRPr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1590">
              <a:lnSpc>
                <a:spcPct val="100000"/>
              </a:lnSpc>
              <a:spcBef>
                <a:spcPts val="15"/>
              </a:spcBef>
            </a:pPr>
            <a:endParaRPr sz="18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34390" lvl="1" indent="-342900">
              <a:buClr>
                <a:srgbClr val="8DADAE"/>
              </a:buClr>
              <a:buSzPct val="83333"/>
              <a:buChar char="o"/>
              <a:tabLst>
                <a:tab pos="376555" algn="l"/>
                <a:tab pos="377190" algn="l"/>
              </a:tabLst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Ваша задача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распознать этот</a:t>
            </a:r>
            <a:r>
              <a:rPr spc="-7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объект.</a:t>
            </a:r>
          </a:p>
          <a:p>
            <a:pPr marL="21590">
              <a:lnSpc>
                <a:spcPct val="100000"/>
              </a:lnSpc>
              <a:spcBef>
                <a:spcPts val="35"/>
              </a:spcBef>
              <a:buClr>
                <a:srgbClr val="8DADAE"/>
              </a:buClr>
              <a:buFont typeface="Verdana"/>
              <a:buChar char="o"/>
            </a:pPr>
            <a:endParaRPr sz="24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34390" marR="5080" lvl="1" indent="-342900">
              <a:lnSpc>
                <a:spcPts val="1950"/>
              </a:lnSpc>
              <a:buClr>
                <a:srgbClr val="8DADAE"/>
              </a:buClr>
              <a:buSzPct val="83333"/>
              <a:buChar char="o"/>
              <a:tabLst>
                <a:tab pos="376555" algn="l"/>
                <a:tab pos="377190" algn="l"/>
                <a:tab pos="2653665" algn="l"/>
              </a:tabLst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Постарайтесь при этом избежать поспешных и  </a:t>
            </a:r>
            <a:r>
              <a:rPr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предварительных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выводов.Обсудите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этом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</a:t>
            </a:r>
            <a:r>
              <a:rPr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1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возможные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варианты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58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9504" y="1141857"/>
            <a:ext cx="4200144" cy="53454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5170" y="1866610"/>
            <a:ext cx="2625230" cy="2367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580" indent="-43688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рубашка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скалистый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холм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пещера</a:t>
            </a:r>
          </a:p>
          <a:p>
            <a:pPr marL="449580" indent="-43688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девушка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старые</a:t>
            </a:r>
            <a:r>
              <a:rPr sz="1800" spc="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палатки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фонтан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968" y="6714598"/>
            <a:ext cx="199136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(“without title” by Christiane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Schmidt)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258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8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9504" y="1141948"/>
            <a:ext cx="4200144" cy="5343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968" y="6714598"/>
            <a:ext cx="199136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(“without title” by Christiane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Schmidt)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75170" y="1866610"/>
            <a:ext cx="2625230" cy="2367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580" indent="-43688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рубашка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скалистый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холм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пещера</a:t>
            </a:r>
          </a:p>
          <a:p>
            <a:pPr marL="449580" indent="-43688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девушка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старые</a:t>
            </a:r>
            <a:r>
              <a:rPr sz="1800" spc="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палатки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фонтан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584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9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9504" y="1141948"/>
            <a:ext cx="4200144" cy="5343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968" y="6714598"/>
            <a:ext cx="199136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(“without title” by Christiane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Schmidt)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75170" y="1866610"/>
            <a:ext cx="2625230" cy="2367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580" indent="-43688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рубашка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скалистый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холм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пещера</a:t>
            </a:r>
          </a:p>
          <a:p>
            <a:pPr marL="449580" indent="-43688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девушка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старые</a:t>
            </a:r>
            <a:r>
              <a:rPr sz="1800" spc="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палатки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фонтан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5.10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9504" y="1141857"/>
            <a:ext cx="4203953" cy="53454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968" y="6714598"/>
            <a:ext cx="199136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(“without title” by Christiane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Schmidt)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75170" y="1866610"/>
            <a:ext cx="2625230" cy="2367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580" indent="-43688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рубашка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скалистый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холм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пещера</a:t>
            </a:r>
          </a:p>
          <a:p>
            <a:pPr marL="449580" indent="-43688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девушка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старые</a:t>
            </a:r>
            <a:r>
              <a:rPr sz="1800" spc="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палатки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фонтан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5.11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7980" y="1141948"/>
            <a:ext cx="4200144" cy="5343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968" y="6714598"/>
            <a:ext cx="199136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(“without title” by Christiane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Schmidt)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75170" y="1866610"/>
            <a:ext cx="2625230" cy="2367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580" indent="-43688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рубашка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скалистый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холм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пещера</a:t>
            </a:r>
          </a:p>
          <a:p>
            <a:pPr marL="449580" indent="-43688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девушка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старые</a:t>
            </a:r>
            <a:r>
              <a:rPr sz="1800" spc="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палатки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фонтан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5.12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7980" y="1141948"/>
            <a:ext cx="4200144" cy="5343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968" y="6714598"/>
            <a:ext cx="199136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(“without title” by Christiane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Schmidt)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75170" y="1866610"/>
            <a:ext cx="2625230" cy="2367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580" indent="-43688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рубашка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скалистый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холм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пещера</a:t>
            </a:r>
          </a:p>
          <a:p>
            <a:pPr marL="449580" indent="-43688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девушка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старые</a:t>
            </a:r>
            <a:r>
              <a:rPr sz="1800" spc="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палатки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фонтан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5.13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7980" y="1141948"/>
            <a:ext cx="4200144" cy="5343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968" y="6714598"/>
            <a:ext cx="199136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(“without title” by Christiane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Schmidt)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75170" y="1866610"/>
            <a:ext cx="2625230" cy="2367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580" indent="-43688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рубашка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скалистый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холм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пещера</a:t>
            </a:r>
          </a:p>
          <a:p>
            <a:pPr marL="449580" indent="-43688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девушка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старые</a:t>
            </a:r>
            <a:r>
              <a:rPr sz="1800" spc="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палатки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фонтан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5.14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7980" y="1141948"/>
            <a:ext cx="4200144" cy="5343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968" y="6714598"/>
            <a:ext cx="199136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(“without title” by Christiane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Schmidt)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75170" y="1866610"/>
            <a:ext cx="2625230" cy="2367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580" indent="-43688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рубашка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скалистый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холм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пещера</a:t>
            </a:r>
          </a:p>
          <a:p>
            <a:pPr marL="449580" indent="-43688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девушка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старые</a:t>
            </a:r>
            <a:r>
              <a:rPr sz="1800" spc="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палатки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фонтан</a:t>
            </a:r>
          </a:p>
        </p:txBody>
      </p:sp>
      <p:sp>
        <p:nvSpPr>
          <p:cNvPr id="8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5.15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7980" y="1141948"/>
            <a:ext cx="4200144" cy="5343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95538" y="155666"/>
            <a:ext cx="6157862" cy="409343"/>
          </a:xfrm>
          <a:prstGeom prst="rect">
            <a:avLst/>
          </a:prstGeom>
        </p:spPr>
        <p:txBody>
          <a:bodyPr vert="horz" wrap="square" lIns="0" tIns="100584" rIns="0" bIns="0" rtlCol="0">
            <a:spAutoFit/>
          </a:bodyPr>
          <a:lstStyle/>
          <a:p>
            <a:pPr marL="184150" algn="l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Поспешные решения приводят к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ошибкам</a:t>
            </a:r>
            <a:endParaRPr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968" y="6714598"/>
            <a:ext cx="199136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(“without title” by Christiane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Schmidt)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575170" y="1866610"/>
            <a:ext cx="2625230" cy="2367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580" indent="-43688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рубашка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скалистый</a:t>
            </a:r>
            <a:r>
              <a:rPr sz="1800" spc="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холм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пещера</a:t>
            </a:r>
          </a:p>
          <a:p>
            <a:pPr marL="449580" indent="-43688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девушка</a:t>
            </a:r>
          </a:p>
          <a:p>
            <a:pPr marL="450850" indent="-43815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50215" algn="l"/>
                <a:tab pos="4508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старые</a:t>
            </a:r>
            <a:r>
              <a:rPr sz="1800" spc="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палатки</a:t>
            </a:r>
          </a:p>
          <a:p>
            <a:pPr marL="449580" indent="-436880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449580" algn="l"/>
                <a:tab pos="45021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фонтан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5.16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11"/>
          <p:cNvSpPr txBox="1">
            <a:spLocks noChangeArrowheads="1"/>
          </p:cNvSpPr>
          <p:nvPr/>
        </p:nvSpPr>
        <p:spPr bwMode="auto">
          <a:xfrm>
            <a:off x="85660" y="6675263"/>
            <a:ext cx="2778325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Heike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Platow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and Karen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Riedesel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7655" name="Text Box 5"/>
          <p:cNvSpPr txBox="1">
            <a:spLocks noChangeArrowheads="1"/>
          </p:cNvSpPr>
          <p:nvPr/>
        </p:nvSpPr>
        <p:spPr bwMode="auto">
          <a:xfrm>
            <a:off x="232150" y="1346526"/>
            <a:ext cx="3273050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лемон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ч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ерепаха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ракушка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орех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цветовая палитра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месяц 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5" y="1369358"/>
            <a:ext cx="4301299" cy="2882667"/>
          </a:xfrm>
          <a:prstGeom prst="rect">
            <a:avLst/>
          </a:prstGeom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5.17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57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5" y="1369358"/>
            <a:ext cx="4301299" cy="2882667"/>
          </a:xfrm>
          <a:prstGeom prst="rect">
            <a:avLst/>
          </a:prstGeom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660" y="6675263"/>
            <a:ext cx="2778325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ohne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Titel</a:t>
            </a:r>
            <a:r>
              <a:rPr lang="en-GB" altLang="de-DE" sz="800" i="1" dirty="0" smtClean="0"/>
              <a:t>” by Heike </a:t>
            </a:r>
            <a:r>
              <a:rPr lang="en-GB" altLang="de-DE" sz="800" i="1" dirty="0" err="1" smtClean="0"/>
              <a:t>Platow</a:t>
            </a:r>
            <a:r>
              <a:rPr lang="en-GB" altLang="de-DE" sz="800" i="1" dirty="0" smtClean="0"/>
              <a:t> and Karen </a:t>
            </a:r>
            <a:r>
              <a:rPr lang="en-GB" altLang="de-DE" sz="800" i="1" dirty="0" err="1" smtClean="0"/>
              <a:t>Riedesel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  <p:sp>
        <p:nvSpPr>
          <p:cNvPr id="10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32150" y="1346526"/>
            <a:ext cx="3273050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лемон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ч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ерепаха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ракушка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орех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цветовая палитра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месяц 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5.18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51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5" y="1369357"/>
            <a:ext cx="4301299" cy="2882667"/>
          </a:xfrm>
          <a:prstGeom prst="rect">
            <a:avLst/>
          </a:prstGeom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660" y="6675263"/>
            <a:ext cx="2778325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Heike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Platow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and Karen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Riedesel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32150" y="1346526"/>
            <a:ext cx="3273050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лемон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ч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ерепаха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ракушка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орех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цветовая палитра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месяц 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5.19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32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5" y="1369354"/>
            <a:ext cx="4301299" cy="2882667"/>
          </a:xfrm>
          <a:prstGeom prst="rect">
            <a:avLst/>
          </a:prstGeom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5.20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660" y="6675263"/>
            <a:ext cx="2778325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Heike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Platow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and Karen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Riedesel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32150" y="1346526"/>
            <a:ext cx="3273050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лемон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ч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ерепаха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ракушка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орех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цветовая палитра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месяц 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58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5" y="1369350"/>
            <a:ext cx="4301299" cy="2882667"/>
          </a:xfrm>
          <a:prstGeom prst="rect">
            <a:avLst/>
          </a:prstGeom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5.21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85660" y="6675263"/>
            <a:ext cx="2778325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Heike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Platow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and Karen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Riedesel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32150" y="1346526"/>
            <a:ext cx="3273050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лемон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ч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ерепаха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ракушка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орех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цветовая палитра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месяц 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89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5" y="1369345"/>
            <a:ext cx="4301299" cy="2882667"/>
          </a:xfrm>
          <a:prstGeom prst="rect">
            <a:avLst/>
          </a:prstGeom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660" y="6675263"/>
            <a:ext cx="2778325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Heike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Platow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and Karen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Riedesel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32150" y="1346526"/>
            <a:ext cx="3273050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лемон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ч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ерепаха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ракушка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орех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цветовая палитра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месяц 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5.22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82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8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69339"/>
            <a:ext cx="4300360" cy="288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5660" y="6675263"/>
            <a:ext cx="2778325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Heike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Platow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and Karen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Riedesel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32150" y="1346526"/>
            <a:ext cx="3273050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лемон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ч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ерепаха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ракушка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орех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цветовая палитра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месяц 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5.23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2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69332"/>
            <a:ext cx="4301938" cy="288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5.24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85660" y="6675263"/>
            <a:ext cx="2778325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Heike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Platow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and Karen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Riedesel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32150" y="1346526"/>
            <a:ext cx="3273050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лемон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ч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ерепаха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ракушка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орех</a:t>
            </a:r>
            <a:endParaRPr lang="en-GB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цветовая палитра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месяц 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1" name="object 3"/>
          <p:cNvSpPr txBox="1">
            <a:spLocks/>
          </p:cNvSpPr>
          <p:nvPr/>
        </p:nvSpPr>
        <p:spPr>
          <a:xfrm>
            <a:off x="0" y="127500"/>
            <a:ext cx="9144000" cy="409343"/>
          </a:xfrm>
          <a:prstGeom prst="rect">
            <a:avLst/>
          </a:prstGeom>
        </p:spPr>
        <p:txBody>
          <a:bodyPr vert="horz" wrap="square" lIns="0" tIns="100584" rIns="0" bIns="0" rtlCol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marL="184150"/>
            <a:r>
              <a:rPr lang="ru-RU" kern="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Поспешные решения приводят к ошибкам</a:t>
            </a:r>
          </a:p>
        </p:txBody>
      </p:sp>
    </p:spTree>
    <p:extLst>
      <p:ext uri="{BB962C8B-B14F-4D97-AF65-F5344CB8AC3E}">
        <p14:creationId xmlns:p14="http://schemas.microsoft.com/office/powerpoint/2010/main" val="37978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209172" y="6668907"/>
            <a:ext cx="1686680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Sarah Riker)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65106" y="1352937"/>
            <a:ext cx="289560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бутылка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 винном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погребе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аист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ребенком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воздушный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шар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санта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мешком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лаборатория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глобус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" b="6066"/>
          <a:stretch/>
        </p:blipFill>
        <p:spPr>
          <a:xfrm>
            <a:off x="3930565" y="1405358"/>
            <a:ext cx="4980957" cy="3580745"/>
          </a:xfrm>
          <a:prstGeom prst="rect">
            <a:avLst/>
          </a:prstGeom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5.25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43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209172" y="6668907"/>
            <a:ext cx="1686680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Sarah Riker)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65106" y="1352937"/>
            <a:ext cx="289560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бутылка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 винном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погребе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аист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ребенком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воздушный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шар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санта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мешком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лаборатория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глобус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5.2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b="8216"/>
          <a:stretch/>
        </p:blipFill>
        <p:spPr>
          <a:xfrm>
            <a:off x="4067050" y="1404000"/>
            <a:ext cx="4844479" cy="349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209172" y="6668907"/>
            <a:ext cx="1686680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Sarah Riker)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65106" y="1352937"/>
            <a:ext cx="289560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бутылка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 винном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погребе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аист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ребенком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воздушный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шар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санта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мешком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лаборатория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глобус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5.2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" b="7141"/>
          <a:stretch/>
        </p:blipFill>
        <p:spPr>
          <a:xfrm>
            <a:off x="3944211" y="1404038"/>
            <a:ext cx="4967309" cy="353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209172" y="6668907"/>
            <a:ext cx="1686680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Sarah Riker)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65106" y="1352937"/>
            <a:ext cx="289560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бутылка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 винном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погребе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аист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ребенком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воздушный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шар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санта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мешком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лаборатория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глобус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5.2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8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" b="8575"/>
          <a:stretch/>
        </p:blipFill>
        <p:spPr>
          <a:xfrm>
            <a:off x="3930565" y="1404038"/>
            <a:ext cx="4980957" cy="348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209172" y="6668907"/>
            <a:ext cx="1686680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Sarah Riker)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65106" y="1352937"/>
            <a:ext cx="289560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бутылка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 винном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погребе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аист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ребенком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воздушный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шар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санта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мешком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лаборатория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глобус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5.2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9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" b="6425"/>
          <a:stretch/>
        </p:blipFill>
        <p:spPr>
          <a:xfrm>
            <a:off x="3930565" y="1404038"/>
            <a:ext cx="4980957" cy="356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209172" y="6668907"/>
            <a:ext cx="1686680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Sarah Riker)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65106" y="1352937"/>
            <a:ext cx="289560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бутылка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 винном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погребе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аист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ребенком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воздушный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шар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санта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мешком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лаборатория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глобус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30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" b="7141"/>
          <a:stretch/>
        </p:blipFill>
        <p:spPr>
          <a:xfrm>
            <a:off x="3916919" y="1404038"/>
            <a:ext cx="4994605" cy="353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209172" y="6668907"/>
            <a:ext cx="1686680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Sarah Riker)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65106" y="1352937"/>
            <a:ext cx="289560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бутылка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 винном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погребе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аист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ребенком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воздушный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шар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санта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мешком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лаборатория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глобус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31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b="4992"/>
          <a:stretch/>
        </p:blipFill>
        <p:spPr>
          <a:xfrm>
            <a:off x="3957857" y="1404000"/>
            <a:ext cx="4953661" cy="361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209172" y="6668907"/>
            <a:ext cx="1686680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Sarah Riker)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65106" y="1352937"/>
            <a:ext cx="289560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бутылка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 винном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погребе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аист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ребенком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воздушный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шар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санта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мешком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лаборатория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глобус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32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b="5350"/>
          <a:stretch/>
        </p:blipFill>
        <p:spPr>
          <a:xfrm>
            <a:off x="3835044" y="1404000"/>
            <a:ext cx="5076491" cy="3604728"/>
          </a:xfrm>
          <a:prstGeom prst="rect">
            <a:avLst/>
          </a:prstGeom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Что это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Насколько Вы уверены</a:t>
            </a:r>
            <a:r>
              <a:rPr lang="en-GB" altLang="de-DE" sz="2000" dirty="0" smtClean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209172" y="6668907"/>
            <a:ext cx="1686680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ohne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Titel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” by Sarah Riker)</a:t>
            </a:r>
            <a:endParaRPr lang="en-GB" altLang="de-DE" sz="800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265106" y="1352937"/>
            <a:ext cx="289560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бутылка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в винном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погребе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аист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ребенком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воздушный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шар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санта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 мешком</a:t>
            </a: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лаборатория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8CADAE"/>
              </a:buClr>
              <a:buFontTx/>
              <a:buChar char="o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глобус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33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1443871" y="6343483"/>
            <a:ext cx="71667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5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исключено, вряд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ли, возможно, вероятно,</a:t>
            </a:r>
            <a:r>
              <a:rPr sz="180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1995538" y="155666"/>
            <a:ext cx="6157862" cy="409343"/>
          </a:xfrm>
          <a:prstGeom prst="rect">
            <a:avLst/>
          </a:prstGeom>
        </p:spPr>
        <p:txBody>
          <a:bodyPr vert="horz" wrap="square" lIns="0" tIns="100584" rIns="0" bIns="0" rtlCol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marL="184150" algn="l"/>
            <a:r>
              <a:rPr lang="ru-RU" kern="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Поспешные решения приводят к ошибкам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" b="5350"/>
          <a:stretch/>
        </p:blipFill>
        <p:spPr>
          <a:xfrm>
            <a:off x="3802983" y="1404000"/>
            <a:ext cx="5103787" cy="360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0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12" y="1296737"/>
            <a:ext cx="7980045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9255" marR="772160" indent="-37655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88620" algn="l"/>
                <a:tab pos="38925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Попробуйте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следующем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задании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разгадать и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исключить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неверные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названия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классических</a:t>
            </a:r>
            <a:r>
              <a:rPr sz="1800" spc="26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живописий.</a:t>
            </a: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8DADAE"/>
              </a:buClr>
            </a:pPr>
            <a:endParaRPr sz="19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89255" marR="5080" indent="-376555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88620" algn="l"/>
                <a:tab pos="389255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Обсудите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b="1" i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800" b="1" i="1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1800" b="1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lang="ru-RU" b="1" i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1800" b="1" i="1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ротив</a:t>
            </a:r>
            <a:r>
              <a:rPr sz="1800" b="1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различных предложенных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названий.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Обратите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особое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внимание на особенности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детали,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которые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четко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исключают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одно</a:t>
            </a:r>
            <a:r>
              <a:rPr lang="de-DE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толкование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95557" y="155666"/>
            <a:ext cx="5159273" cy="408951"/>
          </a:xfrm>
          <a:prstGeom prst="rect">
            <a:avLst/>
          </a:prstGeom>
        </p:spPr>
        <p:txBody>
          <a:bodyPr vert="horz" wrap="square" lIns="0" tIns="99822" rIns="0" bIns="0" rtlCol="0">
            <a:spAutoFit/>
          </a:bodyPr>
          <a:lstStyle/>
          <a:p>
            <a:pPr marL="1905000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Задание</a:t>
            </a:r>
            <a:r>
              <a:rPr spc="-80" dirty="0">
                <a:latin typeface="Verdana"/>
                <a:cs typeface="Verdana"/>
              </a:rPr>
              <a:t> </a:t>
            </a:r>
            <a:r>
              <a:rPr spc="-5" dirty="0">
                <a:latin typeface="Verdana"/>
                <a:cs typeface="Verdana"/>
              </a:rPr>
              <a:t>2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83510" y="1052794"/>
            <a:ext cx="4762500" cy="3724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83510" y="5013578"/>
            <a:ext cx="4762500" cy="13644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Verdana"/>
              <a:buAutoNum type="alphaLcPeriod"/>
              <a:tabLst>
                <a:tab pos="469265" algn="l"/>
                <a:tab pos="46990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признание в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супружеской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измене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585"/>
              </a:spcBef>
              <a:buFont typeface="Verdana"/>
              <a:buAutoNum type="alphaLcPeriod"/>
              <a:tabLst>
                <a:tab pos="469900" algn="l"/>
                <a:tab pos="470534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Ухаживание</a:t>
            </a:r>
          </a:p>
          <a:p>
            <a:pPr marL="469900" indent="-457200">
              <a:lnSpc>
                <a:spcPct val="100000"/>
              </a:lnSpc>
              <a:spcBef>
                <a:spcPts val="720"/>
              </a:spcBef>
              <a:buFont typeface="Verdana"/>
              <a:buAutoNum type="alphaLcPeriod"/>
              <a:tabLst>
                <a:tab pos="469900" algn="l"/>
                <a:tab pos="470534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Извещение о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смерти</a:t>
            </a:r>
            <a:r>
              <a:rPr lang="de-DE" spc="44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родственника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650"/>
              </a:spcBef>
              <a:buFont typeface="Verdana"/>
              <a:buAutoNum type="alphaLcPeriod"/>
              <a:tabLst>
                <a:tab pos="469900" algn="l"/>
                <a:tab pos="470534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Продавец</a:t>
            </a:r>
            <a:r>
              <a:rPr sz="1800" spc="10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цветов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Какое правильное название картины? 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Насколько вы уверены?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83510" y="1052794"/>
            <a:ext cx="4762500" cy="3724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56001" y="1829180"/>
            <a:ext cx="1066800" cy="1114425"/>
          </a:xfrm>
          <a:custGeom>
            <a:avLst/>
            <a:gdLst/>
            <a:ahLst/>
            <a:cxnLst/>
            <a:rect l="l" t="t" r="r" b="b"/>
            <a:pathLst>
              <a:path w="1066800" h="1114425">
                <a:moveTo>
                  <a:pt x="533400" y="0"/>
                </a:moveTo>
                <a:lnTo>
                  <a:pt x="487440" y="2042"/>
                </a:lnTo>
                <a:lnTo>
                  <a:pt x="442555" y="8060"/>
                </a:lnTo>
                <a:lnTo>
                  <a:pt x="398903" y="17886"/>
                </a:lnTo>
                <a:lnTo>
                  <a:pt x="356647" y="31353"/>
                </a:lnTo>
                <a:lnTo>
                  <a:pt x="315949" y="48295"/>
                </a:lnTo>
                <a:lnTo>
                  <a:pt x="276969" y="68546"/>
                </a:lnTo>
                <a:lnTo>
                  <a:pt x="239869" y="91937"/>
                </a:lnTo>
                <a:lnTo>
                  <a:pt x="204809" y="118304"/>
                </a:lnTo>
                <a:lnTo>
                  <a:pt x="171952" y="147479"/>
                </a:lnTo>
                <a:lnTo>
                  <a:pt x="141459" y="179296"/>
                </a:lnTo>
                <a:lnTo>
                  <a:pt x="113491" y="213587"/>
                </a:lnTo>
                <a:lnTo>
                  <a:pt x="88208" y="250187"/>
                </a:lnTo>
                <a:lnTo>
                  <a:pt x="65774" y="288929"/>
                </a:lnTo>
                <a:lnTo>
                  <a:pt x="46348" y="329645"/>
                </a:lnTo>
                <a:lnTo>
                  <a:pt x="30093" y="372170"/>
                </a:lnTo>
                <a:lnTo>
                  <a:pt x="17169" y="416337"/>
                </a:lnTo>
                <a:lnTo>
                  <a:pt x="7738" y="461979"/>
                </a:lnTo>
                <a:lnTo>
                  <a:pt x="1961" y="508929"/>
                </a:lnTo>
                <a:lnTo>
                  <a:pt x="0" y="557022"/>
                </a:lnTo>
                <a:lnTo>
                  <a:pt x="1961" y="605114"/>
                </a:lnTo>
                <a:lnTo>
                  <a:pt x="7738" y="652064"/>
                </a:lnTo>
                <a:lnTo>
                  <a:pt x="17169" y="697706"/>
                </a:lnTo>
                <a:lnTo>
                  <a:pt x="30093" y="741873"/>
                </a:lnTo>
                <a:lnTo>
                  <a:pt x="46348" y="784398"/>
                </a:lnTo>
                <a:lnTo>
                  <a:pt x="65774" y="825114"/>
                </a:lnTo>
                <a:lnTo>
                  <a:pt x="88208" y="863856"/>
                </a:lnTo>
                <a:lnTo>
                  <a:pt x="113491" y="900456"/>
                </a:lnTo>
                <a:lnTo>
                  <a:pt x="141459" y="934747"/>
                </a:lnTo>
                <a:lnTo>
                  <a:pt x="171952" y="966564"/>
                </a:lnTo>
                <a:lnTo>
                  <a:pt x="204809" y="995739"/>
                </a:lnTo>
                <a:lnTo>
                  <a:pt x="239869" y="1022106"/>
                </a:lnTo>
                <a:lnTo>
                  <a:pt x="276969" y="1045497"/>
                </a:lnTo>
                <a:lnTo>
                  <a:pt x="315949" y="1065748"/>
                </a:lnTo>
                <a:lnTo>
                  <a:pt x="356647" y="1082690"/>
                </a:lnTo>
                <a:lnTo>
                  <a:pt x="398903" y="1096157"/>
                </a:lnTo>
                <a:lnTo>
                  <a:pt x="442555" y="1105983"/>
                </a:lnTo>
                <a:lnTo>
                  <a:pt x="487440" y="1112001"/>
                </a:lnTo>
                <a:lnTo>
                  <a:pt x="533400" y="1114044"/>
                </a:lnTo>
                <a:lnTo>
                  <a:pt x="579467" y="1112001"/>
                </a:lnTo>
                <a:lnTo>
                  <a:pt x="624437" y="1105983"/>
                </a:lnTo>
                <a:lnTo>
                  <a:pt x="668152" y="1096157"/>
                </a:lnTo>
                <a:lnTo>
                  <a:pt x="710451" y="1082690"/>
                </a:lnTo>
                <a:lnTo>
                  <a:pt x="751177" y="1065748"/>
                </a:lnTo>
                <a:lnTo>
                  <a:pt x="790168" y="1045497"/>
                </a:lnTo>
                <a:lnTo>
                  <a:pt x="827266" y="1022106"/>
                </a:lnTo>
                <a:lnTo>
                  <a:pt x="862312" y="995739"/>
                </a:lnTo>
                <a:lnTo>
                  <a:pt x="895147" y="966564"/>
                </a:lnTo>
                <a:lnTo>
                  <a:pt x="925610" y="934747"/>
                </a:lnTo>
                <a:lnTo>
                  <a:pt x="953543" y="900456"/>
                </a:lnTo>
                <a:lnTo>
                  <a:pt x="978787" y="863856"/>
                </a:lnTo>
                <a:lnTo>
                  <a:pt x="1001181" y="825114"/>
                </a:lnTo>
                <a:lnTo>
                  <a:pt x="1020567" y="784398"/>
                </a:lnTo>
                <a:lnTo>
                  <a:pt x="1036786" y="741873"/>
                </a:lnTo>
                <a:lnTo>
                  <a:pt x="1049678" y="697706"/>
                </a:lnTo>
                <a:lnTo>
                  <a:pt x="1059084" y="652064"/>
                </a:lnTo>
                <a:lnTo>
                  <a:pt x="1064844" y="605114"/>
                </a:lnTo>
                <a:lnTo>
                  <a:pt x="1066800" y="557022"/>
                </a:lnTo>
                <a:lnTo>
                  <a:pt x="1064844" y="508929"/>
                </a:lnTo>
                <a:lnTo>
                  <a:pt x="1059084" y="461979"/>
                </a:lnTo>
                <a:lnTo>
                  <a:pt x="1049678" y="416337"/>
                </a:lnTo>
                <a:lnTo>
                  <a:pt x="1036786" y="372170"/>
                </a:lnTo>
                <a:lnTo>
                  <a:pt x="1020567" y="329645"/>
                </a:lnTo>
                <a:lnTo>
                  <a:pt x="1001181" y="288929"/>
                </a:lnTo>
                <a:lnTo>
                  <a:pt x="978787" y="250187"/>
                </a:lnTo>
                <a:lnTo>
                  <a:pt x="953543" y="213587"/>
                </a:lnTo>
                <a:lnTo>
                  <a:pt x="925610" y="179296"/>
                </a:lnTo>
                <a:lnTo>
                  <a:pt x="895147" y="147479"/>
                </a:lnTo>
                <a:lnTo>
                  <a:pt x="862312" y="118304"/>
                </a:lnTo>
                <a:lnTo>
                  <a:pt x="827266" y="91937"/>
                </a:lnTo>
                <a:lnTo>
                  <a:pt x="790168" y="68546"/>
                </a:lnTo>
                <a:lnTo>
                  <a:pt x="751177" y="48295"/>
                </a:lnTo>
                <a:lnTo>
                  <a:pt x="710451" y="31353"/>
                </a:lnTo>
                <a:lnTo>
                  <a:pt x="668152" y="17886"/>
                </a:lnTo>
                <a:lnTo>
                  <a:pt x="624437" y="8060"/>
                </a:lnTo>
                <a:lnTo>
                  <a:pt x="579467" y="2042"/>
                </a:lnTo>
                <a:lnTo>
                  <a:pt x="533400" y="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29353" y="3073618"/>
            <a:ext cx="753110" cy="753110"/>
          </a:xfrm>
          <a:custGeom>
            <a:avLst/>
            <a:gdLst/>
            <a:ahLst/>
            <a:cxnLst/>
            <a:rect l="l" t="t" r="r" b="b"/>
            <a:pathLst>
              <a:path w="753110" h="753110">
                <a:moveTo>
                  <a:pt x="376427" y="0"/>
                </a:moveTo>
                <a:lnTo>
                  <a:pt x="329183" y="2930"/>
                </a:lnTo>
                <a:lnTo>
                  <a:pt x="283698" y="11488"/>
                </a:lnTo>
                <a:lnTo>
                  <a:pt x="240323" y="25321"/>
                </a:lnTo>
                <a:lnTo>
                  <a:pt x="199409" y="44078"/>
                </a:lnTo>
                <a:lnTo>
                  <a:pt x="161309" y="67407"/>
                </a:lnTo>
                <a:lnTo>
                  <a:pt x="126374" y="94956"/>
                </a:lnTo>
                <a:lnTo>
                  <a:pt x="94956" y="126374"/>
                </a:lnTo>
                <a:lnTo>
                  <a:pt x="67407" y="161309"/>
                </a:lnTo>
                <a:lnTo>
                  <a:pt x="44078" y="199409"/>
                </a:lnTo>
                <a:lnTo>
                  <a:pt x="25321" y="240323"/>
                </a:lnTo>
                <a:lnTo>
                  <a:pt x="11488" y="283698"/>
                </a:lnTo>
                <a:lnTo>
                  <a:pt x="2930" y="329184"/>
                </a:lnTo>
                <a:lnTo>
                  <a:pt x="0" y="376428"/>
                </a:lnTo>
                <a:lnTo>
                  <a:pt x="2930" y="423672"/>
                </a:lnTo>
                <a:lnTo>
                  <a:pt x="11488" y="469157"/>
                </a:lnTo>
                <a:lnTo>
                  <a:pt x="25321" y="512532"/>
                </a:lnTo>
                <a:lnTo>
                  <a:pt x="44078" y="553446"/>
                </a:lnTo>
                <a:lnTo>
                  <a:pt x="67407" y="591546"/>
                </a:lnTo>
                <a:lnTo>
                  <a:pt x="94956" y="626481"/>
                </a:lnTo>
                <a:lnTo>
                  <a:pt x="126374" y="657899"/>
                </a:lnTo>
                <a:lnTo>
                  <a:pt x="161309" y="685448"/>
                </a:lnTo>
                <a:lnTo>
                  <a:pt x="199409" y="708777"/>
                </a:lnTo>
                <a:lnTo>
                  <a:pt x="240323" y="727534"/>
                </a:lnTo>
                <a:lnTo>
                  <a:pt x="283698" y="741367"/>
                </a:lnTo>
                <a:lnTo>
                  <a:pt x="329183" y="749925"/>
                </a:lnTo>
                <a:lnTo>
                  <a:pt x="376427" y="752856"/>
                </a:lnTo>
                <a:lnTo>
                  <a:pt x="423671" y="749925"/>
                </a:lnTo>
                <a:lnTo>
                  <a:pt x="469157" y="741367"/>
                </a:lnTo>
                <a:lnTo>
                  <a:pt x="512532" y="727534"/>
                </a:lnTo>
                <a:lnTo>
                  <a:pt x="553446" y="708777"/>
                </a:lnTo>
                <a:lnTo>
                  <a:pt x="591546" y="685448"/>
                </a:lnTo>
                <a:lnTo>
                  <a:pt x="626481" y="657899"/>
                </a:lnTo>
                <a:lnTo>
                  <a:pt x="657899" y="626481"/>
                </a:lnTo>
                <a:lnTo>
                  <a:pt x="685448" y="591546"/>
                </a:lnTo>
                <a:lnTo>
                  <a:pt x="708777" y="553446"/>
                </a:lnTo>
                <a:lnTo>
                  <a:pt x="727534" y="512532"/>
                </a:lnTo>
                <a:lnTo>
                  <a:pt x="741367" y="469157"/>
                </a:lnTo>
                <a:lnTo>
                  <a:pt x="749925" y="423672"/>
                </a:lnTo>
                <a:lnTo>
                  <a:pt x="752855" y="376427"/>
                </a:lnTo>
                <a:lnTo>
                  <a:pt x="749925" y="329184"/>
                </a:lnTo>
                <a:lnTo>
                  <a:pt x="741367" y="283698"/>
                </a:lnTo>
                <a:lnTo>
                  <a:pt x="727534" y="240323"/>
                </a:lnTo>
                <a:lnTo>
                  <a:pt x="708777" y="199409"/>
                </a:lnTo>
                <a:lnTo>
                  <a:pt x="685448" y="161309"/>
                </a:lnTo>
                <a:lnTo>
                  <a:pt x="657899" y="126374"/>
                </a:lnTo>
                <a:lnTo>
                  <a:pt x="626481" y="94956"/>
                </a:lnTo>
                <a:lnTo>
                  <a:pt x="591546" y="67407"/>
                </a:lnTo>
                <a:lnTo>
                  <a:pt x="553446" y="44078"/>
                </a:lnTo>
                <a:lnTo>
                  <a:pt x="512532" y="25321"/>
                </a:lnTo>
                <a:lnTo>
                  <a:pt x="469157" y="11488"/>
                </a:lnTo>
                <a:lnTo>
                  <a:pt x="423671" y="2930"/>
                </a:lnTo>
                <a:lnTo>
                  <a:pt x="376427" y="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9692" y="1746978"/>
            <a:ext cx="1009650" cy="962025"/>
          </a:xfrm>
          <a:custGeom>
            <a:avLst/>
            <a:gdLst/>
            <a:ahLst/>
            <a:cxnLst/>
            <a:rect l="l" t="t" r="r" b="b"/>
            <a:pathLst>
              <a:path w="1009650" h="962025">
                <a:moveTo>
                  <a:pt x="504444" y="0"/>
                </a:moveTo>
                <a:lnTo>
                  <a:pt x="455935" y="2197"/>
                </a:lnTo>
                <a:lnTo>
                  <a:pt x="408716" y="8655"/>
                </a:lnTo>
                <a:lnTo>
                  <a:pt x="362998" y="19175"/>
                </a:lnTo>
                <a:lnTo>
                  <a:pt x="318996" y="33555"/>
                </a:lnTo>
                <a:lnTo>
                  <a:pt x="276921" y="51597"/>
                </a:lnTo>
                <a:lnTo>
                  <a:pt x="236988" y="73099"/>
                </a:lnTo>
                <a:lnTo>
                  <a:pt x="199410" y="97863"/>
                </a:lnTo>
                <a:lnTo>
                  <a:pt x="164399" y="125687"/>
                </a:lnTo>
                <a:lnTo>
                  <a:pt x="132168" y="156371"/>
                </a:lnTo>
                <a:lnTo>
                  <a:pt x="102932" y="189716"/>
                </a:lnTo>
                <a:lnTo>
                  <a:pt x="76902" y="225522"/>
                </a:lnTo>
                <a:lnTo>
                  <a:pt x="54292" y="263588"/>
                </a:lnTo>
                <a:lnTo>
                  <a:pt x="35315" y="303714"/>
                </a:lnTo>
                <a:lnTo>
                  <a:pt x="20184" y="345701"/>
                </a:lnTo>
                <a:lnTo>
                  <a:pt x="9112" y="389348"/>
                </a:lnTo>
                <a:lnTo>
                  <a:pt x="2313" y="434455"/>
                </a:lnTo>
                <a:lnTo>
                  <a:pt x="0" y="480822"/>
                </a:lnTo>
                <a:lnTo>
                  <a:pt x="2313" y="527069"/>
                </a:lnTo>
                <a:lnTo>
                  <a:pt x="9112" y="572086"/>
                </a:lnTo>
                <a:lnTo>
                  <a:pt x="20184" y="615669"/>
                </a:lnTo>
                <a:lnTo>
                  <a:pt x="35315" y="657614"/>
                </a:lnTo>
                <a:lnTo>
                  <a:pt x="54292" y="697720"/>
                </a:lnTo>
                <a:lnTo>
                  <a:pt x="76902" y="735783"/>
                </a:lnTo>
                <a:lnTo>
                  <a:pt x="102932" y="771601"/>
                </a:lnTo>
                <a:lnTo>
                  <a:pt x="132168" y="804970"/>
                </a:lnTo>
                <a:lnTo>
                  <a:pt x="164399" y="835688"/>
                </a:lnTo>
                <a:lnTo>
                  <a:pt x="199410" y="863552"/>
                </a:lnTo>
                <a:lnTo>
                  <a:pt x="236988" y="888359"/>
                </a:lnTo>
                <a:lnTo>
                  <a:pt x="276921" y="909906"/>
                </a:lnTo>
                <a:lnTo>
                  <a:pt x="318996" y="927991"/>
                </a:lnTo>
                <a:lnTo>
                  <a:pt x="362998" y="942410"/>
                </a:lnTo>
                <a:lnTo>
                  <a:pt x="408716" y="952960"/>
                </a:lnTo>
                <a:lnTo>
                  <a:pt x="455935" y="959439"/>
                </a:lnTo>
                <a:lnTo>
                  <a:pt x="504444" y="961644"/>
                </a:lnTo>
                <a:lnTo>
                  <a:pt x="553079" y="959439"/>
                </a:lnTo>
                <a:lnTo>
                  <a:pt x="600410" y="952960"/>
                </a:lnTo>
                <a:lnTo>
                  <a:pt x="646225" y="942410"/>
                </a:lnTo>
                <a:lnTo>
                  <a:pt x="690313" y="927991"/>
                </a:lnTo>
                <a:lnTo>
                  <a:pt x="732460" y="909906"/>
                </a:lnTo>
                <a:lnTo>
                  <a:pt x="772454" y="888359"/>
                </a:lnTo>
                <a:lnTo>
                  <a:pt x="810084" y="863552"/>
                </a:lnTo>
                <a:lnTo>
                  <a:pt x="845137" y="835688"/>
                </a:lnTo>
                <a:lnTo>
                  <a:pt x="877401" y="804970"/>
                </a:lnTo>
                <a:lnTo>
                  <a:pt x="906664" y="771601"/>
                </a:lnTo>
                <a:lnTo>
                  <a:pt x="932714" y="735783"/>
                </a:lnTo>
                <a:lnTo>
                  <a:pt x="955338" y="697720"/>
                </a:lnTo>
                <a:lnTo>
                  <a:pt x="974324" y="657614"/>
                </a:lnTo>
                <a:lnTo>
                  <a:pt x="989461" y="615669"/>
                </a:lnTo>
                <a:lnTo>
                  <a:pt x="1000535" y="572086"/>
                </a:lnTo>
                <a:lnTo>
                  <a:pt x="1007336" y="527069"/>
                </a:lnTo>
                <a:lnTo>
                  <a:pt x="1009650" y="480822"/>
                </a:lnTo>
                <a:lnTo>
                  <a:pt x="1007336" y="434455"/>
                </a:lnTo>
                <a:lnTo>
                  <a:pt x="1000535" y="389348"/>
                </a:lnTo>
                <a:lnTo>
                  <a:pt x="989461" y="345701"/>
                </a:lnTo>
                <a:lnTo>
                  <a:pt x="974324" y="303714"/>
                </a:lnTo>
                <a:lnTo>
                  <a:pt x="955338" y="263588"/>
                </a:lnTo>
                <a:lnTo>
                  <a:pt x="932714" y="225522"/>
                </a:lnTo>
                <a:lnTo>
                  <a:pt x="906664" y="189716"/>
                </a:lnTo>
                <a:lnTo>
                  <a:pt x="877401" y="156371"/>
                </a:lnTo>
                <a:lnTo>
                  <a:pt x="845137" y="125687"/>
                </a:lnTo>
                <a:lnTo>
                  <a:pt x="810084" y="97863"/>
                </a:lnTo>
                <a:lnTo>
                  <a:pt x="772454" y="73099"/>
                </a:lnTo>
                <a:lnTo>
                  <a:pt x="732460" y="51597"/>
                </a:lnTo>
                <a:lnTo>
                  <a:pt x="690313" y="33555"/>
                </a:lnTo>
                <a:lnTo>
                  <a:pt x="646225" y="19175"/>
                </a:lnTo>
                <a:lnTo>
                  <a:pt x="600410" y="8655"/>
                </a:lnTo>
                <a:lnTo>
                  <a:pt x="553079" y="2197"/>
                </a:lnTo>
                <a:lnTo>
                  <a:pt x="504444" y="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 txBox="1"/>
          <p:nvPr/>
        </p:nvSpPr>
        <p:spPr>
          <a:xfrm>
            <a:off x="2183510" y="5013578"/>
            <a:ext cx="4762500" cy="13644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Verdana"/>
              <a:buAutoNum type="alphaLcPeriod"/>
              <a:tabLst>
                <a:tab pos="469265" algn="l"/>
                <a:tab pos="46990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признание в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супружеской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измене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69900" indent="-457200">
              <a:spcBef>
                <a:spcPts val="585"/>
              </a:spcBef>
              <a:buFont typeface="Verdana"/>
              <a:buAutoNum type="alphaLcPeriod"/>
              <a:tabLst>
                <a:tab pos="469900" algn="l"/>
                <a:tab pos="470534" algn="l"/>
              </a:tabLst>
            </a:pPr>
            <a:r>
              <a:rPr sz="1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Ухаживание</a:t>
            </a:r>
            <a:r>
              <a:rPr lang="ru-RU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de-DE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GB" altLang="de-DE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Karl </a:t>
            </a:r>
            <a:r>
              <a:rPr lang="en-GB" altLang="de-DE" sz="1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Zewy</a:t>
            </a:r>
            <a:r>
              <a:rPr lang="en-GB" altLang="de-DE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1896</a:t>
            </a:r>
            <a:r>
              <a:rPr lang="en-GB" altLang="de-DE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720"/>
              </a:spcBef>
              <a:buFont typeface="Verdana"/>
              <a:buAutoNum type="alphaLcPeriod"/>
              <a:tabLst>
                <a:tab pos="469900" algn="l"/>
                <a:tab pos="470534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Извещение о смерти</a:t>
            </a:r>
            <a:r>
              <a:rPr sz="1800" spc="44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родственника</a:t>
            </a:r>
          </a:p>
          <a:p>
            <a:pPr marL="469900" indent="-457200">
              <a:lnSpc>
                <a:spcPct val="100000"/>
              </a:lnSpc>
              <a:spcBef>
                <a:spcPts val="650"/>
              </a:spcBef>
              <a:buFont typeface="Verdana"/>
              <a:buAutoNum type="alphaLcPeriod"/>
              <a:tabLst>
                <a:tab pos="469900" algn="l"/>
                <a:tab pos="470534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Продавец</a:t>
            </a:r>
            <a:r>
              <a:rPr sz="1800" spc="10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цветов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08579" y="942212"/>
            <a:ext cx="3055620" cy="23888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50154" y="1304925"/>
            <a:ext cx="781050" cy="784860"/>
          </a:xfrm>
          <a:custGeom>
            <a:avLst/>
            <a:gdLst/>
            <a:ahLst/>
            <a:cxnLst/>
            <a:rect l="l" t="t" r="r" b="b"/>
            <a:pathLst>
              <a:path w="781050" h="784860">
                <a:moveTo>
                  <a:pt x="390143" y="0"/>
                </a:moveTo>
                <a:lnTo>
                  <a:pt x="341170" y="3062"/>
                </a:lnTo>
                <a:lnTo>
                  <a:pt x="294022" y="12004"/>
                </a:lnTo>
                <a:lnTo>
                  <a:pt x="249063" y="26454"/>
                </a:lnTo>
                <a:lnTo>
                  <a:pt x="206657" y="46043"/>
                </a:lnTo>
                <a:lnTo>
                  <a:pt x="167169" y="70399"/>
                </a:lnTo>
                <a:lnTo>
                  <a:pt x="130963" y="99152"/>
                </a:lnTo>
                <a:lnTo>
                  <a:pt x="98403" y="131932"/>
                </a:lnTo>
                <a:lnTo>
                  <a:pt x="69852" y="168368"/>
                </a:lnTo>
                <a:lnTo>
                  <a:pt x="45676" y="208090"/>
                </a:lnTo>
                <a:lnTo>
                  <a:pt x="26239" y="250728"/>
                </a:lnTo>
                <a:lnTo>
                  <a:pt x="11904" y="295910"/>
                </a:lnTo>
                <a:lnTo>
                  <a:pt x="3036" y="343268"/>
                </a:lnTo>
                <a:lnTo>
                  <a:pt x="0" y="392430"/>
                </a:lnTo>
                <a:lnTo>
                  <a:pt x="3036" y="441591"/>
                </a:lnTo>
                <a:lnTo>
                  <a:pt x="11904" y="488949"/>
                </a:lnTo>
                <a:lnTo>
                  <a:pt x="26239" y="534131"/>
                </a:lnTo>
                <a:lnTo>
                  <a:pt x="45676" y="576769"/>
                </a:lnTo>
                <a:lnTo>
                  <a:pt x="69852" y="616491"/>
                </a:lnTo>
                <a:lnTo>
                  <a:pt x="98403" y="652927"/>
                </a:lnTo>
                <a:lnTo>
                  <a:pt x="130963" y="685707"/>
                </a:lnTo>
                <a:lnTo>
                  <a:pt x="167169" y="714460"/>
                </a:lnTo>
                <a:lnTo>
                  <a:pt x="206657" y="738816"/>
                </a:lnTo>
                <a:lnTo>
                  <a:pt x="249063" y="758405"/>
                </a:lnTo>
                <a:lnTo>
                  <a:pt x="294022" y="772855"/>
                </a:lnTo>
                <a:lnTo>
                  <a:pt x="341170" y="781797"/>
                </a:lnTo>
                <a:lnTo>
                  <a:pt x="390143" y="784860"/>
                </a:lnTo>
                <a:lnTo>
                  <a:pt x="439279" y="781797"/>
                </a:lnTo>
                <a:lnTo>
                  <a:pt x="486565" y="772855"/>
                </a:lnTo>
                <a:lnTo>
                  <a:pt x="531639" y="758405"/>
                </a:lnTo>
                <a:lnTo>
                  <a:pt x="574139" y="738816"/>
                </a:lnTo>
                <a:lnTo>
                  <a:pt x="613702" y="714460"/>
                </a:lnTo>
                <a:lnTo>
                  <a:pt x="649967" y="685707"/>
                </a:lnTo>
                <a:lnTo>
                  <a:pt x="682571" y="652927"/>
                </a:lnTo>
                <a:lnTo>
                  <a:pt x="711153" y="616491"/>
                </a:lnTo>
                <a:lnTo>
                  <a:pt x="735350" y="576769"/>
                </a:lnTo>
                <a:lnTo>
                  <a:pt x="754801" y="534131"/>
                </a:lnTo>
                <a:lnTo>
                  <a:pt x="769142" y="488949"/>
                </a:lnTo>
                <a:lnTo>
                  <a:pt x="778012" y="441591"/>
                </a:lnTo>
                <a:lnTo>
                  <a:pt x="781049" y="392429"/>
                </a:lnTo>
                <a:lnTo>
                  <a:pt x="778012" y="343268"/>
                </a:lnTo>
                <a:lnTo>
                  <a:pt x="769142" y="295910"/>
                </a:lnTo>
                <a:lnTo>
                  <a:pt x="754801" y="250728"/>
                </a:lnTo>
                <a:lnTo>
                  <a:pt x="735350" y="208090"/>
                </a:lnTo>
                <a:lnTo>
                  <a:pt x="711153" y="168368"/>
                </a:lnTo>
                <a:lnTo>
                  <a:pt x="682571" y="131932"/>
                </a:lnTo>
                <a:lnTo>
                  <a:pt x="649967" y="99152"/>
                </a:lnTo>
                <a:lnTo>
                  <a:pt x="613702" y="70399"/>
                </a:lnTo>
                <a:lnTo>
                  <a:pt x="574139" y="46043"/>
                </a:lnTo>
                <a:lnTo>
                  <a:pt x="531639" y="26454"/>
                </a:lnTo>
                <a:lnTo>
                  <a:pt x="486565" y="12004"/>
                </a:lnTo>
                <a:lnTo>
                  <a:pt x="439279" y="3062"/>
                </a:lnTo>
                <a:lnTo>
                  <a:pt x="390143" y="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8644" y="3435569"/>
            <a:ext cx="8949690" cy="3211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55930" indent="-635">
              <a:lnSpc>
                <a:spcPct val="100000"/>
              </a:lnSpc>
              <a:tabLst>
                <a:tab pos="7446009" algn="l"/>
              </a:tabLst>
            </a:pP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Выражение</a:t>
            </a:r>
            <a:r>
              <a:rPr sz="1600" spc="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лица</a:t>
            </a:r>
            <a:r>
              <a:rPr sz="1600" spc="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женщины</a:t>
            </a:r>
            <a:r>
              <a:rPr sz="1600" spc="1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кокетлив</a:t>
            </a:r>
            <a:r>
              <a:rPr sz="1600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его</a:t>
            </a:r>
            <a:r>
              <a:rPr sz="1600" spc="1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ельзя</a:t>
            </a:r>
            <a:r>
              <a:rPr sz="1600" spc="1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азвать</a:t>
            </a:r>
            <a:r>
              <a:rPr sz="1600" spc="1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грустным</a:t>
            </a:r>
            <a:r>
              <a:rPr sz="1600" spc="1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</a:t>
            </a: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яростны</a:t>
            </a:r>
            <a:r>
              <a:rPr sz="1600" spc="-1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Этот</a:t>
            </a:r>
            <a:r>
              <a:rPr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факт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говорит против «признание в супружеской </a:t>
            </a:r>
            <a:r>
              <a:rPr sz="16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измене</a:t>
            </a:r>
            <a:r>
              <a:rPr sz="16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lang="de-DE" sz="1600" spc="1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16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de-DE" sz="1600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455930" indent="-635">
              <a:lnSpc>
                <a:spcPct val="100000"/>
              </a:lnSpc>
              <a:tabLst>
                <a:tab pos="7446009" algn="l"/>
              </a:tabLst>
            </a:pP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970" marR="901065" indent="-635">
              <a:lnSpc>
                <a:spcPct val="100000"/>
              </a:lnSpc>
              <a:spcBef>
                <a:spcPts val="445"/>
              </a:spcBef>
            </a:pPr>
            <a:r>
              <a:rPr sz="1600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Мужчина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принес ей подарок (цветок),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преданно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застенчиво глядя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пол. </a:t>
            </a:r>
            <a:r>
              <a:rPr sz="1600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 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доказательство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правильного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названия: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«Ухаживание»</a:t>
            </a:r>
            <a:r>
              <a:rPr sz="1600" spc="3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(b</a:t>
            </a:r>
            <a:r>
              <a:rPr sz="16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de-DE" sz="1600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970" marR="901065" indent="-635">
              <a:lnSpc>
                <a:spcPct val="100000"/>
              </a:lnSpc>
              <a:spcBef>
                <a:spcPts val="445"/>
              </a:spcBef>
            </a:pP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4604" marR="20320" indent="-1270">
              <a:lnSpc>
                <a:spcPct val="100000"/>
              </a:lnSpc>
              <a:spcBef>
                <a:spcPts val="434"/>
              </a:spcBef>
            </a:pP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Выражение лица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женщины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вряд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 можно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назвать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грустным. Это также говорит против  интерпретации «Извещение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смерти </a:t>
            </a:r>
            <a:r>
              <a:rPr sz="16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родственника</a:t>
            </a:r>
            <a:r>
              <a:rPr sz="16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sz="1600" spc="204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(с</a:t>
            </a:r>
            <a:r>
              <a:rPr sz="16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de-DE" sz="1600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4604" marR="20320" indent="-1270">
              <a:lnSpc>
                <a:spcPct val="100000"/>
              </a:lnSpc>
              <a:spcBef>
                <a:spcPts val="434"/>
              </a:spcBef>
            </a:pP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4604" marR="5080" indent="-635">
              <a:lnSpc>
                <a:spcPct val="100000"/>
              </a:lnSpc>
              <a:spcBef>
                <a:spcPts val="434"/>
              </a:spcBef>
            </a:pP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Продавцов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цветов обычно не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вызывают на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дом,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 более только с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одним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цветком. </a:t>
            </a:r>
            <a:r>
              <a:rPr sz="1600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 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указывает на отклонение альтернативного названия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живописи «Продавец </a:t>
            </a:r>
            <a:r>
              <a:rPr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цветов</a:t>
            </a:r>
            <a:r>
              <a:rPr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sz="1600" spc="62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(d).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21148" y="2188174"/>
            <a:ext cx="664210" cy="638175"/>
          </a:xfrm>
          <a:custGeom>
            <a:avLst/>
            <a:gdLst/>
            <a:ahLst/>
            <a:cxnLst/>
            <a:rect l="l" t="t" r="r" b="b"/>
            <a:pathLst>
              <a:path w="664210" h="638175">
                <a:moveTo>
                  <a:pt x="332232" y="0"/>
                </a:moveTo>
                <a:lnTo>
                  <a:pt x="283102" y="3451"/>
                </a:lnTo>
                <a:lnTo>
                  <a:pt x="236222" y="13476"/>
                </a:lnTo>
                <a:lnTo>
                  <a:pt x="192104" y="29585"/>
                </a:lnTo>
                <a:lnTo>
                  <a:pt x="151259" y="51287"/>
                </a:lnTo>
                <a:lnTo>
                  <a:pt x="114200" y="78089"/>
                </a:lnTo>
                <a:lnTo>
                  <a:pt x="81438" y="109501"/>
                </a:lnTo>
                <a:lnTo>
                  <a:pt x="53485" y="145031"/>
                </a:lnTo>
                <a:lnTo>
                  <a:pt x="30853" y="184189"/>
                </a:lnTo>
                <a:lnTo>
                  <a:pt x="14053" y="226484"/>
                </a:lnTo>
                <a:lnTo>
                  <a:pt x="3598" y="271423"/>
                </a:lnTo>
                <a:lnTo>
                  <a:pt x="0" y="318516"/>
                </a:lnTo>
                <a:lnTo>
                  <a:pt x="3598" y="365798"/>
                </a:lnTo>
                <a:lnTo>
                  <a:pt x="14053" y="410892"/>
                </a:lnTo>
                <a:lnTo>
                  <a:pt x="30853" y="453310"/>
                </a:lnTo>
                <a:lnTo>
                  <a:pt x="53485" y="492565"/>
                </a:lnTo>
                <a:lnTo>
                  <a:pt x="81438" y="528169"/>
                </a:lnTo>
                <a:lnTo>
                  <a:pt x="114200" y="559633"/>
                </a:lnTo>
                <a:lnTo>
                  <a:pt x="151259" y="586470"/>
                </a:lnTo>
                <a:lnTo>
                  <a:pt x="192104" y="608192"/>
                </a:lnTo>
                <a:lnTo>
                  <a:pt x="236222" y="624312"/>
                </a:lnTo>
                <a:lnTo>
                  <a:pt x="283102" y="634342"/>
                </a:lnTo>
                <a:lnTo>
                  <a:pt x="332232" y="637794"/>
                </a:lnTo>
                <a:lnTo>
                  <a:pt x="381172" y="634342"/>
                </a:lnTo>
                <a:lnTo>
                  <a:pt x="427897" y="624312"/>
                </a:lnTo>
                <a:lnTo>
                  <a:pt x="471890" y="608192"/>
                </a:lnTo>
                <a:lnTo>
                  <a:pt x="512638" y="586470"/>
                </a:lnTo>
                <a:lnTo>
                  <a:pt x="549625" y="559633"/>
                </a:lnTo>
                <a:lnTo>
                  <a:pt x="582335" y="528169"/>
                </a:lnTo>
                <a:lnTo>
                  <a:pt x="610253" y="492565"/>
                </a:lnTo>
                <a:lnTo>
                  <a:pt x="632864" y="453310"/>
                </a:lnTo>
                <a:lnTo>
                  <a:pt x="649652" y="410892"/>
                </a:lnTo>
                <a:lnTo>
                  <a:pt x="660103" y="365798"/>
                </a:lnTo>
                <a:lnTo>
                  <a:pt x="663702" y="318516"/>
                </a:lnTo>
                <a:lnTo>
                  <a:pt x="660103" y="271423"/>
                </a:lnTo>
                <a:lnTo>
                  <a:pt x="649652" y="226484"/>
                </a:lnTo>
                <a:lnTo>
                  <a:pt x="632864" y="184189"/>
                </a:lnTo>
                <a:lnTo>
                  <a:pt x="610253" y="145031"/>
                </a:lnTo>
                <a:lnTo>
                  <a:pt x="582335" y="109501"/>
                </a:lnTo>
                <a:lnTo>
                  <a:pt x="549625" y="78089"/>
                </a:lnTo>
                <a:lnTo>
                  <a:pt x="512638" y="51287"/>
                </a:lnTo>
                <a:lnTo>
                  <a:pt x="471890" y="29585"/>
                </a:lnTo>
                <a:lnTo>
                  <a:pt x="427897" y="13476"/>
                </a:lnTo>
                <a:lnTo>
                  <a:pt x="381172" y="3451"/>
                </a:lnTo>
                <a:lnTo>
                  <a:pt x="332232" y="0"/>
                </a:lnTo>
                <a:close/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21404" y="1362075"/>
            <a:ext cx="838200" cy="784860"/>
          </a:xfrm>
          <a:custGeom>
            <a:avLst/>
            <a:gdLst/>
            <a:ahLst/>
            <a:cxnLst/>
            <a:rect l="l" t="t" r="r" b="b"/>
            <a:pathLst>
              <a:path w="838200" h="784860">
                <a:moveTo>
                  <a:pt x="419100" y="0"/>
                </a:moveTo>
                <a:lnTo>
                  <a:pt x="370189" y="2644"/>
                </a:lnTo>
                <a:lnTo>
                  <a:pt x="322945" y="10381"/>
                </a:lnTo>
                <a:lnTo>
                  <a:pt x="277681" y="22913"/>
                </a:lnTo>
                <a:lnTo>
                  <a:pt x="234709" y="39943"/>
                </a:lnTo>
                <a:lnTo>
                  <a:pt x="194343" y="61176"/>
                </a:lnTo>
                <a:lnTo>
                  <a:pt x="156896" y="86314"/>
                </a:lnTo>
                <a:lnTo>
                  <a:pt x="122682" y="115062"/>
                </a:lnTo>
                <a:lnTo>
                  <a:pt x="92013" y="147121"/>
                </a:lnTo>
                <a:lnTo>
                  <a:pt x="65203" y="182196"/>
                </a:lnTo>
                <a:lnTo>
                  <a:pt x="42565" y="219991"/>
                </a:lnTo>
                <a:lnTo>
                  <a:pt x="24412" y="260208"/>
                </a:lnTo>
                <a:lnTo>
                  <a:pt x="11058" y="302551"/>
                </a:lnTo>
                <a:lnTo>
                  <a:pt x="2816" y="346724"/>
                </a:lnTo>
                <a:lnTo>
                  <a:pt x="0" y="392430"/>
                </a:lnTo>
                <a:lnTo>
                  <a:pt x="2816" y="438135"/>
                </a:lnTo>
                <a:lnTo>
                  <a:pt x="11058" y="482308"/>
                </a:lnTo>
                <a:lnTo>
                  <a:pt x="24412" y="524651"/>
                </a:lnTo>
                <a:lnTo>
                  <a:pt x="42565" y="564868"/>
                </a:lnTo>
                <a:lnTo>
                  <a:pt x="65203" y="602663"/>
                </a:lnTo>
                <a:lnTo>
                  <a:pt x="92013" y="637738"/>
                </a:lnTo>
                <a:lnTo>
                  <a:pt x="122682" y="669798"/>
                </a:lnTo>
                <a:lnTo>
                  <a:pt x="156896" y="698545"/>
                </a:lnTo>
                <a:lnTo>
                  <a:pt x="194343" y="723683"/>
                </a:lnTo>
                <a:lnTo>
                  <a:pt x="234709" y="744916"/>
                </a:lnTo>
                <a:lnTo>
                  <a:pt x="277681" y="761946"/>
                </a:lnTo>
                <a:lnTo>
                  <a:pt x="322945" y="774478"/>
                </a:lnTo>
                <a:lnTo>
                  <a:pt x="370189" y="782215"/>
                </a:lnTo>
                <a:lnTo>
                  <a:pt x="419100" y="784860"/>
                </a:lnTo>
                <a:lnTo>
                  <a:pt x="468010" y="782215"/>
                </a:lnTo>
                <a:lnTo>
                  <a:pt x="515254" y="774478"/>
                </a:lnTo>
                <a:lnTo>
                  <a:pt x="560518" y="761946"/>
                </a:lnTo>
                <a:lnTo>
                  <a:pt x="603490" y="744916"/>
                </a:lnTo>
                <a:lnTo>
                  <a:pt x="643856" y="723683"/>
                </a:lnTo>
                <a:lnTo>
                  <a:pt x="681303" y="698545"/>
                </a:lnTo>
                <a:lnTo>
                  <a:pt x="715518" y="669798"/>
                </a:lnTo>
                <a:lnTo>
                  <a:pt x="746186" y="637738"/>
                </a:lnTo>
                <a:lnTo>
                  <a:pt x="772996" y="602663"/>
                </a:lnTo>
                <a:lnTo>
                  <a:pt x="795634" y="564868"/>
                </a:lnTo>
                <a:lnTo>
                  <a:pt x="813787" y="524651"/>
                </a:lnTo>
                <a:lnTo>
                  <a:pt x="827141" y="482308"/>
                </a:lnTo>
                <a:lnTo>
                  <a:pt x="835383" y="438135"/>
                </a:lnTo>
                <a:lnTo>
                  <a:pt x="838200" y="392429"/>
                </a:lnTo>
                <a:lnTo>
                  <a:pt x="835383" y="346724"/>
                </a:lnTo>
                <a:lnTo>
                  <a:pt x="827141" y="302551"/>
                </a:lnTo>
                <a:lnTo>
                  <a:pt x="813787" y="260208"/>
                </a:lnTo>
                <a:lnTo>
                  <a:pt x="795634" y="219991"/>
                </a:lnTo>
                <a:lnTo>
                  <a:pt x="772996" y="182196"/>
                </a:lnTo>
                <a:lnTo>
                  <a:pt x="746186" y="147121"/>
                </a:lnTo>
                <a:lnTo>
                  <a:pt x="715518" y="115061"/>
                </a:lnTo>
                <a:lnTo>
                  <a:pt x="681303" y="86314"/>
                </a:lnTo>
                <a:lnTo>
                  <a:pt x="643856" y="61176"/>
                </a:lnTo>
                <a:lnTo>
                  <a:pt x="603490" y="39943"/>
                </a:lnTo>
                <a:lnTo>
                  <a:pt x="560518" y="22913"/>
                </a:lnTo>
                <a:lnTo>
                  <a:pt x="515254" y="10381"/>
                </a:lnTo>
                <a:lnTo>
                  <a:pt x="468010" y="2644"/>
                </a:lnTo>
                <a:lnTo>
                  <a:pt x="419100" y="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264844" y="2652661"/>
            <a:ext cx="3978275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Розовый сад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indent="-360363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Семейное фото</a:t>
            </a:r>
          </a:p>
          <a:p>
            <a:pPr marL="901700" indent="-360363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Дети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и мыльные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пузыри</a:t>
            </a:r>
          </a:p>
          <a:p>
            <a:pPr marL="901700" indent="-360363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Отец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приходит домой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39940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17" y="1053519"/>
            <a:ext cx="4270375" cy="539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96127"/>
            <a:ext cx="914400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89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algn="ctr" eaLnBrk="1" fontAlgn="base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Какое правильное название картины? 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Насколько вы уверены?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8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96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17" y="1053518"/>
            <a:ext cx="4270375" cy="539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Oval 11"/>
          <p:cNvSpPr>
            <a:spLocks noChangeArrowheads="1"/>
          </p:cNvSpPr>
          <p:nvPr/>
        </p:nvSpPr>
        <p:spPr bwMode="auto">
          <a:xfrm>
            <a:off x="6029107" y="2367565"/>
            <a:ext cx="547687" cy="54025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40966" name="Oval 11"/>
          <p:cNvSpPr>
            <a:spLocks noChangeArrowheads="1"/>
          </p:cNvSpPr>
          <p:nvPr/>
        </p:nvSpPr>
        <p:spPr bwMode="auto">
          <a:xfrm>
            <a:off x="6029082" y="2877625"/>
            <a:ext cx="469900" cy="457623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40967" name="Oval 11"/>
          <p:cNvSpPr>
            <a:spLocks noChangeArrowheads="1"/>
          </p:cNvSpPr>
          <p:nvPr/>
        </p:nvSpPr>
        <p:spPr bwMode="auto">
          <a:xfrm>
            <a:off x="6498982" y="4455472"/>
            <a:ext cx="646112" cy="611754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40968" name="Oval 11"/>
          <p:cNvSpPr>
            <a:spLocks noChangeArrowheads="1"/>
          </p:cNvSpPr>
          <p:nvPr/>
        </p:nvSpPr>
        <p:spPr bwMode="auto">
          <a:xfrm>
            <a:off x="6899047" y="3546581"/>
            <a:ext cx="663575" cy="638766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9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64844" y="2652661"/>
            <a:ext cx="3978275" cy="217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901700" indent="-360363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Розовый сад</a:t>
            </a:r>
            <a:endParaRPr lang="ru-RU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901700" indent="-360363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Семейное фото</a:t>
            </a:r>
          </a:p>
          <a:p>
            <a:pPr marL="901700" indent="-360363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</a:pPr>
            <a:r>
              <a:rPr lang="ru-RU" altLang="de-DE" b="1" dirty="0" smtClean="0">
                <a:solidFill>
                  <a:srgbClr val="000000"/>
                </a:solidFill>
                <a:cs typeface="Times New Roman" pitchFamily="18" charset="0"/>
              </a:rPr>
              <a:t>Дети </a:t>
            </a:r>
            <a:r>
              <a:rPr lang="ru-RU" altLang="de-DE" b="1" dirty="0">
                <a:solidFill>
                  <a:srgbClr val="000000"/>
                </a:solidFill>
                <a:cs typeface="Times New Roman" pitchFamily="18" charset="0"/>
              </a:rPr>
              <a:t>и мыльные </a:t>
            </a:r>
            <a:r>
              <a:rPr lang="ru-RU" altLang="de-DE" b="1" dirty="0" smtClean="0">
                <a:solidFill>
                  <a:srgbClr val="000000"/>
                </a:solidFill>
                <a:cs typeface="Times New Roman" pitchFamily="18" charset="0"/>
              </a:rPr>
              <a:t>пузыри</a:t>
            </a:r>
            <a:r>
              <a:rPr lang="de-DE" altLang="de-DE" sz="1400" b="1" dirty="0" smtClean="0"/>
              <a:t>(Ferdinand </a:t>
            </a:r>
            <a:r>
              <a:rPr lang="de-DE" altLang="de-DE" sz="1400" b="1" dirty="0"/>
              <a:t>Georg Waldmüller</a:t>
            </a:r>
            <a:r>
              <a:rPr lang="ru-RU" altLang="de-DE" sz="1400" b="1" dirty="0"/>
              <a:t> </a:t>
            </a:r>
            <a:r>
              <a:rPr lang="de-DE" altLang="de-DE" sz="1400" b="1" dirty="0"/>
              <a:t>1842</a:t>
            </a:r>
            <a:r>
              <a:rPr lang="de-DE" altLang="de-DE" sz="1400" b="1" dirty="0" smtClean="0"/>
              <a:t>)</a:t>
            </a:r>
            <a:endParaRPr lang="ru-RU" altLang="de-DE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901700" indent="-360363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Отец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приходит домой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77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feld 3"/>
          <p:cNvSpPr txBox="1">
            <a:spLocks noChangeArrowheads="1"/>
          </p:cNvSpPr>
          <p:nvPr/>
        </p:nvSpPr>
        <p:spPr bwMode="auto">
          <a:xfrm>
            <a:off x="3630971" y="1348697"/>
            <a:ext cx="5262227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ru-RU" sz="1600" dirty="0" smtClean="0"/>
              <a:t>Розы изображены, но </a:t>
            </a:r>
            <a:r>
              <a:rPr lang="ru-RU" sz="1600" dirty="0"/>
              <a:t>они не являются фокусом картины. Этот факт говорит против «Розовый </a:t>
            </a:r>
            <a:r>
              <a:rPr lang="ru-RU" sz="1600" dirty="0" smtClean="0"/>
              <a:t>сад» (</a:t>
            </a:r>
            <a:r>
              <a:rPr lang="ru-RU" sz="1600" dirty="0"/>
              <a:t>а</a:t>
            </a:r>
            <a:r>
              <a:rPr lang="ru-RU" sz="1600" dirty="0" smtClean="0"/>
              <a:t>).</a:t>
            </a:r>
            <a:endParaRPr lang="de-DE" sz="1600" dirty="0" smtClean="0"/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Э</a:t>
            </a:r>
            <a:r>
              <a:rPr lang="ru-RU" sz="1600" dirty="0" smtClean="0"/>
              <a:t>та </a:t>
            </a:r>
            <a:r>
              <a:rPr lang="ru-RU" sz="1600" dirty="0"/>
              <a:t>картина того времени, когда фото камеры не были еще легко доступны. Кроме того, люди не смотрят в сторону камеры. Доказательства </a:t>
            </a:r>
            <a:r>
              <a:rPr lang="ru-RU" sz="1600" dirty="0" smtClean="0"/>
              <a:t>против «</a:t>
            </a:r>
            <a:r>
              <a:rPr lang="de-DE" sz="1600" dirty="0" smtClean="0"/>
              <a:t>C</a:t>
            </a:r>
            <a:r>
              <a:rPr lang="ru-RU" sz="1600" dirty="0" smtClean="0"/>
              <a:t>емейное фото» (</a:t>
            </a:r>
            <a:r>
              <a:rPr lang="de-DE" sz="1600" dirty="0"/>
              <a:t>b</a:t>
            </a:r>
            <a:r>
              <a:rPr lang="ru-RU" sz="1600" dirty="0" smtClean="0"/>
              <a:t>).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Мальчик в окне дует пузыри в воздух. Другие дети смотрят на них или пытаются поймать их, что является доказательством правильности названия </a:t>
            </a:r>
            <a:r>
              <a:rPr lang="ru-RU" sz="1600" dirty="0" smtClean="0"/>
              <a:t>(</a:t>
            </a:r>
            <a:r>
              <a:rPr lang="de-DE" sz="1600" dirty="0" smtClean="0"/>
              <a:t>c</a:t>
            </a:r>
            <a:r>
              <a:rPr lang="ru-RU" sz="1600" dirty="0" smtClean="0"/>
              <a:t>).</a:t>
            </a:r>
            <a:endParaRPr lang="de-DE" sz="1600" dirty="0" smtClean="0"/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ru-RU" sz="1600" dirty="0"/>
              <a:t>Н</a:t>
            </a:r>
            <a:r>
              <a:rPr lang="ru-RU" sz="1600" dirty="0" smtClean="0"/>
              <a:t>ет </a:t>
            </a:r>
            <a:r>
              <a:rPr lang="ru-RU" sz="1600" dirty="0"/>
              <a:t>никаких намеков, что определенный человек идет домой. Все на картине смотрят в разные стороны. Доказательства против </a:t>
            </a:r>
            <a:r>
              <a:rPr lang="ru-RU" sz="1600" dirty="0" smtClean="0"/>
              <a:t>«</a:t>
            </a:r>
            <a:r>
              <a:rPr lang="ru-RU" sz="1600" dirty="0"/>
              <a:t>отец приходит домой</a:t>
            </a:r>
            <a:r>
              <a:rPr lang="ru-RU" sz="1600" dirty="0" smtClean="0"/>
              <a:t>» </a:t>
            </a:r>
            <a:r>
              <a:rPr lang="de-DE" sz="1600" dirty="0" smtClean="0"/>
              <a:t>(</a:t>
            </a:r>
            <a:r>
              <a:rPr lang="de-DE" sz="1600" dirty="0"/>
              <a:t>d</a:t>
            </a:r>
            <a:r>
              <a:rPr lang="de-DE" sz="1600" dirty="0" smtClean="0"/>
              <a:t>)</a:t>
            </a:r>
            <a:r>
              <a:rPr lang="ru-RU" sz="1600" dirty="0" smtClean="0"/>
              <a:t>.</a:t>
            </a:r>
            <a:r>
              <a:rPr lang="de-DE" sz="1600" dirty="0" smtClean="0"/>
              <a:t> </a:t>
            </a:r>
            <a:endParaRPr lang="de-DE" altLang="de-DE" sz="18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265191" y="1336650"/>
            <a:ext cx="3359150" cy="4245728"/>
            <a:chOff x="409575" y="1684338"/>
            <a:chExt cx="3359150" cy="4241800"/>
          </a:xfrm>
        </p:grpSpPr>
        <p:pic>
          <p:nvPicPr>
            <p:cNvPr id="41987" name="Grafik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575" y="1684338"/>
              <a:ext cx="3359150" cy="424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89" name="Oval 11"/>
            <p:cNvSpPr>
              <a:spLocks noChangeArrowheads="1"/>
            </p:cNvSpPr>
            <p:nvPr/>
          </p:nvSpPr>
          <p:spPr bwMode="auto">
            <a:xfrm>
              <a:off x="1439863" y="2641600"/>
              <a:ext cx="512762" cy="4889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sp>
          <p:nvSpPr>
            <p:cNvPr id="41990" name="Oval 11"/>
            <p:cNvSpPr>
              <a:spLocks noChangeArrowheads="1"/>
            </p:cNvSpPr>
            <p:nvPr/>
          </p:nvSpPr>
          <p:spPr bwMode="auto">
            <a:xfrm>
              <a:off x="1903413" y="4291013"/>
              <a:ext cx="512762" cy="4889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sp>
          <p:nvSpPr>
            <p:cNvPr id="41991" name="Oval 11"/>
            <p:cNvSpPr>
              <a:spLocks noChangeArrowheads="1"/>
            </p:cNvSpPr>
            <p:nvPr/>
          </p:nvSpPr>
          <p:spPr bwMode="auto">
            <a:xfrm>
              <a:off x="1504950" y="3130550"/>
              <a:ext cx="382588" cy="36671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  <p:sp>
          <p:nvSpPr>
            <p:cNvPr id="41992" name="Oval 11"/>
            <p:cNvSpPr>
              <a:spLocks noChangeArrowheads="1"/>
            </p:cNvSpPr>
            <p:nvPr/>
          </p:nvSpPr>
          <p:spPr bwMode="auto">
            <a:xfrm>
              <a:off x="2301875" y="3636963"/>
              <a:ext cx="512763" cy="48895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/>
            </a:p>
          </p:txBody>
        </p:sp>
      </p:grp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40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18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5557" y="155574"/>
            <a:ext cx="5159273" cy="407412"/>
          </a:xfrm>
          <a:prstGeom prst="rect">
            <a:avLst/>
          </a:prstGeom>
        </p:spPr>
        <p:txBody>
          <a:bodyPr vert="horz" wrap="square" lIns="0" tIns="98298" rIns="0" bIns="0" rtlCol="0">
            <a:spAutoFit/>
          </a:bodyPr>
          <a:lstStyle/>
          <a:p>
            <a:pPr marL="1012825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Задание 3: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</a:t>
            </a:r>
            <a:r>
              <a:rPr lang="de-DE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видите</a:t>
            </a:r>
            <a:r>
              <a:rPr spc="-5" dirty="0">
                <a:latin typeface="Verdana"/>
                <a:cs typeface="Verdana"/>
              </a:rPr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2683385" y="1977101"/>
            <a:ext cx="3783329" cy="3708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41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120839"/>
            <a:ext cx="87630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10030" marR="5080" indent="-1497965">
              <a:lnSpc>
                <a:spcPct val="100000"/>
              </a:lnSpc>
            </a:pPr>
            <a:r>
              <a:rPr sz="18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Поспешные решения не всегда приводят к неправильным </a:t>
            </a:r>
            <a:r>
              <a:rPr sz="18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решениям. </a:t>
            </a:r>
            <a:r>
              <a:rPr sz="1800" spc="-5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</a:t>
            </a:r>
            <a:endParaRPr lang="de-DE" sz="1800" spc="-5" dirty="0" smtClean="0">
              <a:solidFill>
                <a:srgbClr val="D1634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10030" marR="5080" indent="-1497965" algn="ctr">
              <a:lnSpc>
                <a:spcPct val="100000"/>
              </a:lnSpc>
            </a:pPr>
            <a:r>
              <a:rPr sz="18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иногда</a:t>
            </a:r>
            <a:r>
              <a:rPr sz="1800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содержат</a:t>
            </a:r>
            <a:r>
              <a:rPr sz="1800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себе только половину </a:t>
            </a:r>
            <a:r>
              <a:rPr sz="1800" dirty="0" err="1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всей</a:t>
            </a:r>
            <a:r>
              <a:rPr sz="18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sz="18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правды»!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0543" y="5422957"/>
            <a:ext cx="117994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Эскимос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34822" y="1932004"/>
            <a:ext cx="136617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Фараон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83385" y="1977101"/>
            <a:ext cx="3783329" cy="3708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54663" y="2097404"/>
            <a:ext cx="3590925" cy="3552825"/>
          </a:xfrm>
          <a:custGeom>
            <a:avLst/>
            <a:gdLst/>
            <a:ahLst/>
            <a:cxnLst/>
            <a:rect l="l" t="t" r="r" b="b"/>
            <a:pathLst>
              <a:path w="3590925" h="3552825">
                <a:moveTo>
                  <a:pt x="1795272" y="0"/>
                </a:moveTo>
                <a:lnTo>
                  <a:pt x="1746670" y="638"/>
                </a:lnTo>
                <a:lnTo>
                  <a:pt x="1698387" y="2544"/>
                </a:lnTo>
                <a:lnTo>
                  <a:pt x="1650438" y="5699"/>
                </a:lnTo>
                <a:lnTo>
                  <a:pt x="1602841" y="10090"/>
                </a:lnTo>
                <a:lnTo>
                  <a:pt x="1555612" y="15698"/>
                </a:lnTo>
                <a:lnTo>
                  <a:pt x="1508766" y="22508"/>
                </a:lnTo>
                <a:lnTo>
                  <a:pt x="1462320" y="30505"/>
                </a:lnTo>
                <a:lnTo>
                  <a:pt x="1416290" y="39671"/>
                </a:lnTo>
                <a:lnTo>
                  <a:pt x="1370693" y="49991"/>
                </a:lnTo>
                <a:lnTo>
                  <a:pt x="1325545" y="61449"/>
                </a:lnTo>
                <a:lnTo>
                  <a:pt x="1280863" y="74028"/>
                </a:lnTo>
                <a:lnTo>
                  <a:pt x="1236661" y="87712"/>
                </a:lnTo>
                <a:lnTo>
                  <a:pt x="1192958" y="102485"/>
                </a:lnTo>
                <a:lnTo>
                  <a:pt x="1149768" y="118332"/>
                </a:lnTo>
                <a:lnTo>
                  <a:pt x="1107109" y="135235"/>
                </a:lnTo>
                <a:lnTo>
                  <a:pt x="1064997" y="153179"/>
                </a:lnTo>
                <a:lnTo>
                  <a:pt x="1023448" y="172148"/>
                </a:lnTo>
                <a:lnTo>
                  <a:pt x="982478" y="192125"/>
                </a:lnTo>
                <a:lnTo>
                  <a:pt x="942103" y="213094"/>
                </a:lnTo>
                <a:lnTo>
                  <a:pt x="902341" y="235040"/>
                </a:lnTo>
                <a:lnTo>
                  <a:pt x="863206" y="257946"/>
                </a:lnTo>
                <a:lnTo>
                  <a:pt x="824716" y="281796"/>
                </a:lnTo>
                <a:lnTo>
                  <a:pt x="786887" y="306573"/>
                </a:lnTo>
                <a:lnTo>
                  <a:pt x="749735" y="332262"/>
                </a:lnTo>
                <a:lnTo>
                  <a:pt x="713276" y="358847"/>
                </a:lnTo>
                <a:lnTo>
                  <a:pt x="677527" y="386311"/>
                </a:lnTo>
                <a:lnTo>
                  <a:pt x="642504" y="414639"/>
                </a:lnTo>
                <a:lnTo>
                  <a:pt x="608223" y="443813"/>
                </a:lnTo>
                <a:lnTo>
                  <a:pt x="574700" y="473819"/>
                </a:lnTo>
                <a:lnTo>
                  <a:pt x="541953" y="504639"/>
                </a:lnTo>
                <a:lnTo>
                  <a:pt x="509996" y="536259"/>
                </a:lnTo>
                <a:lnTo>
                  <a:pt x="478847" y="568660"/>
                </a:lnTo>
                <a:lnTo>
                  <a:pt x="448522" y="601829"/>
                </a:lnTo>
                <a:lnTo>
                  <a:pt x="419037" y="635747"/>
                </a:lnTo>
                <a:lnTo>
                  <a:pt x="390408" y="670400"/>
                </a:lnTo>
                <a:lnTo>
                  <a:pt x="362651" y="705771"/>
                </a:lnTo>
                <a:lnTo>
                  <a:pt x="335784" y="741844"/>
                </a:lnTo>
                <a:lnTo>
                  <a:pt x="309821" y="778602"/>
                </a:lnTo>
                <a:lnTo>
                  <a:pt x="284780" y="816031"/>
                </a:lnTo>
                <a:lnTo>
                  <a:pt x="260677" y="854113"/>
                </a:lnTo>
                <a:lnTo>
                  <a:pt x="237528" y="892832"/>
                </a:lnTo>
                <a:lnTo>
                  <a:pt x="215350" y="932172"/>
                </a:lnTo>
                <a:lnTo>
                  <a:pt x="194158" y="972118"/>
                </a:lnTo>
                <a:lnTo>
                  <a:pt x="173969" y="1012652"/>
                </a:lnTo>
                <a:lnTo>
                  <a:pt x="154799" y="1053760"/>
                </a:lnTo>
                <a:lnTo>
                  <a:pt x="136665" y="1095424"/>
                </a:lnTo>
                <a:lnTo>
                  <a:pt x="119583" y="1137629"/>
                </a:lnTo>
                <a:lnTo>
                  <a:pt x="103568" y="1180358"/>
                </a:lnTo>
                <a:lnTo>
                  <a:pt x="88639" y="1223595"/>
                </a:lnTo>
                <a:lnTo>
                  <a:pt x="74810" y="1267325"/>
                </a:lnTo>
                <a:lnTo>
                  <a:pt x="62098" y="1311531"/>
                </a:lnTo>
                <a:lnTo>
                  <a:pt x="50519" y="1356196"/>
                </a:lnTo>
                <a:lnTo>
                  <a:pt x="40090" y="1401306"/>
                </a:lnTo>
                <a:lnTo>
                  <a:pt x="30827" y="1446843"/>
                </a:lnTo>
                <a:lnTo>
                  <a:pt x="22746" y="1492792"/>
                </a:lnTo>
                <a:lnTo>
                  <a:pt x="15864" y="1539136"/>
                </a:lnTo>
                <a:lnTo>
                  <a:pt x="10196" y="1585859"/>
                </a:lnTo>
                <a:lnTo>
                  <a:pt x="5759" y="1632945"/>
                </a:lnTo>
                <a:lnTo>
                  <a:pt x="2570" y="1680378"/>
                </a:lnTo>
                <a:lnTo>
                  <a:pt x="645" y="1728143"/>
                </a:lnTo>
                <a:lnTo>
                  <a:pt x="0" y="1776222"/>
                </a:lnTo>
                <a:lnTo>
                  <a:pt x="645" y="1824337"/>
                </a:lnTo>
                <a:lnTo>
                  <a:pt x="2570" y="1872135"/>
                </a:lnTo>
                <a:lnTo>
                  <a:pt x="5759" y="1919600"/>
                </a:lnTo>
                <a:lnTo>
                  <a:pt x="10196" y="1966715"/>
                </a:lnTo>
                <a:lnTo>
                  <a:pt x="15864" y="2013465"/>
                </a:lnTo>
                <a:lnTo>
                  <a:pt x="22746" y="2059834"/>
                </a:lnTo>
                <a:lnTo>
                  <a:pt x="30827" y="2105806"/>
                </a:lnTo>
                <a:lnTo>
                  <a:pt x="40090" y="2151363"/>
                </a:lnTo>
                <a:lnTo>
                  <a:pt x="50519" y="2196492"/>
                </a:lnTo>
                <a:lnTo>
                  <a:pt x="62098" y="2241174"/>
                </a:lnTo>
                <a:lnTo>
                  <a:pt x="74810" y="2285395"/>
                </a:lnTo>
                <a:lnTo>
                  <a:pt x="88639" y="2329138"/>
                </a:lnTo>
                <a:lnTo>
                  <a:pt x="103568" y="2372387"/>
                </a:lnTo>
                <a:lnTo>
                  <a:pt x="119583" y="2415126"/>
                </a:lnTo>
                <a:lnTo>
                  <a:pt x="136665" y="2457339"/>
                </a:lnTo>
                <a:lnTo>
                  <a:pt x="154799" y="2499010"/>
                </a:lnTo>
                <a:lnTo>
                  <a:pt x="173969" y="2540122"/>
                </a:lnTo>
                <a:lnTo>
                  <a:pt x="194158" y="2580660"/>
                </a:lnTo>
                <a:lnTo>
                  <a:pt x="215350" y="2620608"/>
                </a:lnTo>
                <a:lnTo>
                  <a:pt x="237528" y="2659950"/>
                </a:lnTo>
                <a:lnTo>
                  <a:pt x="260677" y="2698669"/>
                </a:lnTo>
                <a:lnTo>
                  <a:pt x="284780" y="2736749"/>
                </a:lnTo>
                <a:lnTo>
                  <a:pt x="309821" y="2774175"/>
                </a:lnTo>
                <a:lnTo>
                  <a:pt x="335784" y="2810930"/>
                </a:lnTo>
                <a:lnTo>
                  <a:pt x="362651" y="2846998"/>
                </a:lnTo>
                <a:lnTo>
                  <a:pt x="390408" y="2882364"/>
                </a:lnTo>
                <a:lnTo>
                  <a:pt x="419037" y="2917010"/>
                </a:lnTo>
                <a:lnTo>
                  <a:pt x="448522" y="2950921"/>
                </a:lnTo>
                <a:lnTo>
                  <a:pt x="478847" y="2984082"/>
                </a:lnTo>
                <a:lnTo>
                  <a:pt x="509996" y="3016475"/>
                </a:lnTo>
                <a:lnTo>
                  <a:pt x="541953" y="3048085"/>
                </a:lnTo>
                <a:lnTo>
                  <a:pt x="574700" y="3078895"/>
                </a:lnTo>
                <a:lnTo>
                  <a:pt x="608223" y="3108890"/>
                </a:lnTo>
                <a:lnTo>
                  <a:pt x="642504" y="3138054"/>
                </a:lnTo>
                <a:lnTo>
                  <a:pt x="677527" y="3166370"/>
                </a:lnTo>
                <a:lnTo>
                  <a:pt x="713276" y="3193822"/>
                </a:lnTo>
                <a:lnTo>
                  <a:pt x="749735" y="3220395"/>
                </a:lnTo>
                <a:lnTo>
                  <a:pt x="786887" y="3246072"/>
                </a:lnTo>
                <a:lnTo>
                  <a:pt x="824716" y="3270837"/>
                </a:lnTo>
                <a:lnTo>
                  <a:pt x="863206" y="3294675"/>
                </a:lnTo>
                <a:lnTo>
                  <a:pt x="902341" y="3317568"/>
                </a:lnTo>
                <a:lnTo>
                  <a:pt x="942103" y="3339501"/>
                </a:lnTo>
                <a:lnTo>
                  <a:pt x="982478" y="3360458"/>
                </a:lnTo>
                <a:lnTo>
                  <a:pt x="1023448" y="3380423"/>
                </a:lnTo>
                <a:lnTo>
                  <a:pt x="1064997" y="3399380"/>
                </a:lnTo>
                <a:lnTo>
                  <a:pt x="1107109" y="3417312"/>
                </a:lnTo>
                <a:lnTo>
                  <a:pt x="1149768" y="3434204"/>
                </a:lnTo>
                <a:lnTo>
                  <a:pt x="1192958" y="3450039"/>
                </a:lnTo>
                <a:lnTo>
                  <a:pt x="1236661" y="3464802"/>
                </a:lnTo>
                <a:lnTo>
                  <a:pt x="1280863" y="3478476"/>
                </a:lnTo>
                <a:lnTo>
                  <a:pt x="1325545" y="3491046"/>
                </a:lnTo>
                <a:lnTo>
                  <a:pt x="1370693" y="3502494"/>
                </a:lnTo>
                <a:lnTo>
                  <a:pt x="1416290" y="3512806"/>
                </a:lnTo>
                <a:lnTo>
                  <a:pt x="1462320" y="3521965"/>
                </a:lnTo>
                <a:lnTo>
                  <a:pt x="1508766" y="3529955"/>
                </a:lnTo>
                <a:lnTo>
                  <a:pt x="1555612" y="3536759"/>
                </a:lnTo>
                <a:lnTo>
                  <a:pt x="1602841" y="3542363"/>
                </a:lnTo>
                <a:lnTo>
                  <a:pt x="1650438" y="3546749"/>
                </a:lnTo>
                <a:lnTo>
                  <a:pt x="1698387" y="3549902"/>
                </a:lnTo>
                <a:lnTo>
                  <a:pt x="1746670" y="3551805"/>
                </a:lnTo>
                <a:lnTo>
                  <a:pt x="1795272" y="3552444"/>
                </a:lnTo>
                <a:lnTo>
                  <a:pt x="1843909" y="3551805"/>
                </a:lnTo>
                <a:lnTo>
                  <a:pt x="1892226" y="3549902"/>
                </a:lnTo>
                <a:lnTo>
                  <a:pt x="1940206" y="3546749"/>
                </a:lnTo>
                <a:lnTo>
                  <a:pt x="1987833" y="3542363"/>
                </a:lnTo>
                <a:lnTo>
                  <a:pt x="2035089" y="3536759"/>
                </a:lnTo>
                <a:lnTo>
                  <a:pt x="2081960" y="3529955"/>
                </a:lnTo>
                <a:lnTo>
                  <a:pt x="2128429" y="3521965"/>
                </a:lnTo>
                <a:lnTo>
                  <a:pt x="2174479" y="3512806"/>
                </a:lnTo>
                <a:lnTo>
                  <a:pt x="2220095" y="3502494"/>
                </a:lnTo>
                <a:lnTo>
                  <a:pt x="2265260" y="3491046"/>
                </a:lnTo>
                <a:lnTo>
                  <a:pt x="2309957" y="3478476"/>
                </a:lnTo>
                <a:lnTo>
                  <a:pt x="2354172" y="3464802"/>
                </a:lnTo>
                <a:lnTo>
                  <a:pt x="2397887" y="3450039"/>
                </a:lnTo>
                <a:lnTo>
                  <a:pt x="2441086" y="3434204"/>
                </a:lnTo>
                <a:lnTo>
                  <a:pt x="2483753" y="3417312"/>
                </a:lnTo>
                <a:lnTo>
                  <a:pt x="2525872" y="3399380"/>
                </a:lnTo>
                <a:lnTo>
                  <a:pt x="2567427" y="3380423"/>
                </a:lnTo>
                <a:lnTo>
                  <a:pt x="2608400" y="3360458"/>
                </a:lnTo>
                <a:lnTo>
                  <a:pt x="2648777" y="3339501"/>
                </a:lnTo>
                <a:lnTo>
                  <a:pt x="2688541" y="3317568"/>
                </a:lnTo>
                <a:lnTo>
                  <a:pt x="2727675" y="3294675"/>
                </a:lnTo>
                <a:lnTo>
                  <a:pt x="2766164" y="3270837"/>
                </a:lnTo>
                <a:lnTo>
                  <a:pt x="2803990" y="3246072"/>
                </a:lnTo>
                <a:lnTo>
                  <a:pt x="2841139" y="3220395"/>
                </a:lnTo>
                <a:lnTo>
                  <a:pt x="2877593" y="3193822"/>
                </a:lnTo>
                <a:lnTo>
                  <a:pt x="2913337" y="3166370"/>
                </a:lnTo>
                <a:lnTo>
                  <a:pt x="2948353" y="3138054"/>
                </a:lnTo>
                <a:lnTo>
                  <a:pt x="2982627" y="3108890"/>
                </a:lnTo>
                <a:lnTo>
                  <a:pt x="3016142" y="3078895"/>
                </a:lnTo>
                <a:lnTo>
                  <a:pt x="3048880" y="3048085"/>
                </a:lnTo>
                <a:lnTo>
                  <a:pt x="3080828" y="3016475"/>
                </a:lnTo>
                <a:lnTo>
                  <a:pt x="3111967" y="2984082"/>
                </a:lnTo>
                <a:lnTo>
                  <a:pt x="3142282" y="2950921"/>
                </a:lnTo>
                <a:lnTo>
                  <a:pt x="3171756" y="2917010"/>
                </a:lnTo>
                <a:lnTo>
                  <a:pt x="3200374" y="2882364"/>
                </a:lnTo>
                <a:lnTo>
                  <a:pt x="3228118" y="2846998"/>
                </a:lnTo>
                <a:lnTo>
                  <a:pt x="3254974" y="2810930"/>
                </a:lnTo>
                <a:lnTo>
                  <a:pt x="3280924" y="2774175"/>
                </a:lnTo>
                <a:lnTo>
                  <a:pt x="3305953" y="2736749"/>
                </a:lnTo>
                <a:lnTo>
                  <a:pt x="3330043" y="2698669"/>
                </a:lnTo>
                <a:lnTo>
                  <a:pt x="3353180" y="2659950"/>
                </a:lnTo>
                <a:lnTo>
                  <a:pt x="3375346" y="2620608"/>
                </a:lnTo>
                <a:lnTo>
                  <a:pt x="3396525" y="2580660"/>
                </a:lnTo>
                <a:lnTo>
                  <a:pt x="3416702" y="2540122"/>
                </a:lnTo>
                <a:lnTo>
                  <a:pt x="3435860" y="2499010"/>
                </a:lnTo>
                <a:lnTo>
                  <a:pt x="3453982" y="2457339"/>
                </a:lnTo>
                <a:lnTo>
                  <a:pt x="3471053" y="2415126"/>
                </a:lnTo>
                <a:lnTo>
                  <a:pt x="3487056" y="2372387"/>
                </a:lnTo>
                <a:lnTo>
                  <a:pt x="3501975" y="2329138"/>
                </a:lnTo>
                <a:lnTo>
                  <a:pt x="3515794" y="2285395"/>
                </a:lnTo>
                <a:lnTo>
                  <a:pt x="3528497" y="2241174"/>
                </a:lnTo>
                <a:lnTo>
                  <a:pt x="3540066" y="2196492"/>
                </a:lnTo>
                <a:lnTo>
                  <a:pt x="3550487" y="2151363"/>
                </a:lnTo>
                <a:lnTo>
                  <a:pt x="3559743" y="2105806"/>
                </a:lnTo>
                <a:lnTo>
                  <a:pt x="3567817" y="2059834"/>
                </a:lnTo>
                <a:lnTo>
                  <a:pt x="3574694" y="2013465"/>
                </a:lnTo>
                <a:lnTo>
                  <a:pt x="3580356" y="1966715"/>
                </a:lnTo>
                <a:lnTo>
                  <a:pt x="3584789" y="1919600"/>
                </a:lnTo>
                <a:lnTo>
                  <a:pt x="3587975" y="1872135"/>
                </a:lnTo>
                <a:lnTo>
                  <a:pt x="3589899" y="1824337"/>
                </a:lnTo>
                <a:lnTo>
                  <a:pt x="3590544" y="1776222"/>
                </a:lnTo>
                <a:lnTo>
                  <a:pt x="3589899" y="1728143"/>
                </a:lnTo>
                <a:lnTo>
                  <a:pt x="3587975" y="1680378"/>
                </a:lnTo>
                <a:lnTo>
                  <a:pt x="3584789" y="1632945"/>
                </a:lnTo>
                <a:lnTo>
                  <a:pt x="3580356" y="1585859"/>
                </a:lnTo>
                <a:lnTo>
                  <a:pt x="3574694" y="1539136"/>
                </a:lnTo>
                <a:lnTo>
                  <a:pt x="3567817" y="1492792"/>
                </a:lnTo>
                <a:lnTo>
                  <a:pt x="3559743" y="1446843"/>
                </a:lnTo>
                <a:lnTo>
                  <a:pt x="3550487" y="1401306"/>
                </a:lnTo>
                <a:lnTo>
                  <a:pt x="3540066" y="1356196"/>
                </a:lnTo>
                <a:lnTo>
                  <a:pt x="3528497" y="1311531"/>
                </a:lnTo>
                <a:lnTo>
                  <a:pt x="3515794" y="1267325"/>
                </a:lnTo>
                <a:lnTo>
                  <a:pt x="3501975" y="1223595"/>
                </a:lnTo>
                <a:lnTo>
                  <a:pt x="3487056" y="1180358"/>
                </a:lnTo>
                <a:lnTo>
                  <a:pt x="3471053" y="1137629"/>
                </a:lnTo>
                <a:lnTo>
                  <a:pt x="3453982" y="1095424"/>
                </a:lnTo>
                <a:lnTo>
                  <a:pt x="3435860" y="1053760"/>
                </a:lnTo>
                <a:lnTo>
                  <a:pt x="3416702" y="1012652"/>
                </a:lnTo>
                <a:lnTo>
                  <a:pt x="3396525" y="972118"/>
                </a:lnTo>
                <a:lnTo>
                  <a:pt x="3375346" y="932172"/>
                </a:lnTo>
                <a:lnTo>
                  <a:pt x="3353180" y="892832"/>
                </a:lnTo>
                <a:lnTo>
                  <a:pt x="3330043" y="854113"/>
                </a:lnTo>
                <a:lnTo>
                  <a:pt x="3305953" y="816031"/>
                </a:lnTo>
                <a:lnTo>
                  <a:pt x="3280924" y="778602"/>
                </a:lnTo>
                <a:lnTo>
                  <a:pt x="3254974" y="741844"/>
                </a:lnTo>
                <a:lnTo>
                  <a:pt x="3228118" y="705771"/>
                </a:lnTo>
                <a:lnTo>
                  <a:pt x="3200374" y="670400"/>
                </a:lnTo>
                <a:lnTo>
                  <a:pt x="3171756" y="635747"/>
                </a:lnTo>
                <a:lnTo>
                  <a:pt x="3142282" y="601829"/>
                </a:lnTo>
                <a:lnTo>
                  <a:pt x="3111967" y="568660"/>
                </a:lnTo>
                <a:lnTo>
                  <a:pt x="3080828" y="536259"/>
                </a:lnTo>
                <a:lnTo>
                  <a:pt x="3048880" y="504639"/>
                </a:lnTo>
                <a:lnTo>
                  <a:pt x="3016142" y="473819"/>
                </a:lnTo>
                <a:lnTo>
                  <a:pt x="2982627" y="443813"/>
                </a:lnTo>
                <a:lnTo>
                  <a:pt x="2948353" y="414639"/>
                </a:lnTo>
                <a:lnTo>
                  <a:pt x="2913337" y="386311"/>
                </a:lnTo>
                <a:lnTo>
                  <a:pt x="2877593" y="358847"/>
                </a:lnTo>
                <a:lnTo>
                  <a:pt x="2841139" y="332262"/>
                </a:lnTo>
                <a:lnTo>
                  <a:pt x="2803990" y="306573"/>
                </a:lnTo>
                <a:lnTo>
                  <a:pt x="2766164" y="281796"/>
                </a:lnTo>
                <a:lnTo>
                  <a:pt x="2727675" y="257946"/>
                </a:lnTo>
                <a:lnTo>
                  <a:pt x="2688541" y="235040"/>
                </a:lnTo>
                <a:lnTo>
                  <a:pt x="2648777" y="213094"/>
                </a:lnTo>
                <a:lnTo>
                  <a:pt x="2608400" y="192125"/>
                </a:lnTo>
                <a:lnTo>
                  <a:pt x="2567427" y="172148"/>
                </a:lnTo>
                <a:lnTo>
                  <a:pt x="2525872" y="153179"/>
                </a:lnTo>
                <a:lnTo>
                  <a:pt x="2483753" y="135235"/>
                </a:lnTo>
                <a:lnTo>
                  <a:pt x="2441086" y="118332"/>
                </a:lnTo>
                <a:lnTo>
                  <a:pt x="2397887" y="102485"/>
                </a:lnTo>
                <a:lnTo>
                  <a:pt x="2354172" y="87712"/>
                </a:lnTo>
                <a:lnTo>
                  <a:pt x="2309957" y="74028"/>
                </a:lnTo>
                <a:lnTo>
                  <a:pt x="2265260" y="61449"/>
                </a:lnTo>
                <a:lnTo>
                  <a:pt x="2220095" y="49991"/>
                </a:lnTo>
                <a:lnTo>
                  <a:pt x="2174479" y="39671"/>
                </a:lnTo>
                <a:lnTo>
                  <a:pt x="2128429" y="30505"/>
                </a:lnTo>
                <a:lnTo>
                  <a:pt x="2081960" y="22508"/>
                </a:lnTo>
                <a:lnTo>
                  <a:pt x="2035089" y="15698"/>
                </a:lnTo>
                <a:lnTo>
                  <a:pt x="1987833" y="10090"/>
                </a:lnTo>
                <a:lnTo>
                  <a:pt x="1940206" y="5699"/>
                </a:lnTo>
                <a:lnTo>
                  <a:pt x="1892226" y="2544"/>
                </a:lnTo>
                <a:lnTo>
                  <a:pt x="1843909" y="638"/>
                </a:lnTo>
                <a:lnTo>
                  <a:pt x="1795272" y="0"/>
                </a:lnTo>
                <a:close/>
              </a:path>
            </a:pathLst>
          </a:custGeom>
          <a:ln w="57150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94691" y="2703957"/>
            <a:ext cx="2047875" cy="2857500"/>
          </a:xfrm>
          <a:custGeom>
            <a:avLst/>
            <a:gdLst/>
            <a:ahLst/>
            <a:cxnLst/>
            <a:rect l="l" t="t" r="r" b="b"/>
            <a:pathLst>
              <a:path w="2047875" h="2857500">
                <a:moveTo>
                  <a:pt x="1024127" y="0"/>
                </a:moveTo>
                <a:lnTo>
                  <a:pt x="983876" y="1080"/>
                </a:lnTo>
                <a:lnTo>
                  <a:pt x="944020" y="4296"/>
                </a:lnTo>
                <a:lnTo>
                  <a:pt x="904590" y="9607"/>
                </a:lnTo>
                <a:lnTo>
                  <a:pt x="865612" y="16973"/>
                </a:lnTo>
                <a:lnTo>
                  <a:pt x="827116" y="26356"/>
                </a:lnTo>
                <a:lnTo>
                  <a:pt x="789129" y="37715"/>
                </a:lnTo>
                <a:lnTo>
                  <a:pt x="751681" y="51011"/>
                </a:lnTo>
                <a:lnTo>
                  <a:pt x="714798" y="66204"/>
                </a:lnTo>
                <a:lnTo>
                  <a:pt x="678511" y="83255"/>
                </a:lnTo>
                <a:lnTo>
                  <a:pt x="642846" y="102124"/>
                </a:lnTo>
                <a:lnTo>
                  <a:pt x="607833" y="122771"/>
                </a:lnTo>
                <a:lnTo>
                  <a:pt x="573499" y="145157"/>
                </a:lnTo>
                <a:lnTo>
                  <a:pt x="539873" y="169242"/>
                </a:lnTo>
                <a:lnTo>
                  <a:pt x="506983" y="194987"/>
                </a:lnTo>
                <a:lnTo>
                  <a:pt x="474859" y="222351"/>
                </a:lnTo>
                <a:lnTo>
                  <a:pt x="443526" y="251296"/>
                </a:lnTo>
                <a:lnTo>
                  <a:pt x="413016" y="281782"/>
                </a:lnTo>
                <a:lnTo>
                  <a:pt x="383354" y="313768"/>
                </a:lnTo>
                <a:lnTo>
                  <a:pt x="354571" y="347216"/>
                </a:lnTo>
                <a:lnTo>
                  <a:pt x="326694" y="382086"/>
                </a:lnTo>
                <a:lnTo>
                  <a:pt x="299751" y="418338"/>
                </a:lnTo>
                <a:lnTo>
                  <a:pt x="273772" y="455932"/>
                </a:lnTo>
                <a:lnTo>
                  <a:pt x="248783" y="494829"/>
                </a:lnTo>
                <a:lnTo>
                  <a:pt x="224814" y="534990"/>
                </a:lnTo>
                <a:lnTo>
                  <a:pt x="201893" y="576375"/>
                </a:lnTo>
                <a:lnTo>
                  <a:pt x="180048" y="618943"/>
                </a:lnTo>
                <a:lnTo>
                  <a:pt x="159307" y="662656"/>
                </a:lnTo>
                <a:lnTo>
                  <a:pt x="139699" y="707474"/>
                </a:lnTo>
                <a:lnTo>
                  <a:pt x="121253" y="753357"/>
                </a:lnTo>
                <a:lnTo>
                  <a:pt x="103996" y="800266"/>
                </a:lnTo>
                <a:lnTo>
                  <a:pt x="87957" y="848161"/>
                </a:lnTo>
                <a:lnTo>
                  <a:pt x="73163" y="897002"/>
                </a:lnTo>
                <a:lnTo>
                  <a:pt x="59645" y="946750"/>
                </a:lnTo>
                <a:lnTo>
                  <a:pt x="47429" y="997365"/>
                </a:lnTo>
                <a:lnTo>
                  <a:pt x="36544" y="1048808"/>
                </a:lnTo>
                <a:lnTo>
                  <a:pt x="27018" y="1101038"/>
                </a:lnTo>
                <a:lnTo>
                  <a:pt x="18881" y="1154017"/>
                </a:lnTo>
                <a:lnTo>
                  <a:pt x="12159" y="1207705"/>
                </a:lnTo>
                <a:lnTo>
                  <a:pt x="6882" y="1262061"/>
                </a:lnTo>
                <a:lnTo>
                  <a:pt x="3077" y="1317048"/>
                </a:lnTo>
                <a:lnTo>
                  <a:pt x="774" y="1372623"/>
                </a:lnTo>
                <a:lnTo>
                  <a:pt x="0" y="1428750"/>
                </a:lnTo>
                <a:lnTo>
                  <a:pt x="774" y="1484824"/>
                </a:lnTo>
                <a:lnTo>
                  <a:pt x="3077" y="1540353"/>
                </a:lnTo>
                <a:lnTo>
                  <a:pt x="6882" y="1595297"/>
                </a:lnTo>
                <a:lnTo>
                  <a:pt x="12159" y="1649616"/>
                </a:lnTo>
                <a:lnTo>
                  <a:pt x="18881" y="1703271"/>
                </a:lnTo>
                <a:lnTo>
                  <a:pt x="27018" y="1756221"/>
                </a:lnTo>
                <a:lnTo>
                  <a:pt x="36544" y="1808427"/>
                </a:lnTo>
                <a:lnTo>
                  <a:pt x="47429" y="1859848"/>
                </a:lnTo>
                <a:lnTo>
                  <a:pt x="59645" y="1910447"/>
                </a:lnTo>
                <a:lnTo>
                  <a:pt x="73163" y="1960181"/>
                </a:lnTo>
                <a:lnTo>
                  <a:pt x="87957" y="2009012"/>
                </a:lnTo>
                <a:lnTo>
                  <a:pt x="103996" y="2056900"/>
                </a:lnTo>
                <a:lnTo>
                  <a:pt x="121253" y="2103804"/>
                </a:lnTo>
                <a:lnTo>
                  <a:pt x="139699" y="2149686"/>
                </a:lnTo>
                <a:lnTo>
                  <a:pt x="159307" y="2194505"/>
                </a:lnTo>
                <a:lnTo>
                  <a:pt x="180048" y="2238222"/>
                </a:lnTo>
                <a:lnTo>
                  <a:pt x="201893" y="2280797"/>
                </a:lnTo>
                <a:lnTo>
                  <a:pt x="224814" y="2322189"/>
                </a:lnTo>
                <a:lnTo>
                  <a:pt x="248783" y="2362359"/>
                </a:lnTo>
                <a:lnTo>
                  <a:pt x="273772" y="2401268"/>
                </a:lnTo>
                <a:lnTo>
                  <a:pt x="299751" y="2438876"/>
                </a:lnTo>
                <a:lnTo>
                  <a:pt x="326694" y="2475142"/>
                </a:lnTo>
                <a:lnTo>
                  <a:pt x="354571" y="2510027"/>
                </a:lnTo>
                <a:lnTo>
                  <a:pt x="383354" y="2543491"/>
                </a:lnTo>
                <a:lnTo>
                  <a:pt x="413016" y="2575495"/>
                </a:lnTo>
                <a:lnTo>
                  <a:pt x="443526" y="2605998"/>
                </a:lnTo>
                <a:lnTo>
                  <a:pt x="474859" y="2634960"/>
                </a:lnTo>
                <a:lnTo>
                  <a:pt x="506983" y="2662343"/>
                </a:lnTo>
                <a:lnTo>
                  <a:pt x="539873" y="2688106"/>
                </a:lnTo>
                <a:lnTo>
                  <a:pt x="573499" y="2712209"/>
                </a:lnTo>
                <a:lnTo>
                  <a:pt x="607833" y="2734612"/>
                </a:lnTo>
                <a:lnTo>
                  <a:pt x="642846" y="2755276"/>
                </a:lnTo>
                <a:lnTo>
                  <a:pt x="678511" y="2774161"/>
                </a:lnTo>
                <a:lnTo>
                  <a:pt x="714798" y="2791227"/>
                </a:lnTo>
                <a:lnTo>
                  <a:pt x="751681" y="2806435"/>
                </a:lnTo>
                <a:lnTo>
                  <a:pt x="789129" y="2819744"/>
                </a:lnTo>
                <a:lnTo>
                  <a:pt x="827116" y="2831114"/>
                </a:lnTo>
                <a:lnTo>
                  <a:pt x="865612" y="2840507"/>
                </a:lnTo>
                <a:lnTo>
                  <a:pt x="904590" y="2847881"/>
                </a:lnTo>
                <a:lnTo>
                  <a:pt x="944020" y="2853198"/>
                </a:lnTo>
                <a:lnTo>
                  <a:pt x="983876" y="2856418"/>
                </a:lnTo>
                <a:lnTo>
                  <a:pt x="1024128" y="2857500"/>
                </a:lnTo>
                <a:lnTo>
                  <a:pt x="1064326" y="2856418"/>
                </a:lnTo>
                <a:lnTo>
                  <a:pt x="1104131" y="2853198"/>
                </a:lnTo>
                <a:lnTo>
                  <a:pt x="1143513" y="2847881"/>
                </a:lnTo>
                <a:lnTo>
                  <a:pt x="1182445" y="2840507"/>
                </a:lnTo>
                <a:lnTo>
                  <a:pt x="1220898" y="2831114"/>
                </a:lnTo>
                <a:lnTo>
                  <a:pt x="1258843" y="2819744"/>
                </a:lnTo>
                <a:lnTo>
                  <a:pt x="1296253" y="2806435"/>
                </a:lnTo>
                <a:lnTo>
                  <a:pt x="1333099" y="2791227"/>
                </a:lnTo>
                <a:lnTo>
                  <a:pt x="1369352" y="2774161"/>
                </a:lnTo>
                <a:lnTo>
                  <a:pt x="1404984" y="2755276"/>
                </a:lnTo>
                <a:lnTo>
                  <a:pt x="1439967" y="2734612"/>
                </a:lnTo>
                <a:lnTo>
                  <a:pt x="1474272" y="2712209"/>
                </a:lnTo>
                <a:lnTo>
                  <a:pt x="1507871" y="2688106"/>
                </a:lnTo>
                <a:lnTo>
                  <a:pt x="1540735" y="2662343"/>
                </a:lnTo>
                <a:lnTo>
                  <a:pt x="1572837" y="2634960"/>
                </a:lnTo>
                <a:lnTo>
                  <a:pt x="1604147" y="2605998"/>
                </a:lnTo>
                <a:lnTo>
                  <a:pt x="1634638" y="2575495"/>
                </a:lnTo>
                <a:lnTo>
                  <a:pt x="1664281" y="2543491"/>
                </a:lnTo>
                <a:lnTo>
                  <a:pt x="1693047" y="2510027"/>
                </a:lnTo>
                <a:lnTo>
                  <a:pt x="1720909" y="2475142"/>
                </a:lnTo>
                <a:lnTo>
                  <a:pt x="1747837" y="2438876"/>
                </a:lnTo>
                <a:lnTo>
                  <a:pt x="1773804" y="2401268"/>
                </a:lnTo>
                <a:lnTo>
                  <a:pt x="1798781" y="2362359"/>
                </a:lnTo>
                <a:lnTo>
                  <a:pt x="1822739" y="2322189"/>
                </a:lnTo>
                <a:lnTo>
                  <a:pt x="1845651" y="2280797"/>
                </a:lnTo>
                <a:lnTo>
                  <a:pt x="1867487" y="2238222"/>
                </a:lnTo>
                <a:lnTo>
                  <a:pt x="1888221" y="2194505"/>
                </a:lnTo>
                <a:lnTo>
                  <a:pt x="1907822" y="2149686"/>
                </a:lnTo>
                <a:lnTo>
                  <a:pt x="1926263" y="2103804"/>
                </a:lnTo>
                <a:lnTo>
                  <a:pt x="1943515" y="2056900"/>
                </a:lnTo>
                <a:lnTo>
                  <a:pt x="1959550" y="2009012"/>
                </a:lnTo>
                <a:lnTo>
                  <a:pt x="1974340" y="1960181"/>
                </a:lnTo>
                <a:lnTo>
                  <a:pt x="1987856" y="1910447"/>
                </a:lnTo>
                <a:lnTo>
                  <a:pt x="2000070" y="1859848"/>
                </a:lnTo>
                <a:lnTo>
                  <a:pt x="2010953" y="1808427"/>
                </a:lnTo>
                <a:lnTo>
                  <a:pt x="2020477" y="1756221"/>
                </a:lnTo>
                <a:lnTo>
                  <a:pt x="2028614" y="1703271"/>
                </a:lnTo>
                <a:lnTo>
                  <a:pt x="2035335" y="1649616"/>
                </a:lnTo>
                <a:lnTo>
                  <a:pt x="2040612" y="1595297"/>
                </a:lnTo>
                <a:lnTo>
                  <a:pt x="2044416" y="1540353"/>
                </a:lnTo>
                <a:lnTo>
                  <a:pt x="2046719" y="1484824"/>
                </a:lnTo>
                <a:lnTo>
                  <a:pt x="2047493" y="1428750"/>
                </a:lnTo>
                <a:lnTo>
                  <a:pt x="2046719" y="1372623"/>
                </a:lnTo>
                <a:lnTo>
                  <a:pt x="2044416" y="1317048"/>
                </a:lnTo>
                <a:lnTo>
                  <a:pt x="2040612" y="1262061"/>
                </a:lnTo>
                <a:lnTo>
                  <a:pt x="2035335" y="1207705"/>
                </a:lnTo>
                <a:lnTo>
                  <a:pt x="2028614" y="1154017"/>
                </a:lnTo>
                <a:lnTo>
                  <a:pt x="2020477" y="1101038"/>
                </a:lnTo>
                <a:lnTo>
                  <a:pt x="2010953" y="1048808"/>
                </a:lnTo>
                <a:lnTo>
                  <a:pt x="2000070" y="997365"/>
                </a:lnTo>
                <a:lnTo>
                  <a:pt x="1987856" y="946750"/>
                </a:lnTo>
                <a:lnTo>
                  <a:pt x="1974340" y="897002"/>
                </a:lnTo>
                <a:lnTo>
                  <a:pt x="1959550" y="848161"/>
                </a:lnTo>
                <a:lnTo>
                  <a:pt x="1943515" y="800266"/>
                </a:lnTo>
                <a:lnTo>
                  <a:pt x="1926263" y="753357"/>
                </a:lnTo>
                <a:lnTo>
                  <a:pt x="1907822" y="707474"/>
                </a:lnTo>
                <a:lnTo>
                  <a:pt x="1888221" y="662656"/>
                </a:lnTo>
                <a:lnTo>
                  <a:pt x="1867487" y="618943"/>
                </a:lnTo>
                <a:lnTo>
                  <a:pt x="1845651" y="576375"/>
                </a:lnTo>
                <a:lnTo>
                  <a:pt x="1822739" y="534990"/>
                </a:lnTo>
                <a:lnTo>
                  <a:pt x="1798781" y="494829"/>
                </a:lnTo>
                <a:lnTo>
                  <a:pt x="1773804" y="455932"/>
                </a:lnTo>
                <a:lnTo>
                  <a:pt x="1747837" y="418338"/>
                </a:lnTo>
                <a:lnTo>
                  <a:pt x="1720909" y="382086"/>
                </a:lnTo>
                <a:lnTo>
                  <a:pt x="1693047" y="347216"/>
                </a:lnTo>
                <a:lnTo>
                  <a:pt x="1664281" y="313768"/>
                </a:lnTo>
                <a:lnTo>
                  <a:pt x="1634638" y="281782"/>
                </a:lnTo>
                <a:lnTo>
                  <a:pt x="1604147" y="251296"/>
                </a:lnTo>
                <a:lnTo>
                  <a:pt x="1572837" y="222351"/>
                </a:lnTo>
                <a:lnTo>
                  <a:pt x="1540735" y="194987"/>
                </a:lnTo>
                <a:lnTo>
                  <a:pt x="1507871" y="169242"/>
                </a:lnTo>
                <a:lnTo>
                  <a:pt x="1474272" y="145157"/>
                </a:lnTo>
                <a:lnTo>
                  <a:pt x="1439967" y="122771"/>
                </a:lnTo>
                <a:lnTo>
                  <a:pt x="1404984" y="102124"/>
                </a:lnTo>
                <a:lnTo>
                  <a:pt x="1369352" y="83255"/>
                </a:lnTo>
                <a:lnTo>
                  <a:pt x="1333099" y="66204"/>
                </a:lnTo>
                <a:lnTo>
                  <a:pt x="1296253" y="51011"/>
                </a:lnTo>
                <a:lnTo>
                  <a:pt x="1258843" y="37715"/>
                </a:lnTo>
                <a:lnTo>
                  <a:pt x="1220898" y="26356"/>
                </a:lnTo>
                <a:lnTo>
                  <a:pt x="1182445" y="16973"/>
                </a:lnTo>
                <a:lnTo>
                  <a:pt x="1143513" y="9607"/>
                </a:lnTo>
                <a:lnTo>
                  <a:pt x="1104131" y="4296"/>
                </a:lnTo>
                <a:lnTo>
                  <a:pt x="1064326" y="1080"/>
                </a:lnTo>
                <a:lnTo>
                  <a:pt x="1024127" y="0"/>
                </a:lnTo>
                <a:close/>
              </a:path>
            </a:pathLst>
          </a:custGeom>
          <a:ln w="57149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1400" y="6714598"/>
            <a:ext cx="143891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(“Pharao” by Nathalie Weß)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42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0" y="19573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510030" marR="5080" indent="-1497965" algn="ctr">
              <a:lnSpc>
                <a:spcPct val="100000"/>
              </a:lnSpc>
            </a:pPr>
            <a:r>
              <a:rPr lang="ru-RU" sz="2000" spc="-5" dirty="0">
                <a:solidFill>
                  <a:srgbClr val="D1634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Убеждения в обществе - современные легенды </a:t>
            </a:r>
            <a:endParaRPr lang="ru-RU" sz="20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539090" y="5179379"/>
            <a:ext cx="631931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de-DE" sz="2000" dirty="0"/>
          </a:p>
        </p:txBody>
      </p:sp>
      <p:pic>
        <p:nvPicPr>
          <p:cNvPr id="14" name="Picture 8" descr="Elvis Presley is Alive 1 199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758" y="2254972"/>
            <a:ext cx="3479432" cy="400394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489822" y="1115265"/>
            <a:ext cx="7333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Легенда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Элвис Пресли жив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489821" y="1501146"/>
            <a:ext cx="3928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Американские газеты сообщают об этом: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440396" y="1587688"/>
            <a:ext cx="27036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Элвис Пресли инсценировал свою смерть сердечным приступом , чтобы прожить в тишине и покое свою жизнь, скрывшись в 1977 году 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…”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43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cxnSp>
        <p:nvCxnSpPr>
          <p:cNvPr id="15" name="Gerade Verbindung mit Pfeil 14"/>
          <p:cNvCxnSpPr/>
          <p:nvPr/>
        </p:nvCxnSpPr>
        <p:spPr>
          <a:xfrm flipV="1">
            <a:off x="5577992" y="2206833"/>
            <a:ext cx="845319" cy="330063"/>
          </a:xfrm>
          <a:prstGeom prst="straightConnector1">
            <a:avLst/>
          </a:prstGeom>
          <a:noFill/>
          <a:ln w="53975" cap="flat" cmpd="sng" algn="ctr">
            <a:solidFill>
              <a:srgbClr val="D163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66142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20015"/>
              </p:ext>
            </p:extLst>
          </p:nvPr>
        </p:nvGraphicFramePr>
        <p:xfrm>
          <a:off x="109854" y="930549"/>
          <a:ext cx="8915398" cy="5689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7077"/>
                <a:gridCol w="3380869"/>
                <a:gridCol w="3767452"/>
              </a:tblGrid>
              <a:tr h="360426">
                <a:tc>
                  <a:txBody>
                    <a:bodyPr/>
                    <a:lstStyle/>
                    <a:p>
                      <a:pPr marL="85725" algn="l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Легенда</a:t>
                      </a:r>
                      <a:endParaRPr sz="17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algn="l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</a:t>
                      </a:r>
                      <a:endParaRPr sz="17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algn="l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7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Против</a:t>
                      </a:r>
                      <a:endParaRPr sz="17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287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</a:pPr>
                      <a:r>
                        <a:rPr sz="16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Жизнь</a:t>
                      </a:r>
                      <a:r>
                        <a:rPr sz="1600" b="1" spc="7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Элвиса!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514984" indent="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None/>
                      </a:pPr>
                      <a:endParaRPr lang="de-DE" sz="16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 marR="514984" indent="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None/>
                      </a:pPr>
                      <a:endParaRPr lang="de-DE" sz="16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 marR="514984" indent="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None/>
                      </a:pPr>
                      <a:endParaRPr lang="de-DE" sz="16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 marR="514984" indent="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None/>
                      </a:pPr>
                      <a:endParaRPr lang="de-DE" sz="16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 marR="514984" indent="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None/>
                      </a:pPr>
                      <a:endParaRPr lang="de-DE" sz="16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 marR="514984" indent="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None/>
                      </a:pPr>
                      <a:endParaRPr lang="de-DE" sz="16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 marR="514984" indent="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None/>
                      </a:pPr>
                      <a:endParaRPr lang="de-DE" sz="16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 marR="514984" indent="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None/>
                      </a:pPr>
                      <a:endParaRPr lang="de-DE" sz="16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 marR="514984" indent="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None/>
                      </a:pPr>
                      <a:r>
                        <a:rPr lang="de-DE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</a:t>
                      </a:r>
                      <a:r>
                        <a:rPr lang="de-DE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de-DE" sz="17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7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7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7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7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7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7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7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7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 sz="18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              </a:t>
                      </a:r>
                      <a:r>
                        <a:rPr lang="de-DE" sz="18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???</a:t>
                      </a:r>
                      <a:endParaRPr sz="180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400" y="231775"/>
            <a:ext cx="89102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8270" marR="5080" indent="-847090" algn="l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Поспешные решения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«в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действии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lang="de-DE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Современная</a:t>
            </a:r>
            <a:r>
              <a:rPr spc="17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легенда</a:t>
            </a:r>
          </a:p>
        </p:txBody>
      </p:sp>
      <p:sp>
        <p:nvSpPr>
          <p:cNvPr id="5" name="object 5"/>
          <p:cNvSpPr/>
          <p:nvPr/>
        </p:nvSpPr>
        <p:spPr>
          <a:xfrm>
            <a:off x="181736" y="2638425"/>
            <a:ext cx="1495044" cy="19941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1400" y="6728315"/>
            <a:ext cx="626237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(form left “Elvis Presley, Las Vegas Hilton, 1971” by </a:t>
            </a:r>
            <a:r>
              <a:rPr sz="800" i="1" spc="-5" dirty="0" smtClean="0">
                <a:latin typeface="Verdana"/>
                <a:cs typeface="Verdana"/>
              </a:rPr>
              <a:t>danperry.com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44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001244"/>
              </p:ext>
            </p:extLst>
          </p:nvPr>
        </p:nvGraphicFramePr>
        <p:xfrm>
          <a:off x="109854" y="930549"/>
          <a:ext cx="8915398" cy="5689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7077"/>
                <a:gridCol w="3380869"/>
                <a:gridCol w="3767452"/>
              </a:tblGrid>
              <a:tr h="360426">
                <a:tc>
                  <a:txBody>
                    <a:bodyPr/>
                    <a:lstStyle/>
                    <a:p>
                      <a:pPr marL="85725" algn="l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Легенда</a:t>
                      </a:r>
                      <a:endParaRPr sz="17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algn="l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</a:t>
                      </a:r>
                      <a:endParaRPr sz="17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algn="l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7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Против</a:t>
                      </a:r>
                      <a:endParaRPr sz="17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287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  <a:p>
                      <a:pPr marL="111125">
                        <a:lnSpc>
                          <a:spcPct val="100000"/>
                        </a:lnSpc>
                      </a:pPr>
                      <a:r>
                        <a:rPr sz="16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Жизнь</a:t>
                      </a:r>
                      <a:r>
                        <a:rPr sz="1600" b="1" spc="7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6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Элвиса!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8625" marR="514984" indent="-34290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Его жизненная</a:t>
                      </a:r>
                      <a:r>
                        <a:rPr lang="ru-RU" sz="16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страхова </a:t>
                      </a: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никогда</a:t>
                      </a:r>
                      <a:r>
                        <a:rPr lang="ru-RU" sz="16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 выплачивалась.</a:t>
                      </a:r>
                    </a:p>
                    <a:p>
                      <a:pPr marL="428625" marR="514984" indent="-34290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Похороны прошли</a:t>
                      </a:r>
                      <a:r>
                        <a:rPr lang="ru-RU" sz="16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только через день после его смерти. Поклонников не приглашали.</a:t>
                      </a:r>
                    </a:p>
                    <a:p>
                      <a:pPr marL="428625" marR="514984" indent="-34290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Поклонники видели фотографию мертвого тела в журнале, который не был похож на «Короля».</a:t>
                      </a:r>
                    </a:p>
                    <a:p>
                      <a:pPr marL="428625" marR="514984" indent="-34290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Элвиса звали Элвис Арон Пресли, однако на надгробной</a:t>
                      </a:r>
                      <a:r>
                        <a:rPr lang="ru-RU" sz="16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плите</a:t>
                      </a:r>
                      <a:r>
                        <a:rPr lang="ru-RU" sz="16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стоит</a:t>
                      </a: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6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Аа</a:t>
                      </a: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рон.</a:t>
                      </a:r>
                    </a:p>
                    <a:p>
                      <a:pPr marL="428625" marR="514984" indent="-34290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Многие люди</a:t>
                      </a:r>
                      <a:r>
                        <a:rPr lang="ru-RU" sz="160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говорили</a:t>
                      </a:r>
                      <a:r>
                        <a:rPr lang="ru-RU" sz="160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что видели Элвиса после его смерти.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8625" marR="247650" indent="-34290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У</a:t>
                      </a:r>
                      <a:r>
                        <a:rPr lang="ru-RU" sz="1600" baseline="0" dirty="0" smtClean="0">
                          <a:latin typeface="Verdana"/>
                          <a:cs typeface="Verdana"/>
                        </a:rPr>
                        <a:t> него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 никогда не было</a:t>
                      </a:r>
                      <a:r>
                        <a:rPr lang="ru-RU" sz="1600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жизненной страховки</a:t>
                      </a:r>
                    </a:p>
                    <a:p>
                      <a:pPr marL="428625" marR="247650" indent="-34290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Церемония была проведена в Грейсленд, где он был похоронен через неделю.</a:t>
                      </a:r>
                    </a:p>
                    <a:p>
                      <a:pPr marL="428625" marR="247650" indent="-34290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Говорят, что Элвис был</a:t>
                      </a:r>
                      <a:r>
                        <a:rPr lang="de-DE" sz="160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тщеславный. Вероятно, он не хотел показывать себя в таком состоянии и поэтому, возможно, </a:t>
                      </a:r>
                      <a:r>
                        <a:rPr lang="de-DE" sz="1600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baseline="0" dirty="0" smtClean="0">
                          <a:latin typeface="Verdana"/>
                          <a:cs typeface="Verdana"/>
                        </a:rPr>
                        <a:t>пользовался косметическими средствами при жизни.</a:t>
                      </a:r>
                    </a:p>
                    <a:p>
                      <a:pPr marL="428625" marR="247650" indent="-34290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Говорят, что он хотел  сменить свое имя (на «Аарон»).</a:t>
                      </a:r>
                    </a:p>
                    <a:p>
                      <a:pPr marL="428625" marR="247650" indent="-34290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chemeClr val="tx2"/>
                        </a:buClr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Никогда нельзя было доказать,</a:t>
                      </a:r>
                      <a:r>
                        <a:rPr lang="ru-RU" sz="1600" baseline="0" dirty="0" smtClean="0">
                          <a:latin typeface="Verdana"/>
                          <a:cs typeface="Verdana"/>
                        </a:rPr>
                        <a:t> видели ли люди в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действительности Элвиса.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400" y="231775"/>
            <a:ext cx="89102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8270" marR="5080" indent="-847090" algn="l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Поспешные решения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«в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действии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lang="de-DE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Современная</a:t>
            </a:r>
            <a:r>
              <a:rPr spc="17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легенда</a:t>
            </a:r>
          </a:p>
        </p:txBody>
      </p:sp>
      <p:sp>
        <p:nvSpPr>
          <p:cNvPr id="5" name="object 5"/>
          <p:cNvSpPr/>
          <p:nvPr/>
        </p:nvSpPr>
        <p:spPr>
          <a:xfrm>
            <a:off x="181736" y="2638425"/>
            <a:ext cx="1495044" cy="19941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1400" y="6728315"/>
            <a:ext cx="6262370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(form left “Elvis Presley, Las Vegas Hilton, 1971” by </a:t>
            </a:r>
            <a:r>
              <a:rPr sz="800" i="1" spc="-5" dirty="0" smtClean="0">
                <a:latin typeface="Verdana"/>
                <a:cs typeface="Verdana"/>
              </a:rPr>
              <a:t>danperry.com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23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5"/>
          <p:cNvSpPr txBox="1">
            <a:spLocks noChangeArrowheads="1"/>
          </p:cNvSpPr>
          <p:nvPr/>
        </p:nvSpPr>
        <p:spPr bwMode="auto">
          <a:xfrm>
            <a:off x="395681" y="1079545"/>
            <a:ext cx="8642350" cy="4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000000"/>
                </a:solidFill>
                <a:cs typeface="Times New Roman" pitchFamily="18" charset="0"/>
              </a:rPr>
              <a:t>Была ли смерть Элвиса  подделана?</a:t>
            </a:r>
          </a:p>
        </p:txBody>
      </p:sp>
      <p:pic>
        <p:nvPicPr>
          <p:cNvPr id="12" name="Picture 6" descr="Elvis_proof_pic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1572739"/>
            <a:ext cx="5664200" cy="4252083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 rot="19550358">
            <a:off x="550736" y="2324444"/>
            <a:ext cx="15135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sz="4000" dirty="0" smtClean="0">
                <a:solidFill>
                  <a:srgbClr val="D16349"/>
                </a:solidFill>
                <a:cs typeface="Times New Roman" pitchFamily="18" charset="0"/>
              </a:rPr>
              <a:t>Нет</a:t>
            </a:r>
            <a:r>
              <a:rPr lang="de-DE" altLang="de-DE" sz="4000" dirty="0" smtClean="0">
                <a:solidFill>
                  <a:srgbClr val="D16349"/>
                </a:solidFill>
                <a:cs typeface="Times New Roman" pitchFamily="18" charset="0"/>
              </a:rPr>
              <a:t>! </a:t>
            </a:r>
            <a:endParaRPr lang="de-DE" altLang="de-DE" sz="4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412341" y="4506759"/>
            <a:ext cx="6319318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cs typeface="Times New Roman" pitchFamily="18" charset="0"/>
              </a:rPr>
              <a:t>Согласно исследованию, проведенному в Германии с 1143 респондентами, 72% знают эту легенду и 9,45% все еще </a:t>
            </a:r>
            <a:r>
              <a:rPr lang="ru-RU" sz="2000" dirty="0" smtClean="0">
                <a:solidFill>
                  <a:srgbClr val="000000"/>
                </a:solidFill>
                <a:cs typeface="Times New Roman" pitchFamily="18" charset="0"/>
              </a:rPr>
              <a:t>в нее верят!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0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sz="2000" dirty="0">
                <a:solidFill>
                  <a:srgbClr val="000000"/>
                </a:solidFill>
                <a:cs typeface="Times New Roman" pitchFamily="18" charset="0"/>
              </a:rPr>
              <a:t>Каковы причины современных легенд или </a:t>
            </a:r>
            <a:r>
              <a:rPr lang="ru-RU" altLang="de-DE" sz="2000" dirty="0" smtClean="0">
                <a:solidFill>
                  <a:srgbClr val="000000"/>
                </a:solidFill>
                <a:cs typeface="Times New Roman" pitchFamily="18" charset="0"/>
              </a:rPr>
              <a:t>теорий</a:t>
            </a:r>
            <a:r>
              <a:rPr lang="de-DE" altLang="de-DE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altLang="de-DE" sz="2000" dirty="0" smtClean="0">
                <a:solidFill>
                  <a:srgbClr val="000000"/>
                </a:solidFill>
                <a:cs typeface="Times New Roman" pitchFamily="18" charset="0"/>
              </a:rPr>
              <a:t>заговора?</a:t>
            </a:r>
            <a:endParaRPr lang="en-GB" altLang="de-DE" sz="20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3" name="Rechteck 12"/>
          <p:cNvSpPr/>
          <p:nvPr/>
        </p:nvSpPr>
        <p:spPr>
          <a:xfrm rot="19550358">
            <a:off x="7032475" y="1996291"/>
            <a:ext cx="15135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de-DE" sz="4000" dirty="0" smtClean="0">
                <a:solidFill>
                  <a:srgbClr val="D16349"/>
                </a:solidFill>
                <a:cs typeface="Times New Roman" pitchFamily="18" charset="0"/>
              </a:rPr>
              <a:t>Нет</a:t>
            </a:r>
            <a:r>
              <a:rPr lang="en-GB" altLang="de-DE" sz="4000" dirty="0" smtClean="0">
                <a:solidFill>
                  <a:srgbClr val="D16349"/>
                </a:solidFill>
                <a:cs typeface="Times New Roman" pitchFamily="18" charset="0"/>
              </a:rPr>
              <a:t>! </a:t>
            </a:r>
            <a:endParaRPr lang="en-GB" altLang="de-DE" sz="4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9" name="object 3"/>
          <p:cNvSpPr txBox="1">
            <a:spLocks/>
          </p:cNvSpPr>
          <p:nvPr/>
        </p:nvSpPr>
        <p:spPr>
          <a:xfrm>
            <a:off x="81400" y="231775"/>
            <a:ext cx="89102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marL="1398270" marR="5080" indent="-847090" algn="l"/>
            <a:r>
              <a:rPr lang="ru-RU" kern="0" spc="-5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Поспешные решения </a:t>
            </a:r>
            <a:r>
              <a:rPr lang="ru-RU" kern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«в </a:t>
            </a:r>
            <a:r>
              <a:rPr lang="ru-RU" kern="0" spc="-5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действии»: Современная</a:t>
            </a:r>
            <a:r>
              <a:rPr lang="ru-RU" kern="0" spc="17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kern="0" spc="-5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легенда</a:t>
            </a:r>
            <a:endParaRPr lang="ru-RU" kern="0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29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28798"/>
            <a:ext cx="91440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возникают современные легенды и другие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теории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заговора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5884" y="1221176"/>
            <a:ext cx="8696325" cy="4996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4650" indent="-361950">
              <a:lnSpc>
                <a:spcPct val="100000"/>
              </a:lnSpc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Чаще всего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они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более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захватывающие,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чем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реальность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pPr marL="374650" indent="-36195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Они основаны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высказываниях, которые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тяжело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проверить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доказать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.,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мертвое тело не похоже на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«реального» </a:t>
            </a:r>
            <a:r>
              <a:rPr sz="1800" spc="4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Элвиса).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650" marR="205740" indent="-36195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Они скрывают альтернативные объяснения (напр.,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второе имя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Элвиса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часто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было ошибочно (Аа) при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его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жизни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650" marR="103505" indent="-361950">
              <a:lnSpc>
                <a:spcPct val="100000"/>
              </a:lnSpc>
              <a:spcBef>
                <a:spcPts val="1085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Легенды иногда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разрушают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правдивые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факты.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Таким образом,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значение этих 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деталей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значительной степени преувеличивается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(комментарий менеджера 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Элвиса: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«Элвис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умер, только его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тело.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 разговаривал с ним сегодня,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он в  порядке ...»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был интерпретирован как если бы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он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был еще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жив.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Комментарий  может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также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означать, что на самом деле его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тело мертво, но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его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музыка. Он 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продолжает жить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наших </a:t>
            </a:r>
            <a:r>
              <a:rPr sz="1800" spc="2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сердцах).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4015" marR="76200" indent="-361315">
              <a:lnSpc>
                <a:spcPct val="100000"/>
              </a:lnSpc>
              <a:spcBef>
                <a:spcPts val="1090"/>
              </a:spcBef>
              <a:buClr>
                <a:srgbClr val="8DADAE"/>
              </a:buClr>
              <a:buSzPct val="83333"/>
              <a:buFont typeface="Verdana"/>
              <a:buChar char="o"/>
              <a:tabLst>
                <a:tab pos="374015" algn="l"/>
                <a:tab pos="374650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Часто такие легенды возникают для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создания прочной связи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между определенной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группой людей (напр., фанаты,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которые ищут доказательств, что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их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король все  еще</a:t>
            </a:r>
            <a:r>
              <a:rPr sz="1800" spc="9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жив).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47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744AB1A-B9D6-4CDE-B231-E09FD160715A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graphicFrame>
        <p:nvGraphicFramePr>
          <p:cNvPr id="6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06701"/>
              </p:ext>
            </p:extLst>
          </p:nvPr>
        </p:nvGraphicFramePr>
        <p:xfrm>
          <a:off x="73800" y="1272003"/>
          <a:ext cx="8996400" cy="4484699"/>
        </p:xfrm>
        <a:graphic>
          <a:graphicData uri="http://schemas.openxmlformats.org/drawingml/2006/table">
            <a:tbl>
              <a:tblPr/>
              <a:tblGrid>
                <a:gridCol w="4647056">
                  <a:extLst>
                    <a:ext uri="{9D8B030D-6E8A-4147-A177-3AD203B41FA5}"/>
                  </a:extLst>
                </a:gridCol>
                <a:gridCol w="2509284">
                  <a:extLst>
                    <a:ext uri="{9D8B030D-6E8A-4147-A177-3AD203B41FA5}"/>
                  </a:extLst>
                </a:gridCol>
                <a:gridCol w="1840060">
                  <a:extLst>
                    <a:ext uri="{9D8B030D-6E8A-4147-A177-3AD203B41FA5}"/>
                  </a:extLst>
                </a:gridCol>
              </a:tblGrid>
              <a:tr h="118981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Теории заговора 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r>
                        <a:rPr lang="ru-RU" sz="1800" b="1" baseline="0" noProof="0" dirty="0" smtClean="0"/>
                        <a:t>Знание о теории</a:t>
                      </a:r>
                      <a:r>
                        <a:rPr lang="en-GB" sz="1800" b="1" baseline="0" noProof="0" dirty="0" smtClean="0"/>
                        <a:t>1143 </a:t>
                      </a:r>
                      <a:r>
                        <a:rPr lang="ru-RU" sz="1800" b="1" baseline="0" noProof="0" dirty="0" smtClean="0"/>
                        <a:t>респондентами </a:t>
                      </a:r>
                      <a:r>
                        <a:rPr lang="en-GB" sz="1800" b="1" baseline="0" noProof="0" dirty="0" smtClean="0"/>
                        <a:t>(</a:t>
                      </a:r>
                      <a:r>
                        <a:rPr lang="ru-RU" sz="1800" b="1" baseline="0" noProof="0" dirty="0" smtClean="0"/>
                        <a:t>в </a:t>
                      </a:r>
                      <a:r>
                        <a:rPr lang="en-GB" sz="1800" b="1" baseline="0" noProof="0" dirty="0" smtClean="0"/>
                        <a:t>%)</a:t>
                      </a:r>
                      <a:endParaRPr lang="en-GB" sz="1800" b="1" noProof="0" dirty="0"/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Согласны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в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%)</a:t>
                      </a: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12630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В Бермудском треугольнике непропорционально большое количество кораблей/самолетов таинственно исчезают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???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Verdana"/>
                        <a:cs typeface="Verdana"/>
                      </a:endParaRP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677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Посадка на Луну в 1969 году была организована NASA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cs typeface="Verdana"/>
                        </a:rPr>
                        <a:t>???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Lady Di </a:t>
                      </a:r>
                      <a:r>
                        <a:rPr kumimoji="0" lang="ru-RU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была убита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cs typeface="Verdana"/>
                        </a:rPr>
                        <a:t>???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01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На однодолларовых банкнотах есть свидетельства проникновения в ФРС тайных обществ. 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cs typeface="Verdana"/>
                        </a:rPr>
                        <a:t>???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Verdana"/>
                        <a:cs typeface="Verdana"/>
                      </a:endParaRP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42096"/>
            <a:ext cx="9144000" cy="70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Насколько хорошо известны теории заговора и сколько людей им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верит</a:t>
            </a:r>
            <a:r>
              <a:rPr lang="de-DE" altLang="de-DE" sz="2000" dirty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48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26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744AB1A-B9D6-4CDE-B231-E09FD160715A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graphicFrame>
        <p:nvGraphicFramePr>
          <p:cNvPr id="6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788185"/>
              </p:ext>
            </p:extLst>
          </p:nvPr>
        </p:nvGraphicFramePr>
        <p:xfrm>
          <a:off x="73800" y="1272003"/>
          <a:ext cx="8996400" cy="4484699"/>
        </p:xfrm>
        <a:graphic>
          <a:graphicData uri="http://schemas.openxmlformats.org/drawingml/2006/table">
            <a:tbl>
              <a:tblPr/>
              <a:tblGrid>
                <a:gridCol w="4647056">
                  <a:extLst>
                    <a:ext uri="{9D8B030D-6E8A-4147-A177-3AD203B41FA5}"/>
                  </a:extLst>
                </a:gridCol>
                <a:gridCol w="2509284">
                  <a:extLst>
                    <a:ext uri="{9D8B030D-6E8A-4147-A177-3AD203B41FA5}"/>
                  </a:extLst>
                </a:gridCol>
                <a:gridCol w="1840060">
                  <a:extLst>
                    <a:ext uri="{9D8B030D-6E8A-4147-A177-3AD203B41FA5}"/>
                  </a:extLst>
                </a:gridCol>
              </a:tblGrid>
              <a:tr h="118981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Теории заговора 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r>
                        <a:rPr lang="ru-RU" sz="1800" b="1" baseline="0" noProof="0" dirty="0" smtClean="0"/>
                        <a:t>Знание о теории</a:t>
                      </a:r>
                      <a:r>
                        <a:rPr lang="en-GB" sz="1800" b="1" baseline="0" noProof="0" dirty="0" smtClean="0"/>
                        <a:t>1143 </a:t>
                      </a:r>
                      <a:r>
                        <a:rPr lang="ru-RU" sz="1800" b="1" baseline="0" noProof="0" dirty="0" smtClean="0"/>
                        <a:t>респондентами </a:t>
                      </a:r>
                      <a:r>
                        <a:rPr lang="en-GB" sz="1800" b="1" baseline="0" noProof="0" dirty="0" smtClean="0"/>
                        <a:t>(</a:t>
                      </a:r>
                      <a:r>
                        <a:rPr lang="ru-RU" sz="1800" b="1" baseline="0" noProof="0" dirty="0" smtClean="0"/>
                        <a:t>в </a:t>
                      </a:r>
                      <a:r>
                        <a:rPr lang="en-GB" sz="1800" b="1" baseline="0" noProof="0" dirty="0" smtClean="0"/>
                        <a:t>%)</a:t>
                      </a:r>
                      <a:endParaRPr lang="en-GB" sz="1800" b="1" noProof="0" dirty="0"/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Согласны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в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%)</a:t>
                      </a: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12630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В Бермудском треугольнике непропорционально большое количество кораблей/самолетов таинственно исчезают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98.2%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algn="l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44.6%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677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Посадка на Луну в 1969 году была организована NASA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92.7%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26.7%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Lady Di </a:t>
                      </a:r>
                      <a:r>
                        <a:rPr kumimoji="0" lang="ru-RU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была убита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93.3%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31.1%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01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ru-RU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На однодолларовых банкнотах есть свидетельства проникновения в ФРС тайных обществ. </a:t>
                      </a:r>
                      <a:endParaRPr kumimoji="0" lang="en-GB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955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None/>
                        <a:tabLst>
                          <a:tab pos="334645" algn="l"/>
                        </a:tabLs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71.0%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21.3%</a:t>
                      </a:r>
                    </a:p>
                  </a:txBody>
                  <a:tcPr marT="45761" marB="45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hteck 6"/>
          <p:cNvSpPr/>
          <p:nvPr/>
        </p:nvSpPr>
        <p:spPr>
          <a:xfrm>
            <a:off x="24588" y="5794386"/>
            <a:ext cx="9132112" cy="831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000" fontAlgn="base">
              <a:spcBef>
                <a:spcPts val="432"/>
              </a:spcBef>
              <a:spcAft>
                <a:spcPct val="0"/>
              </a:spcAft>
            </a:pPr>
            <a:r>
              <a:rPr lang="ru-RU" sz="1600" dirty="0">
                <a:solidFill>
                  <a:srgbClr val="000000"/>
                </a:solidFill>
                <a:cs typeface="Times New Roman" pitchFamily="18" charset="0"/>
              </a:rPr>
              <a:t>Этот онлайн-опрос Себастьяна Бартощека касался только тех теорий заговоров, которые были официально разрешены. Согласно </a:t>
            </a:r>
            <a:r>
              <a:rPr lang="ru-RU" sz="1600" dirty="0" smtClean="0">
                <a:solidFill>
                  <a:srgbClr val="000000"/>
                </a:solidFill>
                <a:cs typeface="Times New Roman" pitchFamily="18" charset="0"/>
              </a:rPr>
              <a:t>актуальной информации не существует </a:t>
            </a:r>
            <a:r>
              <a:rPr lang="ru-RU" sz="1600" dirty="0">
                <a:solidFill>
                  <a:srgbClr val="000000"/>
                </a:solidFill>
                <a:cs typeface="Times New Roman" pitchFamily="18" charset="0"/>
              </a:rPr>
              <a:t>достаточных доказательств в пользу этих теорий.</a:t>
            </a:r>
            <a:endParaRPr lang="de-DE" sz="16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42096"/>
            <a:ext cx="9144000" cy="70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Насколько хорошо известны теории заговора и сколько людей им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верит</a:t>
            </a:r>
            <a:r>
              <a:rPr lang="de-DE" altLang="de-DE" sz="2000" dirty="0">
                <a:solidFill>
                  <a:srgbClr val="D16349"/>
                </a:solidFill>
                <a:cs typeface="Times New Roman" pitchFamily="18" charset="0"/>
              </a:rPr>
              <a:t>?</a:t>
            </a: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49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77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86038" y="1579885"/>
            <a:ext cx="5121275" cy="19773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79800"/>
              </a:lnSpc>
            </a:pPr>
            <a:r>
              <a:rPr sz="1800" b="1" dirty="0">
                <a:latin typeface="Verdana"/>
                <a:cs typeface="Verdana"/>
              </a:rPr>
              <a:t>Например: </a:t>
            </a:r>
            <a:r>
              <a:rPr sz="1800" spc="-5" dirty="0">
                <a:latin typeface="Verdana"/>
                <a:cs typeface="Verdana"/>
              </a:rPr>
              <a:t>Утром, когда Марина входила 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офис, </a:t>
            </a:r>
            <a:r>
              <a:rPr sz="1800" dirty="0">
                <a:latin typeface="Verdana"/>
                <a:cs typeface="Verdana"/>
              </a:rPr>
              <a:t>ее </a:t>
            </a:r>
            <a:r>
              <a:rPr sz="1800" spc="-5" dirty="0">
                <a:latin typeface="Verdana"/>
                <a:cs typeface="Verdana"/>
              </a:rPr>
              <a:t>босс с ней </a:t>
            </a:r>
            <a:r>
              <a:rPr sz="1800" dirty="0">
                <a:latin typeface="Verdana"/>
                <a:cs typeface="Verdana"/>
              </a:rPr>
              <a:t>не </a:t>
            </a:r>
            <a:r>
              <a:rPr sz="1800" spc="-5" dirty="0">
                <a:latin typeface="Verdana"/>
                <a:cs typeface="Verdana"/>
              </a:rPr>
              <a:t>поздоровался. </a:t>
            </a:r>
            <a:r>
              <a:rPr sz="1800" spc="5" dirty="0">
                <a:latin typeface="Verdana"/>
                <a:cs typeface="Verdana"/>
              </a:rPr>
              <a:t>За  </a:t>
            </a:r>
            <a:r>
              <a:rPr sz="1800" dirty="0">
                <a:latin typeface="Verdana"/>
                <a:cs typeface="Verdana"/>
              </a:rPr>
              <a:t>неделю до </a:t>
            </a:r>
            <a:r>
              <a:rPr sz="1800" spc="-5" dirty="0">
                <a:latin typeface="Verdana"/>
                <a:cs typeface="Verdana"/>
              </a:rPr>
              <a:t>этого, один из коллег  практически с ней не общался.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связи с  этим, Марина постепенно отказывается от  общения с коллегами (напр., </a:t>
            </a:r>
            <a:r>
              <a:rPr sz="1800" dirty="0">
                <a:latin typeface="Verdana"/>
                <a:cs typeface="Verdana"/>
              </a:rPr>
              <a:t>не идет на  </a:t>
            </a:r>
            <a:r>
              <a:rPr sz="1800" spc="-5" dirty="0">
                <a:latin typeface="Verdana"/>
                <a:cs typeface="Verdana"/>
              </a:rPr>
              <a:t>обед вместе с </a:t>
            </a:r>
            <a:r>
              <a:rPr sz="1800" spc="-10" dirty="0">
                <a:latin typeface="Verdana"/>
                <a:cs typeface="Verdana"/>
              </a:rPr>
              <a:t>коллегами). </a:t>
            </a:r>
            <a:r>
              <a:rPr sz="1800" spc="-5" dirty="0">
                <a:latin typeface="Verdana"/>
                <a:cs typeface="Verdana"/>
              </a:rPr>
              <a:t>Она  предполагает, что </a:t>
            </a:r>
            <a:r>
              <a:rPr sz="1800" dirty="0">
                <a:latin typeface="Verdana"/>
                <a:cs typeface="Verdana"/>
              </a:rPr>
              <a:t>ее </a:t>
            </a:r>
            <a:r>
              <a:rPr sz="1800" spc="-5" dirty="0">
                <a:latin typeface="Verdana"/>
                <a:cs typeface="Verdana"/>
              </a:rPr>
              <a:t>скоро уволят с  работы.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04166" y="1413221"/>
            <a:ext cx="3141726" cy="20924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97222" y="4757628"/>
            <a:ext cx="6741159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Достаточно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основания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такого</a:t>
            </a:r>
            <a:r>
              <a:rPr lang="de-DE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вывода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de-DE" sz="1800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00000"/>
              </a:lnSpc>
            </a:pPr>
            <a:endParaRPr lang="de-DE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00000"/>
              </a:lnSpc>
            </a:pP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Каковы другие возможные объяснения поведению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босса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lang="de-DE"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коллег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409" y="6695640"/>
            <a:ext cx="126047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(“paranoid” by</a:t>
            </a:r>
            <a:r>
              <a:rPr sz="800" i="1" spc="-4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ulisseya)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50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0" name="object 4"/>
          <p:cNvSpPr txBox="1">
            <a:spLocks noGrp="1"/>
          </p:cNvSpPr>
          <p:nvPr>
            <p:ph type="title"/>
          </p:nvPr>
        </p:nvSpPr>
        <p:spPr>
          <a:xfrm>
            <a:off x="0" y="193674"/>
            <a:ext cx="9143999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az-Cyrl-AZ" spc="-5" dirty="0">
                <a:latin typeface="Verdana"/>
                <a:cs typeface="Verdana"/>
              </a:rPr>
              <a:t>Запугивание/Заговор?</a:t>
            </a:r>
            <a:endParaRPr spc="-1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5733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89486" y="1413128"/>
            <a:ext cx="3966971" cy="26418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19288" y="4407038"/>
            <a:ext cx="6176912" cy="8386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Обсудите за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против убеждений  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Марины!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если…</a:t>
            </a:r>
            <a:r>
              <a:rPr sz="1800" spc="1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(последствия)?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193674"/>
            <a:ext cx="9143999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Что </a:t>
            </a:r>
            <a:r>
              <a:rPr spc="-10" dirty="0">
                <a:latin typeface="Verdana"/>
                <a:cs typeface="Verdana"/>
              </a:rPr>
              <a:t>говорит </a:t>
            </a:r>
            <a:r>
              <a:rPr spc="-5" dirty="0">
                <a:latin typeface="Verdana"/>
                <a:cs typeface="Verdana"/>
              </a:rPr>
              <a:t>за и против </a:t>
            </a:r>
            <a:r>
              <a:rPr spc="-10" dirty="0">
                <a:latin typeface="Verdana"/>
                <a:cs typeface="Verdana"/>
              </a:rPr>
              <a:t>убеждений Марины?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1409" y="6695640"/>
            <a:ext cx="126047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(“paranoid” by</a:t>
            </a:r>
            <a:r>
              <a:rPr sz="800" i="1" spc="-4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ulisseya)</a:t>
            </a:r>
            <a:endParaRPr sz="800">
              <a:latin typeface="Verdana"/>
              <a:cs typeface="Verdana"/>
            </a:endParaRPr>
          </a:p>
        </p:txBody>
      </p:sp>
      <p:grpSp>
        <p:nvGrpSpPr>
          <p:cNvPr id="10" name="Group 17"/>
          <p:cNvGrpSpPr>
            <a:grpSpLocks/>
          </p:cNvGrpSpPr>
          <p:nvPr/>
        </p:nvGrpSpPr>
        <p:grpSpPr bwMode="auto">
          <a:xfrm>
            <a:off x="13" y="6165850"/>
            <a:ext cx="2339975" cy="495300"/>
            <a:chOff x="0" y="3957"/>
            <a:chExt cx="1474" cy="312"/>
          </a:xfrm>
        </p:grpSpPr>
        <p:sp>
          <p:nvSpPr>
            <p:cNvPr id="1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/>
            </a:p>
          </p:txBody>
        </p:sp>
        <p:pic>
          <p:nvPicPr>
            <p:cNvPr id="12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sym typeface="Wingdings" pitchFamily="2" charset="2"/>
                </a:rPr>
                <a:t> </a:t>
              </a:r>
              <a:r>
                <a:rPr lang="ru-RU" altLang="de-DE" sz="1200" i="1" dirty="0" smtClean="0">
                  <a:sym typeface="Wingdings" pitchFamily="2" charset="2"/>
                </a:rPr>
                <a:t>Рабочий лист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i="1" dirty="0" smtClean="0"/>
                <a:t>      </a:t>
              </a:r>
              <a:r>
                <a:rPr lang="de-DE" altLang="de-DE" sz="1200" i="1" dirty="0"/>
                <a:t>5.2 a, b</a:t>
              </a:r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71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22" y="62283"/>
            <a:ext cx="8077199" cy="621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Пример: Что</a:t>
            </a:r>
            <a:r>
              <a:rPr sz="2000" spc="17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если…?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Убеждения и их </a:t>
            </a:r>
            <a:r>
              <a:rPr sz="2000" spc="11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последствия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" y="1450975"/>
            <a:ext cx="2895600" cy="561340"/>
          </a:xfrm>
          <a:custGeom>
            <a:avLst/>
            <a:gdLst/>
            <a:ahLst/>
            <a:cxnLst/>
            <a:rect l="l" t="t" r="r" b="b"/>
            <a:pathLst>
              <a:path w="3048000" h="561339">
                <a:moveTo>
                  <a:pt x="0" y="0"/>
                </a:moveTo>
                <a:lnTo>
                  <a:pt x="3048000" y="56083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803467"/>
              </p:ext>
            </p:extLst>
          </p:nvPr>
        </p:nvGraphicFramePr>
        <p:xfrm>
          <a:off x="152400" y="1450975"/>
          <a:ext cx="8839200" cy="47307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/>
                <a:gridCol w="2946398"/>
                <a:gridCol w="2997202"/>
              </a:tblGrid>
              <a:tr h="560831">
                <a:tc>
                  <a:txBody>
                    <a:bodyPr/>
                    <a:lstStyle/>
                    <a:p>
                      <a:pPr marL="85725" marR="454025" indent="1300480">
                        <a:lnSpc>
                          <a:spcPct val="117500"/>
                        </a:lnSpc>
                        <a:spcBef>
                          <a:spcPts val="5"/>
                        </a:spcBef>
                      </a:pPr>
                      <a:endParaRPr sz="13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521970" indent="-635">
                        <a:lnSpc>
                          <a:spcPts val="1639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Марина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запугана коллегами по  работе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285750">
                        <a:lnSpc>
                          <a:spcPts val="1639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Марина </a:t>
                      </a:r>
                      <a:r>
                        <a:rPr sz="1400" u="sng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запугана коллегами по  работе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153">
                <a:tc>
                  <a:txBody>
                    <a:bodyPr/>
                    <a:lstStyle/>
                    <a:p>
                      <a:pPr marL="85725" marR="521970" indent="-635">
                        <a:lnSpc>
                          <a:spcPts val="1639"/>
                        </a:lnSpc>
                        <a:spcBef>
                          <a:spcPts val="384"/>
                        </a:spcBef>
                      </a:pP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Марина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запугана коллегами по  работе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0840" marR="445770" indent="-285750">
                        <a:lnSpc>
                          <a:spcPct val="100000"/>
                        </a:lnSpc>
                        <a:spcBef>
                          <a:spcPts val="295"/>
                        </a:spcBef>
                        <a:buClr>
                          <a:schemeClr val="accent1">
                            <a:lumMod val="40000"/>
                            <a:lumOff val="60000"/>
                          </a:schemeClr>
                        </a:buClr>
                        <a:buFont typeface="Courier New" panose="02070309020205020404" pitchFamily="49" charset="0"/>
                        <a:buChar char="o"/>
                      </a:pP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Марины есть причины для  волнения и ей следовало бы  обратиться с ее подозрениями к  совету по</a:t>
                      </a:r>
                      <a:r>
                        <a:rPr sz="1400" spc="24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работе.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8625" indent="-342900">
                        <a:lnSpc>
                          <a:spcPct val="100000"/>
                        </a:lnSpc>
                        <a:spcBef>
                          <a:spcPts val="295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Марина слепо </a:t>
                      </a:r>
                      <a:r>
                        <a:rPr sz="14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доверяет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8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людям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  <a:endParaRPr lang="de-DE" sz="1400" spc="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428625" indent="-342900">
                        <a:lnSpc>
                          <a:spcPct val="100000"/>
                        </a:lnSpc>
                        <a:spcBef>
                          <a:spcPts val="295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Когда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Марины нет, люди наносят  ей вред и говорят </a:t>
                      </a:r>
                      <a:r>
                        <a:rPr sz="1400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 </a:t>
                      </a:r>
                      <a:r>
                        <a:rPr sz="14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ее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спиной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  <a:r>
                        <a:rPr lang="de-DE" sz="1400" spc="0" baseline="0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Возможно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еще </a:t>
                      </a: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слишком поздно  обратится к совету по работе или  адвокату трудового</a:t>
                      </a:r>
                      <a:r>
                        <a:rPr sz="1400" spc="27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права.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98289">
                <a:tc>
                  <a:txBody>
                    <a:bodyPr/>
                    <a:lstStyle/>
                    <a:p>
                      <a:pPr marL="85725" marR="285750">
                        <a:lnSpc>
                          <a:spcPts val="1639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Марина </a:t>
                      </a:r>
                      <a:r>
                        <a:rPr sz="1400" u="sng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запугана коллегами по  работе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0840" marR="58801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Марина ошибочно </a:t>
                      </a:r>
                      <a:r>
                        <a:rPr sz="1400" spc="-5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обвиняла</a:t>
                      </a:r>
                      <a:r>
                        <a:rPr sz="1400" spc="-5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  <a:r>
                        <a:rPr sz="1400" spc="-5" dirty="0" err="1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других</a:t>
                      </a:r>
                      <a:r>
                        <a:rPr sz="1400" spc="-5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  <a:endParaRPr lang="de-DE" sz="1400" spc="-5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70840" marR="58801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 err="1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Ее</a:t>
                      </a:r>
                      <a:r>
                        <a:rPr sz="1400" spc="-5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работоспособность снизилась  из-за ее переживаний, гнева и  </a:t>
                      </a:r>
                      <a:r>
                        <a:rPr sz="1400" spc="-5" dirty="0" err="1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обиды</a:t>
                      </a:r>
                      <a:r>
                        <a:rPr sz="1400" spc="-5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  <a:endParaRPr lang="de-DE" sz="1400" spc="-5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70840" marR="58801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 err="1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Ее</a:t>
                      </a:r>
                      <a:r>
                        <a:rPr sz="1400" spc="-5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подозрительное отношение  вызвало недоверие к  другим.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8625" marR="0" lvl="0" indent="-342900" defTabSz="914400" eaLnBrk="1" fontAlgn="auto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  <a:defRPr/>
                      </a:pPr>
                      <a:r>
                        <a:rPr lang="az-Cyrl-AZ" sz="1400" spc="-5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Все в порядке!</a:t>
                      </a:r>
                    </a:p>
                    <a:p>
                      <a:pPr marL="428625" marR="0" lvl="0" indent="-342900" defTabSz="914400" eaLnBrk="1" fontAlgn="auto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  <a:defRPr/>
                      </a:pPr>
                      <a:endParaRPr sz="1400" spc="-5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907" y="-8255"/>
            <a:ext cx="1339977" cy="9258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1409" y="6695640"/>
            <a:ext cx="126047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(“paranoid” by</a:t>
            </a:r>
            <a:r>
              <a:rPr sz="800" i="1" spc="-4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ulisseya)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631462" y="1443373"/>
            <a:ext cx="213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предположен</a:t>
            </a:r>
            <a:endParaRPr lang="de-DE" sz="1400" dirty="0"/>
          </a:p>
        </p:txBody>
      </p:sp>
      <p:sp>
        <p:nvSpPr>
          <p:cNvPr id="12" name="Textfeld 11"/>
          <p:cNvSpPr txBox="1"/>
          <p:nvPr/>
        </p:nvSpPr>
        <p:spPr>
          <a:xfrm>
            <a:off x="76200" y="1742355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Ние действительность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90005"/>
            <a:ext cx="9107791" cy="34657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951865" algn="ctr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Ведется</a:t>
            </a:r>
            <a:r>
              <a:rPr spc="-45" dirty="0">
                <a:latin typeface="Verdana"/>
                <a:cs typeface="Verdana"/>
              </a:rPr>
              <a:t> </a:t>
            </a:r>
            <a:r>
              <a:rPr spc="-10" dirty="0">
                <a:latin typeface="Verdana"/>
                <a:cs typeface="Verdana"/>
              </a:rPr>
              <a:t>расследование?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9908" y="1144986"/>
            <a:ext cx="7205345" cy="5424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" marR="1734820" indent="-508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Пример: </a:t>
            </a:r>
            <a:r>
              <a:rPr sz="1800" spc="-5" dirty="0">
                <a:latin typeface="Verdana"/>
                <a:cs typeface="Verdana"/>
              </a:rPr>
              <a:t>Гарри активный защитник  окружающей </a:t>
            </a:r>
            <a:r>
              <a:rPr sz="1800" dirty="0">
                <a:latin typeface="Verdana"/>
                <a:cs typeface="Verdana"/>
              </a:rPr>
              <a:t>среды. </a:t>
            </a:r>
            <a:r>
              <a:rPr sz="1800" spc="-5" dirty="0">
                <a:latin typeface="Verdana"/>
                <a:cs typeface="Verdana"/>
              </a:rPr>
              <a:t>Он присутствовал на  </a:t>
            </a:r>
            <a:r>
              <a:rPr sz="1800" dirty="0">
                <a:latin typeface="Verdana"/>
                <a:cs typeface="Verdana"/>
              </a:rPr>
              <a:t>демонстрации, </a:t>
            </a:r>
            <a:r>
              <a:rPr sz="1800" spc="-5" dirty="0">
                <a:latin typeface="Verdana"/>
                <a:cs typeface="Verdana"/>
              </a:rPr>
              <a:t>на которой также </a:t>
            </a:r>
            <a:r>
              <a:rPr sz="1800" spc="-10" dirty="0">
                <a:latin typeface="Verdana"/>
                <a:cs typeface="Verdana"/>
              </a:rPr>
              <a:t>были  </a:t>
            </a:r>
            <a:r>
              <a:rPr sz="1800" spc="-5" dirty="0">
                <a:latin typeface="Verdana"/>
                <a:cs typeface="Verdana"/>
              </a:rPr>
              <a:t>полиция и средства массовой информации. </a:t>
            </a:r>
            <a:r>
              <a:rPr sz="1800" dirty="0">
                <a:latin typeface="Verdana"/>
                <a:cs typeface="Verdana"/>
              </a:rPr>
              <a:t>В  </a:t>
            </a:r>
            <a:r>
              <a:rPr sz="1800" spc="-5" dirty="0">
                <a:latin typeface="Verdana"/>
                <a:cs typeface="Verdana"/>
              </a:rPr>
              <a:t>ходе демонстрации </a:t>
            </a:r>
            <a:r>
              <a:rPr sz="1800" spc="-10" dirty="0">
                <a:latin typeface="Verdana"/>
                <a:cs typeface="Verdana"/>
              </a:rPr>
              <a:t>вспыхнули </a:t>
            </a:r>
            <a:r>
              <a:rPr sz="1800" spc="-5" dirty="0">
                <a:latin typeface="Verdana"/>
                <a:cs typeface="Verdana"/>
              </a:rPr>
              <a:t>массовые  </a:t>
            </a:r>
            <a:r>
              <a:rPr sz="1800" dirty="0">
                <a:latin typeface="Verdana"/>
                <a:cs typeface="Verdana"/>
              </a:rPr>
              <a:t>беспорядки между </a:t>
            </a:r>
            <a:r>
              <a:rPr sz="1800" spc="-5" dirty="0">
                <a:latin typeface="Verdana"/>
                <a:cs typeface="Verdana"/>
              </a:rPr>
              <a:t>полицией и  протестующими.</a:t>
            </a:r>
            <a:endParaRPr sz="1800" dirty="0">
              <a:latin typeface="Verdana"/>
              <a:cs typeface="Verdana"/>
            </a:endParaRPr>
          </a:p>
          <a:p>
            <a:pPr marL="17780" marR="1619250" indent="-5715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Verdana"/>
                <a:cs typeface="Verdana"/>
              </a:rPr>
              <a:t>Гарри решает </a:t>
            </a:r>
            <a:r>
              <a:rPr sz="1800" spc="-5" dirty="0">
                <a:latin typeface="Verdana"/>
                <a:cs typeface="Verdana"/>
              </a:rPr>
              <a:t>пойти домой, </a:t>
            </a:r>
            <a:r>
              <a:rPr sz="1800" dirty="0">
                <a:latin typeface="Verdana"/>
                <a:cs typeface="Verdana"/>
              </a:rPr>
              <a:t>прежде </a:t>
            </a:r>
            <a:r>
              <a:rPr sz="1800" spc="-5" dirty="0">
                <a:latin typeface="Verdana"/>
                <a:cs typeface="Verdana"/>
              </a:rPr>
              <a:t>чем  </a:t>
            </a:r>
            <a:r>
              <a:rPr sz="1800" dirty="0">
                <a:latin typeface="Verdana"/>
                <a:cs typeface="Verdana"/>
              </a:rPr>
              <a:t>полицейские </a:t>
            </a:r>
            <a:r>
              <a:rPr sz="1800" spc="-5" dirty="0">
                <a:latin typeface="Verdana"/>
                <a:cs typeface="Verdana"/>
              </a:rPr>
              <a:t>арестуют некоторых из  протестующих. Позже,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вечерних новостях,  показывают фотографии демонстрации и  Гарри узнает себя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толпе. Т.к. его лицо </a:t>
            </a:r>
            <a:r>
              <a:rPr sz="1800" spc="-10" dirty="0">
                <a:latin typeface="Verdana"/>
                <a:cs typeface="Verdana"/>
              </a:rPr>
              <a:t>было  </a:t>
            </a:r>
            <a:r>
              <a:rPr sz="1800" spc="-5" dirty="0">
                <a:latin typeface="Verdana"/>
                <a:cs typeface="Verdana"/>
              </a:rPr>
              <a:t>показано, </a:t>
            </a:r>
            <a:r>
              <a:rPr sz="1800" dirty="0">
                <a:latin typeface="Verdana"/>
                <a:cs typeface="Verdana"/>
              </a:rPr>
              <a:t>Гарри делает </a:t>
            </a:r>
            <a:r>
              <a:rPr sz="1800" spc="-5" dirty="0">
                <a:latin typeface="Verdana"/>
                <a:cs typeface="Verdana"/>
              </a:rPr>
              <a:t>вывод, что он  находится </a:t>
            </a:r>
            <a:r>
              <a:rPr sz="1800" dirty="0">
                <a:latin typeface="Verdana"/>
                <a:cs typeface="Verdana"/>
              </a:rPr>
              <a:t>под </a:t>
            </a:r>
            <a:r>
              <a:rPr sz="1800" spc="-5" dirty="0">
                <a:latin typeface="Verdana"/>
                <a:cs typeface="Verdana"/>
              </a:rPr>
              <a:t>следствием, как социально  опасное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лицо.</a:t>
            </a:r>
            <a:endParaRPr sz="1800" dirty="0">
              <a:latin typeface="Verdana"/>
              <a:cs typeface="Verdana"/>
            </a:endParaRPr>
          </a:p>
          <a:p>
            <a:pPr marL="1367155" algn="ctr">
              <a:lnSpc>
                <a:spcPct val="100000"/>
              </a:lnSpc>
              <a:spcBef>
                <a:spcPts val="825"/>
              </a:spcBef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Достаточно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основания для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такого </a:t>
            </a:r>
            <a:r>
              <a:rPr sz="1800" spc="40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вывода?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67790" algn="ctr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можно объяснить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фотографии Гарри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 </a:t>
            </a:r>
            <a:r>
              <a:rPr sz="1800" spc="2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телевиденье?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59792" y="1100708"/>
            <a:ext cx="3048000" cy="20337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5513" y="6714598"/>
            <a:ext cx="225361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(“Uni brennt Demonstration Wien” by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ketu)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40304" y="4288235"/>
            <a:ext cx="4220960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Обсудите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против убеждений </a:t>
            </a:r>
            <a:r>
              <a:rPr sz="1800" spc="40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Гарри!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если…</a:t>
            </a:r>
            <a:r>
              <a:rPr sz="1800" spc="1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(последствия)?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231775"/>
            <a:ext cx="91440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25" algn="ctr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говорит за и против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убеждений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Гарри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sp>
        <p:nvSpPr>
          <p:cNvPr id="6" name="object 6"/>
          <p:cNvSpPr/>
          <p:nvPr/>
        </p:nvSpPr>
        <p:spPr>
          <a:xfrm>
            <a:off x="2440304" y="1329400"/>
            <a:ext cx="4274820" cy="2852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5513" y="6714598"/>
            <a:ext cx="2253615" cy="115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(“Uni brennt Demonstration Wien” by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ketu)</a:t>
            </a:r>
            <a:endParaRPr sz="800">
              <a:latin typeface="Verdana"/>
              <a:cs typeface="Verdana"/>
            </a:endParaRPr>
          </a:p>
        </p:txBody>
      </p:sp>
      <p:grpSp>
        <p:nvGrpSpPr>
          <p:cNvPr id="10" name="Group 17"/>
          <p:cNvGrpSpPr>
            <a:grpSpLocks/>
          </p:cNvGrpSpPr>
          <p:nvPr/>
        </p:nvGrpSpPr>
        <p:grpSpPr bwMode="auto">
          <a:xfrm>
            <a:off x="13" y="6165850"/>
            <a:ext cx="2339975" cy="495300"/>
            <a:chOff x="0" y="3957"/>
            <a:chExt cx="1474" cy="312"/>
          </a:xfrm>
        </p:grpSpPr>
        <p:sp>
          <p:nvSpPr>
            <p:cNvPr id="1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/>
            </a:p>
          </p:txBody>
        </p:sp>
        <p:pic>
          <p:nvPicPr>
            <p:cNvPr id="12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sym typeface="Wingdings" pitchFamily="2" charset="2"/>
                </a:rPr>
                <a:t> </a:t>
              </a:r>
              <a:r>
                <a:rPr lang="ru-RU" altLang="de-DE" sz="1200" i="1" dirty="0" smtClean="0">
                  <a:sym typeface="Wingdings" pitchFamily="2" charset="2"/>
                </a:rPr>
                <a:t>Рабочий лист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i="1" dirty="0" smtClean="0"/>
                <a:t>      5.3 </a:t>
              </a:r>
              <a:r>
                <a:rPr lang="de-DE" altLang="de-DE" sz="1200" i="1" dirty="0"/>
                <a:t>a, b</a:t>
              </a:r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4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997993"/>
            <a:ext cx="2971800" cy="996114"/>
          </a:xfrm>
          <a:custGeom>
            <a:avLst/>
            <a:gdLst/>
            <a:ahLst/>
            <a:cxnLst/>
            <a:rect l="l" t="t" r="r" b="b"/>
            <a:pathLst>
              <a:path w="3048000" h="1054100">
                <a:moveTo>
                  <a:pt x="0" y="0"/>
                </a:moveTo>
                <a:lnTo>
                  <a:pt x="3048000" y="105384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139009"/>
              </p:ext>
            </p:extLst>
          </p:nvPr>
        </p:nvGraphicFramePr>
        <p:xfrm>
          <a:off x="76200" y="993775"/>
          <a:ext cx="8896148" cy="556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5395"/>
                <a:gridCol w="3130605"/>
                <a:gridCol w="2800148"/>
              </a:tblGrid>
              <a:tr h="993552">
                <a:tc>
                  <a:txBody>
                    <a:bodyPr/>
                    <a:lstStyle/>
                    <a:p>
                      <a:pPr marL="12299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предположение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lang="ru-RU"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</a:t>
                      </a: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ействи</a:t>
                      </a:r>
                      <a:r>
                        <a:rPr lang="de-DE"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</a:t>
                      </a:r>
                      <a:endParaRPr lang="ru-RU" sz="1400" spc="-5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тельность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44513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Гарри засняли и он находится в  стадии</a:t>
                      </a:r>
                      <a:r>
                        <a:rPr sz="1400" spc="1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расследования.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8890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Некоторые из протестующих были  засняты, но расследования по Гарри  </a:t>
                      </a:r>
                      <a:r>
                        <a:rPr sz="1400" u="sng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</a:t>
                      </a:r>
                      <a:r>
                        <a:rPr sz="1400" u="sng" spc="7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ведутся.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83371">
                <a:tc>
                  <a:txBody>
                    <a:bodyPr/>
                    <a:lstStyle/>
                    <a:p>
                      <a:pPr marL="85090" marR="44513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Гарри засняли и он находится в  стадии</a:t>
                      </a:r>
                      <a:r>
                        <a:rPr sz="1400" spc="1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расследования.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0840" marR="28448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 Гарри есть все основания </a:t>
                      </a:r>
                      <a:r>
                        <a:rPr sz="14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для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беспокойства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  <a:endParaRPr lang="de-DE" sz="1400" spc="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70840" marR="28448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Он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должен </a:t>
                      </a:r>
                      <a:r>
                        <a:rPr sz="14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нанять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6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адвоката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  <a:endParaRPr lang="de-DE" sz="1400" spc="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70840" marR="28448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другой стороны, у него есть  демократическое </a:t>
                      </a: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право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 участие в  демонстрации.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1475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Гарри </a:t>
                      </a:r>
                      <a:r>
                        <a:rPr sz="14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слишком</a:t>
                      </a:r>
                      <a:r>
                        <a:rPr sz="1400" spc="26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наивен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  <a:endParaRPr lang="de-DE" sz="1400" spc="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71475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Если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его арестуют, он может  нанять хорошего адвоката. Он на  самом деле не сделал ничего  плохого и просто использовал свое  право на</a:t>
                      </a:r>
                      <a:r>
                        <a:rPr sz="1400" spc="28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демонстрации.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85677">
                <a:tc>
                  <a:txBody>
                    <a:bodyPr/>
                    <a:lstStyle/>
                    <a:p>
                      <a:pPr marL="85725" marR="882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Некоторые из протестующих были  засняты, но расследования по Гарри  </a:t>
                      </a:r>
                      <a:r>
                        <a:rPr sz="1400" u="sng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не</a:t>
                      </a:r>
                      <a:r>
                        <a:rPr sz="1400" u="sng" spc="6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ведутся.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0840" marR="8382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Гарри беспокоится без </a:t>
                      </a:r>
                      <a:r>
                        <a:rPr sz="14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каких-либо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это</a:t>
                      </a:r>
                      <a:r>
                        <a:rPr sz="1400" spc="229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причин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  <a:endParaRPr lang="de-DE" sz="1400" spc="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70840" marR="8382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Он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напрасно тратит много денег  на адвоката и </a:t>
                      </a:r>
                      <a:r>
                        <a:rPr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безопасность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(напр.,  поставив новый дверной </a:t>
                      </a:r>
                      <a:r>
                        <a:rPr sz="1400" spc="8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замок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).</a:t>
                      </a:r>
                      <a:endParaRPr lang="de-DE" sz="1400" spc="0" dirty="0" smtClean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370840" marR="83820" indent="-28575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</a:pPr>
                      <a:r>
                        <a:rPr sz="1400" spc="-5" dirty="0" err="1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Он</a:t>
                      </a:r>
                      <a:r>
                        <a:rPr sz="1400" spc="-5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пренебрегает важными  аспектами своей жизни (напр.,  связь с друзьями, его </a:t>
                      </a:r>
                      <a:r>
                        <a:rPr sz="1400" spc="9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sz="1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работа).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8625" marR="0" lvl="0" indent="-342900" defTabSz="914400" eaLnBrk="1" fontAlgn="auto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>
                          <a:srgbClr val="8DADAE"/>
                        </a:buClr>
                        <a:buSzPct val="85714"/>
                        <a:buFont typeface="Courier New" panose="02070309020205020404" pitchFamily="49" charset="0"/>
                        <a:buChar char="o"/>
                        <a:tabLst>
                          <a:tab pos="240665" algn="l"/>
                        </a:tabLst>
                        <a:defRPr/>
                      </a:pPr>
                      <a:r>
                        <a:rPr kumimoji="0" lang="az-Cyrl-AZ" sz="14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Все в порядке!</a:t>
                      </a: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-4457" y="44323"/>
            <a:ext cx="9143997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Пример: Что</a:t>
            </a:r>
            <a:r>
              <a:rPr sz="2000" spc="17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если…?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Убеждения и </a:t>
            </a:r>
            <a:r>
              <a:rPr sz="2000" spc="-5" dirty="0" err="1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их</a:t>
            </a:r>
            <a:r>
              <a:rPr sz="2000" spc="-5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5" dirty="0" err="1" smtClean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последствия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123" descr="Bild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653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6950" y="6662638"/>
            <a:ext cx="25250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dirty="0" smtClean="0"/>
              <a:t>(“</a:t>
            </a:r>
            <a:r>
              <a:rPr lang="en-GB" altLang="de-DE" sz="800" i="1" dirty="0" err="1" smtClean="0"/>
              <a:t>Vor</a:t>
            </a:r>
            <a:r>
              <a:rPr lang="en-GB" altLang="de-DE" sz="800" i="1" dirty="0" smtClean="0"/>
              <a:t> </a:t>
            </a:r>
            <a:r>
              <a:rPr lang="en-GB" altLang="de-DE" sz="800" i="1" dirty="0" err="1" smtClean="0"/>
              <a:t>Vattenfall</a:t>
            </a:r>
            <a:r>
              <a:rPr lang="en-GB" altLang="de-DE" sz="800" i="1" dirty="0" smtClean="0"/>
              <a:t> #2” by Rainer Zimmermann)</a:t>
            </a:r>
            <a:endParaRPr lang="en-GB" altLang="de-DE" sz="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733"/>
          </a:xfrm>
        </p:spPr>
        <p:txBody>
          <a:bodyPr anchor="ctr"/>
          <a:lstStyle/>
          <a:p>
            <a:pPr eaLnBrk="1" hangingPunct="1"/>
            <a:r>
              <a:rPr lang="ru-RU" altLang="de-DE" dirty="0"/>
              <a:t>Что говорит за и против Ваших убеждений? </a:t>
            </a:r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ru-RU" altLang="de-DE" dirty="0" smtClean="0"/>
              <a:t>Что</a:t>
            </a:r>
            <a:r>
              <a:rPr lang="ru-RU" altLang="de-DE" dirty="0"/>
              <a:t>, если ...?</a:t>
            </a:r>
          </a:p>
        </p:txBody>
      </p:sp>
      <p:sp>
        <p:nvSpPr>
          <p:cNvPr id="55299" name="Text Box 42"/>
          <p:cNvSpPr txBox="1">
            <a:spLocks noChangeArrowheads="1"/>
          </p:cNvSpPr>
          <p:nvPr/>
        </p:nvSpPr>
        <p:spPr bwMode="auto">
          <a:xfrm>
            <a:off x="4879418" y="1069975"/>
            <a:ext cx="4445000" cy="36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Убеждения и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их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последствия</a:t>
            </a:r>
          </a:p>
        </p:txBody>
      </p:sp>
      <p:sp>
        <p:nvSpPr>
          <p:cNvPr id="55300" name="Text Box 43"/>
          <p:cNvSpPr txBox="1">
            <a:spLocks noChangeArrowheads="1"/>
          </p:cNvSpPr>
          <p:nvPr/>
        </p:nvSpPr>
        <p:spPr bwMode="auto">
          <a:xfrm>
            <a:off x="366716" y="1069975"/>
            <a:ext cx="3476625" cy="36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За</a:t>
            </a:r>
            <a:r>
              <a:rPr lang="en-GB" altLang="de-DE" dirty="0" smtClean="0">
                <a:solidFill>
                  <a:srgbClr val="000000"/>
                </a:solidFill>
                <a:cs typeface="Times New Roman" pitchFamily="18" charset="0"/>
              </a:rPr>
              <a:t> &amp;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против</a:t>
            </a:r>
            <a:endParaRPr lang="en-GB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grpSp>
        <p:nvGrpSpPr>
          <p:cNvPr id="21" name="Group 17"/>
          <p:cNvGrpSpPr>
            <a:grpSpLocks/>
          </p:cNvGrpSpPr>
          <p:nvPr/>
        </p:nvGrpSpPr>
        <p:grpSpPr bwMode="auto">
          <a:xfrm>
            <a:off x="13" y="6165850"/>
            <a:ext cx="2339975" cy="495300"/>
            <a:chOff x="0" y="3957"/>
            <a:chExt cx="1474" cy="312"/>
          </a:xfrm>
        </p:grpSpPr>
        <p:sp>
          <p:nvSpPr>
            <p:cNvPr id="2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/>
            </a:p>
          </p:txBody>
        </p:sp>
        <p:pic>
          <p:nvPicPr>
            <p:cNvPr id="23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sym typeface="Wingdings" pitchFamily="2" charset="2"/>
                </a:rPr>
                <a:t> </a:t>
              </a:r>
              <a:r>
                <a:rPr lang="ru-RU" altLang="de-DE" sz="1200" i="1" dirty="0" smtClean="0">
                  <a:sym typeface="Wingdings" pitchFamily="2" charset="2"/>
                </a:rPr>
                <a:t>Рабочий лист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i="1" dirty="0" smtClean="0"/>
                <a:t>      5.</a:t>
              </a:r>
              <a:r>
                <a:rPr lang="ru-RU" altLang="de-DE" sz="1200" i="1" dirty="0" smtClean="0"/>
                <a:t>4</a:t>
              </a:r>
              <a:r>
                <a:rPr lang="de-DE" altLang="de-DE" sz="1200" i="1" dirty="0" smtClean="0"/>
                <a:t> </a:t>
              </a:r>
              <a:r>
                <a:rPr lang="de-DE" altLang="de-DE" sz="1200" i="1" dirty="0"/>
                <a:t>a, b</a:t>
              </a:r>
            </a:p>
          </p:txBody>
        </p:sp>
      </p:grp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836" y="1484123"/>
            <a:ext cx="4733116" cy="4462652"/>
          </a:xfrm>
          <a:prstGeom prst="rect">
            <a:avLst/>
          </a:prstGeom>
        </p:spPr>
      </p:pic>
      <p:sp>
        <p:nvSpPr>
          <p:cNvPr id="19" name="Textfeld 3"/>
          <p:cNvSpPr txBox="1"/>
          <p:nvPr/>
        </p:nvSpPr>
        <p:spPr>
          <a:xfrm rot="19806148">
            <a:off x="5524223" y="3889971"/>
            <a:ext cx="31831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sz="2400" b="1" dirty="0" smtClean="0">
                <a:solidFill>
                  <a:srgbClr val="FFFFFF">
                    <a:lumMod val="85000"/>
                  </a:srgb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Рабочий лист</a:t>
            </a:r>
            <a:endParaRPr lang="en-GB" sz="2400" b="1" dirty="0">
              <a:solidFill>
                <a:srgbClr val="FFFFFF">
                  <a:lumMod val="85000"/>
                </a:srgb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13" y="1401793"/>
            <a:ext cx="3200822" cy="4698970"/>
          </a:xfrm>
          <a:prstGeom prst="rect">
            <a:avLst/>
          </a:prstGeom>
        </p:spPr>
      </p:pic>
      <p:sp>
        <p:nvSpPr>
          <p:cNvPr id="18" name="Textfeld 3"/>
          <p:cNvSpPr txBox="1"/>
          <p:nvPr/>
        </p:nvSpPr>
        <p:spPr>
          <a:xfrm rot="19806148">
            <a:off x="208051" y="3889971"/>
            <a:ext cx="31831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sz="2400" b="1" dirty="0" smtClean="0">
                <a:solidFill>
                  <a:srgbClr val="FFFFFF">
                    <a:lumMod val="85000"/>
                  </a:srgb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Рабочий лист</a:t>
            </a:r>
            <a:endParaRPr lang="en-GB" sz="2400" b="1" dirty="0">
              <a:solidFill>
                <a:srgbClr val="FFFFFF">
                  <a:lumMod val="85000"/>
                </a:srgb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979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79375"/>
            <a:ext cx="777239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225" marR="5080" indent="-137160" algn="ctr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Негативные последствия ложного убеждения: </a:t>
            </a:r>
            <a:r>
              <a:rPr lang="de-DE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DE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поведение</a:t>
            </a:r>
            <a:r>
              <a:rPr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избегания и </a:t>
            </a:r>
            <a:r>
              <a:rPr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защитное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поведение</a:t>
            </a:r>
            <a:endParaRPr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8200" y="4870323"/>
            <a:ext cx="76962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избегания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защитное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поведение: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означает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sp>
        <p:nvSpPr>
          <p:cNvPr id="4" name="object 4"/>
          <p:cNvSpPr/>
          <p:nvPr/>
        </p:nvSpPr>
        <p:spPr>
          <a:xfrm>
            <a:off x="1478706" y="2207132"/>
            <a:ext cx="1948281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26204" y="2207132"/>
            <a:ext cx="3742944" cy="1946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1400" y="6702359"/>
            <a:ext cx="5321300" cy="12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25"/>
              </a:lnSpc>
            </a:pPr>
            <a:r>
              <a:rPr sz="900" spc="-5" dirty="0">
                <a:latin typeface="Verdana"/>
                <a:cs typeface="Verdana"/>
              </a:rPr>
              <a:t>(“</a:t>
            </a:r>
            <a:r>
              <a:rPr sz="800" i="1" spc="-5" dirty="0">
                <a:latin typeface="Verdana"/>
                <a:cs typeface="Verdana"/>
              </a:rPr>
              <a:t>road trip day three ~ a squircle grows in little </a:t>
            </a:r>
            <a:r>
              <a:rPr sz="800" i="1" dirty="0">
                <a:latin typeface="Verdana"/>
                <a:cs typeface="Verdana"/>
              </a:rPr>
              <a:t>five </a:t>
            </a:r>
            <a:r>
              <a:rPr sz="800" i="1" spc="-5" dirty="0">
                <a:latin typeface="Verdana"/>
                <a:cs typeface="Verdana"/>
              </a:rPr>
              <a:t>points” by striatic; “Sunglasses” by </a:t>
            </a:r>
            <a:r>
              <a:rPr sz="800" i="1" spc="-10" dirty="0">
                <a:latin typeface="Verdana"/>
                <a:cs typeface="Verdana"/>
              </a:rPr>
              <a:t>Marcus </a:t>
            </a:r>
            <a:r>
              <a:rPr sz="800" i="1" spc="2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Vegas)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7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/>
          <p:cNvSpPr txBox="1">
            <a:spLocks/>
          </p:cNvSpPr>
          <p:nvPr/>
        </p:nvSpPr>
        <p:spPr>
          <a:xfrm>
            <a:off x="685800" y="79375"/>
            <a:ext cx="777239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000" b="0" i="0">
                <a:solidFill>
                  <a:srgbClr val="D16349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49225" marR="5080" indent="-137160" algn="ctr"/>
            <a:r>
              <a:rPr lang="ru-RU" kern="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Негативные последствия ложного убеждения: </a:t>
            </a:r>
            <a:br>
              <a:rPr lang="ru-RU" kern="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kern="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поведение избегания и защитное поведение</a:t>
            </a:r>
            <a:endParaRPr lang="ru-RU" kern="0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84743" y="1335750"/>
            <a:ext cx="7168515" cy="51013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ct val="100000"/>
              </a:lnSpc>
            </a:pPr>
            <a:r>
              <a:rPr sz="16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Поведение</a:t>
            </a:r>
            <a:r>
              <a:rPr sz="1600" b="1" spc="-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избегания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335" marR="58419" indent="635">
              <a:lnSpc>
                <a:spcPct val="100000"/>
              </a:lnSpc>
              <a:spcBef>
                <a:spcPts val="390"/>
              </a:spcBef>
            </a:pP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Определяется как поведение,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котором активно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избегаются 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ситуации,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люди или места, которые воспринимаются как угроза 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(напр.,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избегать демонстрации,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полицейских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общественных  мест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из-за страха преследования).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худшем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случае,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  может даже не выходит из дома или разрывает все социальные  </a:t>
            </a:r>
            <a:r>
              <a:rPr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контакты</a:t>
            </a:r>
            <a:r>
              <a:rPr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335" marR="58419" indent="635">
              <a:lnSpc>
                <a:spcPct val="100000"/>
              </a:lnSpc>
              <a:spcBef>
                <a:spcPts val="390"/>
              </a:spcBef>
            </a:pPr>
            <a:endParaRPr lang="de-DE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335" marR="58419" indent="635">
              <a:lnSpc>
                <a:spcPct val="100000"/>
              </a:lnSpc>
              <a:spcBef>
                <a:spcPts val="390"/>
              </a:spcBef>
            </a:pP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335">
              <a:lnSpc>
                <a:spcPct val="100000"/>
              </a:lnSpc>
              <a:spcBef>
                <a:spcPts val="390"/>
              </a:spcBef>
            </a:pPr>
            <a:r>
              <a:rPr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Защитное</a:t>
            </a:r>
            <a:r>
              <a:rPr sz="1600" b="1" spc="-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поведение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335" marR="5080">
              <a:lnSpc>
                <a:spcPct val="100000"/>
              </a:lnSpc>
              <a:spcBef>
                <a:spcPts val="390"/>
              </a:spcBef>
            </a:pP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Защитное поведение определяется как действия,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осуществляемые 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целях предотвращения опасных событий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(напр.,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использование  </a:t>
            </a:r>
            <a:r>
              <a:rPr sz="16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талисманов</a:t>
            </a:r>
            <a:r>
              <a:rPr sz="16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de-DE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335" marR="5080">
              <a:lnSpc>
                <a:spcPct val="100000"/>
              </a:lnSpc>
              <a:spcBef>
                <a:spcPts val="390"/>
              </a:spcBef>
            </a:pP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89535" indent="635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смотря на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то, что поведение избегания и защитное поведение 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могут уменьшить страх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краткосрочной перспективе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в  </a:t>
            </a:r>
            <a:r>
              <a:rPr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долгосрочной перспективе </a:t>
            </a:r>
            <a:r>
              <a:rPr sz="16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они могут способствовать усилению 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страха и создать глубокое убеждение, что такого рода поведение  может предотвратить вред ... хотя ситуация</a:t>
            </a:r>
            <a:r>
              <a:rPr sz="1600" spc="-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безобидна.</a:t>
            </a:r>
          </a:p>
        </p:txBody>
      </p:sp>
      <p:sp>
        <p:nvSpPr>
          <p:cNvPr id="3" name="object 3"/>
          <p:cNvSpPr/>
          <p:nvPr/>
        </p:nvSpPr>
        <p:spPr>
          <a:xfrm>
            <a:off x="186309" y="1378076"/>
            <a:ext cx="1335024" cy="1335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4" y="3754754"/>
            <a:ext cx="1655826" cy="8618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1400" y="6702359"/>
            <a:ext cx="5321300" cy="12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25"/>
              </a:lnSpc>
            </a:pPr>
            <a:r>
              <a:rPr sz="900" spc="-5" dirty="0">
                <a:latin typeface="Verdana"/>
                <a:cs typeface="Verdana"/>
              </a:rPr>
              <a:t>(“</a:t>
            </a:r>
            <a:r>
              <a:rPr sz="800" i="1" spc="-5" dirty="0">
                <a:latin typeface="Verdana"/>
                <a:cs typeface="Verdana"/>
              </a:rPr>
              <a:t>road trip day three ~ a squircle grows in little </a:t>
            </a:r>
            <a:r>
              <a:rPr sz="800" i="1" dirty="0">
                <a:latin typeface="Verdana"/>
                <a:cs typeface="Verdana"/>
              </a:rPr>
              <a:t>five </a:t>
            </a:r>
            <a:r>
              <a:rPr sz="800" i="1" spc="-5" dirty="0">
                <a:latin typeface="Verdana"/>
                <a:cs typeface="Verdana"/>
              </a:rPr>
              <a:t>points” by striatic; “Sunglasses” by </a:t>
            </a:r>
            <a:r>
              <a:rPr sz="800" i="1" spc="-10" dirty="0">
                <a:latin typeface="Verdana"/>
                <a:cs typeface="Verdana"/>
              </a:rPr>
              <a:t>Marcus </a:t>
            </a:r>
            <a:r>
              <a:rPr sz="800" i="1" spc="2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Vegas)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8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95557" y="155574"/>
            <a:ext cx="5159273" cy="34657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71450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Это все </a:t>
            </a:r>
            <a:r>
              <a:rPr spc="-10" dirty="0">
                <a:latin typeface="Verdana"/>
                <a:cs typeface="Verdana"/>
              </a:rPr>
              <a:t>действительно</a:t>
            </a:r>
            <a:r>
              <a:rPr spc="-20" dirty="0">
                <a:latin typeface="Verdana"/>
                <a:cs typeface="Verdana"/>
              </a:rPr>
              <a:t> </a:t>
            </a:r>
            <a:r>
              <a:rPr spc="-5" dirty="0">
                <a:latin typeface="Verdana"/>
                <a:cs typeface="Verdana"/>
              </a:rPr>
              <a:t>необходимо?</a:t>
            </a:r>
          </a:p>
        </p:txBody>
      </p:sp>
      <p:sp>
        <p:nvSpPr>
          <p:cNvPr id="5" name="object 5"/>
          <p:cNvSpPr/>
          <p:nvPr/>
        </p:nvSpPr>
        <p:spPr>
          <a:xfrm>
            <a:off x="60578" y="6256493"/>
            <a:ext cx="336804" cy="3002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13" y="6165850"/>
            <a:ext cx="2339975" cy="495300"/>
            <a:chOff x="0" y="3957"/>
            <a:chExt cx="1474" cy="312"/>
          </a:xfrm>
        </p:grpSpPr>
        <p:sp>
          <p:nvSpPr>
            <p:cNvPr id="10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/>
            </a:p>
          </p:txBody>
        </p:sp>
        <p:pic>
          <p:nvPicPr>
            <p:cNvPr id="11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sym typeface="Wingdings" pitchFamily="2" charset="2"/>
                </a:rPr>
                <a:t> </a:t>
              </a:r>
              <a:r>
                <a:rPr lang="ru-RU" altLang="de-DE" sz="1200" i="1" dirty="0" smtClean="0">
                  <a:sym typeface="Wingdings" pitchFamily="2" charset="2"/>
                </a:rPr>
                <a:t>Рабочий лист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i="1" dirty="0" smtClean="0"/>
                <a:t>      5.</a:t>
              </a:r>
              <a:r>
                <a:rPr lang="de-DE" altLang="de-DE" sz="1200" i="1" dirty="0"/>
                <a:t>5</a:t>
              </a:r>
              <a:r>
                <a:rPr lang="de-DE" altLang="de-DE" sz="1200" i="1" dirty="0" smtClean="0"/>
                <a:t> </a:t>
              </a:r>
              <a:r>
                <a:rPr lang="de-DE" altLang="de-DE" sz="1200" i="1" dirty="0"/>
                <a:t>a, b</a:t>
              </a:r>
            </a:p>
          </p:txBody>
        </p:sp>
      </p:grp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5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9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37" y="957437"/>
            <a:ext cx="3710663" cy="5141738"/>
          </a:xfrm>
          <a:prstGeom prst="rect">
            <a:avLst/>
          </a:prstGeom>
        </p:spPr>
      </p:pic>
      <p:sp>
        <p:nvSpPr>
          <p:cNvPr id="16" name="Textfeld 3"/>
          <p:cNvSpPr txBox="1"/>
          <p:nvPr/>
        </p:nvSpPr>
        <p:spPr>
          <a:xfrm rot="19806148">
            <a:off x="548400" y="3432771"/>
            <a:ext cx="31831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sz="2400" b="1" dirty="0" smtClean="0">
                <a:solidFill>
                  <a:srgbClr val="FFFFFF">
                    <a:lumMod val="85000"/>
                  </a:srgb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Рабочий лист</a:t>
            </a:r>
            <a:endParaRPr lang="en-GB" sz="2400" b="1" dirty="0">
              <a:solidFill>
                <a:srgbClr val="FFFFFF">
                  <a:lumMod val="85000"/>
                </a:srgb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235" y="963478"/>
            <a:ext cx="3878730" cy="5202372"/>
          </a:xfrm>
          <a:prstGeom prst="rect">
            <a:avLst/>
          </a:prstGeom>
        </p:spPr>
      </p:pic>
      <p:sp>
        <p:nvSpPr>
          <p:cNvPr id="17" name="Textfeld 3"/>
          <p:cNvSpPr txBox="1"/>
          <p:nvPr/>
        </p:nvSpPr>
        <p:spPr>
          <a:xfrm rot="19806148">
            <a:off x="5313451" y="3432771"/>
            <a:ext cx="31831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sz="2400" b="1" dirty="0" smtClean="0">
                <a:solidFill>
                  <a:srgbClr val="FFFFFF">
                    <a:lumMod val="85000"/>
                  </a:srgb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Рабочий лист</a:t>
            </a:r>
            <a:endParaRPr lang="en-GB" sz="2400" b="1" dirty="0">
              <a:solidFill>
                <a:srgbClr val="FFFFFF">
                  <a:lumMod val="85000"/>
                </a:srgb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16543" y="1600580"/>
            <a:ext cx="6714743" cy="4207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3175"/>
            <a:ext cx="9144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Всякий 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раз, когда Вы чувствуете, что Вас оскорбляют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или Вам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/>
            </a:r>
            <a:b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</a:b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угрожают: </a:t>
            </a:r>
            <a:r>
              <a:rPr lang="ru-RU" altLang="de-DE" sz="2000" dirty="0" smtClean="0">
                <a:solidFill>
                  <a:srgbClr val="D16349"/>
                </a:solidFill>
                <a:cs typeface="Times New Roman" pitchFamily="18" charset="0"/>
              </a:rPr>
              <a:t>задайте </a:t>
            </a:r>
            <a:r>
              <a:rPr lang="ru-RU" altLang="de-DE" sz="2000" dirty="0">
                <a:solidFill>
                  <a:srgbClr val="D16349"/>
                </a:solidFill>
                <a:cs typeface="Times New Roman" pitchFamily="18" charset="0"/>
              </a:rPr>
              <a:t>себе 3 вопроса на желтой карточке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GB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60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000" y="1234760"/>
            <a:ext cx="8503920" cy="4129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25" algn="ctr">
              <a:lnSpc>
                <a:spcPct val="100000"/>
              </a:lnSpc>
            </a:pP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Цели</a:t>
            </a:r>
            <a:r>
              <a:rPr sz="1800" b="1" spc="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обучения: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35"/>
              </a:spcBef>
              <a:buFont typeface="Courier New" panose="02070309020205020404" pitchFamily="49" charset="0"/>
              <a:buChar char="o"/>
            </a:pPr>
            <a:endParaRPr sz="1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98450" marR="350520" indent="-285750">
              <a:lnSpc>
                <a:spcPts val="2039"/>
              </a:lnSpc>
              <a:buClr>
                <a:srgbClr val="8DADAE"/>
              </a:buClr>
              <a:buSzPct val="83333"/>
              <a:buFont typeface="Courier New" panose="02070309020205020404" pitchFamily="49" charset="0"/>
              <a:buChar char="o"/>
              <a:tabLst>
                <a:tab pos="19367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Быстрые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решения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часто приводят к ошибкам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несут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себе только «половину 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правды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».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98450" marR="350520" indent="-285750">
              <a:lnSpc>
                <a:spcPts val="2039"/>
              </a:lnSpc>
              <a:buClr>
                <a:srgbClr val="8DADAE"/>
              </a:buClr>
              <a:buSzPct val="83333"/>
              <a:buFont typeface="Courier New" panose="02070309020205020404" pitchFamily="49" charset="0"/>
              <a:buChar char="o"/>
              <a:tabLst>
                <a:tab pos="193675" algn="l"/>
              </a:tabLst>
            </a:pP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Таким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образом,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постарайтесь овладеть максимально возможным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объемом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информации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при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этом обменяться мнением с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другими. Особенно,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решения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связаны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сильными эмоциями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важными действиями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(напр.,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нападайте на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соседа,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Вам кажется,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Вас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преследуют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98450" marR="350520" indent="-285750">
              <a:lnSpc>
                <a:spcPts val="2039"/>
              </a:lnSpc>
              <a:buClr>
                <a:srgbClr val="8DADAE"/>
              </a:buClr>
              <a:buSzPct val="83333"/>
              <a:buFont typeface="Courier New" panose="02070309020205020404" pitchFamily="49" charset="0"/>
              <a:buChar char="o"/>
              <a:tabLst>
                <a:tab pos="193675" algn="l"/>
              </a:tabLst>
            </a:pP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Взвести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 за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против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Вашего предположения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рассмотрите другие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возможные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объяснения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данного</a:t>
            </a:r>
            <a:r>
              <a:rPr sz="1800" spc="2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предположения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98450" marR="350520" indent="-285750">
              <a:lnSpc>
                <a:spcPts val="2039"/>
              </a:lnSpc>
              <a:buClr>
                <a:srgbClr val="8DADAE"/>
              </a:buClr>
              <a:buSzPct val="83333"/>
              <a:buFont typeface="Courier New" panose="02070309020205020404" pitchFamily="49" charset="0"/>
              <a:buChar char="o"/>
              <a:tabLst>
                <a:tab pos="193675" algn="l"/>
              </a:tabLst>
            </a:pP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же решение играет не особо важную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роль,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постарайтесь принимать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такие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решения</a:t>
            </a:r>
            <a:r>
              <a:rPr sz="1800" spc="17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быстро</a:t>
            </a:r>
            <a:r>
              <a:rPr sz="1800" spc="17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(напр.,</a:t>
            </a:r>
            <a:r>
              <a:rPr sz="1800"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марка</a:t>
            </a:r>
            <a:r>
              <a:rPr sz="1800" spc="1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йогурта</a:t>
            </a:r>
            <a:r>
              <a:rPr sz="1800" spc="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1800" spc="1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магазине</a:t>
            </a:r>
            <a:r>
              <a:rPr sz="1800" spc="17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</a:t>
            </a:r>
            <a:r>
              <a:rPr sz="1800" spc="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сорт</a:t>
            </a:r>
            <a:r>
              <a:rPr sz="1800" spc="1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торта</a:t>
            </a:r>
            <a:r>
              <a:rPr sz="1800" spc="1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1800" spc="18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кафе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98450" marR="350520" indent="-285750">
              <a:lnSpc>
                <a:spcPts val="2039"/>
              </a:lnSpc>
              <a:buClr>
                <a:srgbClr val="8DADAE"/>
              </a:buClr>
              <a:buSzPct val="83333"/>
              <a:buFont typeface="Courier New" panose="02070309020205020404" pitchFamily="49" charset="0"/>
              <a:buChar char="o"/>
              <a:tabLst>
                <a:tab pos="193675" algn="l"/>
              </a:tabLst>
            </a:pP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Человеку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свойственно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ошибаться: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всегда учитывайте возможность того,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и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могли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принять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неверное</a:t>
            </a: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решение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1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1608170" y="155665"/>
            <a:ext cx="5707030" cy="396262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626745">
              <a:lnSpc>
                <a:spcPct val="100000"/>
              </a:lnSpc>
            </a:pPr>
            <a:r>
              <a:rPr lang="az-Cyrl-AZ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Применение к повседневной жизни</a:t>
            </a:r>
            <a:endParaRPr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02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3983" y="1350401"/>
            <a:ext cx="8822055" cy="4881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 marR="161290" indent="635">
              <a:lnSpc>
                <a:spcPct val="105400"/>
              </a:lnSpc>
            </a:pP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Многие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r>
              <a:rPr lang="de-DE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люди страдающие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психозом,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правило,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склонны к принятиям  поспешных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решений,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располагая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этом достаточной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информацией. Это может  привести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формированию</a:t>
            </a:r>
            <a:r>
              <a:rPr lang="ru-RU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неправильных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убеждений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800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335" marR="161290" indent="635">
              <a:lnSpc>
                <a:spcPct val="105400"/>
              </a:lnSpc>
            </a:pPr>
            <a:endParaRPr lang="ru-RU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335" marR="161290" indent="635">
              <a:lnSpc>
                <a:spcPct val="105400"/>
              </a:lnSpc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серьезных обвинениях Вы должны постараться собрать всю информацию и  обсудить различные возможные объяснения с Вашими близкими, или с теми, кому Вы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доверяете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lang="de-DE" sz="1850" dirty="0" smtClean="0">
              <a:latin typeface="Times New Roman"/>
              <a:cs typeface="Times New Roman"/>
            </a:endParaRPr>
          </a:p>
          <a:p>
            <a:pPr lvl="0"/>
            <a:r>
              <a:rPr lang="ru-RU" i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Какие аспекты </a:t>
            </a:r>
            <a:r>
              <a:rPr lang="ru-RU" i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терапевтического модуля</a:t>
            </a:r>
            <a:r>
              <a:rPr lang="ru-RU" i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«Принятие решений»</a:t>
            </a:r>
            <a:r>
              <a:rPr lang="ru-RU" i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i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мой взгляд, особенно полезны</a:t>
            </a:r>
            <a:r>
              <a:rPr lang="ru-RU" i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de-DE" i="1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ru-RU" i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i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i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Когда и в какой конкретной ситуации я мог бы применить полученные знания? В чем это мне модет помочь (например, чувствовать себя менее напряженным)?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lang="de-DE" sz="18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8170" y="155665"/>
            <a:ext cx="5707030" cy="396262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626745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общего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имеет с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психозом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grpSp>
        <p:nvGrpSpPr>
          <p:cNvPr id="6" name="Group 41"/>
          <p:cNvGrpSpPr>
            <a:grpSpLocks/>
          </p:cNvGrpSpPr>
          <p:nvPr/>
        </p:nvGrpSpPr>
        <p:grpSpPr bwMode="auto">
          <a:xfrm>
            <a:off x="0" y="6167443"/>
            <a:ext cx="2339975" cy="598488"/>
            <a:chOff x="0" y="3957"/>
            <a:chExt cx="1474" cy="377"/>
          </a:xfrm>
        </p:grpSpPr>
        <p:sp>
          <p:nvSpPr>
            <p:cNvPr id="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7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8" name="Picture 70" descr="Notizen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ru-RU" altLang="de-DE" sz="1200" i="1" dirty="0" smtClean="0"/>
                <a:t>Рабочий лист</a:t>
              </a:r>
              <a:r>
                <a:rPr lang="en-GB" altLang="de-DE" sz="1200" i="1" dirty="0" smtClean="0"/>
                <a:t> </a:t>
              </a:r>
              <a:r>
                <a:rPr lang="ru-RU" altLang="de-DE" sz="1200" i="1" dirty="0" smtClean="0"/>
                <a:t>5</a:t>
              </a:r>
              <a:r>
                <a:rPr lang="en-GB" altLang="de-DE" sz="1200" i="1" dirty="0" smtClean="0"/>
                <a:t>.</a:t>
              </a:r>
              <a:r>
                <a:rPr lang="ru-RU" altLang="de-DE" sz="1200" i="1" dirty="0"/>
                <a:t>6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2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68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3983" y="1350401"/>
            <a:ext cx="8822055" cy="30546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744855">
              <a:lnSpc>
                <a:spcPct val="100000"/>
              </a:lnSpc>
            </a:pPr>
            <a:r>
              <a:rPr sz="1800" b="1"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Пример</a:t>
            </a: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Томасу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кажется,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его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преследует секретная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служба. Он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собирается  собрать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свои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вещи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spc="26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скрыться</a:t>
            </a:r>
            <a:r>
              <a:rPr sz="1800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744855">
              <a:lnSpc>
                <a:spcPct val="100000"/>
              </a:lnSpc>
            </a:pP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335" marR="10795">
              <a:lnSpc>
                <a:spcPct val="100000"/>
              </a:lnSpc>
            </a:pP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Предыcтория: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Недавно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он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вышел на прогулку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черный Mercedes медленно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проезжал мимо него.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Томаса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создалось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впечатление,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водитель злобно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посмотрел  в его</a:t>
            </a:r>
            <a:r>
              <a:rPr sz="1800" spc="2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сторону</a:t>
            </a:r>
            <a:r>
              <a:rPr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3335" marR="10795">
              <a:lnSpc>
                <a:spcPct val="100000"/>
              </a:lnSpc>
            </a:pP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271780" indent="635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Но: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Водитель автомобиля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из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другого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города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заблудился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поэтому пытается  сориентироваться, глядя пристально на названия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улиц 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номера домов,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чтобы найти 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правильный</a:t>
            </a:r>
            <a:r>
              <a:rPr sz="1800" spc="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путь.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8170" y="155665"/>
            <a:ext cx="5707030" cy="396262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626745">
              <a:lnSpc>
                <a:spcPct val="100000"/>
              </a:lnSpc>
            </a:pP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общего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это 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имеет с </a:t>
            </a:r>
            <a:r>
              <a:rPr spc="-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психозом</a:t>
            </a:r>
            <a:r>
              <a:rPr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2455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6075" algn="l"/>
              </a:tabLst>
            </a:pPr>
            <a:r>
              <a:rPr lang="ru-RU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Принятие решений 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	   5.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/>
                <a:cs typeface="Times New Roman" pitchFamily="18" charset="0"/>
              </a:rPr>
              <a:t>6</a:t>
            </a:r>
            <a:r>
              <a:rPr lang="de-DE" altLang="de-DE" sz="1200" b="1" dirty="0">
                <a:solidFill>
                  <a:srgbClr val="646B86"/>
                </a:solidFill>
                <a:latin typeface="Verdana"/>
                <a:cs typeface="Times New Roman" pitchFamily="18" charset="0"/>
              </a:rPr>
              <a:t>3</a:t>
            </a:r>
            <a:endParaRPr lang="en-GB" altLang="de-DE" sz="1200" b="1" dirty="0">
              <a:solidFill>
                <a:srgbClr val="646B86"/>
              </a:solidFill>
              <a:latin typeface="Verdan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2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3434</Words>
  <Application>Microsoft Office PowerPoint</Application>
  <PresentationFormat>Benutzerdefiniert</PresentationFormat>
  <Paragraphs>626</Paragraphs>
  <Slides>63</Slides>
  <Notes>25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13</vt:i4>
      </vt:variant>
      <vt:variant>
        <vt:lpstr>Folientitel</vt:lpstr>
      </vt:variant>
      <vt:variant>
        <vt:i4>63</vt:i4>
      </vt:variant>
    </vt:vector>
  </HeadingPairs>
  <TitlesOfParts>
    <vt:vector size="84" baseType="lpstr">
      <vt:lpstr>ＭＳ Ｐゴシック</vt:lpstr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Office Theme</vt:lpstr>
      <vt:lpstr>3_Cronus</vt:lpstr>
      <vt:lpstr>4_Cronus</vt:lpstr>
      <vt:lpstr>5_Cronus</vt:lpstr>
      <vt:lpstr>6_Cronus</vt:lpstr>
      <vt:lpstr>7_Cronus</vt:lpstr>
      <vt:lpstr>8_Cronus</vt:lpstr>
      <vt:lpstr>9_Cronus</vt:lpstr>
      <vt:lpstr>10_Cronus</vt:lpstr>
      <vt:lpstr>11_Cronus</vt:lpstr>
      <vt:lpstr>12_Cronus</vt:lpstr>
      <vt:lpstr>13_Cronus</vt:lpstr>
      <vt:lpstr>14_Cronus</vt:lpstr>
      <vt:lpstr>Метакогнитивная терапия</vt:lpstr>
      <vt:lpstr>PowerPoint-Präsentation</vt:lpstr>
      <vt:lpstr>PowerPoint-Präsentation</vt:lpstr>
      <vt:lpstr>Какой в этом  смысл?</vt:lpstr>
      <vt:lpstr>Как преждевременные заключения содействуют неверной   интерпретации (напр., во время психоза): Примеры</vt:lpstr>
      <vt:lpstr>Возможные последствия различных стилей принятия решения?</vt:lpstr>
      <vt:lpstr>Задание 1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Поспешные решения приводят к ошибкам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Задание 2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Задание 3: Что Вы видите?</vt:lpstr>
      <vt:lpstr>PowerPoint-Präsentation</vt:lpstr>
      <vt:lpstr>PowerPoint-Präsentation</vt:lpstr>
      <vt:lpstr>Поспешные решения «в действии»: Современная легенда</vt:lpstr>
      <vt:lpstr>Поспешные решения «в действии»: Современная легенда</vt:lpstr>
      <vt:lpstr>PowerPoint-Präsentation</vt:lpstr>
      <vt:lpstr>Как возникают современные легенды и другие теории   заговора?</vt:lpstr>
      <vt:lpstr>PowerPoint-Präsentation</vt:lpstr>
      <vt:lpstr>PowerPoint-Präsentation</vt:lpstr>
      <vt:lpstr>Запугивание/Заговор?</vt:lpstr>
      <vt:lpstr>Что говорит за и против убеждений Марины?</vt:lpstr>
      <vt:lpstr>PowerPoint-Präsentation</vt:lpstr>
      <vt:lpstr>Ведется расследование?</vt:lpstr>
      <vt:lpstr>Что говорит за и против убеждений Гарри?</vt:lpstr>
      <vt:lpstr>PowerPoint-Präsentation</vt:lpstr>
      <vt:lpstr>Что говорит за и против Ваших убеждений?  Что, если ...?</vt:lpstr>
      <vt:lpstr>Негативные последствия ложного убеждения:  поведение избегания и защитное поведение</vt:lpstr>
      <vt:lpstr>PowerPoint-Präsentation</vt:lpstr>
      <vt:lpstr>Это все действительно необходимо?</vt:lpstr>
      <vt:lpstr>PowerPoint-Präsentation</vt:lpstr>
      <vt:lpstr>Применение к повседневной жизни</vt:lpstr>
      <vt:lpstr>Что общего это имеет с психозом?</vt:lpstr>
      <vt:lpstr>Что общего это имеет с психозом?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Steffen Moritz</dc:creator>
  <cp:lastModifiedBy>Computer09</cp:lastModifiedBy>
  <cp:revision>81</cp:revision>
  <dcterms:created xsi:type="dcterms:W3CDTF">2017-04-16T16:21:42Z</dcterms:created>
  <dcterms:modified xsi:type="dcterms:W3CDTF">2017-07-21T13:09:56Z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2014-01-13T00:00:00Z</vt:filetime>
  </property>
  <property fmtid="{D5CDD505-2E9C-101B-9397-08002B2CF9AE}" pid="3" name="Creator">
    <vt:lpwstr>Acrobat PDFMaker 8.0 for PowerPoint</vt:lpwstr>
  </property>
  <property fmtid="{D5CDD505-2E9C-101B-9397-08002B2CF9AE}" pid="4" name="LastSaved">
    <vt:filetime>2017-04-16T00:00:00Z</vt:filetime>
  </property>
</Properties>
</file>