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1" r:id="rId2"/>
    <p:sldMasterId id="2147483652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notesMasterIdLst>
    <p:notesMasterId r:id="rId45"/>
  </p:notesMasterIdLst>
  <p:handoutMasterIdLst>
    <p:handoutMasterId r:id="rId46"/>
  </p:handoutMasterIdLst>
  <p:sldIdLst>
    <p:sldId id="813" r:id="rId11"/>
    <p:sldId id="755" r:id="rId12"/>
    <p:sldId id="758" r:id="rId13"/>
    <p:sldId id="759" r:id="rId14"/>
    <p:sldId id="760" r:id="rId15"/>
    <p:sldId id="761" r:id="rId16"/>
    <p:sldId id="762" r:id="rId17"/>
    <p:sldId id="812" r:id="rId18"/>
    <p:sldId id="814" r:id="rId19"/>
    <p:sldId id="792" r:id="rId20"/>
    <p:sldId id="793" r:id="rId21"/>
    <p:sldId id="764" r:id="rId22"/>
    <p:sldId id="767" r:id="rId23"/>
    <p:sldId id="769" r:id="rId24"/>
    <p:sldId id="770" r:id="rId25"/>
    <p:sldId id="771" r:id="rId26"/>
    <p:sldId id="773" r:id="rId27"/>
    <p:sldId id="774" r:id="rId28"/>
    <p:sldId id="804" r:id="rId29"/>
    <p:sldId id="807" r:id="rId30"/>
    <p:sldId id="816" r:id="rId31"/>
    <p:sldId id="817" r:id="rId32"/>
    <p:sldId id="808" r:id="rId33"/>
    <p:sldId id="805" r:id="rId34"/>
    <p:sldId id="772" r:id="rId35"/>
    <p:sldId id="801" r:id="rId36"/>
    <p:sldId id="794" r:id="rId37"/>
    <p:sldId id="795" r:id="rId38"/>
    <p:sldId id="796" r:id="rId39"/>
    <p:sldId id="797" r:id="rId40"/>
    <p:sldId id="778" r:id="rId41"/>
    <p:sldId id="815" r:id="rId42"/>
    <p:sldId id="810" r:id="rId43"/>
    <p:sldId id="802" r:id="rId44"/>
  </p:sldIdLst>
  <p:sldSz cx="9144000" cy="6858000" type="screen4x3"/>
  <p:notesSz cx="6735763" cy="98663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162">
          <p15:clr>
            <a:srgbClr val="A4A3A4"/>
          </p15:clr>
        </p15:guide>
        <p15:guide id="2" orient="horz" pos="436">
          <p15:clr>
            <a:srgbClr val="A4A3A4"/>
          </p15:clr>
        </p15:guide>
        <p15:guide id="3" pos="158">
          <p15:clr>
            <a:srgbClr val="A4A3A4"/>
          </p15:clr>
        </p15:guide>
        <p15:guide id="4" pos="5465">
          <p15:clr>
            <a:srgbClr val="A4A3A4"/>
          </p15:clr>
        </p15:guide>
        <p15:guide id="5" orient="horz" pos="845" userDrawn="1">
          <p15:clr>
            <a:srgbClr val="A4A3A4"/>
          </p15:clr>
        </p15:guide>
        <p15:guide id="6" pos="5601">
          <p15:clr>
            <a:srgbClr val="A4A3A4"/>
          </p15:clr>
        </p15:guide>
        <p15:guide id="7" pos="1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va" initials="e" lastIdx="1" clrIdx="0">
    <p:extLst/>
  </p:cmAuthor>
  <p:cmAuthor id="2" name="Birgit" initials="BH" lastIdx="16" clrIdx="1">
    <p:extLst/>
  </p:cmAuthor>
  <p:cmAuthor id="3" name="Eva Krieger" initials="EK" lastIdx="2" clrIdx="2"/>
  <p:cmAuthor id="4" name="Janne Hottenrott" initials="JH" lastIdx="36" clrIdx="3">
    <p:extLst/>
  </p:cmAuthor>
  <p:cmAuthor id="5" name="Ryan Balzan" initials="RB" lastIdx="6" clrIdx="4"/>
  <p:cmAuthor id="6" name="Helen" initials="H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3300"/>
    <a:srgbClr val="66CCFF"/>
    <a:srgbClr val="33CCFF"/>
    <a:srgbClr val="CCFF66"/>
    <a:srgbClr val="FF5050"/>
    <a:srgbClr val="FF6600"/>
    <a:srgbClr val="33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88" autoAdjust="0"/>
    <p:restoredTop sz="90481" autoAdjust="0"/>
  </p:normalViewPr>
  <p:slideViewPr>
    <p:cSldViewPr snapToObjects="1" showGuides="1">
      <p:cViewPr varScale="1">
        <p:scale>
          <a:sx n="101" d="100"/>
          <a:sy n="101" d="100"/>
        </p:scale>
        <p:origin x="132" y="198"/>
      </p:cViewPr>
      <p:guideLst>
        <p:guide orient="horz" pos="1162"/>
        <p:guide orient="horz" pos="436"/>
        <p:guide pos="158"/>
        <p:guide pos="5465"/>
        <p:guide orient="horz" pos="845"/>
        <p:guide pos="5601"/>
        <p:guide pos="1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47" d="100"/>
          <a:sy n="47" d="100"/>
        </p:scale>
        <p:origin x="-1890" y="-114"/>
      </p:cViewPr>
      <p:guideLst>
        <p:guide orient="horz" pos="3107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defTabSz="94932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algn="r" defTabSz="94932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defTabSz="94932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0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algn="r" defTabSz="94932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EAA168B9-98A2-486E-8CA2-DE7708E38926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6772608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defTabSz="94932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>
            <a:lvl1pPr algn="r" defTabSz="94932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noProof="0" smtClean="0"/>
              <a:t>Klicken Sie, um die Formate des Vorlagentextes zu bearbeiten</a:t>
            </a:r>
          </a:p>
          <a:p>
            <a:pPr lvl="1"/>
            <a:r>
              <a:rPr lang="en-US" altLang="de-DE" noProof="0" smtClean="0"/>
              <a:t>Zweite Ebene</a:t>
            </a:r>
          </a:p>
          <a:p>
            <a:pPr lvl="2"/>
            <a:r>
              <a:rPr lang="en-US" altLang="de-DE" noProof="0" smtClean="0"/>
              <a:t>Dritte Ebene</a:t>
            </a:r>
          </a:p>
          <a:p>
            <a:pPr lvl="3"/>
            <a:r>
              <a:rPr lang="en-US" altLang="de-DE" noProof="0" smtClean="0"/>
              <a:t>Vierte Ebene</a:t>
            </a:r>
          </a:p>
          <a:p>
            <a:pPr lvl="4"/>
            <a:r>
              <a:rPr lang="en-US" altLang="de-DE" noProof="0" smtClean="0"/>
              <a:t>Fünfte Ebene</a:t>
            </a:r>
          </a:p>
        </p:txBody>
      </p:sp>
      <p:sp>
        <p:nvSpPr>
          <p:cNvPr id="142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defTabSz="94932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5" tIns="47427" rIns="94855" bIns="47427" numCol="1" anchor="b" anchorCtr="0" compatLnSpc="1">
            <a:prstTxWarp prst="textNoShape">
              <a:avLst/>
            </a:prstTxWarp>
          </a:bodyPr>
          <a:lstStyle>
            <a:lvl1pPr algn="r" defTabSz="94932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D4387797-398C-43BF-8D44-5AA63FA3909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1946779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47738"/>
            <a:fld id="{E4E6C185-0394-4DDF-B13E-E3EB22ECE265}" type="slidenum">
              <a:rPr lang="de-DE" altLang="de-DE" smtClean="0">
                <a:ea typeface="ＭＳ Ｐゴシック" charset="-128"/>
              </a:rPr>
              <a:pPr defTabSz="947738"/>
              <a:t>9</a:t>
            </a:fld>
            <a:endParaRPr lang="de-DE" altLang="de-DE" smtClean="0">
              <a:ea typeface="ＭＳ Ｐゴシック" charset="-128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493993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47738"/>
            <a:fld id="{E4E6C185-0394-4DDF-B13E-E3EB22ECE265}" type="slidenum">
              <a:rPr lang="de-DE" altLang="de-DE" smtClean="0">
                <a:ea typeface="ＭＳ Ｐゴシック" charset="-128"/>
              </a:rPr>
              <a:pPr defTabSz="947738"/>
              <a:t>10</a:t>
            </a:fld>
            <a:endParaRPr lang="de-DE" altLang="de-DE" smtClean="0">
              <a:ea typeface="ＭＳ Ｐゴシック" charset="-128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493993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47738"/>
            <a:fld id="{3B15A0DE-1C52-4820-A8C5-90ABFE36B5E0}" type="slidenum">
              <a:rPr lang="de-DE" altLang="de-DE" smtClean="0">
                <a:ea typeface="ＭＳ Ｐゴシック" charset="-128"/>
              </a:rPr>
              <a:pPr defTabSz="947738"/>
              <a:t>11</a:t>
            </a:fld>
            <a:endParaRPr lang="de-DE" altLang="de-DE" smtClean="0">
              <a:ea typeface="ＭＳ Ｐゴシック" charset="-128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903382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3288" y="741363"/>
            <a:ext cx="4929187" cy="3698875"/>
          </a:xfrm>
          <a:ln/>
        </p:spPr>
      </p:sp>
      <p:sp>
        <p:nvSpPr>
          <p:cNvPr id="4915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altLang="de-DE" b="1" smtClean="0"/>
          </a:p>
        </p:txBody>
      </p:sp>
      <p:sp>
        <p:nvSpPr>
          <p:cNvPr id="4915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38C05A-E8A0-42A0-A0E4-11D4C550F023}" type="slidenum">
              <a:rPr lang="de-DE" altLang="de-DE" smtClean="0">
                <a:solidFill>
                  <a:srgbClr val="000000"/>
                </a:solidFill>
                <a:ea typeface="ＭＳ Ｐゴシック" charset="-128"/>
              </a:rPr>
              <a:pPr/>
              <a:t>14</a:t>
            </a:fld>
            <a:endParaRPr lang="de-DE" altLang="de-DE" smtClean="0">
              <a:solidFill>
                <a:srgbClr val="00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8440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de-DE" altLang="de-DE" smtClean="0"/>
              <a:t>Ruth: Verweis auf Arbeitsblatt einbauen</a:t>
            </a:r>
          </a:p>
        </p:txBody>
      </p:sp>
      <p:sp>
        <p:nvSpPr>
          <p:cNvPr id="5018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F40F81-4679-41DD-B4EB-51B5A1102FF1}" type="slidenum">
              <a:rPr lang="en-US" altLang="de-DE" smtClean="0"/>
              <a:pPr/>
              <a:t>16</a:t>
            </a:fld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239128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3288" y="741363"/>
            <a:ext cx="4929187" cy="3698875"/>
          </a:xfrm>
          <a:ln/>
        </p:spPr>
      </p:sp>
      <p:sp>
        <p:nvSpPr>
          <p:cNvPr id="5120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altLang="de-DE" smtClean="0"/>
          </a:p>
        </p:txBody>
      </p:sp>
      <p:sp>
        <p:nvSpPr>
          <p:cNvPr id="5120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4DE86E-97C4-4783-85F2-274DABDF619E}" type="slidenum">
              <a:rPr lang="de-DE" altLang="de-DE" smtClean="0">
                <a:ea typeface="ＭＳ Ｐゴシック" charset="-128"/>
              </a:rPr>
              <a:pPr/>
              <a:t>17</a:t>
            </a:fld>
            <a:endParaRPr lang="de-DE" altLang="de-DE" smtClean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92493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altLang="de-DE" smtClean="0"/>
          </a:p>
        </p:txBody>
      </p:sp>
      <p:sp>
        <p:nvSpPr>
          <p:cNvPr id="5222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2DF2C8-F150-4CD6-8F7C-5F91210C451A}" type="slidenum">
              <a:rPr lang="en-US" altLang="de-DE" smtClean="0"/>
              <a:pPr/>
              <a:t>18</a:t>
            </a:fld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1923831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3288" y="741363"/>
            <a:ext cx="4929187" cy="3698875"/>
          </a:xfrm>
          <a:ln/>
        </p:spPr>
      </p:sp>
      <p:sp>
        <p:nvSpPr>
          <p:cNvPr id="5325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altLang="de-DE" smtClean="0"/>
          </a:p>
        </p:txBody>
      </p:sp>
      <p:sp>
        <p:nvSpPr>
          <p:cNvPr id="5325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EEBF9A-4FB2-4FBF-B6E5-701CCC592C35}" type="slidenum">
              <a:rPr lang="de-DE" altLang="de-DE" smtClean="0">
                <a:ea typeface="ＭＳ Ｐゴシック" charset="-128"/>
              </a:rPr>
              <a:pPr/>
              <a:t>19</a:t>
            </a:fld>
            <a:endParaRPr lang="de-DE" altLang="de-DE" smtClean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404823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3288" y="741363"/>
            <a:ext cx="4929187" cy="3698875"/>
          </a:xfrm>
          <a:ln/>
        </p:spPr>
      </p:sp>
      <p:sp>
        <p:nvSpPr>
          <p:cNvPr id="5427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altLang="de-DE" smtClean="0"/>
          </a:p>
        </p:txBody>
      </p:sp>
      <p:sp>
        <p:nvSpPr>
          <p:cNvPr id="5427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C039A2-B71C-41C1-A8CE-E460561B6E56}" type="slidenum">
              <a:rPr lang="de-DE" altLang="de-DE" smtClean="0">
                <a:ea typeface="ＭＳ Ｐゴシック" charset="-128"/>
              </a:rPr>
              <a:pPr/>
              <a:t>20</a:t>
            </a:fld>
            <a:endParaRPr lang="de-DE" altLang="de-DE" smtClean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4988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47738"/>
            <a:fld id="{3C120078-71D2-4E57-92B0-83677D01B79A}" type="slidenum">
              <a:rPr lang="de-DE" altLang="de-DE" b="1" smtClean="0">
                <a:ea typeface="ＭＳ Ｐゴシック" charset="-128"/>
              </a:rPr>
              <a:pPr defTabSz="947738"/>
              <a:t>24</a:t>
            </a:fld>
            <a:endParaRPr lang="de-DE" altLang="de-DE" b="1" smtClean="0">
              <a:ea typeface="ＭＳ Ｐゴシック" charset="-128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8463982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 txBox="1">
            <a:spLocks noGrp="1" noChangeArrowheads="1"/>
          </p:cNvSpPr>
          <p:nvPr/>
        </p:nvSpPr>
        <p:spPr bwMode="auto">
          <a:xfrm>
            <a:off x="3816350" y="9374188"/>
            <a:ext cx="2919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49" tIns="47425" rIns="94849" bIns="47425" anchor="b"/>
          <a:lstStyle/>
          <a:p>
            <a:pPr algn="r" defTabSz="990600" eaLnBrk="1" hangingPunct="1"/>
            <a:fld id="{8CEA197C-9908-46AC-87F7-9FF3B688DD49}" type="slidenum">
              <a:rPr lang="de-DE" altLang="de-DE" sz="1200" b="1">
                <a:solidFill>
                  <a:srgbClr val="000000"/>
                </a:solidFill>
                <a:latin typeface="Arial" charset="0"/>
                <a:ea typeface="ＭＳ Ｐゴシック" charset="-128"/>
              </a:rPr>
              <a:pPr algn="r" defTabSz="990600" eaLnBrk="1" hangingPunct="1"/>
              <a:t>25</a:t>
            </a:fld>
            <a:endParaRPr lang="de-DE" altLang="de-DE" sz="1200" b="1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741363"/>
            <a:ext cx="4929187" cy="3698875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7219496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46150"/>
            <a:fld id="{6CA44C68-FACC-44DB-B0F8-63CF4C3582BD}" type="slidenum">
              <a:rPr lang="de-DE" altLang="de-DE" smtClean="0">
                <a:solidFill>
                  <a:srgbClr val="000000"/>
                </a:solidFill>
                <a:ea typeface="ＭＳ Ｐゴシック" charset="-128"/>
              </a:rPr>
              <a:pPr defTabSz="946150"/>
              <a:t>26</a:t>
            </a:fld>
            <a:endParaRPr lang="de-DE" altLang="de-DE" smtClean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39775"/>
            <a:ext cx="4932363" cy="3700463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6077808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6621F9-D784-4E11-A828-4B45F91777B9}" type="slidenum">
              <a:rPr lang="de-DE" altLang="de-DE" smtClean="0">
                <a:ea typeface="ＭＳ Ｐゴシック" charset="-128"/>
              </a:rPr>
              <a:pPr/>
              <a:t>27</a:t>
            </a:fld>
            <a:endParaRPr lang="de-DE" altLang="de-DE" smtClean="0">
              <a:ea typeface="ＭＳ Ｐゴシック" charset="-128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39775"/>
            <a:ext cx="4932363" cy="3700463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881849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1116A9-30CF-46E8-AEFD-4DDF63BB2760}" type="slidenum">
              <a:rPr lang="de-DE" altLang="de-DE" smtClean="0">
                <a:ea typeface="ＭＳ Ｐゴシック" charset="-128"/>
              </a:rPr>
              <a:pPr/>
              <a:t>28</a:t>
            </a:fld>
            <a:endParaRPr lang="de-DE" altLang="de-DE" smtClean="0">
              <a:ea typeface="ＭＳ Ｐゴシック" charset="-128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8929815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DC68EE-AC06-4B1B-B8C5-6D4BD52E3E49}" type="slidenum">
              <a:rPr lang="de-DE" altLang="de-DE" smtClean="0">
                <a:ea typeface="ＭＳ Ｐゴシック" charset="-128"/>
              </a:rPr>
              <a:pPr/>
              <a:t>29</a:t>
            </a:fld>
            <a:endParaRPr lang="de-DE" altLang="de-DE" smtClean="0">
              <a:ea typeface="ＭＳ Ｐゴシック" charset="-128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047064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1B10C6-9AFA-4624-85FC-DB274AC72485}" type="slidenum">
              <a:rPr lang="de-DE" altLang="de-DE" smtClean="0">
                <a:ea typeface="ＭＳ Ｐゴシック" charset="-128"/>
              </a:rPr>
              <a:pPr/>
              <a:t>30</a:t>
            </a:fld>
            <a:endParaRPr lang="de-DE" altLang="de-DE" smtClean="0">
              <a:ea typeface="ＭＳ Ｐゴシック" charset="-128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8151576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E992FD-A52C-47D4-BA2C-E7D85E690AAD}" type="slidenum">
              <a:rPr lang="de-DE" altLang="de-DE" smtClean="0">
                <a:ea typeface="ＭＳ Ｐゴシック" charset="-128"/>
              </a:rPr>
              <a:pPr/>
              <a:t>34</a:t>
            </a:fld>
            <a:endParaRPr lang="de-DE" altLang="de-DE" smtClean="0">
              <a:ea typeface="ＭＳ Ｐゴシック" charset="-128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4059045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333375"/>
            <a:ext cx="2286000" cy="6335713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333375"/>
            <a:ext cx="6705600" cy="6335713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B8542-99AE-4B6A-B8CE-B21BF9CB20B2}" type="datetime1">
              <a:rPr lang="en-US"/>
              <a:pPr>
                <a:defRPr/>
              </a:pPr>
              <a:t>7/21/2017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48F8D-E640-4F5A-916A-F559A9E184B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A99A8-F8E1-471C-A0C0-1A012A807D82}" type="datetime1">
              <a:rPr lang="en-US"/>
              <a:pPr>
                <a:defRPr/>
              </a:pPr>
              <a:t>7/21/2017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D4674-5CA0-4042-9771-26FF73977A5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B8DBC-0079-4069-AB9D-683AC79B093B}" type="datetime1">
              <a:rPr lang="en-US"/>
              <a:pPr>
                <a:defRPr/>
              </a:pPr>
              <a:t>7/21/2017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EEA8D-C444-43A2-B585-28CBE20802F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200C7-46DB-4BC0-B330-987DABE6F76D}" type="datetime1">
              <a:rPr lang="en-US"/>
              <a:pPr>
                <a:defRPr/>
              </a:pPr>
              <a:t>7/21/2017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26F75-F299-4E65-856B-A74EE8A2412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56AE2-F34F-42CA-9DD4-217A7BBD505F}" type="datetime1">
              <a:rPr lang="en-US"/>
              <a:pPr>
                <a:defRPr/>
              </a:pPr>
              <a:t>7/21/2017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BF8ED-8A55-4011-936F-AA53AD7B002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BD804-E404-43B9-8185-980D50DF7E7B}" type="datetime1">
              <a:rPr lang="en-US"/>
              <a:pPr>
                <a:defRPr/>
              </a:pPr>
              <a:t>7/21/2017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A029C-209E-4D25-B1AA-9E11566CA69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A96A3-B83D-4EBA-A672-0A431376CB26}" type="datetime1">
              <a:rPr lang="en-US"/>
              <a:pPr>
                <a:defRPr/>
              </a:pPr>
              <a:t>7/21/2017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38D8E-C65E-4AC9-86F5-ED198944AF6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32ED4-4218-4CCD-89A8-5FCFAD74446A}" type="datetime1">
              <a:rPr lang="en-US"/>
              <a:pPr>
                <a:defRPr/>
              </a:pPr>
              <a:t>7/21/2017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65E77-C4EF-44A3-906E-91F0A8E918C8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421F7-9499-4272-8588-642A0F2C5574}" type="datetime1">
              <a:rPr lang="en-US"/>
              <a:pPr>
                <a:defRPr/>
              </a:pPr>
              <a:t>7/21/2017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6D437-B3D5-489D-BAD3-60B8649DF22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AE8B9-1764-47C4-BB1F-A3644762A3DC}" type="datetime1">
              <a:rPr lang="en-US"/>
              <a:pPr>
                <a:defRPr/>
              </a:pPr>
              <a:t>7/21/2017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01E09-3D02-4406-BF24-6FB76151487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600"/>
            <a:ext cx="2133600" cy="58943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48400" cy="58943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71095-AA5D-49E2-AA1C-26F06916C639}" type="datetime1">
              <a:rPr lang="en-US"/>
              <a:pPr>
                <a:defRPr/>
              </a:pPr>
              <a:t>7/21/2017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500B8-9B15-4B10-8DAB-51F4A705076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13201-3D5E-475D-A731-4C7DA1AAFAC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BBB40-710E-4179-9807-5755E729945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D439E-3418-47AE-9215-D35041BAA0D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95966-6D75-4897-B3B3-781001677E0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9CEF1-441A-4E86-B1EB-719DF2E01CF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78A6B-16E1-4508-828D-383B4247691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F9168-88B7-48F8-945D-4A4FED15211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AEA46-248E-4A00-A240-947C8DE075C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0372C-1E5B-4612-A64E-840CF6DD37F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FA3B4-79C7-4E2E-9127-D6B22FDE6D5B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2425" y="228600"/>
            <a:ext cx="2133600" cy="58943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48400" cy="58943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592C0-236B-4120-88CE-E4909CA2DBE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el und 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D79E4B46-84F7-4257-A755-11F4D3DD85A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2F9A5-8680-4FCA-A034-608D4286DEC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63E6A-78B9-4297-96E1-42E864ADB06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11201-6FFF-46A5-B1F3-ECE5C1EF3D08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D2E7B-C6F6-4A4F-9226-460F10F4EC0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3F434-89D6-4098-A329-E07DD525ACA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00D1E-D540-459A-B31A-B6ED622AA46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6FD8E-DCB0-4C6B-8572-7812B4B8E2B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126C3-AD88-497D-A09A-06EE538A082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FD110-81EC-411E-AD5C-C7A16845D43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7DBAE-4B11-4EEE-A318-B3A3CA722CC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0DCD8-9160-4E2F-9687-4D1802E7155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576F0-DBE3-48BA-B7E6-A526DDD682B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702A3-C04B-48E2-83ED-5F5162C9670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6238B-6099-495B-AE46-782DF3E9A4F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43EC9-C176-49D1-B16F-0E71051223B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650D6-7DA9-462F-B6AE-C59136FDEE3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00265-EB02-47FB-A036-C0F4CFAADED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622B4-BF8D-48A4-AABB-CA0B8C88F10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95D81-661A-4497-9799-B176ED51459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35298-3EB5-4411-9E41-0A49D21C2D3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12570-FA6E-427F-B8E5-B3730181A7C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42760-34D5-40E8-BD3D-C0FDEE7AF86C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F3E4B-A27C-4FF8-B6FD-603126EA9BA3}" type="datetime1">
              <a:rPr lang="en-US"/>
              <a:pPr>
                <a:defRPr/>
              </a:pPr>
              <a:t>7/21/2017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33D74-FC5C-4888-8B16-7425D8F79DA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DFE07-EC43-4118-B2A5-F0310FAD101C}" type="datetime1">
              <a:rPr lang="en-US"/>
              <a:pPr>
                <a:defRPr/>
              </a:pPr>
              <a:t>7/21/2017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CDECC-9EEA-4848-8388-16CAD894389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90BEC-2EE4-4B41-A135-1F4F1C42501F}" type="datetime1">
              <a:rPr lang="en-US"/>
              <a:pPr>
                <a:defRPr/>
              </a:pPr>
              <a:t>7/21/2017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8069D-FC63-40F1-8271-64B1C48404C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F9182-D5A3-41B5-BDEB-EB3CB47BCD28}" type="datetime1">
              <a:rPr lang="en-US"/>
              <a:pPr>
                <a:defRPr/>
              </a:pPr>
              <a:t>7/21/2017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58E44-B339-4B08-AC80-7F17E593FF1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D20B9-582E-4C5C-82E6-4BDCC9A31D6D}" type="datetime1">
              <a:rPr lang="en-US"/>
              <a:pPr>
                <a:defRPr/>
              </a:pPr>
              <a:t>7/21/2017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E293B-E24D-4057-9398-436AA9E4093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7F006-95C5-401F-8180-8F8F7E017600}" type="datetime1">
              <a:rPr lang="en-US"/>
              <a:pPr>
                <a:defRPr/>
              </a:pPr>
              <a:t>7/21/2017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F4F39-9514-4BD0-BFAF-414D0D4E62B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45E26-057E-4422-8191-DC5E0E46D5EB}" type="datetime1">
              <a:rPr lang="en-US"/>
              <a:pPr>
                <a:defRPr/>
              </a:pPr>
              <a:t>7/21/2017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FE789-F889-422C-81EC-6DF1BF00311A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94FA7-4ED6-4A67-AB27-5342EA09F545}" type="datetime1">
              <a:rPr lang="en-US"/>
              <a:pPr>
                <a:defRPr/>
              </a:pPr>
              <a:t>7/21/2017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9CA7C-AC7D-45CD-9A35-CC8842AC921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F09BF-A1AB-4762-B8C2-603D4000BD1B}" type="datetime1">
              <a:rPr lang="en-US"/>
              <a:pPr>
                <a:defRPr/>
              </a:pPr>
              <a:t>7/21/2017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DDFB8-844F-4725-83E5-E1AEA1743C8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CAA6D-7895-46E9-AFEB-8B0EA5BD1EEC}" type="datetime1">
              <a:rPr lang="en-US"/>
              <a:pPr>
                <a:defRPr/>
              </a:pPr>
              <a:t>7/21/2017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16D57-8EAB-442F-8AFA-F7D25FA077E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A0870-81AD-4CDD-BF12-084007C532B8}" type="datetime1">
              <a:rPr lang="en-US"/>
              <a:pPr>
                <a:defRPr/>
              </a:pPr>
              <a:t>7/21/2017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A2E7A-9045-404F-AAD5-79AC3BFA0EE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84" r:id="rId1"/>
    <p:sldLayoutId id="2147485685" r:id="rId2"/>
    <p:sldLayoutId id="2147485686" r:id="rId3"/>
    <p:sldLayoutId id="2147485687" r:id="rId4"/>
    <p:sldLayoutId id="2147485688" r:id="rId5"/>
    <p:sldLayoutId id="2147485689" r:id="rId6"/>
    <p:sldLayoutId id="2147485690" r:id="rId7"/>
    <p:sldLayoutId id="2147485691" r:id="rId8"/>
    <p:sldLayoutId id="2147485692" r:id="rId9"/>
    <p:sldLayoutId id="2147485693" r:id="rId10"/>
    <p:sldLayoutId id="21474856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82842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en-US" sz="3600">
              <a:solidFill>
                <a:schemeClr val="bg1"/>
              </a:solidFill>
              <a:latin typeface="Verdana" charset="0"/>
              <a:cs typeface="+mn-cs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95" r:id="rId1"/>
    <p:sldLayoutId id="2147485696" r:id="rId2"/>
    <p:sldLayoutId id="2147485697" r:id="rId3"/>
    <p:sldLayoutId id="2147485698" r:id="rId4"/>
    <p:sldLayoutId id="2147485699" r:id="rId5"/>
    <p:sldLayoutId id="2147485700" r:id="rId6"/>
    <p:sldLayoutId id="2147485701" r:id="rId7"/>
    <p:sldLayoutId id="2147485702" r:id="rId8"/>
    <p:sldLayoutId id="2147485703" r:id="rId9"/>
    <p:sldLayoutId id="2147485704" r:id="rId10"/>
    <p:sldLayoutId id="214748570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3076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333375"/>
            <a:ext cx="9144000" cy="1143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06" r:id="rId1"/>
    <p:sldLayoutId id="2147485707" r:id="rId2"/>
    <p:sldLayoutId id="2147485708" r:id="rId3"/>
    <p:sldLayoutId id="2147485709" r:id="rId4"/>
    <p:sldLayoutId id="2147485710" r:id="rId5"/>
    <p:sldLayoutId id="2147485711" r:id="rId6"/>
    <p:sldLayoutId id="2147485712" r:id="rId7"/>
    <p:sldLayoutId id="2147485713" r:id="rId8"/>
    <p:sldLayoutId id="2147485714" r:id="rId9"/>
    <p:sldLayoutId id="2147485715" r:id="rId10"/>
    <p:sldLayoutId id="214748571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4100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50000">
                <a:srgbClr val="FFCC66"/>
              </a:gs>
              <a:gs pos="100000">
                <a:srgbClr val="FFFF66"/>
              </a:gs>
            </a:gsLst>
            <a:lin ang="27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17" r:id="rId1"/>
    <p:sldLayoutId id="2147485718" r:id="rId2"/>
    <p:sldLayoutId id="2147485719" r:id="rId3"/>
    <p:sldLayoutId id="2147485720" r:id="rId4"/>
    <p:sldLayoutId id="2147485721" r:id="rId5"/>
    <p:sldLayoutId id="2147485722" r:id="rId6"/>
    <p:sldLayoutId id="2147485723" r:id="rId7"/>
    <p:sldLayoutId id="2147485724" r:id="rId8"/>
    <p:sldLayoutId id="2147485725" r:id="rId9"/>
    <p:sldLayoutId id="2147485726" r:id="rId10"/>
    <p:sldLayoutId id="214748572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5124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28" r:id="rId1"/>
    <p:sldLayoutId id="2147485729" r:id="rId2"/>
    <p:sldLayoutId id="2147485730" r:id="rId3"/>
    <p:sldLayoutId id="2147485731" r:id="rId4"/>
    <p:sldLayoutId id="2147485732" r:id="rId5"/>
    <p:sldLayoutId id="2147485733" r:id="rId6"/>
    <p:sldLayoutId id="2147485734" r:id="rId7"/>
    <p:sldLayoutId id="2147485735" r:id="rId8"/>
    <p:sldLayoutId id="2147485736" r:id="rId9"/>
    <p:sldLayoutId id="2147485737" r:id="rId10"/>
    <p:sldLayoutId id="214748573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95773C"/>
              </a:gs>
              <a:gs pos="100000">
                <a:srgbClr val="FFCC66"/>
              </a:gs>
            </a:gsLst>
            <a:lin ang="189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614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A58442"/>
              </a:gs>
            </a:gsLst>
            <a:lin ang="54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smtClean="0">
              <a:solidFill>
                <a:schemeClr val="bg1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39" r:id="rId1"/>
    <p:sldLayoutId id="2147485740" r:id="rId2"/>
    <p:sldLayoutId id="2147485741" r:id="rId3"/>
    <p:sldLayoutId id="2147485742" r:id="rId4"/>
    <p:sldLayoutId id="2147485743" r:id="rId5"/>
    <p:sldLayoutId id="2147485744" r:id="rId6"/>
    <p:sldLayoutId id="2147485745" r:id="rId7"/>
    <p:sldLayoutId id="2147485746" r:id="rId8"/>
    <p:sldLayoutId id="2147485747" r:id="rId9"/>
    <p:sldLayoutId id="2147485748" r:id="rId10"/>
    <p:sldLayoutId id="21474857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7172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7173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79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80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F0F5B5B-D308-49CC-9905-EFF953EB4BAE}" type="datetime1">
              <a:rPr lang="en-US"/>
              <a:pPr>
                <a:defRPr/>
              </a:pPr>
              <a:t>7/21/2017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E1E1E1"/>
                </a:solidFill>
                <a:latin typeface="Georgia" pitchFamily="18" charset="0"/>
              </a:defRPr>
            </a:lvl1pPr>
          </a:lstStyle>
          <a:p>
            <a:pPr>
              <a:defRPr/>
            </a:pPr>
            <a:fld id="{02D7B623-9862-4619-9001-175C24A28C3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50" r:id="rId1"/>
    <p:sldLayoutId id="2147485751" r:id="rId2"/>
    <p:sldLayoutId id="2147485752" r:id="rId3"/>
    <p:sldLayoutId id="2147485753" r:id="rId4"/>
    <p:sldLayoutId id="2147485754" r:id="rId5"/>
    <p:sldLayoutId id="2147485755" r:id="rId6"/>
    <p:sldLayoutId id="2147485756" r:id="rId7"/>
    <p:sldLayoutId id="2147485757" r:id="rId8"/>
    <p:sldLayoutId id="2147485758" r:id="rId9"/>
    <p:sldLayoutId id="2147485759" r:id="rId10"/>
    <p:sldLayoutId id="21474857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latin typeface="Georgia" pitchFamily="18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5513DEA-C792-45F4-BAA2-A4ABC8AB3BE9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8200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1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8202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8203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61" r:id="rId1"/>
    <p:sldLayoutId id="2147485762" r:id="rId2"/>
    <p:sldLayoutId id="2147485763" r:id="rId3"/>
    <p:sldLayoutId id="2147485764" r:id="rId4"/>
    <p:sldLayoutId id="2147485765" r:id="rId5"/>
    <p:sldLayoutId id="2147485766" r:id="rId6"/>
    <p:sldLayoutId id="2147485767" r:id="rId7"/>
    <p:sldLayoutId id="2147485768" r:id="rId8"/>
    <p:sldLayoutId id="2147485769" r:id="rId9"/>
    <p:sldLayoutId id="2147485770" r:id="rId10"/>
    <p:sldLayoutId id="2147485771" r:id="rId11"/>
    <p:sldLayoutId id="2147485794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/>
          </a:p>
        </p:txBody>
      </p:sp>
      <p:sp>
        <p:nvSpPr>
          <p:cNvPr id="9219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/>
          </a:p>
        </p:txBody>
      </p:sp>
      <p:sp>
        <p:nvSpPr>
          <p:cNvPr id="9220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9221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E6C5505-0B00-47C9-8E0B-D63006DA8BE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F130D59-4B29-4B1E-8352-414E7B9F0D0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225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9226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9227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9228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72" r:id="rId1"/>
    <p:sldLayoutId id="2147485773" r:id="rId2"/>
    <p:sldLayoutId id="2147485774" r:id="rId3"/>
    <p:sldLayoutId id="2147485775" r:id="rId4"/>
    <p:sldLayoutId id="2147485776" r:id="rId5"/>
    <p:sldLayoutId id="2147485777" r:id="rId6"/>
    <p:sldLayoutId id="2147485778" r:id="rId7"/>
    <p:sldLayoutId id="2147485779" r:id="rId8"/>
    <p:sldLayoutId id="2147485780" r:id="rId9"/>
    <p:sldLayoutId id="2147485781" r:id="rId10"/>
    <p:sldLayoutId id="2147485782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/>
          </a:p>
        </p:txBody>
      </p:sp>
      <p:sp>
        <p:nvSpPr>
          <p:cNvPr id="10243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/>
          </a:p>
        </p:txBody>
      </p:sp>
      <p:sp>
        <p:nvSpPr>
          <p:cNvPr id="10244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/>
          </a:p>
        </p:txBody>
      </p:sp>
      <p:sp>
        <p:nvSpPr>
          <p:cNvPr id="10245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mtClean="0"/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51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10252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7B50B0A-93FD-4695-9779-98A872C12433}" type="datetime1">
              <a:rPr lang="en-US"/>
              <a:pPr>
                <a:defRPr/>
              </a:pPr>
              <a:t>7/21/2017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E1E1E1"/>
                </a:solidFill>
              </a:defRPr>
            </a:lvl1pPr>
          </a:lstStyle>
          <a:p>
            <a:pPr>
              <a:defRPr/>
            </a:pPr>
            <a:fld id="{7275D528-2F96-48D9-96AF-BCD70B7D58B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83" r:id="rId1"/>
    <p:sldLayoutId id="2147485784" r:id="rId2"/>
    <p:sldLayoutId id="2147485785" r:id="rId3"/>
    <p:sldLayoutId id="2147485786" r:id="rId4"/>
    <p:sldLayoutId id="2147485787" r:id="rId5"/>
    <p:sldLayoutId id="2147485788" r:id="rId6"/>
    <p:sldLayoutId id="2147485789" r:id="rId7"/>
    <p:sldLayoutId id="2147485790" r:id="rId8"/>
    <p:sldLayoutId id="2147485791" r:id="rId9"/>
    <p:sldLayoutId id="2147485792" r:id="rId10"/>
    <p:sldLayoutId id="214748579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2514600"/>
            <a:ext cx="8839200" cy="3876675"/>
          </a:xfrm>
          <a:custGeom>
            <a:avLst/>
            <a:gdLst/>
            <a:ahLst/>
            <a:cxnLst/>
            <a:rect l="l" t="t" r="r" b="b"/>
            <a:pathLst>
              <a:path w="8839200" h="3876675">
                <a:moveTo>
                  <a:pt x="0" y="3876675"/>
                </a:moveTo>
                <a:lnTo>
                  <a:pt x="8839200" y="3876675"/>
                </a:lnTo>
                <a:lnTo>
                  <a:pt x="8839200" y="0"/>
                </a:lnTo>
                <a:lnTo>
                  <a:pt x="0" y="0"/>
                </a:lnTo>
                <a:lnTo>
                  <a:pt x="0" y="3876675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6700837"/>
            <a:ext cx="8839200" cy="5080"/>
          </a:xfrm>
          <a:custGeom>
            <a:avLst/>
            <a:gdLst/>
            <a:ahLst/>
            <a:cxnLst/>
            <a:rect l="l" t="t" r="r" b="b"/>
            <a:pathLst>
              <a:path w="8839200" h="5079">
                <a:moveTo>
                  <a:pt x="0" y="4762"/>
                </a:moveTo>
                <a:lnTo>
                  <a:pt x="8839200" y="4762"/>
                </a:lnTo>
                <a:lnTo>
                  <a:pt x="8839200" y="0"/>
                </a:lnTo>
                <a:lnTo>
                  <a:pt x="0" y="0"/>
                </a:lnTo>
                <a:lnTo>
                  <a:pt x="0" y="4762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2400" y="6705600"/>
            <a:ext cx="8839200" cy="152400"/>
          </a:xfrm>
          <a:custGeom>
            <a:avLst/>
            <a:gdLst/>
            <a:ahLst/>
            <a:cxnLst/>
            <a:rect l="l" t="t" r="r" b="b"/>
            <a:pathLst>
              <a:path w="8839200" h="152400">
                <a:moveTo>
                  <a:pt x="0" y="152400"/>
                </a:moveTo>
                <a:lnTo>
                  <a:pt x="8839200" y="152400"/>
                </a:lnTo>
                <a:lnTo>
                  <a:pt x="8839200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91600" y="2514600"/>
            <a:ext cx="152400" cy="4343400"/>
          </a:xfrm>
          <a:custGeom>
            <a:avLst/>
            <a:gdLst/>
            <a:ahLst/>
            <a:cxnLst/>
            <a:rect l="l" t="t" r="r" b="b"/>
            <a:pathLst>
              <a:path w="152400" h="4343400">
                <a:moveTo>
                  <a:pt x="0" y="4343397"/>
                </a:moveTo>
                <a:lnTo>
                  <a:pt x="152400" y="4343397"/>
                </a:lnTo>
                <a:lnTo>
                  <a:pt x="152400" y="0"/>
                </a:lnTo>
                <a:lnTo>
                  <a:pt x="0" y="0"/>
                </a:lnTo>
                <a:lnTo>
                  <a:pt x="0" y="43433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2514600"/>
            <a:ext cx="152400" cy="4343400"/>
          </a:xfrm>
          <a:custGeom>
            <a:avLst/>
            <a:gdLst/>
            <a:ahLst/>
            <a:cxnLst/>
            <a:rect l="l" t="t" r="r" b="b"/>
            <a:pathLst>
              <a:path w="152400" h="4343400">
                <a:moveTo>
                  <a:pt x="0" y="4343399"/>
                </a:moveTo>
                <a:lnTo>
                  <a:pt x="152400" y="4343399"/>
                </a:lnTo>
                <a:lnTo>
                  <a:pt x="152400" y="0"/>
                </a:lnTo>
                <a:lnTo>
                  <a:pt x="0" y="0"/>
                </a:lnTo>
                <a:lnTo>
                  <a:pt x="0" y="43433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9144000" cy="2514600"/>
          </a:xfrm>
          <a:custGeom>
            <a:avLst/>
            <a:gdLst/>
            <a:ahLst/>
            <a:cxnLst/>
            <a:rect l="l" t="t" r="r" b="b"/>
            <a:pathLst>
              <a:path w="9144000" h="2514600">
                <a:moveTo>
                  <a:pt x="0" y="2514600"/>
                </a:moveTo>
                <a:lnTo>
                  <a:pt x="9144000" y="2514600"/>
                </a:lnTo>
                <a:lnTo>
                  <a:pt x="9144000" y="0"/>
                </a:lnTo>
                <a:lnTo>
                  <a:pt x="0" y="0"/>
                </a:lnTo>
                <a:lnTo>
                  <a:pt x="0" y="2514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6050" y="6391275"/>
            <a:ext cx="8832850" cy="309880"/>
          </a:xfrm>
          <a:custGeom>
            <a:avLst/>
            <a:gdLst/>
            <a:ahLst/>
            <a:cxnLst/>
            <a:rect l="l" t="t" r="r" b="b"/>
            <a:pathLst>
              <a:path w="8832850" h="309879">
                <a:moveTo>
                  <a:pt x="0" y="309562"/>
                </a:moveTo>
                <a:lnTo>
                  <a:pt x="8832850" y="309562"/>
                </a:lnTo>
                <a:lnTo>
                  <a:pt x="8832850" y="0"/>
                </a:lnTo>
                <a:lnTo>
                  <a:pt x="0" y="0"/>
                </a:lnTo>
                <a:lnTo>
                  <a:pt x="0" y="3095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5575" y="2419350"/>
            <a:ext cx="8832850" cy="0"/>
          </a:xfrm>
          <a:custGeom>
            <a:avLst/>
            <a:gdLst/>
            <a:ahLst/>
            <a:cxnLst/>
            <a:rect l="l" t="t" r="r" b="b"/>
            <a:pathLst>
              <a:path w="8832850">
                <a:moveTo>
                  <a:pt x="0" y="0"/>
                </a:moveTo>
                <a:lnTo>
                  <a:pt x="8832850" y="0"/>
                </a:lnTo>
              </a:path>
            </a:pathLst>
          </a:custGeom>
          <a:ln w="11430">
            <a:solidFill>
              <a:srgbClr val="E0E0E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2400" y="152400"/>
            <a:ext cx="8832850" cy="6546850"/>
          </a:xfrm>
          <a:custGeom>
            <a:avLst/>
            <a:gdLst/>
            <a:ahLst/>
            <a:cxnLst/>
            <a:rect l="l" t="t" r="r" b="b"/>
            <a:pathLst>
              <a:path w="8832850" h="6546850">
                <a:moveTo>
                  <a:pt x="0" y="6546850"/>
                </a:moveTo>
                <a:lnTo>
                  <a:pt x="8832850" y="6546850"/>
                </a:lnTo>
                <a:lnTo>
                  <a:pt x="8832850" y="0"/>
                </a:lnTo>
                <a:lnTo>
                  <a:pt x="0" y="0"/>
                </a:lnTo>
                <a:lnTo>
                  <a:pt x="0" y="6546850"/>
                </a:lnTo>
                <a:close/>
              </a:path>
            </a:pathLst>
          </a:custGeom>
          <a:ln w="9525">
            <a:solidFill>
              <a:srgbClr val="E0E0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67200" y="211455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255374" y="3990"/>
                </a:lnTo>
                <a:lnTo>
                  <a:pt x="208483" y="15544"/>
                </a:lnTo>
                <a:lnTo>
                  <a:pt x="164753" y="34032"/>
                </a:lnTo>
                <a:lnTo>
                  <a:pt x="124815" y="58826"/>
                </a:lnTo>
                <a:lnTo>
                  <a:pt x="89296" y="89296"/>
                </a:lnTo>
                <a:lnTo>
                  <a:pt x="58826" y="124815"/>
                </a:lnTo>
                <a:lnTo>
                  <a:pt x="34032" y="164753"/>
                </a:lnTo>
                <a:lnTo>
                  <a:pt x="15544" y="208483"/>
                </a:lnTo>
                <a:lnTo>
                  <a:pt x="3990" y="255374"/>
                </a:lnTo>
                <a:lnTo>
                  <a:pt x="0" y="304800"/>
                </a:lnTo>
                <a:lnTo>
                  <a:pt x="3990" y="354225"/>
                </a:lnTo>
                <a:lnTo>
                  <a:pt x="15544" y="401116"/>
                </a:lnTo>
                <a:lnTo>
                  <a:pt x="34032" y="444846"/>
                </a:lnTo>
                <a:lnTo>
                  <a:pt x="58826" y="484784"/>
                </a:lnTo>
                <a:lnTo>
                  <a:pt x="89296" y="520303"/>
                </a:lnTo>
                <a:lnTo>
                  <a:pt x="124815" y="550773"/>
                </a:lnTo>
                <a:lnTo>
                  <a:pt x="164753" y="575567"/>
                </a:lnTo>
                <a:lnTo>
                  <a:pt x="208483" y="594055"/>
                </a:lnTo>
                <a:lnTo>
                  <a:pt x="255374" y="605609"/>
                </a:lnTo>
                <a:lnTo>
                  <a:pt x="304800" y="609600"/>
                </a:lnTo>
                <a:lnTo>
                  <a:pt x="354225" y="605609"/>
                </a:lnTo>
                <a:lnTo>
                  <a:pt x="401116" y="594055"/>
                </a:lnTo>
                <a:lnTo>
                  <a:pt x="444846" y="575567"/>
                </a:lnTo>
                <a:lnTo>
                  <a:pt x="484784" y="550773"/>
                </a:lnTo>
                <a:lnTo>
                  <a:pt x="520303" y="520303"/>
                </a:lnTo>
                <a:lnTo>
                  <a:pt x="550773" y="484784"/>
                </a:lnTo>
                <a:lnTo>
                  <a:pt x="575567" y="444846"/>
                </a:lnTo>
                <a:lnTo>
                  <a:pt x="594055" y="401116"/>
                </a:lnTo>
                <a:lnTo>
                  <a:pt x="605609" y="354225"/>
                </a:lnTo>
                <a:lnTo>
                  <a:pt x="609600" y="304800"/>
                </a:lnTo>
                <a:lnTo>
                  <a:pt x="605609" y="255374"/>
                </a:lnTo>
                <a:lnTo>
                  <a:pt x="594055" y="208483"/>
                </a:lnTo>
                <a:lnTo>
                  <a:pt x="575567" y="164753"/>
                </a:lnTo>
                <a:lnTo>
                  <a:pt x="550773" y="124815"/>
                </a:lnTo>
                <a:lnTo>
                  <a:pt x="520303" y="89296"/>
                </a:lnTo>
                <a:lnTo>
                  <a:pt x="484784" y="58826"/>
                </a:lnTo>
                <a:lnTo>
                  <a:pt x="444846" y="34032"/>
                </a:lnTo>
                <a:lnTo>
                  <a:pt x="401116" y="15544"/>
                </a:lnTo>
                <a:lnTo>
                  <a:pt x="354225" y="3990"/>
                </a:lnTo>
                <a:lnTo>
                  <a:pt x="304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62450" y="2209800"/>
            <a:ext cx="419100" cy="421005"/>
          </a:xfrm>
          <a:custGeom>
            <a:avLst/>
            <a:gdLst/>
            <a:ahLst/>
            <a:cxnLst/>
            <a:rect l="l" t="t" r="r" b="b"/>
            <a:pathLst>
              <a:path w="419100" h="421005">
                <a:moveTo>
                  <a:pt x="209550" y="0"/>
                </a:moveTo>
                <a:lnTo>
                  <a:pt x="161512" y="5558"/>
                </a:lnTo>
                <a:lnTo>
                  <a:pt x="117410" y="21389"/>
                </a:lnTo>
                <a:lnTo>
                  <a:pt x="78501" y="46226"/>
                </a:lnTo>
                <a:lnTo>
                  <a:pt x="46046" y="78803"/>
                </a:lnTo>
                <a:lnTo>
                  <a:pt x="21304" y="117854"/>
                </a:lnTo>
                <a:lnTo>
                  <a:pt x="5536" y="162112"/>
                </a:lnTo>
                <a:lnTo>
                  <a:pt x="0" y="210312"/>
                </a:lnTo>
                <a:lnTo>
                  <a:pt x="5536" y="258558"/>
                </a:lnTo>
                <a:lnTo>
                  <a:pt x="21304" y="302850"/>
                </a:lnTo>
                <a:lnTo>
                  <a:pt x="46046" y="341923"/>
                </a:lnTo>
                <a:lnTo>
                  <a:pt x="78501" y="374514"/>
                </a:lnTo>
                <a:lnTo>
                  <a:pt x="117410" y="399358"/>
                </a:lnTo>
                <a:lnTo>
                  <a:pt x="161512" y="415192"/>
                </a:lnTo>
                <a:lnTo>
                  <a:pt x="209550" y="420750"/>
                </a:lnTo>
                <a:lnTo>
                  <a:pt x="257587" y="415192"/>
                </a:lnTo>
                <a:lnTo>
                  <a:pt x="301689" y="399358"/>
                </a:lnTo>
                <a:lnTo>
                  <a:pt x="340598" y="374514"/>
                </a:lnTo>
                <a:lnTo>
                  <a:pt x="373053" y="341923"/>
                </a:lnTo>
                <a:lnTo>
                  <a:pt x="397795" y="302850"/>
                </a:lnTo>
                <a:lnTo>
                  <a:pt x="413563" y="258558"/>
                </a:lnTo>
                <a:lnTo>
                  <a:pt x="419100" y="210312"/>
                </a:lnTo>
                <a:lnTo>
                  <a:pt x="413563" y="162112"/>
                </a:lnTo>
                <a:lnTo>
                  <a:pt x="397795" y="117854"/>
                </a:lnTo>
                <a:lnTo>
                  <a:pt x="373053" y="78803"/>
                </a:lnTo>
                <a:lnTo>
                  <a:pt x="340598" y="46226"/>
                </a:lnTo>
                <a:lnTo>
                  <a:pt x="301689" y="21389"/>
                </a:lnTo>
                <a:lnTo>
                  <a:pt x="257587" y="5558"/>
                </a:lnTo>
                <a:lnTo>
                  <a:pt x="2095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337050" y="2184780"/>
            <a:ext cx="469900" cy="471170"/>
          </a:xfrm>
          <a:custGeom>
            <a:avLst/>
            <a:gdLst/>
            <a:ahLst/>
            <a:cxnLst/>
            <a:rect l="l" t="t" r="r" b="b"/>
            <a:pathLst>
              <a:path w="469900" h="471169">
                <a:moveTo>
                  <a:pt x="233679" y="0"/>
                </a:moveTo>
                <a:lnTo>
                  <a:pt x="186436" y="5080"/>
                </a:lnTo>
                <a:lnTo>
                  <a:pt x="142366" y="19050"/>
                </a:lnTo>
                <a:lnTo>
                  <a:pt x="102488" y="41910"/>
                </a:lnTo>
                <a:lnTo>
                  <a:pt x="67945" y="69850"/>
                </a:lnTo>
                <a:lnTo>
                  <a:pt x="39497" y="105410"/>
                </a:lnTo>
                <a:lnTo>
                  <a:pt x="18034" y="146050"/>
                </a:lnTo>
                <a:lnTo>
                  <a:pt x="4572" y="189230"/>
                </a:lnTo>
                <a:lnTo>
                  <a:pt x="0" y="237490"/>
                </a:lnTo>
                <a:lnTo>
                  <a:pt x="1397" y="261620"/>
                </a:lnTo>
                <a:lnTo>
                  <a:pt x="10922" y="307340"/>
                </a:lnTo>
                <a:lnTo>
                  <a:pt x="28955" y="349250"/>
                </a:lnTo>
                <a:lnTo>
                  <a:pt x="54355" y="387350"/>
                </a:lnTo>
                <a:lnTo>
                  <a:pt x="86487" y="419100"/>
                </a:lnTo>
                <a:lnTo>
                  <a:pt x="123951" y="444500"/>
                </a:lnTo>
                <a:lnTo>
                  <a:pt x="166370" y="461010"/>
                </a:lnTo>
                <a:lnTo>
                  <a:pt x="212216" y="471170"/>
                </a:lnTo>
                <a:lnTo>
                  <a:pt x="236220" y="471170"/>
                </a:lnTo>
                <a:lnTo>
                  <a:pt x="260350" y="469900"/>
                </a:lnTo>
                <a:lnTo>
                  <a:pt x="283463" y="467360"/>
                </a:lnTo>
                <a:lnTo>
                  <a:pt x="306070" y="461010"/>
                </a:lnTo>
                <a:lnTo>
                  <a:pt x="321400" y="454660"/>
                </a:lnTo>
                <a:lnTo>
                  <a:pt x="235330" y="454660"/>
                </a:lnTo>
                <a:lnTo>
                  <a:pt x="213105" y="453390"/>
                </a:lnTo>
                <a:lnTo>
                  <a:pt x="170561" y="444500"/>
                </a:lnTo>
                <a:lnTo>
                  <a:pt x="131317" y="429260"/>
                </a:lnTo>
                <a:lnTo>
                  <a:pt x="96647" y="405130"/>
                </a:lnTo>
                <a:lnTo>
                  <a:pt x="66928" y="375920"/>
                </a:lnTo>
                <a:lnTo>
                  <a:pt x="43434" y="340360"/>
                </a:lnTo>
                <a:lnTo>
                  <a:pt x="26924" y="300990"/>
                </a:lnTo>
                <a:lnTo>
                  <a:pt x="18034" y="259080"/>
                </a:lnTo>
                <a:lnTo>
                  <a:pt x="16954" y="237490"/>
                </a:lnTo>
                <a:lnTo>
                  <a:pt x="16958" y="234950"/>
                </a:lnTo>
                <a:lnTo>
                  <a:pt x="21336" y="191770"/>
                </a:lnTo>
                <a:lnTo>
                  <a:pt x="33909" y="151130"/>
                </a:lnTo>
                <a:lnTo>
                  <a:pt x="53975" y="114300"/>
                </a:lnTo>
                <a:lnTo>
                  <a:pt x="80517" y="81280"/>
                </a:lnTo>
                <a:lnTo>
                  <a:pt x="112649" y="54610"/>
                </a:lnTo>
                <a:lnTo>
                  <a:pt x="149733" y="34290"/>
                </a:lnTo>
                <a:lnTo>
                  <a:pt x="190626" y="21590"/>
                </a:lnTo>
                <a:lnTo>
                  <a:pt x="234569" y="16510"/>
                </a:lnTo>
                <a:lnTo>
                  <a:pt x="319132" y="16510"/>
                </a:lnTo>
                <a:lnTo>
                  <a:pt x="303529" y="10160"/>
                </a:lnTo>
                <a:lnTo>
                  <a:pt x="281050" y="5080"/>
                </a:lnTo>
                <a:lnTo>
                  <a:pt x="257683" y="1270"/>
                </a:lnTo>
                <a:lnTo>
                  <a:pt x="233679" y="0"/>
                </a:lnTo>
                <a:close/>
              </a:path>
              <a:path w="469900" h="471169">
                <a:moveTo>
                  <a:pt x="319132" y="16510"/>
                </a:moveTo>
                <a:lnTo>
                  <a:pt x="234569" y="16510"/>
                </a:lnTo>
                <a:lnTo>
                  <a:pt x="256794" y="17780"/>
                </a:lnTo>
                <a:lnTo>
                  <a:pt x="278511" y="21590"/>
                </a:lnTo>
                <a:lnTo>
                  <a:pt x="319404" y="34290"/>
                </a:lnTo>
                <a:lnTo>
                  <a:pt x="356488" y="54610"/>
                </a:lnTo>
                <a:lnTo>
                  <a:pt x="388874" y="81280"/>
                </a:lnTo>
                <a:lnTo>
                  <a:pt x="415544" y="113030"/>
                </a:lnTo>
                <a:lnTo>
                  <a:pt x="435610" y="149860"/>
                </a:lnTo>
                <a:lnTo>
                  <a:pt x="448437" y="191770"/>
                </a:lnTo>
                <a:lnTo>
                  <a:pt x="452945" y="234950"/>
                </a:lnTo>
                <a:lnTo>
                  <a:pt x="452941" y="237490"/>
                </a:lnTo>
                <a:lnTo>
                  <a:pt x="448563" y="279400"/>
                </a:lnTo>
                <a:lnTo>
                  <a:pt x="435990" y="321310"/>
                </a:lnTo>
                <a:lnTo>
                  <a:pt x="415925" y="358140"/>
                </a:lnTo>
                <a:lnTo>
                  <a:pt x="389382" y="389890"/>
                </a:lnTo>
                <a:lnTo>
                  <a:pt x="357250" y="416560"/>
                </a:lnTo>
                <a:lnTo>
                  <a:pt x="320166" y="436880"/>
                </a:lnTo>
                <a:lnTo>
                  <a:pt x="279273" y="450850"/>
                </a:lnTo>
                <a:lnTo>
                  <a:pt x="235330" y="454660"/>
                </a:lnTo>
                <a:lnTo>
                  <a:pt x="321400" y="454660"/>
                </a:lnTo>
                <a:lnTo>
                  <a:pt x="367411" y="430530"/>
                </a:lnTo>
                <a:lnTo>
                  <a:pt x="401954" y="401320"/>
                </a:lnTo>
                <a:lnTo>
                  <a:pt x="430402" y="367030"/>
                </a:lnTo>
                <a:lnTo>
                  <a:pt x="451865" y="326390"/>
                </a:lnTo>
                <a:lnTo>
                  <a:pt x="465327" y="281940"/>
                </a:lnTo>
                <a:lnTo>
                  <a:pt x="469900" y="234950"/>
                </a:lnTo>
                <a:lnTo>
                  <a:pt x="468502" y="210820"/>
                </a:lnTo>
                <a:lnTo>
                  <a:pt x="458977" y="165100"/>
                </a:lnTo>
                <a:lnTo>
                  <a:pt x="440944" y="123190"/>
                </a:lnTo>
                <a:lnTo>
                  <a:pt x="415544" y="85090"/>
                </a:lnTo>
                <a:lnTo>
                  <a:pt x="383413" y="53340"/>
                </a:lnTo>
                <a:lnTo>
                  <a:pt x="345948" y="27940"/>
                </a:lnTo>
                <a:lnTo>
                  <a:pt x="325374" y="19050"/>
                </a:lnTo>
                <a:lnTo>
                  <a:pt x="319132" y="16510"/>
                </a:lnTo>
                <a:close/>
              </a:path>
              <a:path w="469900" h="471169">
                <a:moveTo>
                  <a:pt x="235330" y="34290"/>
                </a:moveTo>
                <a:lnTo>
                  <a:pt x="194817" y="38100"/>
                </a:lnTo>
                <a:lnTo>
                  <a:pt x="157099" y="49530"/>
                </a:lnTo>
                <a:lnTo>
                  <a:pt x="122936" y="68580"/>
                </a:lnTo>
                <a:lnTo>
                  <a:pt x="92963" y="92710"/>
                </a:lnTo>
                <a:lnTo>
                  <a:pt x="68452" y="123190"/>
                </a:lnTo>
                <a:lnTo>
                  <a:pt x="49784" y="157480"/>
                </a:lnTo>
                <a:lnTo>
                  <a:pt x="38100" y="194310"/>
                </a:lnTo>
                <a:lnTo>
                  <a:pt x="33968" y="234950"/>
                </a:lnTo>
                <a:lnTo>
                  <a:pt x="33964" y="237490"/>
                </a:lnTo>
                <a:lnTo>
                  <a:pt x="34798" y="256540"/>
                </a:lnTo>
                <a:lnTo>
                  <a:pt x="42799" y="295910"/>
                </a:lnTo>
                <a:lnTo>
                  <a:pt x="58038" y="331470"/>
                </a:lnTo>
                <a:lnTo>
                  <a:pt x="79501" y="364490"/>
                </a:lnTo>
                <a:lnTo>
                  <a:pt x="106807" y="391160"/>
                </a:lnTo>
                <a:lnTo>
                  <a:pt x="138684" y="412750"/>
                </a:lnTo>
                <a:lnTo>
                  <a:pt x="174751" y="429260"/>
                </a:lnTo>
                <a:lnTo>
                  <a:pt x="213995" y="436880"/>
                </a:lnTo>
                <a:lnTo>
                  <a:pt x="234569" y="438150"/>
                </a:lnTo>
                <a:lnTo>
                  <a:pt x="255015" y="436880"/>
                </a:lnTo>
                <a:lnTo>
                  <a:pt x="275082" y="434340"/>
                </a:lnTo>
                <a:lnTo>
                  <a:pt x="294259" y="429260"/>
                </a:lnTo>
                <a:lnTo>
                  <a:pt x="312800" y="421640"/>
                </a:lnTo>
                <a:lnTo>
                  <a:pt x="315743" y="420370"/>
                </a:lnTo>
                <a:lnTo>
                  <a:pt x="214757" y="420370"/>
                </a:lnTo>
                <a:lnTo>
                  <a:pt x="178942" y="412750"/>
                </a:lnTo>
                <a:lnTo>
                  <a:pt x="130937" y="388620"/>
                </a:lnTo>
                <a:lnTo>
                  <a:pt x="92075" y="353060"/>
                </a:lnTo>
                <a:lnTo>
                  <a:pt x="64770" y="307340"/>
                </a:lnTo>
                <a:lnTo>
                  <a:pt x="51562" y="254000"/>
                </a:lnTo>
                <a:lnTo>
                  <a:pt x="50800" y="234950"/>
                </a:lnTo>
                <a:lnTo>
                  <a:pt x="51815" y="215900"/>
                </a:lnTo>
                <a:lnTo>
                  <a:pt x="65786" y="162560"/>
                </a:lnTo>
                <a:lnTo>
                  <a:pt x="93599" y="116840"/>
                </a:lnTo>
                <a:lnTo>
                  <a:pt x="133096" y="82550"/>
                </a:lnTo>
                <a:lnTo>
                  <a:pt x="181483" y="58420"/>
                </a:lnTo>
                <a:lnTo>
                  <a:pt x="236220" y="50800"/>
                </a:lnTo>
                <a:lnTo>
                  <a:pt x="313563" y="50800"/>
                </a:lnTo>
                <a:lnTo>
                  <a:pt x="295148" y="43180"/>
                </a:lnTo>
                <a:lnTo>
                  <a:pt x="275844" y="38100"/>
                </a:lnTo>
                <a:lnTo>
                  <a:pt x="255904" y="35560"/>
                </a:lnTo>
                <a:lnTo>
                  <a:pt x="235330" y="34290"/>
                </a:lnTo>
                <a:close/>
              </a:path>
              <a:path w="469900" h="471169">
                <a:moveTo>
                  <a:pt x="313563" y="50800"/>
                </a:moveTo>
                <a:lnTo>
                  <a:pt x="236220" y="50800"/>
                </a:lnTo>
                <a:lnTo>
                  <a:pt x="255142" y="52070"/>
                </a:lnTo>
                <a:lnTo>
                  <a:pt x="273176" y="54610"/>
                </a:lnTo>
                <a:lnTo>
                  <a:pt x="323850" y="73660"/>
                </a:lnTo>
                <a:lnTo>
                  <a:pt x="366013" y="105410"/>
                </a:lnTo>
                <a:lnTo>
                  <a:pt x="397383" y="148590"/>
                </a:lnTo>
                <a:lnTo>
                  <a:pt x="415544" y="199390"/>
                </a:lnTo>
                <a:lnTo>
                  <a:pt x="419100" y="237490"/>
                </a:lnTo>
                <a:lnTo>
                  <a:pt x="418084" y="256540"/>
                </a:lnTo>
                <a:lnTo>
                  <a:pt x="404113" y="308610"/>
                </a:lnTo>
                <a:lnTo>
                  <a:pt x="376300" y="354330"/>
                </a:lnTo>
                <a:lnTo>
                  <a:pt x="336803" y="389890"/>
                </a:lnTo>
                <a:lnTo>
                  <a:pt x="288416" y="412750"/>
                </a:lnTo>
                <a:lnTo>
                  <a:pt x="252475" y="420370"/>
                </a:lnTo>
                <a:lnTo>
                  <a:pt x="315743" y="420370"/>
                </a:lnTo>
                <a:lnTo>
                  <a:pt x="362458" y="392430"/>
                </a:lnTo>
                <a:lnTo>
                  <a:pt x="389889" y="364490"/>
                </a:lnTo>
                <a:lnTo>
                  <a:pt x="411479" y="332740"/>
                </a:lnTo>
                <a:lnTo>
                  <a:pt x="426847" y="295910"/>
                </a:lnTo>
                <a:lnTo>
                  <a:pt x="434975" y="257810"/>
                </a:lnTo>
                <a:lnTo>
                  <a:pt x="435935" y="234950"/>
                </a:lnTo>
                <a:lnTo>
                  <a:pt x="435101" y="215900"/>
                </a:lnTo>
                <a:lnTo>
                  <a:pt x="427100" y="176530"/>
                </a:lnTo>
                <a:lnTo>
                  <a:pt x="411861" y="139700"/>
                </a:lnTo>
                <a:lnTo>
                  <a:pt x="390398" y="107950"/>
                </a:lnTo>
                <a:lnTo>
                  <a:pt x="363092" y="80010"/>
                </a:lnTo>
                <a:lnTo>
                  <a:pt x="331215" y="58420"/>
                </a:lnTo>
                <a:lnTo>
                  <a:pt x="313563" y="5080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451228" y="1537334"/>
            <a:ext cx="6240780" cy="549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dirty="0"/>
              <a:t>Метакогнитивная</a:t>
            </a:r>
            <a:r>
              <a:rPr sz="3600" spc="-75" dirty="0"/>
              <a:t> </a:t>
            </a:r>
            <a:r>
              <a:rPr sz="3600" spc="-5" dirty="0"/>
              <a:t>терапия</a:t>
            </a:r>
            <a:endParaRPr sz="3600"/>
          </a:p>
        </p:txBody>
      </p:sp>
      <p:sp>
        <p:nvSpPr>
          <p:cNvPr id="15" name="object 15"/>
          <p:cNvSpPr txBox="1"/>
          <p:nvPr/>
        </p:nvSpPr>
        <p:spPr>
          <a:xfrm>
            <a:off x="2718435" y="2896235"/>
            <a:ext cx="3869789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3825" marR="5080" indent="-111760" algn="ctr">
              <a:lnSpc>
                <a:spcPct val="150000"/>
              </a:lnSpc>
            </a:pPr>
            <a:r>
              <a:rPr sz="1800" b="1" spc="-5" dirty="0">
                <a:solidFill>
                  <a:srgbClr val="636B85"/>
                </a:solidFill>
                <a:latin typeface="Verdana"/>
                <a:cs typeface="Verdana"/>
              </a:rPr>
              <a:t>Терапевтический </a:t>
            </a:r>
            <a:r>
              <a:rPr sz="1800" b="1" dirty="0" err="1">
                <a:solidFill>
                  <a:srgbClr val="636B85"/>
                </a:solidFill>
                <a:latin typeface="Verdana"/>
                <a:cs typeface="Verdana"/>
              </a:rPr>
              <a:t>модуль</a:t>
            </a:r>
            <a:r>
              <a:rPr sz="1800" b="1" dirty="0">
                <a:solidFill>
                  <a:srgbClr val="636B85"/>
                </a:solidFill>
                <a:latin typeface="Verdana"/>
                <a:cs typeface="Verdana"/>
              </a:rPr>
              <a:t> </a:t>
            </a:r>
            <a:r>
              <a:rPr lang="de-DE" sz="1800" b="1" dirty="0" smtClean="0">
                <a:solidFill>
                  <a:srgbClr val="636B85"/>
                </a:solidFill>
                <a:latin typeface="Verdana"/>
                <a:cs typeface="Verdana"/>
              </a:rPr>
              <a:t>10</a:t>
            </a:r>
            <a:r>
              <a:rPr sz="1800" b="1" dirty="0" smtClean="0">
                <a:solidFill>
                  <a:srgbClr val="636B85"/>
                </a:solidFill>
                <a:latin typeface="Verdana"/>
                <a:cs typeface="Verdana"/>
              </a:rPr>
              <a:t>:  </a:t>
            </a:r>
            <a:r>
              <a:rPr sz="1800" b="1" spc="-5" dirty="0" err="1" smtClean="0">
                <a:solidFill>
                  <a:srgbClr val="636B85"/>
                </a:solidFill>
                <a:latin typeface="Verdana"/>
                <a:cs typeface="Verdana"/>
              </a:rPr>
              <a:t>Самооценка</a:t>
            </a:r>
            <a:endParaRPr sz="18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07064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1" name="Rectangle 3"/>
          <p:cNvSpPr>
            <a:spLocks noGrp="1" noChangeArrowheads="1"/>
          </p:cNvSpPr>
          <p:nvPr>
            <p:ph idx="1"/>
          </p:nvPr>
        </p:nvSpPr>
        <p:spPr>
          <a:xfrm>
            <a:off x="254521" y="1339850"/>
            <a:ext cx="4821783" cy="2845238"/>
          </a:xfrm>
        </p:spPr>
        <p:txBody>
          <a:bodyPr anchor="ctr"/>
          <a:lstStyle/>
          <a:p>
            <a:pPr marL="0" indent="0" algn="ctr">
              <a:buFont typeface="Wingdings 2" pitchFamily="18" charset="2"/>
              <a:buNone/>
              <a:defRPr/>
            </a:pPr>
            <a:r>
              <a:rPr lang="de-DE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???</a:t>
            </a:r>
            <a:endParaRPr lang="de-DE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3317" name="Grafik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1751" y="1340768"/>
            <a:ext cx="3779837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Textfeld 6"/>
          <p:cNvSpPr txBox="1">
            <a:spLocks noChangeArrowheads="1"/>
          </p:cNvSpPr>
          <p:nvPr/>
        </p:nvSpPr>
        <p:spPr bwMode="auto">
          <a:xfrm>
            <a:off x="0" y="6670675"/>
            <a:ext cx="45450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(“Pile </a:t>
            </a:r>
            <a:r>
              <a:rPr lang="en-US" altLang="de-DE" sz="800" dirty="0"/>
              <a:t>of Euro </a:t>
            </a:r>
            <a:r>
              <a:rPr lang="en-US" altLang="de-DE" sz="800" dirty="0" smtClean="0"/>
              <a:t>Notes” from </a:t>
            </a:r>
            <a:r>
              <a:rPr lang="en-US" altLang="de-DE" sz="800" dirty="0"/>
              <a:t>Images </a:t>
            </a:r>
            <a:r>
              <a:rPr lang="en-US" altLang="de-DE" sz="800" dirty="0" smtClean="0"/>
              <a:t>Money) </a:t>
            </a:r>
            <a:endParaRPr lang="de-DE" altLang="de-DE" sz="800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  <a:latin typeface="Verdana"/>
                <a:ea typeface="+mj-ea"/>
                <a:cs typeface="Verdana"/>
              </a:rPr>
              <a:t>Самооценка:	Что это?</a:t>
            </a:r>
            <a:endParaRPr lang="en-GB" altLang="de-DE" sz="2000" dirty="0">
              <a:solidFill>
                <a:schemeClr val="accent1"/>
              </a:solidFill>
              <a:latin typeface="Verdana"/>
              <a:cs typeface="Verdana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688520" y="481013"/>
            <a:ext cx="24458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de-DE" sz="1200" dirty="0" smtClean="0">
                <a:solidFill>
                  <a:schemeClr val="accent1"/>
                </a:solidFill>
              </a:rPr>
              <a:t>based on </a:t>
            </a:r>
            <a:r>
              <a:rPr lang="en-GB" altLang="de-DE" sz="1200" dirty="0" err="1" smtClean="0">
                <a:solidFill>
                  <a:schemeClr val="accent1"/>
                </a:solidFill>
              </a:rPr>
              <a:t>Potreck</a:t>
            </a:r>
            <a:r>
              <a:rPr lang="en-GB" altLang="de-DE" sz="1200" dirty="0" smtClean="0">
                <a:solidFill>
                  <a:schemeClr val="accent1"/>
                </a:solidFill>
              </a:rPr>
              <a:t>-Rose, 2006</a:t>
            </a:r>
            <a:endParaRPr lang="en-GB" altLang="de-DE" sz="1200" dirty="0">
              <a:solidFill>
                <a:schemeClr val="accent1"/>
              </a:solidFill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2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1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340768"/>
            <a:ext cx="4824536" cy="4159250"/>
          </a:xfrm>
        </p:spPr>
        <p:txBody>
          <a:bodyPr/>
          <a:lstStyle/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  <a:tabLst>
                <a:tab pos="722313" algn="l"/>
              </a:tabLst>
              <a:defRPr/>
            </a:pPr>
            <a:r>
              <a:rPr lang="ru-RU" sz="1800" i="1" kern="1200" dirty="0">
                <a:latin typeface="Verdana" pitchFamily="34" charset="0"/>
                <a:cs typeface="Times New Roman" pitchFamily="18" charset="0"/>
              </a:rPr>
              <a:t>Значение</a:t>
            </a:r>
            <a:r>
              <a:rPr lang="ru-RU" sz="1800" kern="1200" dirty="0">
                <a:latin typeface="Verdana" pitchFamily="34" charset="0"/>
                <a:cs typeface="Times New Roman" pitchFamily="18" charset="0"/>
              </a:rPr>
              <a:t>, которое мы придаем </a:t>
            </a:r>
            <a:r>
              <a:rPr lang="ru-RU" sz="1800" i="1" kern="1200" dirty="0">
                <a:latin typeface="Verdana" pitchFamily="34" charset="0"/>
                <a:cs typeface="Times New Roman" pitchFamily="18" charset="0"/>
              </a:rPr>
              <a:t>себе</a:t>
            </a:r>
            <a:r>
              <a:rPr lang="ru-RU" sz="1800" kern="1200" dirty="0" smtClean="0">
                <a:latin typeface="Verdana" pitchFamily="34" charset="0"/>
                <a:cs typeface="Times New Roman" pitchFamily="18" charset="0"/>
              </a:rPr>
              <a:t>.</a:t>
            </a:r>
            <a:endParaRPr lang="ru-RU" sz="1800" kern="1200" dirty="0">
              <a:latin typeface="Verdana" pitchFamily="34" charset="0"/>
              <a:cs typeface="Times New Roman" pitchFamily="18" charset="0"/>
            </a:endParaRP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  <a:tabLst>
                <a:tab pos="722313" algn="l"/>
              </a:tabLst>
              <a:defRPr/>
            </a:pPr>
            <a:r>
              <a:rPr lang="ru-RU" sz="1800" i="1" kern="1200" dirty="0">
                <a:latin typeface="Verdana" pitchFamily="34" charset="0"/>
                <a:cs typeface="Times New Roman" pitchFamily="18" charset="0"/>
              </a:rPr>
              <a:t>Субъективная</a:t>
            </a:r>
            <a:r>
              <a:rPr lang="ru-RU" sz="1800" kern="1200" dirty="0">
                <a:latin typeface="Verdana" pitchFamily="34" charset="0"/>
                <a:cs typeface="Times New Roman" pitchFamily="18" charset="0"/>
              </a:rPr>
              <a:t> оценка самого </a:t>
            </a:r>
            <a:r>
              <a:rPr lang="ru-RU" sz="1800" kern="1200" dirty="0" smtClean="0">
                <a:latin typeface="Verdana" pitchFamily="34" charset="0"/>
                <a:cs typeface="Times New Roman" pitchFamily="18" charset="0"/>
              </a:rPr>
              <a:t>себя</a:t>
            </a:r>
            <a:r>
              <a:rPr lang="de-DE" sz="1800" kern="1200" dirty="0">
                <a:latin typeface="Verdana" pitchFamily="34" charset="0"/>
                <a:cs typeface="Times New Roman" pitchFamily="18" charset="0"/>
              </a:rPr>
              <a:t>.</a:t>
            </a:r>
            <a:endParaRPr lang="ru-RU" sz="1800" kern="1200" dirty="0">
              <a:latin typeface="Verdana" pitchFamily="34" charset="0"/>
              <a:cs typeface="Times New Roman" pitchFamily="18" charset="0"/>
            </a:endParaRP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  <a:tabLst>
                <a:tab pos="722313" algn="l"/>
              </a:tabLst>
              <a:defRPr/>
            </a:pPr>
            <a:r>
              <a:rPr lang="ru-RU" sz="1800" kern="1200" dirty="0">
                <a:latin typeface="Verdana" pitchFamily="34" charset="0"/>
                <a:cs typeface="Times New Roman" pitchFamily="18" charset="0"/>
              </a:rPr>
              <a:t>Самооценка не связана с оценкой </a:t>
            </a:r>
            <a:r>
              <a:rPr lang="ru-RU" sz="1800" kern="1200" dirty="0" smtClean="0">
                <a:latin typeface="Verdana" pitchFamily="34" charset="0"/>
                <a:cs typeface="Times New Roman" pitchFamily="18" charset="0"/>
              </a:rPr>
              <a:t>и восприятием </a:t>
            </a:r>
            <a:r>
              <a:rPr lang="ru-RU" sz="1800" kern="1200" dirty="0">
                <a:latin typeface="Verdana" pitchFamily="34" charset="0"/>
                <a:cs typeface="Times New Roman" pitchFamily="18" charset="0"/>
              </a:rPr>
              <a:t>нас другими.</a:t>
            </a:r>
          </a:p>
          <a:p>
            <a:pPr eaLnBrk="1" hangingPunct="1">
              <a:defRPr/>
            </a:pPr>
            <a:endParaRPr lang="de-DE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14342" name="Textfeld 6"/>
          <p:cNvSpPr txBox="1">
            <a:spLocks noChangeArrowheads="1"/>
          </p:cNvSpPr>
          <p:nvPr/>
        </p:nvSpPr>
        <p:spPr bwMode="auto">
          <a:xfrm>
            <a:off x="0" y="6670675"/>
            <a:ext cx="45450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(“Pile of Euro Notes” from Images Money) </a:t>
            </a:r>
            <a:endParaRPr lang="en-US" altLang="de-DE" sz="800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  <a:latin typeface="Verdana"/>
                <a:ea typeface="+mj-ea"/>
                <a:cs typeface="Verdana"/>
              </a:rPr>
              <a:t>Самооценка:	Что это?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6688520" y="481013"/>
            <a:ext cx="24458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de-DE" sz="1200" dirty="0" smtClean="0">
                <a:solidFill>
                  <a:schemeClr val="accent1"/>
                </a:solidFill>
              </a:rPr>
              <a:t>based on </a:t>
            </a:r>
            <a:r>
              <a:rPr lang="en-GB" altLang="de-DE" sz="1200" dirty="0" err="1" smtClean="0">
                <a:solidFill>
                  <a:schemeClr val="accent1"/>
                </a:solidFill>
              </a:rPr>
              <a:t>Potreck</a:t>
            </a:r>
            <a:r>
              <a:rPr lang="en-GB" altLang="de-DE" sz="1200" dirty="0" smtClean="0">
                <a:solidFill>
                  <a:schemeClr val="accent1"/>
                </a:solidFill>
              </a:rPr>
              <a:t>-Rose, 2006</a:t>
            </a:r>
            <a:endParaRPr lang="en-GB" altLang="de-DE" sz="1200" dirty="0">
              <a:solidFill>
                <a:schemeClr val="accent1"/>
              </a:solidFill>
            </a:endParaRPr>
          </a:p>
        </p:txBody>
      </p:sp>
      <p:pic>
        <p:nvPicPr>
          <p:cNvPr id="12" name="Grafik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1751" y="1340768"/>
            <a:ext cx="3779837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3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51520" y="1340768"/>
            <a:ext cx="4813300" cy="3240088"/>
          </a:xfrm>
          <a:prstGeom prst="rect">
            <a:avLst/>
          </a:prstGeom>
          <a:noFill/>
          <a:ln>
            <a:noFill/>
          </a:ln>
          <a:extLst/>
        </p:spPr>
        <p:txBody>
          <a:bodyPr lIns="68580" tIns="34290" rIns="68580" bIns="34290"/>
          <a:lstStyle>
            <a:lvl1pPr marL="265113" indent="-2651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>
                <a:tab pos="84138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4pPr>
            <a:lvl5pPr marL="2149475" indent="-3206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sz="1800" dirty="0" smtClean="0">
                <a:ea typeface="+mn-ea"/>
                <a:cs typeface="Times New Roman" pitchFamily="18" charset="0"/>
              </a:rPr>
              <a:t>Голос</a:t>
            </a:r>
            <a:r>
              <a:rPr lang="en-GB" sz="1800" dirty="0" smtClean="0">
                <a:ea typeface="+mn-ea"/>
                <a:cs typeface="Times New Roman" pitchFamily="18" charset="0"/>
              </a:rPr>
              <a:t>: </a:t>
            </a:r>
            <a:r>
              <a:rPr lang="en-GB" sz="1800" dirty="0" smtClean="0">
                <a:solidFill>
                  <a:srgbClr val="006699"/>
                </a:solidFill>
                <a:cs typeface="Verdana" pitchFamily="34" charset="0"/>
              </a:rPr>
              <a:t>??? </a:t>
            </a:r>
            <a:r>
              <a:rPr lang="de-DE" sz="1800" dirty="0" smtClean="0">
                <a:solidFill>
                  <a:schemeClr val="bg1"/>
                </a:solidFill>
                <a:cs typeface="Verdana" pitchFamily="34" charset="0"/>
              </a:rPr>
              <a:t>klar, deutlich, angemessene Lautstärke</a:t>
            </a:r>
            <a:endParaRPr lang="de-DE" sz="1800" dirty="0" smtClean="0">
              <a:solidFill>
                <a:schemeClr val="bg1"/>
              </a:solidFill>
              <a:ea typeface="+mn-ea"/>
              <a:cs typeface="Times New Roman" pitchFamily="18" charset="0"/>
            </a:endParaRPr>
          </a:p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sz="1800" dirty="0">
                <a:ea typeface="+mn-ea"/>
                <a:cs typeface="Times New Roman" pitchFamily="18" charset="0"/>
              </a:rPr>
              <a:t>Выражение лица/жесты</a:t>
            </a:r>
            <a:r>
              <a:rPr lang="en-GB" sz="1800" dirty="0" smtClean="0">
                <a:ea typeface="+mn-ea"/>
                <a:cs typeface="Times New Roman" pitchFamily="18" charset="0"/>
              </a:rPr>
              <a:t>: </a:t>
            </a:r>
            <a:r>
              <a:rPr lang="en-GB" sz="1800" dirty="0" smtClean="0">
                <a:solidFill>
                  <a:srgbClr val="006699"/>
                </a:solidFill>
                <a:cs typeface="Verdana" pitchFamily="34" charset="0"/>
              </a:rPr>
              <a:t>??? </a:t>
            </a:r>
            <a:r>
              <a:rPr lang="de-DE" sz="1800" dirty="0" smtClean="0">
                <a:solidFill>
                  <a:schemeClr val="bg1"/>
                </a:solidFill>
                <a:cs typeface="Verdana" pitchFamily="34" charset="0"/>
              </a:rPr>
              <a:t>Blickkontakt; festes Auftreten</a:t>
            </a:r>
          </a:p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sz="1800" dirty="0">
                <a:ea typeface="+mn-ea"/>
                <a:cs typeface="Times New Roman" pitchFamily="18" charset="0"/>
              </a:rPr>
              <a:t>Поза</a:t>
            </a:r>
            <a:r>
              <a:rPr lang="en-GB" sz="1800" dirty="0" smtClean="0">
                <a:ea typeface="+mn-ea"/>
                <a:cs typeface="Times New Roman" pitchFamily="18" charset="0"/>
              </a:rPr>
              <a:t>: </a:t>
            </a:r>
            <a:r>
              <a:rPr lang="en-GB" sz="1800" dirty="0" smtClean="0">
                <a:solidFill>
                  <a:srgbClr val="006699"/>
                </a:solidFill>
                <a:cs typeface="Verdana" pitchFamily="34" charset="0"/>
              </a:rPr>
              <a:t>???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endParaRPr lang="de-DE" sz="1800" kern="0" dirty="0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</a:rPr>
              <a:t>Что определяет людей с высокой</a:t>
            </a:r>
          </a:p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</a:rPr>
              <a:t>самооценкой?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pic>
        <p:nvPicPr>
          <p:cNvPr id="15364" name="Grafik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2480" y="1340768"/>
            <a:ext cx="3780000" cy="3448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feld 6"/>
          <p:cNvSpPr txBox="1">
            <a:spLocks noChangeArrowheads="1"/>
          </p:cNvSpPr>
          <p:nvPr/>
        </p:nvSpPr>
        <p:spPr bwMode="auto">
          <a:xfrm>
            <a:off x="0" y="6670675"/>
            <a:ext cx="45450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(“Superman” by </a:t>
            </a:r>
            <a:r>
              <a:rPr lang="en-US" altLang="de-DE" sz="800" dirty="0"/>
              <a:t>Linus </a:t>
            </a:r>
            <a:r>
              <a:rPr lang="en-US" altLang="de-DE" sz="800" dirty="0" err="1" smtClean="0"/>
              <a:t>Bohman</a:t>
            </a:r>
            <a:r>
              <a:rPr lang="en-US" altLang="de-DE" sz="800" dirty="0" smtClean="0"/>
              <a:t>) </a:t>
            </a:r>
            <a:endParaRPr lang="de-DE" altLang="de-DE" sz="800" dirty="0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4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feld 4"/>
          <p:cNvSpPr txBox="1">
            <a:spLocks noChangeArrowheads="1"/>
          </p:cNvSpPr>
          <p:nvPr/>
        </p:nvSpPr>
        <p:spPr bwMode="auto">
          <a:xfrm>
            <a:off x="1706563" y="4293096"/>
            <a:ext cx="57308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ts val="1200"/>
              </a:spcBef>
            </a:pPr>
            <a:r>
              <a:rPr lang="en-GB" altLang="de-DE" dirty="0" smtClean="0">
                <a:solidFill>
                  <a:srgbClr val="006699"/>
                </a:solidFill>
              </a:rPr>
              <a:t>…</a:t>
            </a:r>
            <a:r>
              <a:rPr lang="ru-RU" altLang="de-DE" dirty="0" smtClean="0">
                <a:solidFill>
                  <a:srgbClr val="006699"/>
                </a:solidFill>
              </a:rPr>
              <a:t>и </a:t>
            </a:r>
            <a:r>
              <a:rPr lang="ru-RU" altLang="de-DE" dirty="0">
                <a:solidFill>
                  <a:srgbClr val="006699"/>
                </a:solidFill>
              </a:rPr>
              <a:t>при всем этом: не переусердствуйте (напр., </a:t>
            </a:r>
            <a:r>
              <a:rPr lang="ru-RU" altLang="de-DE" dirty="0" smtClean="0">
                <a:solidFill>
                  <a:srgbClr val="006699"/>
                </a:solidFill>
              </a:rPr>
              <a:t>непрерывно</a:t>
            </a:r>
            <a:r>
              <a:rPr lang="de-DE" altLang="de-DE" dirty="0" smtClean="0">
                <a:solidFill>
                  <a:srgbClr val="006699"/>
                </a:solidFill>
              </a:rPr>
              <a:t> </a:t>
            </a:r>
            <a:r>
              <a:rPr lang="ru-RU" altLang="de-DE" dirty="0" smtClean="0">
                <a:solidFill>
                  <a:srgbClr val="006699"/>
                </a:solidFill>
              </a:rPr>
              <a:t>смотря </a:t>
            </a:r>
            <a:r>
              <a:rPr lang="ru-RU" altLang="de-DE" dirty="0">
                <a:solidFill>
                  <a:srgbClr val="006699"/>
                </a:solidFill>
              </a:rPr>
              <a:t>в глаза другому чедлвеку, постоянно перебивая  собеседника).</a:t>
            </a:r>
            <a:endParaRPr lang="en-GB" altLang="de-DE" dirty="0">
              <a:solidFill>
                <a:srgbClr val="006699"/>
              </a:solidFill>
            </a:endParaRPr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</a:rPr>
              <a:t>Что определяет людей с высокой</a:t>
            </a:r>
          </a:p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</a:rPr>
              <a:t>самооценкой?</a:t>
            </a:r>
          </a:p>
        </p:txBody>
      </p:sp>
      <p:pic>
        <p:nvPicPr>
          <p:cNvPr id="16389" name="Grafik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2000" y="1340768"/>
            <a:ext cx="3778963" cy="248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Textfeld 6"/>
          <p:cNvSpPr txBox="1">
            <a:spLocks noChangeArrowheads="1"/>
          </p:cNvSpPr>
          <p:nvPr/>
        </p:nvSpPr>
        <p:spPr bwMode="auto">
          <a:xfrm>
            <a:off x="0" y="6670675"/>
            <a:ext cx="45450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(“Goodbye </a:t>
            </a:r>
            <a:r>
              <a:rPr lang="en-US" altLang="de-DE" sz="800" dirty="0"/>
              <a:t>Beach</a:t>
            </a:r>
            <a:r>
              <a:rPr lang="en-US" altLang="de-DE" sz="800" dirty="0" smtClean="0"/>
              <a:t>!” from </a:t>
            </a:r>
            <a:r>
              <a:rPr lang="en-US" altLang="de-DE" sz="800" dirty="0" err="1" smtClean="0"/>
              <a:t>thephotographymuse</a:t>
            </a:r>
            <a:r>
              <a:rPr lang="en-US" altLang="de-DE" sz="800" dirty="0" smtClean="0"/>
              <a:t>) </a:t>
            </a:r>
            <a:endParaRPr lang="de-DE" altLang="de-DE" sz="800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251520" y="1340768"/>
            <a:ext cx="4813300" cy="3240088"/>
          </a:xfrm>
          <a:prstGeom prst="rect">
            <a:avLst/>
          </a:prstGeom>
          <a:noFill/>
          <a:ln>
            <a:noFill/>
          </a:ln>
          <a:extLst/>
        </p:spPr>
        <p:txBody>
          <a:bodyPr lIns="68580" tIns="34290" rIns="68580" bIns="34290"/>
          <a:lstStyle>
            <a:lvl1pPr marL="265113" indent="-2651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>
                <a:tab pos="84138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4pPr>
            <a:lvl5pPr marL="2149475" indent="-3206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sz="1800" dirty="0" smtClean="0">
                <a:cs typeface="Verdana" pitchFamily="34" charset="0"/>
              </a:rPr>
              <a:t>Голос</a:t>
            </a:r>
            <a:r>
              <a:rPr lang="ru-RU" sz="1800" dirty="0">
                <a:cs typeface="Verdana" pitchFamily="34" charset="0"/>
              </a:rPr>
              <a:t>: </a:t>
            </a:r>
            <a:r>
              <a:rPr lang="ru-RU" sz="1800" dirty="0" smtClean="0">
                <a:solidFill>
                  <a:srgbClr val="006699"/>
                </a:solidFill>
                <a:cs typeface="Verdana" pitchFamily="34" charset="0"/>
              </a:rPr>
              <a:t>внятность,</a:t>
            </a:r>
            <a:r>
              <a:rPr lang="de-DE" sz="1800" dirty="0" smtClean="0">
                <a:solidFill>
                  <a:srgbClr val="006699"/>
                </a:solidFill>
                <a:cs typeface="Verdana" pitchFamily="34" charset="0"/>
              </a:rPr>
              <a:t> </a:t>
            </a:r>
            <a:r>
              <a:rPr lang="ru-RU" sz="1800" dirty="0" smtClean="0">
                <a:solidFill>
                  <a:srgbClr val="006699"/>
                </a:solidFill>
                <a:cs typeface="Verdana" pitchFamily="34" charset="0"/>
              </a:rPr>
              <a:t>четко  </a:t>
            </a:r>
            <a:r>
              <a:rPr lang="ru-RU" sz="1800" dirty="0">
                <a:solidFill>
                  <a:srgbClr val="006699"/>
                </a:solidFill>
                <a:cs typeface="Verdana" pitchFamily="34" charset="0"/>
              </a:rPr>
              <a:t>сформулированная речь,  соответствующая громкость  </a:t>
            </a:r>
            <a:r>
              <a:rPr lang="ru-RU" sz="1800" dirty="0" smtClean="0">
                <a:solidFill>
                  <a:srgbClr val="006699"/>
                </a:solidFill>
                <a:cs typeface="Verdana" pitchFamily="34" charset="0"/>
              </a:rPr>
              <a:t>речи</a:t>
            </a:r>
            <a:endParaRPr lang="en-GB" sz="1800" dirty="0" smtClean="0">
              <a:ea typeface="+mn-ea"/>
              <a:cs typeface="Times New Roman" pitchFamily="18" charset="0"/>
            </a:endParaRPr>
          </a:p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sz="1800" dirty="0" smtClean="0">
                <a:cs typeface="Verdana" pitchFamily="34" charset="0"/>
              </a:rPr>
              <a:t>Выражение </a:t>
            </a:r>
            <a:r>
              <a:rPr lang="ru-RU" sz="1800" dirty="0">
                <a:cs typeface="Verdana" pitchFamily="34" charset="0"/>
              </a:rPr>
              <a:t>лица/жесты:  </a:t>
            </a:r>
            <a:r>
              <a:rPr lang="ru-RU" sz="1800" dirty="0">
                <a:solidFill>
                  <a:srgbClr val="006699"/>
                </a:solidFill>
                <a:cs typeface="Verdana" pitchFamily="34" charset="0"/>
              </a:rPr>
              <a:t>зрительный </a:t>
            </a:r>
            <a:r>
              <a:rPr lang="ru-RU" sz="1800" dirty="0" smtClean="0">
                <a:solidFill>
                  <a:srgbClr val="006699"/>
                </a:solidFill>
                <a:cs typeface="Verdana" pitchFamily="34" charset="0"/>
              </a:rPr>
              <a:t>контакт,</a:t>
            </a:r>
            <a:r>
              <a:rPr lang="de-DE" sz="1800" dirty="0" smtClean="0">
                <a:solidFill>
                  <a:srgbClr val="006699"/>
                </a:solidFill>
                <a:cs typeface="Verdana" pitchFamily="34" charset="0"/>
              </a:rPr>
              <a:t> </a:t>
            </a:r>
            <a:r>
              <a:rPr lang="ru-RU" sz="1800" dirty="0" smtClean="0">
                <a:solidFill>
                  <a:srgbClr val="006699"/>
                </a:solidFill>
                <a:cs typeface="Verdana" pitchFamily="34" charset="0"/>
              </a:rPr>
              <a:t>уверенный </a:t>
            </a:r>
            <a:r>
              <a:rPr lang="ru-RU" sz="1800" dirty="0">
                <a:solidFill>
                  <a:srgbClr val="006699"/>
                </a:solidFill>
                <a:cs typeface="Verdana" pitchFamily="34" charset="0"/>
              </a:rPr>
              <a:t>внешний </a:t>
            </a:r>
            <a:r>
              <a:rPr lang="ru-RU" sz="1800" dirty="0" smtClean="0">
                <a:solidFill>
                  <a:srgbClr val="006699"/>
                </a:solidFill>
                <a:cs typeface="Verdana" pitchFamily="34" charset="0"/>
              </a:rPr>
              <a:t>вид</a:t>
            </a:r>
            <a:endParaRPr lang="en-GB" sz="1800" dirty="0" smtClean="0">
              <a:solidFill>
                <a:srgbClr val="006699"/>
              </a:solidFill>
              <a:cs typeface="Verdana" pitchFamily="34" charset="0"/>
            </a:endParaRPr>
          </a:p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sz="1800" dirty="0" smtClean="0">
                <a:cs typeface="Verdana" pitchFamily="34" charset="0"/>
              </a:rPr>
              <a:t>Поза</a:t>
            </a:r>
            <a:r>
              <a:rPr lang="ru-RU" sz="1800" dirty="0">
                <a:cs typeface="Verdana" pitchFamily="34" charset="0"/>
              </a:rPr>
              <a:t>: </a:t>
            </a:r>
            <a:r>
              <a:rPr lang="ru-RU" sz="1800" dirty="0">
                <a:solidFill>
                  <a:srgbClr val="006699"/>
                </a:solidFill>
                <a:cs typeface="Verdana" pitchFamily="34" charset="0"/>
              </a:rPr>
              <a:t>прямая осанка</a:t>
            </a:r>
          </a:p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endParaRPr lang="en-GB" sz="1800" dirty="0" smtClean="0">
              <a:solidFill>
                <a:srgbClr val="006699"/>
              </a:solidFill>
              <a:cs typeface="Verdan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endParaRPr lang="de-DE" sz="1800" kern="0" dirty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5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</a:rPr>
              <a:t>Характеристики высокой самооценки,</a:t>
            </a:r>
          </a:p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</a:rPr>
              <a:t>которые не определяются внешнем видом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17413" name="Textfeld 6"/>
          <p:cNvSpPr txBox="1">
            <a:spLocks noChangeArrowheads="1"/>
          </p:cNvSpPr>
          <p:nvPr/>
        </p:nvSpPr>
        <p:spPr bwMode="auto">
          <a:xfrm>
            <a:off x="0" y="6670675"/>
            <a:ext cx="45450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(“Tenzin </a:t>
            </a:r>
            <a:r>
              <a:rPr lang="en-US" altLang="de-DE" sz="800" dirty="0" err="1"/>
              <a:t>Gyatso</a:t>
            </a:r>
            <a:r>
              <a:rPr lang="en-US" altLang="de-DE" sz="800" dirty="0"/>
              <a:t> - 14th Dalai </a:t>
            </a:r>
            <a:r>
              <a:rPr lang="en-US" altLang="de-DE" sz="800" dirty="0" smtClean="0"/>
              <a:t>Lama” by </a:t>
            </a:r>
            <a:r>
              <a:rPr lang="en-US" altLang="de-DE" sz="800" dirty="0" err="1" smtClean="0"/>
              <a:t>Chistopher</a:t>
            </a:r>
            <a:r>
              <a:rPr lang="en-US" altLang="de-DE" sz="800" dirty="0" smtClean="0"/>
              <a:t> Michel) </a:t>
            </a:r>
            <a:endParaRPr lang="de-DE" altLang="de-DE" sz="8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1340769"/>
            <a:ext cx="3779998" cy="4443791"/>
          </a:xfrm>
          <a:prstGeom prst="rect">
            <a:avLst/>
          </a:prstGeom>
        </p:spPr>
      </p:pic>
      <p:sp>
        <p:nvSpPr>
          <p:cNvPr id="11" name="Rectangle 3"/>
          <p:cNvSpPr>
            <a:spLocks noGrp="1" noChangeArrowheads="1"/>
          </p:cNvSpPr>
          <p:nvPr>
            <p:ph idx="1"/>
          </p:nvPr>
        </p:nvSpPr>
        <p:spPr>
          <a:xfrm>
            <a:off x="254521" y="1339850"/>
            <a:ext cx="4821783" cy="4464000"/>
          </a:xfrm>
        </p:spPr>
        <p:txBody>
          <a:bodyPr anchor="ctr"/>
          <a:lstStyle/>
          <a:p>
            <a:pPr marL="0" indent="0" algn="ctr">
              <a:buFont typeface="Wingdings 2" pitchFamily="18" charset="2"/>
              <a:buNone/>
              <a:defRPr/>
            </a:pPr>
            <a:r>
              <a:rPr lang="de-DE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???</a:t>
            </a:r>
            <a:endParaRPr lang="de-DE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6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6"/>
          <p:cNvSpPr txBox="1">
            <a:spLocks noChangeArrowheads="1"/>
          </p:cNvSpPr>
          <p:nvPr/>
        </p:nvSpPr>
        <p:spPr bwMode="auto">
          <a:xfrm>
            <a:off x="0" y="6670675"/>
            <a:ext cx="45450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(“Tenzin </a:t>
            </a:r>
            <a:r>
              <a:rPr lang="en-US" altLang="de-DE" sz="800" dirty="0" err="1"/>
              <a:t>Gyatso</a:t>
            </a:r>
            <a:r>
              <a:rPr lang="en-US" altLang="de-DE" sz="800" dirty="0"/>
              <a:t> - 14th Dalai </a:t>
            </a:r>
            <a:r>
              <a:rPr lang="en-US" altLang="de-DE" sz="800" dirty="0" smtClean="0"/>
              <a:t>Lama” by </a:t>
            </a:r>
            <a:r>
              <a:rPr lang="en-US" altLang="de-DE" sz="800" dirty="0" err="1"/>
              <a:t>Chistopher</a:t>
            </a:r>
            <a:r>
              <a:rPr lang="en-US" altLang="de-DE" sz="800" dirty="0"/>
              <a:t> </a:t>
            </a:r>
            <a:r>
              <a:rPr lang="en-US" altLang="de-DE" sz="800" dirty="0" smtClean="0"/>
              <a:t>Michel) </a:t>
            </a:r>
            <a:endParaRPr lang="de-DE" altLang="de-DE" sz="800" dirty="0"/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</a:rPr>
              <a:t>Характеристики высокой самооценки,</a:t>
            </a:r>
          </a:p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</a:rPr>
              <a:t>которые не определяются внешнем видом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pic>
        <p:nvPicPr>
          <p:cNvPr id="1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1340769"/>
            <a:ext cx="3779998" cy="4443791"/>
          </a:xfrm>
          <a:prstGeom prst="rect">
            <a:avLst/>
          </a:prstGeom>
        </p:spPr>
      </p:pic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251520" y="1340768"/>
            <a:ext cx="4813300" cy="4392488"/>
          </a:xfrm>
          <a:prstGeom prst="rect">
            <a:avLst/>
          </a:prstGeom>
          <a:noFill/>
          <a:ln>
            <a:noFill/>
          </a:ln>
          <a:extLst/>
        </p:spPr>
        <p:txBody>
          <a:bodyPr lIns="68580" tIns="34290" rIns="68580" bIns="34290"/>
          <a:lstStyle>
            <a:lvl1pPr marL="265113" indent="-2651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>
                <a:tab pos="84138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4pPr>
            <a:lvl5pPr marL="2149475" indent="-3206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sz="1800" dirty="0">
                <a:ea typeface="+mn-ea"/>
                <a:cs typeface="Times New Roman" pitchFamily="18" charset="0"/>
              </a:rPr>
              <a:t>Уверенность в собственных  способностях.</a:t>
            </a:r>
          </a:p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sz="1800" dirty="0">
                <a:ea typeface="+mn-ea"/>
                <a:cs typeface="Times New Roman" pitchFamily="18" charset="0"/>
              </a:rPr>
              <a:t>Принимать свои собственные  ошибки или неудачи (без  самообвинений).</a:t>
            </a:r>
          </a:p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sz="1800" dirty="0">
                <a:ea typeface="+mn-ea"/>
                <a:cs typeface="Times New Roman" pitchFamily="18" charset="0"/>
              </a:rPr>
              <a:t>Интроспективный, готов  учиться (на собственных  ошибках/неудачах).</a:t>
            </a:r>
          </a:p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sz="1800" dirty="0">
                <a:ea typeface="+mn-ea"/>
                <a:cs typeface="Times New Roman" pitchFamily="18" charset="0"/>
              </a:rPr>
              <a:t>Позитивное отношение к </a:t>
            </a:r>
            <a:r>
              <a:rPr lang="ru-RU" sz="1800" dirty="0" smtClean="0">
                <a:ea typeface="+mn-ea"/>
                <a:cs typeface="Times New Roman" pitchFamily="18" charset="0"/>
              </a:rPr>
              <a:t>себе</a:t>
            </a:r>
            <a:r>
              <a:rPr lang="ru-RU" sz="1800" dirty="0">
                <a:ea typeface="+mn-ea"/>
                <a:cs typeface="Times New Roman" pitchFamily="18" charset="0"/>
              </a:rPr>
              <a:t>, к примеру, хваля себя  за успех.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7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DA1BBB40-710E-4179-9807-5755E7299459}" type="slidenum">
              <a:rPr lang="en-US" altLang="de-DE" smtClean="0"/>
              <a:pPr>
                <a:defRPr/>
              </a:pPr>
              <a:t>8</a:t>
            </a:fld>
            <a:endParaRPr lang="en-US" altLang="de-DE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de-DE" sz="2000" b="0" dirty="0">
                <a:solidFill>
                  <a:srgbClr val="D16349"/>
                </a:solidFill>
                <a:latin typeface="Verdana" panose="020B0604030504040204" pitchFamily="34" charset="0"/>
              </a:rPr>
              <a:t>Какой в этом смысл?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23528" y="1341438"/>
            <a:ext cx="856806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de-DE" b="0" dirty="0">
                <a:latin typeface="Verdana" panose="020B0604030504040204" pitchFamily="34" charset="0"/>
              </a:rPr>
              <a:t>Исследования показывают, что у многих (но не у всех!) </a:t>
            </a:r>
            <a:r>
              <a:rPr lang="ru-RU" altLang="de-DE" b="0" dirty="0" smtClean="0">
                <a:latin typeface="Verdana" panose="020B0604030504040204" pitchFamily="34" charset="0"/>
              </a:rPr>
              <a:t>с </a:t>
            </a:r>
            <a:r>
              <a:rPr lang="ru-RU" altLang="de-DE" b="0" dirty="0">
                <a:latin typeface="Verdana" panose="020B0604030504040204" pitchFamily="34" charset="0"/>
              </a:rPr>
              <a:t>психозом </a:t>
            </a:r>
            <a:r>
              <a:rPr lang="ru-RU" altLang="de-DE" dirty="0">
                <a:latin typeface="Verdana" panose="020B0604030504040204" pitchFamily="34" charset="0"/>
              </a:rPr>
              <a:t>низкая самооценка</a:t>
            </a:r>
            <a:r>
              <a:rPr lang="ru-RU" altLang="de-DE" b="0" dirty="0">
                <a:latin typeface="Verdana" panose="020B0604030504040204" pitchFamily="34" charset="0"/>
              </a:rPr>
              <a:t>.</a:t>
            </a:r>
          </a:p>
          <a:p>
            <a:pPr eaLnBrk="1" hangingPunct="1">
              <a:spcBef>
                <a:spcPct val="20000"/>
              </a:spcBef>
            </a:pPr>
            <a:endParaRPr lang="ru-RU" altLang="de-DE" b="0" dirty="0">
              <a:latin typeface="Verdana" panose="020B0604030504040204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ru-RU" altLang="de-DE" b="0" dirty="0" smtClean="0">
                <a:latin typeface="Verdana" panose="020B0604030504040204" pitchFamily="34" charset="0"/>
              </a:rPr>
              <a:t>Этому аспекту зачастую сложно отвести внимание </a:t>
            </a:r>
            <a:r>
              <a:rPr lang="ru-RU" altLang="de-DE" b="0" dirty="0">
                <a:latin typeface="Verdana" panose="020B0604030504040204" pitchFamily="34" charset="0"/>
              </a:rPr>
              <a:t>во время </a:t>
            </a:r>
            <a:r>
              <a:rPr lang="ru-RU" altLang="de-DE" b="0" dirty="0" smtClean="0">
                <a:latin typeface="Verdana" panose="020B0604030504040204" pitchFamily="34" charset="0"/>
              </a:rPr>
              <a:t>терапии, т.к</a:t>
            </a:r>
            <a:r>
              <a:rPr lang="ru-RU" altLang="de-DE" b="0" dirty="0">
                <a:latin typeface="Verdana" panose="020B0604030504040204" pitchFamily="34" charset="0"/>
              </a:rPr>
              <a:t>. </a:t>
            </a:r>
            <a:r>
              <a:rPr lang="ru-RU" altLang="de-DE" b="0" dirty="0" smtClean="0">
                <a:latin typeface="Verdana" panose="020B0604030504040204" pitchFamily="34" charset="0"/>
              </a:rPr>
              <a:t>Обычно на </a:t>
            </a:r>
            <a:r>
              <a:rPr lang="ru-RU" altLang="de-DE" b="0" dirty="0">
                <a:latin typeface="Verdana" panose="020B0604030504040204" pitchFamily="34" charset="0"/>
              </a:rPr>
              <a:t>первом </a:t>
            </a:r>
            <a:r>
              <a:rPr lang="ru-RU" altLang="de-DE" b="0" dirty="0" smtClean="0">
                <a:latin typeface="Verdana" panose="020B0604030504040204" pitchFamily="34" charset="0"/>
              </a:rPr>
              <a:t>сфокусированы другие </a:t>
            </a:r>
            <a:r>
              <a:rPr lang="ru-RU" altLang="de-DE" b="0" dirty="0">
                <a:latin typeface="Verdana" panose="020B0604030504040204" pitchFamily="34" charset="0"/>
              </a:rPr>
              <a:t>проблемы </a:t>
            </a:r>
            <a:r>
              <a:rPr lang="ru-RU" altLang="de-DE" b="0" dirty="0" smtClean="0">
                <a:latin typeface="Verdana" panose="020B0604030504040204" pitchFamily="34" charset="0"/>
              </a:rPr>
              <a:t>(</a:t>
            </a:r>
            <a:r>
              <a:rPr lang="ru-RU" altLang="de-DE" b="0" dirty="0">
                <a:latin typeface="Verdana" panose="020B0604030504040204" pitchFamily="34" charset="0"/>
              </a:rPr>
              <a:t>например, </a:t>
            </a:r>
            <a:r>
              <a:rPr lang="ru-RU" altLang="de-DE" b="0" dirty="0" smtClean="0">
                <a:latin typeface="Verdana" panose="020B0604030504040204" pitchFamily="34" charset="0"/>
              </a:rPr>
              <a:t>слышать </a:t>
            </a:r>
            <a:r>
              <a:rPr lang="ru-RU" altLang="de-DE" b="0" dirty="0">
                <a:latin typeface="Verdana" panose="020B0604030504040204" pitchFamily="34" charset="0"/>
              </a:rPr>
              <a:t>голоса, </a:t>
            </a:r>
            <a:r>
              <a:rPr lang="ru-RU" altLang="de-DE" b="0" dirty="0" smtClean="0">
                <a:latin typeface="Verdana" panose="020B0604030504040204" pitchFamily="34" charset="0"/>
              </a:rPr>
              <a:t>страх).</a:t>
            </a:r>
            <a:endParaRPr lang="ru-RU" altLang="de-DE" b="0" dirty="0">
              <a:latin typeface="Verdana" panose="020B0604030504040204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ru-RU" altLang="de-DE" b="0" dirty="0">
                <a:latin typeface="Verdana" panose="020B0604030504040204" pitchFamily="34" charset="0"/>
              </a:rPr>
              <a:t>Тем не менее, многие пациенты говорят, что они больше и больше страдают от проблем </a:t>
            </a:r>
            <a:r>
              <a:rPr lang="ru-RU" altLang="de-DE" b="0" dirty="0" smtClean="0">
                <a:latin typeface="Verdana" panose="020B0604030504040204" pitchFamily="34" charset="0"/>
              </a:rPr>
              <a:t>низкой самооценки, </a:t>
            </a:r>
            <a:r>
              <a:rPr lang="ru-RU" altLang="de-DE" b="0" dirty="0">
                <a:latin typeface="Verdana" panose="020B0604030504040204" pitchFamily="34" charset="0"/>
              </a:rPr>
              <a:t>чем от других симптомов психоза.</a:t>
            </a:r>
          </a:p>
          <a:p>
            <a:pPr eaLnBrk="1" hangingPunct="1">
              <a:spcBef>
                <a:spcPct val="20000"/>
              </a:spcBef>
            </a:pPr>
            <a:endParaRPr lang="ru-RU" altLang="de-DE" b="0" dirty="0">
              <a:latin typeface="Verdana" panose="020B0604030504040204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ru-RU" altLang="de-DE" b="0" dirty="0">
                <a:latin typeface="Verdana" panose="020B0604030504040204" pitchFamily="34" charset="0"/>
              </a:rPr>
              <a:t>С помощью конкретных стратегий, самооценка может быть </a:t>
            </a:r>
            <a:r>
              <a:rPr lang="ru-RU" altLang="de-DE" b="0" dirty="0" smtClean="0">
                <a:latin typeface="Verdana" panose="020B0604030504040204" pitchFamily="34" charset="0"/>
              </a:rPr>
              <a:t>улучшена</a:t>
            </a:r>
            <a:r>
              <a:rPr lang="ru-RU" altLang="de-DE" b="0" dirty="0">
                <a:latin typeface="Verdana" panose="020B0604030504040204" pitchFamily="34" charset="0"/>
              </a:rPr>
              <a:t>!</a:t>
            </a:r>
            <a:endParaRPr lang="en-GB" altLang="de-DE" b="0" dirty="0">
              <a:latin typeface="Verdana" panose="020B0604030504040204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noProof="0" dirty="0" smtClean="0">
                <a:solidFill>
                  <a:srgbClr val="646B86"/>
                </a:solidFill>
                <a:latin typeface="Verdana"/>
              </a:rPr>
              <a:t>8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56008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411" name="Group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923565"/>
              </p:ext>
            </p:extLst>
          </p:nvPr>
        </p:nvGraphicFramePr>
        <p:xfrm>
          <a:off x="71438" y="1339200"/>
          <a:ext cx="9001125" cy="1188836"/>
        </p:xfrm>
        <a:graphic>
          <a:graphicData uri="http://schemas.openxmlformats.org/drawingml/2006/table">
            <a:tbl>
              <a:tblPr/>
              <a:tblGrid>
                <a:gridCol w="4340225"/>
                <a:gridCol w="4660900"/>
              </a:tblGrid>
              <a:tr h="1188836">
                <a:tc>
                  <a:txBody>
                    <a:bodyPr/>
                    <a:lstStyle>
                      <a:lvl1pPr marL="893763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8937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Негативные эффекты психоза на самооценку (настроение)</a:t>
                      </a:r>
                      <a:endParaRPr kumimoji="0" lang="en-GB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5963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7159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kumimoji="0" lang="ru-RU" altLang="de-DE" sz="1800" b="1" i="1" u="sng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Краткосрочные положительные </a:t>
                      </a: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эффекты психоза на самооценку (настроение)</a:t>
                      </a:r>
                      <a:endParaRPr kumimoji="0" lang="en-GB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9476" name="Picture 22" descr="nachtei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9238" y="1628775"/>
            <a:ext cx="409575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7" name="Picture 23" descr="daume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5325" y="1557338"/>
            <a:ext cx="54610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oup 35"/>
          <p:cNvGrpSpPr>
            <a:grpSpLocks/>
          </p:cNvGrpSpPr>
          <p:nvPr/>
        </p:nvGrpSpPr>
        <p:grpSpPr bwMode="auto">
          <a:xfrm>
            <a:off x="0" y="6167432"/>
            <a:ext cx="2265363" cy="561974"/>
            <a:chOff x="0" y="3957"/>
            <a:chExt cx="1427" cy="354"/>
          </a:xfrm>
        </p:grpSpPr>
        <p:sp>
          <p:nvSpPr>
            <p:cNvPr id="14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338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/>
            </a:p>
          </p:txBody>
        </p:sp>
        <p:pic>
          <p:nvPicPr>
            <p:cNvPr id="15" name="Picture 70" descr="Notizen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 Box 71"/>
            <p:cNvSpPr txBox="1">
              <a:spLocks noChangeArrowheads="1"/>
            </p:cNvSpPr>
            <p:nvPr/>
          </p:nvSpPr>
          <p:spPr bwMode="auto">
            <a:xfrm>
              <a:off x="113" y="4001"/>
              <a:ext cx="1314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 smtClean="0">
                  <a:sym typeface="Wingdings" pitchFamily="2" charset="2"/>
                </a:rPr>
                <a:t></a:t>
              </a:r>
              <a:r>
                <a:rPr lang="en-GB" altLang="de-DE" sz="1200" dirty="0" smtClean="0"/>
                <a:t> </a:t>
              </a:r>
              <a:r>
                <a:rPr lang="ru-RU" altLang="de-DE" sz="1200" i="1" dirty="0" smtClean="0"/>
                <a:t>Рабочий лист </a:t>
              </a:r>
              <a:r>
                <a:rPr lang="de-DE" altLang="de-DE" sz="1200" i="1" dirty="0" smtClean="0"/>
                <a:t>10.1</a:t>
              </a:r>
              <a:endParaRPr lang="de-DE" altLang="de-DE" sz="1200" i="1" dirty="0"/>
            </a:p>
            <a:p>
              <a:pPr eaLnBrk="1" hangingPunct="1"/>
              <a:r>
                <a:rPr lang="de-DE" altLang="de-DE" sz="1200" dirty="0"/>
                <a:t>     </a:t>
              </a:r>
            </a:p>
          </p:txBody>
        </p:sp>
      </p:grp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0" y="65140"/>
            <a:ext cx="9144000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ru-RU" altLang="de-DE" sz="2000" dirty="0" smtClean="0">
                <a:solidFill>
                  <a:srgbClr val="D16349"/>
                </a:solidFill>
              </a:rPr>
              <a:t>Психоз </a:t>
            </a:r>
            <a:r>
              <a:rPr lang="ru-RU" altLang="de-DE" sz="2000" dirty="0">
                <a:solidFill>
                  <a:srgbClr val="D16349"/>
                </a:solidFill>
              </a:rPr>
              <a:t>и </a:t>
            </a:r>
            <a:r>
              <a:rPr lang="ru-RU" altLang="de-DE" sz="2000" dirty="0" smtClean="0">
                <a:solidFill>
                  <a:srgbClr val="D16349"/>
                </a:solidFill>
              </a:rPr>
              <a:t>самооценка </a:t>
            </a:r>
          </a:p>
          <a:p>
            <a:pPr algn="ctr" eaLnBrk="1" hangingPunct="1"/>
            <a:r>
              <a:rPr lang="ru-RU" altLang="de-DE" sz="1700" dirty="0">
                <a:solidFill>
                  <a:srgbClr val="D16349"/>
                </a:solidFill>
              </a:rPr>
              <a:t>Психоз может оказывать различное воздействие на </a:t>
            </a:r>
            <a:r>
              <a:rPr lang="ru-RU" altLang="de-DE" sz="1700" dirty="0" smtClean="0">
                <a:solidFill>
                  <a:srgbClr val="D16349"/>
                </a:solidFill>
              </a:rPr>
              <a:t>эмоции</a:t>
            </a:r>
            <a:endParaRPr lang="en-GB" altLang="de-DE" sz="1700" dirty="0">
              <a:solidFill>
                <a:srgbClr val="D16349"/>
              </a:solidFill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9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76391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411" name="Group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499304"/>
              </p:ext>
            </p:extLst>
          </p:nvPr>
        </p:nvGraphicFramePr>
        <p:xfrm>
          <a:off x="71438" y="1339200"/>
          <a:ext cx="9001125" cy="4481100"/>
        </p:xfrm>
        <a:graphic>
          <a:graphicData uri="http://schemas.openxmlformats.org/drawingml/2006/table">
            <a:tbl>
              <a:tblPr/>
              <a:tblGrid>
                <a:gridCol w="4340225"/>
                <a:gridCol w="4660900"/>
              </a:tblGrid>
              <a:tr h="1188836">
                <a:tc>
                  <a:txBody>
                    <a:bodyPr/>
                    <a:lstStyle>
                      <a:lvl1pPr marL="893763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8937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Негативные эффекты психоза на самооценку (настроение)</a:t>
                      </a:r>
                      <a:endParaRPr kumimoji="0" lang="en-GB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5963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7159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kumimoji="0" lang="ru-RU" altLang="de-DE" sz="1800" b="1" i="1" u="sng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Краткосрочные положительные </a:t>
                      </a:r>
                      <a:r>
                        <a:rPr kumimoji="0" lang="ru-RU" altLang="de-DE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эффекты психоза на самооценку (настроение)</a:t>
                      </a:r>
                      <a:endParaRPr kumimoji="0" lang="en-GB" altLang="de-DE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19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Во время психоза: испытывая угрозу, страх</a:t>
                      </a:r>
                      <a:endParaRPr kumimoji="0" lang="en-GB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Во время психоза: спешка, волнение, «наконец-то что-то происходит»</a:t>
                      </a:r>
                      <a:endParaRPr kumimoji="0" lang="en-GB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892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Во время психоза: слышание оскорбительных голосов. Таким образом, Вы чувствуете себя бесполезным и обиженным.</a:t>
                      </a:r>
                      <a:endParaRPr kumimoji="0" lang="en-GB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Во время психоза: слышать голоса, которые Вам льстят. </a:t>
                      </a:r>
                      <a:endParaRPr kumimoji="0" lang="en-GB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18892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После психоза: стыдясь, будущее может казаться разрушенным (например, покинут друзьями и семьей)</a:t>
                      </a:r>
                      <a:endParaRPr kumimoji="0" lang="en-GB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37931725" indent="-37657088" algn="l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ru-RU" altLang="de-DE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Во время психоза: чувство силы, талант, важность (могущественные враги).</a:t>
                      </a:r>
                      <a:endParaRPr kumimoji="0" lang="en-GB" altLang="de-DE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9476" name="Picture 22" descr="nachtei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9238" y="1628775"/>
            <a:ext cx="409575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7" name="Picture 23" descr="daume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5325" y="1557338"/>
            <a:ext cx="54610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oup 35"/>
          <p:cNvGrpSpPr>
            <a:grpSpLocks/>
          </p:cNvGrpSpPr>
          <p:nvPr/>
        </p:nvGrpSpPr>
        <p:grpSpPr bwMode="auto">
          <a:xfrm>
            <a:off x="0" y="6167432"/>
            <a:ext cx="2265363" cy="561974"/>
            <a:chOff x="0" y="3957"/>
            <a:chExt cx="1427" cy="354"/>
          </a:xfrm>
        </p:grpSpPr>
        <p:sp>
          <p:nvSpPr>
            <p:cNvPr id="14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338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/>
            </a:p>
          </p:txBody>
        </p:sp>
        <p:pic>
          <p:nvPicPr>
            <p:cNvPr id="15" name="Picture 70" descr="Notizen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 Box 71"/>
            <p:cNvSpPr txBox="1">
              <a:spLocks noChangeArrowheads="1"/>
            </p:cNvSpPr>
            <p:nvPr/>
          </p:nvSpPr>
          <p:spPr bwMode="auto">
            <a:xfrm>
              <a:off x="113" y="4001"/>
              <a:ext cx="1314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 smtClean="0">
                  <a:sym typeface="Wingdings" pitchFamily="2" charset="2"/>
                </a:rPr>
                <a:t></a:t>
              </a:r>
              <a:r>
                <a:rPr lang="en-GB" altLang="de-DE" sz="1200" dirty="0" smtClean="0"/>
                <a:t> </a:t>
              </a:r>
              <a:r>
                <a:rPr lang="ru-RU" altLang="de-DE" sz="1200" i="1" dirty="0" smtClean="0"/>
                <a:t>Рабочий лист </a:t>
              </a:r>
              <a:r>
                <a:rPr lang="de-DE" altLang="de-DE" sz="1200" i="1" dirty="0" smtClean="0"/>
                <a:t>10.1</a:t>
              </a:r>
              <a:endParaRPr lang="de-DE" altLang="de-DE" sz="1200" i="1" dirty="0"/>
            </a:p>
            <a:p>
              <a:pPr eaLnBrk="1" hangingPunct="1"/>
              <a:r>
                <a:rPr lang="de-DE" altLang="de-DE" sz="1200" dirty="0"/>
                <a:t>     </a:t>
              </a:r>
            </a:p>
          </p:txBody>
        </p:sp>
      </p:grp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0" y="65140"/>
            <a:ext cx="9144000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ru-RU" altLang="de-DE" sz="2000" dirty="0" smtClean="0">
                <a:solidFill>
                  <a:srgbClr val="D16349"/>
                </a:solidFill>
              </a:rPr>
              <a:t>Психоз </a:t>
            </a:r>
            <a:r>
              <a:rPr lang="ru-RU" altLang="de-DE" sz="2000" dirty="0">
                <a:solidFill>
                  <a:srgbClr val="D16349"/>
                </a:solidFill>
              </a:rPr>
              <a:t>и </a:t>
            </a:r>
            <a:r>
              <a:rPr lang="ru-RU" altLang="de-DE" sz="2000" dirty="0" smtClean="0">
                <a:solidFill>
                  <a:srgbClr val="D16349"/>
                </a:solidFill>
              </a:rPr>
              <a:t>самооценка </a:t>
            </a:r>
          </a:p>
          <a:p>
            <a:pPr algn="ctr" eaLnBrk="1" hangingPunct="1"/>
            <a:r>
              <a:rPr lang="ru-RU" altLang="de-DE" sz="1700" dirty="0">
                <a:solidFill>
                  <a:srgbClr val="D16349"/>
                </a:solidFill>
              </a:rPr>
              <a:t>Психоз может оказывать различное воздействие на </a:t>
            </a:r>
            <a:r>
              <a:rPr lang="ru-RU" altLang="de-DE" sz="1700" dirty="0" smtClean="0">
                <a:solidFill>
                  <a:srgbClr val="D16349"/>
                </a:solidFill>
              </a:rPr>
              <a:t>эмоции</a:t>
            </a:r>
            <a:endParaRPr lang="en-GB" altLang="de-DE" sz="1700" dirty="0">
              <a:solidFill>
                <a:srgbClr val="D16349"/>
              </a:solidFill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noProof="0" dirty="0" smtClean="0">
                <a:solidFill>
                  <a:srgbClr val="646B86"/>
                </a:solidFill>
                <a:latin typeface="Verdana"/>
              </a:rPr>
              <a:t>10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0"/>
          <p:cNvSpPr txBox="1">
            <a:spLocks noChangeArrowheads="1"/>
          </p:cNvSpPr>
          <p:nvPr/>
        </p:nvSpPr>
        <p:spPr bwMode="auto">
          <a:xfrm>
            <a:off x="914400" y="1339200"/>
            <a:ext cx="7315200" cy="2723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b="1" dirty="0" smtClean="0"/>
              <a:t>Краткосрочные </a:t>
            </a:r>
            <a:r>
              <a:rPr lang="ru-RU" b="1" dirty="0"/>
              <a:t>положительные эффекты </a:t>
            </a:r>
            <a:r>
              <a:rPr lang="ru-RU" dirty="0"/>
              <a:t>психотических симптомов </a:t>
            </a:r>
            <a:r>
              <a:rPr lang="ru-RU" dirty="0" smtClean="0"/>
              <a:t>обычно </a:t>
            </a:r>
            <a:r>
              <a:rPr lang="ru-RU" dirty="0"/>
              <a:t>сказываются </a:t>
            </a:r>
            <a:r>
              <a:rPr lang="ru-RU" b="1" dirty="0"/>
              <a:t>негативными </a:t>
            </a:r>
            <a:r>
              <a:rPr lang="ru-RU" b="1" dirty="0" smtClean="0"/>
              <a:t>долгосрочными последствиями на самооценку</a:t>
            </a:r>
            <a:r>
              <a:rPr lang="ru-RU" dirty="0" smtClean="0"/>
              <a:t>.</a:t>
            </a:r>
          </a:p>
          <a:p>
            <a:pPr eaLnBrk="1" hangingPunct="1">
              <a:spcBef>
                <a:spcPct val="50000"/>
              </a:spcBef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Резкое </a:t>
            </a:r>
            <a:r>
              <a:rPr lang="ru-RU" dirty="0" smtClean="0"/>
              <a:t>прекращение медикаментозного лечения, </a:t>
            </a:r>
            <a:r>
              <a:rPr lang="ru-RU" dirty="0"/>
              <a:t>чтобы вернуться в </a:t>
            </a:r>
            <a:r>
              <a:rPr lang="ru-RU" dirty="0" smtClean="0"/>
              <a:t>«захватывающий </a:t>
            </a:r>
            <a:r>
              <a:rPr lang="ru-RU" dirty="0"/>
              <a:t>мир </a:t>
            </a:r>
            <a:r>
              <a:rPr lang="ru-RU" dirty="0" smtClean="0"/>
              <a:t>психоза» </a:t>
            </a:r>
            <a:r>
              <a:rPr lang="ru-RU" dirty="0"/>
              <a:t>- это </a:t>
            </a:r>
            <a:r>
              <a:rPr lang="ru-RU" dirty="0" smtClean="0"/>
              <a:t>игра </a:t>
            </a:r>
            <a:r>
              <a:rPr lang="ru-RU" dirty="0"/>
              <a:t>с </a:t>
            </a:r>
            <a:r>
              <a:rPr lang="ru-RU" dirty="0" smtClean="0"/>
              <a:t>огнем, т.к. во </a:t>
            </a:r>
            <a:r>
              <a:rPr lang="ru-RU" dirty="0"/>
              <a:t>время психоза часто преобладает </a:t>
            </a:r>
            <a:r>
              <a:rPr lang="ru-RU" dirty="0" smtClean="0"/>
              <a:t>в первую очередь чувство страха!</a:t>
            </a:r>
            <a:endParaRPr lang="en-GB" altLang="de-DE" dirty="0"/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0" y="65140"/>
            <a:ext cx="9144000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ru-RU" altLang="de-DE" sz="2000" dirty="0">
                <a:solidFill>
                  <a:srgbClr val="D16349"/>
                </a:solidFill>
              </a:rPr>
              <a:t>Психоз и самооценка </a:t>
            </a:r>
          </a:p>
          <a:p>
            <a:pPr algn="ctr" eaLnBrk="1" hangingPunct="1"/>
            <a:r>
              <a:rPr lang="ru-RU" altLang="de-DE" sz="1700" dirty="0">
                <a:solidFill>
                  <a:srgbClr val="D16349"/>
                </a:solidFill>
              </a:rPr>
              <a:t>Психоз может оказывать различное воздействие на эмоции</a:t>
            </a: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noProof="0" dirty="0" smtClean="0">
                <a:solidFill>
                  <a:srgbClr val="646B86"/>
                </a:solidFill>
                <a:latin typeface="Verdana"/>
              </a:rPr>
              <a:t>11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</a:rPr>
              <a:t>Источники самооценки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21509" name="Textfeld 5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(“</a:t>
            </a:r>
            <a:r>
              <a:rPr lang="en-US" altLang="de-DE" sz="800" dirty="0" err="1" smtClean="0"/>
              <a:t>Neues</a:t>
            </a:r>
            <a:r>
              <a:rPr lang="en-US" altLang="de-DE" sz="800" dirty="0" smtClean="0"/>
              <a:t> Regal” by </a:t>
            </a:r>
            <a:r>
              <a:rPr lang="en-US" altLang="de-DE" sz="800" dirty="0"/>
              <a:t>Michael </a:t>
            </a:r>
            <a:r>
              <a:rPr lang="en-US" altLang="de-DE" sz="800" dirty="0" err="1" smtClean="0"/>
              <a:t>Fielitz</a:t>
            </a:r>
            <a:r>
              <a:rPr lang="en-US" altLang="de-DE" sz="800" dirty="0" smtClean="0"/>
              <a:t>)</a:t>
            </a:r>
            <a:endParaRPr lang="de-DE" altLang="de-DE" sz="800" dirty="0"/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251520" y="1340768"/>
            <a:ext cx="4813300" cy="4392488"/>
          </a:xfrm>
          <a:prstGeom prst="rect">
            <a:avLst/>
          </a:prstGeom>
          <a:noFill/>
          <a:ln>
            <a:noFill/>
          </a:ln>
          <a:extLst/>
        </p:spPr>
        <p:txBody>
          <a:bodyPr lIns="68580" tIns="34290" rIns="68580" bIns="34290"/>
          <a:lstStyle>
            <a:lvl1pPr marL="265113" indent="-2651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>
                <a:tab pos="84138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4pPr>
            <a:lvl5pPr marL="2149475" indent="-3206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sz="1800" dirty="0">
                <a:ea typeface="+mn-ea"/>
                <a:cs typeface="Times New Roman" pitchFamily="18" charset="0"/>
              </a:rPr>
              <a:t>Самооценка не является  постоянной. </a:t>
            </a:r>
            <a:r>
              <a:rPr lang="ru-RU" sz="1800" dirty="0" smtClean="0">
                <a:ea typeface="+mn-ea"/>
                <a:cs typeface="Times New Roman" pitchFamily="18" charset="0"/>
              </a:rPr>
              <a:t>Она </a:t>
            </a:r>
            <a:r>
              <a:rPr lang="ru-RU" sz="1800" dirty="0">
                <a:ea typeface="+mn-ea"/>
                <a:cs typeface="Times New Roman" pitchFamily="18" charset="0"/>
              </a:rPr>
              <a:t>проявляется в различных  областях вашей жизни и в </a:t>
            </a:r>
            <a:r>
              <a:rPr lang="ru-RU" sz="1800" dirty="0" smtClean="0">
                <a:ea typeface="+mn-ea"/>
                <a:cs typeface="Times New Roman" pitchFamily="18" charset="0"/>
              </a:rPr>
              <a:t>различных </a:t>
            </a:r>
            <a:r>
              <a:rPr lang="ru-RU" sz="1800" dirty="0">
                <a:ea typeface="+mn-ea"/>
                <a:cs typeface="Times New Roman" pitchFamily="18" charset="0"/>
              </a:rPr>
              <a:t>формах  (изображено в качестве  книжной полки справа).</a:t>
            </a:r>
          </a:p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sz="1800" dirty="0">
                <a:ea typeface="+mn-ea"/>
                <a:cs typeface="Times New Roman" pitchFamily="18" charset="0"/>
              </a:rPr>
              <a:t>Важно сосредоточиться  главным образом не на  слабых сторонах (= пустые  ячейки в полке), </a:t>
            </a:r>
            <a:r>
              <a:rPr lang="ru-RU" sz="1800" dirty="0" smtClean="0">
                <a:ea typeface="+mn-ea"/>
                <a:cs typeface="Times New Roman" pitchFamily="18" charset="0"/>
              </a:rPr>
              <a:t>а </a:t>
            </a:r>
            <a:r>
              <a:rPr lang="ru-RU" sz="1800" dirty="0">
                <a:ea typeface="+mn-ea"/>
                <a:cs typeface="Times New Roman" pitchFamily="18" charset="0"/>
              </a:rPr>
              <a:t>рассматривать личные  способности и сильные  стороны (полные ячейки).</a:t>
            </a:r>
          </a:p>
        </p:txBody>
      </p:sp>
      <p:grpSp>
        <p:nvGrpSpPr>
          <p:cNvPr id="25" name="Gruppierung 1"/>
          <p:cNvGrpSpPr>
            <a:grpSpLocks noChangeAspect="1"/>
          </p:cNvGrpSpPr>
          <p:nvPr/>
        </p:nvGrpSpPr>
        <p:grpSpPr>
          <a:xfrm>
            <a:off x="5199745" y="1340768"/>
            <a:ext cx="3692254" cy="3185375"/>
            <a:chOff x="5220072" y="2132856"/>
            <a:chExt cx="3030031" cy="2614063"/>
          </a:xfrm>
        </p:grpSpPr>
        <p:pic>
          <p:nvPicPr>
            <p:cNvPr id="32" name="Grafik 3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0072" y="2132856"/>
              <a:ext cx="3024709" cy="2519308"/>
            </a:xfrm>
            <a:prstGeom prst="rect">
              <a:avLst/>
            </a:prstGeom>
          </p:spPr>
        </p:pic>
        <p:sp>
          <p:nvSpPr>
            <p:cNvPr id="33" name="Textfeld 11"/>
            <p:cNvSpPr txBox="1">
              <a:spLocks noChangeArrowheads="1"/>
            </p:cNvSpPr>
            <p:nvPr/>
          </p:nvSpPr>
          <p:spPr bwMode="auto">
            <a:xfrm>
              <a:off x="5267672" y="2996952"/>
              <a:ext cx="1375892" cy="277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altLang="de-DE" sz="1600" b="1" dirty="0">
                  <a:solidFill>
                    <a:srgbClr val="C00000"/>
                  </a:solidFill>
                </a:rPr>
                <a:t>Отношения</a:t>
              </a:r>
              <a:endParaRPr lang="de-DE" altLang="de-DE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34" name="Textfeld 33"/>
            <p:cNvSpPr txBox="1"/>
            <p:nvPr/>
          </p:nvSpPr>
          <p:spPr>
            <a:xfrm>
              <a:off x="5267672" y="3559681"/>
              <a:ext cx="1799341" cy="303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de-DE" b="1" dirty="0" smtClean="0">
                  <a:solidFill>
                    <a:srgbClr val="C00000"/>
                  </a:solidFill>
                </a:rPr>
                <a:t>Способности</a:t>
              </a:r>
              <a:endParaRPr lang="de-DE" altLang="de-DE" b="1" dirty="0">
                <a:solidFill>
                  <a:srgbClr val="C00000"/>
                </a:solidFill>
              </a:endParaRPr>
            </a:p>
          </p:txBody>
        </p:sp>
        <p:sp>
          <p:nvSpPr>
            <p:cNvPr id="35" name="Textfeld 13"/>
            <p:cNvSpPr txBox="1">
              <a:spLocks noChangeArrowheads="1"/>
            </p:cNvSpPr>
            <p:nvPr/>
          </p:nvSpPr>
          <p:spPr bwMode="auto">
            <a:xfrm>
              <a:off x="5267672" y="4267026"/>
              <a:ext cx="1408897" cy="479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altLang="de-DE" sz="1600" b="1" dirty="0">
                  <a:solidFill>
                    <a:srgbClr val="C00000"/>
                  </a:solidFill>
                </a:rPr>
                <a:t>Внешность</a:t>
              </a:r>
            </a:p>
            <a:p>
              <a:endParaRPr lang="de-DE" altLang="de-DE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36" name="Textfeld 27"/>
            <p:cNvSpPr txBox="1">
              <a:spLocks noChangeArrowheads="1"/>
            </p:cNvSpPr>
            <p:nvPr/>
          </p:nvSpPr>
          <p:spPr bwMode="auto">
            <a:xfrm>
              <a:off x="7132150" y="2691861"/>
              <a:ext cx="1117953" cy="277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altLang="de-DE" sz="1600" b="1" dirty="0" smtClean="0">
                  <a:solidFill>
                    <a:srgbClr val="C00000"/>
                  </a:solidFill>
                </a:rPr>
                <a:t>Спорт</a:t>
              </a:r>
              <a:r>
                <a:rPr lang="de-DE" altLang="de-DE" sz="1600" dirty="0" smtClean="0">
                  <a:solidFill>
                    <a:schemeClr val="bg1"/>
                  </a:solidFill>
                </a:rPr>
                <a:t> </a:t>
              </a:r>
              <a:endParaRPr lang="de-DE" altLang="de-DE" sz="1600" dirty="0">
                <a:solidFill>
                  <a:schemeClr val="bg1"/>
                </a:solidFill>
              </a:endParaRPr>
            </a:p>
          </p:txBody>
        </p:sp>
        <p:sp>
          <p:nvSpPr>
            <p:cNvPr id="37" name="Textfeld 12"/>
            <p:cNvSpPr txBox="1">
              <a:spLocks noChangeArrowheads="1"/>
            </p:cNvSpPr>
            <p:nvPr/>
          </p:nvSpPr>
          <p:spPr bwMode="auto">
            <a:xfrm>
              <a:off x="7126828" y="3485701"/>
              <a:ext cx="858103" cy="277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altLang="de-DE" sz="1600" b="1" dirty="0" smtClean="0">
                  <a:solidFill>
                    <a:srgbClr val="C00000"/>
                  </a:solidFill>
                </a:rPr>
                <a:t>Хобби</a:t>
              </a:r>
              <a:endParaRPr lang="de-DE" altLang="de-DE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38" name="Textfeld 14"/>
            <p:cNvSpPr txBox="1">
              <a:spLocks noChangeArrowheads="1"/>
            </p:cNvSpPr>
            <p:nvPr/>
          </p:nvSpPr>
          <p:spPr bwMode="auto">
            <a:xfrm>
              <a:off x="7132150" y="4267025"/>
              <a:ext cx="849793" cy="277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altLang="de-DE" sz="1600" b="1" dirty="0">
                  <a:solidFill>
                    <a:srgbClr val="C00000"/>
                  </a:solidFill>
                </a:rPr>
                <a:t>Работа</a:t>
              </a:r>
              <a:endParaRPr lang="de-DE" altLang="de-DE" sz="16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noProof="0" dirty="0" smtClean="0">
                <a:solidFill>
                  <a:srgbClr val="646B86"/>
                </a:solidFill>
                <a:latin typeface="Verdana"/>
              </a:rPr>
              <a:t>12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</a:rPr>
              <a:t>Люди с низкой самооценкой ...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14" name="Wolkenförmige Legende 2"/>
          <p:cNvSpPr>
            <a:spLocks noChangeArrowheads="1"/>
          </p:cNvSpPr>
          <p:nvPr/>
        </p:nvSpPr>
        <p:spPr bwMode="auto">
          <a:xfrm>
            <a:off x="5959807" y="5085184"/>
            <a:ext cx="2084387" cy="527050"/>
          </a:xfrm>
          <a:prstGeom prst="cloudCallout">
            <a:avLst>
              <a:gd name="adj1" fmla="val -43296"/>
              <a:gd name="adj2" fmla="val -305403"/>
            </a:avLst>
          </a:prstGeom>
          <a:solidFill>
            <a:schemeClr val="accent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68580" tIns="34290" rIns="68580" bIns="34290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de-DE" sz="1800" dirty="0" smtClean="0">
                <a:solidFill>
                  <a:srgbClr val="000000"/>
                </a:solidFill>
                <a:latin typeface="Verdana" pitchFamily="34" charset="0"/>
              </a:rPr>
              <a:t>Лузер</a:t>
            </a:r>
            <a:r>
              <a:rPr lang="de-DE" altLang="de-DE" sz="1800" dirty="0" smtClean="0">
                <a:solidFill>
                  <a:srgbClr val="000000"/>
                </a:solidFill>
                <a:latin typeface="Verdana" pitchFamily="34" charset="0"/>
              </a:rPr>
              <a:t>!</a:t>
            </a:r>
          </a:p>
        </p:txBody>
      </p:sp>
      <p:sp>
        <p:nvSpPr>
          <p:cNvPr id="18" name="Textfeld 5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(“</a:t>
            </a:r>
            <a:r>
              <a:rPr lang="en-US" altLang="de-DE" sz="800" dirty="0" err="1" smtClean="0"/>
              <a:t>Neues</a:t>
            </a:r>
            <a:r>
              <a:rPr lang="en-US" altLang="de-DE" sz="800" dirty="0" smtClean="0"/>
              <a:t> Regal” by </a:t>
            </a:r>
            <a:r>
              <a:rPr lang="en-US" altLang="de-DE" sz="800" dirty="0"/>
              <a:t>Michael </a:t>
            </a:r>
            <a:r>
              <a:rPr lang="en-US" altLang="de-DE" sz="800" dirty="0" err="1" smtClean="0"/>
              <a:t>Fielitz</a:t>
            </a:r>
            <a:r>
              <a:rPr lang="en-US" altLang="de-DE" sz="800" dirty="0" smtClean="0"/>
              <a:t>)</a:t>
            </a:r>
            <a:endParaRPr lang="de-DE" altLang="de-DE" sz="800" dirty="0"/>
          </a:p>
        </p:txBody>
      </p:sp>
      <p:grpSp>
        <p:nvGrpSpPr>
          <p:cNvPr id="21" name="Gruppierung 20"/>
          <p:cNvGrpSpPr>
            <a:grpSpLocks noChangeAspect="1"/>
          </p:cNvGrpSpPr>
          <p:nvPr/>
        </p:nvGrpSpPr>
        <p:grpSpPr>
          <a:xfrm>
            <a:off x="5112000" y="1340768"/>
            <a:ext cx="3780000" cy="3069911"/>
            <a:chOff x="5148064" y="2132856"/>
            <a:chExt cx="3102039" cy="2519308"/>
          </a:xfrm>
        </p:grpSpPr>
        <p:pic>
          <p:nvPicPr>
            <p:cNvPr id="22" name="Grafik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0072" y="2132856"/>
              <a:ext cx="3024709" cy="2519308"/>
            </a:xfrm>
            <a:prstGeom prst="rect">
              <a:avLst/>
            </a:prstGeom>
          </p:spPr>
        </p:pic>
        <p:sp>
          <p:nvSpPr>
            <p:cNvPr id="23" name="Textfeld 11"/>
            <p:cNvSpPr txBox="1">
              <a:spLocks noChangeArrowheads="1"/>
            </p:cNvSpPr>
            <p:nvPr/>
          </p:nvSpPr>
          <p:spPr bwMode="auto">
            <a:xfrm>
              <a:off x="5267672" y="2996952"/>
              <a:ext cx="137589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altLang="de-DE" sz="1600" b="1" dirty="0">
                  <a:solidFill>
                    <a:srgbClr val="C00000"/>
                  </a:solidFill>
                </a:rPr>
                <a:t>Beziehung</a:t>
              </a:r>
            </a:p>
          </p:txBody>
        </p:sp>
        <p:sp>
          <p:nvSpPr>
            <p:cNvPr id="28" name="Textfeld 27"/>
            <p:cNvSpPr txBox="1"/>
            <p:nvPr/>
          </p:nvSpPr>
          <p:spPr>
            <a:xfrm>
              <a:off x="5148064" y="3601802"/>
              <a:ext cx="1799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altLang="de-DE" b="1" dirty="0" smtClean="0">
                  <a:solidFill>
                    <a:srgbClr val="C00000"/>
                  </a:solidFill>
                </a:rPr>
                <a:t>Fertigkeiten</a:t>
              </a:r>
              <a:endParaRPr lang="de-DE" altLang="de-DE" b="1" dirty="0">
                <a:solidFill>
                  <a:srgbClr val="C00000"/>
                </a:solidFill>
              </a:endParaRPr>
            </a:p>
          </p:txBody>
        </p:sp>
        <p:sp>
          <p:nvSpPr>
            <p:cNvPr id="31" name="Textfeld 13"/>
            <p:cNvSpPr txBox="1">
              <a:spLocks noChangeArrowheads="1"/>
            </p:cNvSpPr>
            <p:nvPr/>
          </p:nvSpPr>
          <p:spPr bwMode="auto">
            <a:xfrm>
              <a:off x="5267672" y="4267026"/>
              <a:ext cx="140889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altLang="de-DE" sz="1600" b="1" dirty="0">
                  <a:solidFill>
                    <a:srgbClr val="C00000"/>
                  </a:solidFill>
                </a:rPr>
                <a:t>Aussehen</a:t>
              </a:r>
            </a:p>
          </p:txBody>
        </p:sp>
        <p:sp>
          <p:nvSpPr>
            <p:cNvPr id="32" name="Textfeld 27"/>
            <p:cNvSpPr txBox="1">
              <a:spLocks noChangeArrowheads="1"/>
            </p:cNvSpPr>
            <p:nvPr/>
          </p:nvSpPr>
          <p:spPr bwMode="auto">
            <a:xfrm>
              <a:off x="7132150" y="2691861"/>
              <a:ext cx="111795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altLang="de-DE" sz="1600" b="1" dirty="0" smtClean="0">
                  <a:solidFill>
                    <a:srgbClr val="C00000"/>
                  </a:solidFill>
                </a:rPr>
                <a:t>Hobbies</a:t>
              </a:r>
              <a:r>
                <a:rPr lang="de-DE" altLang="de-DE" sz="1600" dirty="0" smtClean="0">
                  <a:solidFill>
                    <a:schemeClr val="bg1"/>
                  </a:solidFill>
                </a:rPr>
                <a:t> </a:t>
              </a:r>
              <a:endParaRPr lang="de-DE" altLang="de-DE" sz="1600" dirty="0">
                <a:solidFill>
                  <a:schemeClr val="bg1"/>
                </a:solidFill>
              </a:endParaRPr>
            </a:p>
          </p:txBody>
        </p:sp>
        <p:sp>
          <p:nvSpPr>
            <p:cNvPr id="33" name="Textfeld 12"/>
            <p:cNvSpPr txBox="1">
              <a:spLocks noChangeArrowheads="1"/>
            </p:cNvSpPr>
            <p:nvPr/>
          </p:nvSpPr>
          <p:spPr bwMode="auto">
            <a:xfrm>
              <a:off x="7126828" y="3485701"/>
              <a:ext cx="85810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altLang="de-DE" sz="1600" b="1" dirty="0">
                  <a:solidFill>
                    <a:srgbClr val="C00000"/>
                  </a:solidFill>
                </a:rPr>
                <a:t>Sport</a:t>
              </a:r>
            </a:p>
          </p:txBody>
        </p:sp>
        <p:sp>
          <p:nvSpPr>
            <p:cNvPr id="34" name="Textfeld 14"/>
            <p:cNvSpPr txBox="1">
              <a:spLocks noChangeArrowheads="1"/>
            </p:cNvSpPr>
            <p:nvPr/>
          </p:nvSpPr>
          <p:spPr bwMode="auto">
            <a:xfrm>
              <a:off x="7190396" y="4267025"/>
              <a:ext cx="849793" cy="338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altLang="de-DE" sz="1600" b="1" dirty="0">
                  <a:solidFill>
                    <a:srgbClr val="C00000"/>
                  </a:solidFill>
                </a:rPr>
                <a:t>Beruf</a:t>
              </a:r>
            </a:p>
          </p:txBody>
        </p:sp>
      </p:grpSp>
      <p:sp>
        <p:nvSpPr>
          <p:cNvPr id="35" name="Rectangle 3"/>
          <p:cNvSpPr txBox="1">
            <a:spLocks noChangeArrowheads="1"/>
          </p:cNvSpPr>
          <p:nvPr/>
        </p:nvSpPr>
        <p:spPr bwMode="auto">
          <a:xfrm>
            <a:off x="251520" y="1340768"/>
            <a:ext cx="4813300" cy="4392488"/>
          </a:xfrm>
          <a:prstGeom prst="rect">
            <a:avLst/>
          </a:prstGeom>
          <a:noFill/>
          <a:ln>
            <a:noFill/>
          </a:ln>
          <a:extLst/>
        </p:spPr>
        <p:txBody>
          <a:bodyPr lIns="68580" tIns="34290" rIns="68580" bIns="34290"/>
          <a:lstStyle>
            <a:lvl1pPr marL="265113" indent="-2651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>
                <a:tab pos="84138" algn="l"/>
              </a:tabLst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4pPr>
            <a:lvl5pPr marL="2149475" indent="-3206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charset="0"/>
              <a:buChar char="Ø"/>
              <a:tabLst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sz="1800" dirty="0">
                <a:ea typeface="+mn-ea"/>
                <a:cs typeface="Times New Roman" pitchFamily="18" charset="0"/>
              </a:rPr>
              <a:t>… сосредоточены на  собственных </a:t>
            </a:r>
            <a:r>
              <a:rPr lang="ru-RU" sz="1800" dirty="0" smtClean="0">
                <a:ea typeface="+mn-ea"/>
                <a:cs typeface="Times New Roman" pitchFamily="18" charset="0"/>
              </a:rPr>
              <a:t>пустых «ячейках</a:t>
            </a:r>
            <a:r>
              <a:rPr lang="ru-RU" sz="1800" dirty="0">
                <a:ea typeface="+mn-ea"/>
                <a:cs typeface="Times New Roman" pitchFamily="18" charset="0"/>
              </a:rPr>
              <a:t>» и на </a:t>
            </a:r>
            <a:r>
              <a:rPr lang="ru-RU" sz="1800" dirty="0" smtClean="0">
                <a:ea typeface="+mn-ea"/>
                <a:cs typeface="Times New Roman" pitchFamily="18" charset="0"/>
              </a:rPr>
              <a:t>полных «ячейках</a:t>
            </a:r>
            <a:r>
              <a:rPr lang="ru-RU" sz="1800" dirty="0">
                <a:ea typeface="+mn-ea"/>
                <a:cs typeface="Times New Roman" pitchFamily="18" charset="0"/>
              </a:rPr>
              <a:t>» других.</a:t>
            </a:r>
          </a:p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sz="1800" dirty="0">
                <a:ea typeface="+mn-ea"/>
                <a:cs typeface="Times New Roman" pitchFamily="18" charset="0"/>
              </a:rPr>
              <a:t>… склонны к обобщенным  негативным  самоутверждениям (напр</a:t>
            </a:r>
            <a:r>
              <a:rPr lang="ru-RU" sz="1800" dirty="0" smtClean="0">
                <a:ea typeface="+mn-ea"/>
                <a:cs typeface="Times New Roman" pitchFamily="18" charset="0"/>
              </a:rPr>
              <a:t>. «</a:t>
            </a:r>
            <a:r>
              <a:rPr lang="ru-RU" sz="1800" dirty="0">
                <a:ea typeface="+mn-ea"/>
                <a:cs typeface="Times New Roman" pitchFamily="18" charset="0"/>
              </a:rPr>
              <a:t>Я ни на что не годен»).</a:t>
            </a:r>
          </a:p>
          <a:p>
            <a:pPr marL="720000" indent="-360000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sz="1800" dirty="0">
                <a:ea typeface="+mn-ea"/>
                <a:cs typeface="Times New Roman" pitchFamily="18" charset="0"/>
              </a:rPr>
              <a:t>... не рассматривают по  отдельности личность  человека и его поведение  (напр. «Если я неуспешен в  одном деле, это означает,  что я неудачник»).</a:t>
            </a:r>
          </a:p>
        </p:txBody>
      </p:sp>
      <p:grpSp>
        <p:nvGrpSpPr>
          <p:cNvPr id="15" name="Gruppierung 1"/>
          <p:cNvGrpSpPr>
            <a:grpSpLocks noChangeAspect="1"/>
          </p:cNvGrpSpPr>
          <p:nvPr/>
        </p:nvGrpSpPr>
        <p:grpSpPr>
          <a:xfrm>
            <a:off x="5199745" y="1340768"/>
            <a:ext cx="3692254" cy="3185375"/>
            <a:chOff x="5220072" y="2132856"/>
            <a:chExt cx="3030031" cy="2614063"/>
          </a:xfrm>
        </p:grpSpPr>
        <p:pic>
          <p:nvPicPr>
            <p:cNvPr id="16" name="Grafik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0072" y="2132856"/>
              <a:ext cx="3024709" cy="2519308"/>
            </a:xfrm>
            <a:prstGeom prst="rect">
              <a:avLst/>
            </a:prstGeom>
          </p:spPr>
        </p:pic>
        <p:sp>
          <p:nvSpPr>
            <p:cNvPr id="17" name="Textfeld 11"/>
            <p:cNvSpPr txBox="1">
              <a:spLocks noChangeArrowheads="1"/>
            </p:cNvSpPr>
            <p:nvPr/>
          </p:nvSpPr>
          <p:spPr bwMode="auto">
            <a:xfrm>
              <a:off x="5267672" y="2996952"/>
              <a:ext cx="1375892" cy="277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altLang="de-DE" sz="1600" b="1" dirty="0">
                  <a:solidFill>
                    <a:srgbClr val="C00000"/>
                  </a:solidFill>
                </a:rPr>
                <a:t>Отношения</a:t>
              </a:r>
              <a:endParaRPr lang="de-DE" altLang="de-DE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20" name="Textfeld 19"/>
            <p:cNvSpPr txBox="1"/>
            <p:nvPr/>
          </p:nvSpPr>
          <p:spPr>
            <a:xfrm>
              <a:off x="5267672" y="3559681"/>
              <a:ext cx="1799341" cy="303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de-DE" b="1" dirty="0" smtClean="0">
                  <a:solidFill>
                    <a:srgbClr val="C00000"/>
                  </a:solidFill>
                </a:rPr>
                <a:t>Способности</a:t>
              </a:r>
              <a:endParaRPr lang="de-DE" altLang="de-DE" b="1" dirty="0">
                <a:solidFill>
                  <a:srgbClr val="C00000"/>
                </a:solidFill>
              </a:endParaRPr>
            </a:p>
          </p:txBody>
        </p:sp>
        <p:sp>
          <p:nvSpPr>
            <p:cNvPr id="24" name="Textfeld 13"/>
            <p:cNvSpPr txBox="1">
              <a:spLocks noChangeArrowheads="1"/>
            </p:cNvSpPr>
            <p:nvPr/>
          </p:nvSpPr>
          <p:spPr bwMode="auto">
            <a:xfrm>
              <a:off x="5267672" y="4267026"/>
              <a:ext cx="1408897" cy="479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altLang="de-DE" sz="1600" b="1" dirty="0">
                  <a:solidFill>
                    <a:srgbClr val="C00000"/>
                  </a:solidFill>
                </a:rPr>
                <a:t>Внешность</a:t>
              </a:r>
            </a:p>
            <a:p>
              <a:endParaRPr lang="de-DE" altLang="de-DE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25" name="Textfeld 27"/>
            <p:cNvSpPr txBox="1">
              <a:spLocks noChangeArrowheads="1"/>
            </p:cNvSpPr>
            <p:nvPr/>
          </p:nvSpPr>
          <p:spPr bwMode="auto">
            <a:xfrm>
              <a:off x="7132150" y="2691861"/>
              <a:ext cx="1117953" cy="277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altLang="de-DE" sz="1600" b="1" dirty="0" smtClean="0">
                  <a:solidFill>
                    <a:srgbClr val="C00000"/>
                  </a:solidFill>
                </a:rPr>
                <a:t>Спорт</a:t>
              </a:r>
              <a:r>
                <a:rPr lang="de-DE" altLang="de-DE" sz="1600" dirty="0" smtClean="0">
                  <a:solidFill>
                    <a:schemeClr val="bg1"/>
                  </a:solidFill>
                </a:rPr>
                <a:t> </a:t>
              </a:r>
              <a:endParaRPr lang="de-DE" altLang="de-DE" sz="1600" dirty="0">
                <a:solidFill>
                  <a:schemeClr val="bg1"/>
                </a:solidFill>
              </a:endParaRPr>
            </a:p>
          </p:txBody>
        </p:sp>
        <p:sp>
          <p:nvSpPr>
            <p:cNvPr id="26" name="Textfeld 12"/>
            <p:cNvSpPr txBox="1">
              <a:spLocks noChangeArrowheads="1"/>
            </p:cNvSpPr>
            <p:nvPr/>
          </p:nvSpPr>
          <p:spPr bwMode="auto">
            <a:xfrm>
              <a:off x="7126828" y="3485701"/>
              <a:ext cx="858103" cy="277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altLang="de-DE" sz="1600" b="1" dirty="0" smtClean="0">
                  <a:solidFill>
                    <a:srgbClr val="C00000"/>
                  </a:solidFill>
                </a:rPr>
                <a:t>Хобби</a:t>
              </a:r>
              <a:endParaRPr lang="de-DE" altLang="de-DE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27" name="Textfeld 14"/>
            <p:cNvSpPr txBox="1">
              <a:spLocks noChangeArrowheads="1"/>
            </p:cNvSpPr>
            <p:nvPr/>
          </p:nvSpPr>
          <p:spPr bwMode="auto">
            <a:xfrm>
              <a:off x="7132150" y="4267025"/>
              <a:ext cx="849793" cy="277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altLang="de-DE" sz="1600" b="1" dirty="0">
                  <a:solidFill>
                    <a:srgbClr val="C00000"/>
                  </a:solidFill>
                </a:rPr>
                <a:t>Работа</a:t>
              </a:r>
              <a:endParaRPr lang="de-DE" altLang="de-DE" sz="16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9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noProof="0" dirty="0" smtClean="0">
                <a:solidFill>
                  <a:srgbClr val="646B86"/>
                </a:solidFill>
                <a:latin typeface="Verdana"/>
              </a:rPr>
              <a:t>13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hteck 1"/>
          <p:cNvSpPr>
            <a:spLocks noChangeArrowheads="1"/>
          </p:cNvSpPr>
          <p:nvPr/>
        </p:nvSpPr>
        <p:spPr bwMode="auto">
          <a:xfrm>
            <a:off x="1187624" y="5025950"/>
            <a:ext cx="640538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ru-RU" altLang="de-DE" dirty="0">
                <a:solidFill>
                  <a:srgbClr val="006699"/>
                </a:solidFill>
              </a:rPr>
              <a:t>В какой «ячейке» вы в течение долгого времени ничего не искали?</a:t>
            </a:r>
          </a:p>
          <a:p>
            <a:pPr algn="ctr" eaLnBrk="1" hangingPunct="1"/>
            <a:r>
              <a:rPr lang="ru-RU" altLang="de-DE" dirty="0">
                <a:solidFill>
                  <a:srgbClr val="006699"/>
                </a:solidFill>
              </a:rPr>
              <a:t>Какие «сокровища» могли бы быть там спрятаны?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</a:rPr>
              <a:t>Не забудьте…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20" name="AutoShape 9"/>
          <p:cNvSpPr>
            <a:spLocks noChangeArrowheads="1"/>
          </p:cNvSpPr>
          <p:nvPr/>
        </p:nvSpPr>
        <p:spPr bwMode="auto">
          <a:xfrm>
            <a:off x="6882895" y="4309913"/>
            <a:ext cx="1744662" cy="703263"/>
          </a:xfrm>
          <a:prstGeom prst="wedgeRoundRectCallout">
            <a:avLst>
              <a:gd name="adj1" fmla="val -69516"/>
              <a:gd name="adj2" fmla="val -82353"/>
              <a:gd name="adj3" fmla="val 16667"/>
            </a:avLst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ru-RU" sz="1000" i="1" dirty="0">
                <a:solidFill>
                  <a:srgbClr val="000000"/>
                </a:solidFill>
              </a:rPr>
              <a:t>Я безработный на  данный момент;  провалил последнее  </a:t>
            </a:r>
            <a:r>
              <a:rPr lang="ru-RU" sz="1000" i="1" dirty="0" smtClean="0">
                <a:solidFill>
                  <a:srgbClr val="000000"/>
                </a:solidFill>
              </a:rPr>
              <a:t>собеседование</a:t>
            </a:r>
            <a:r>
              <a:rPr lang="de-DE" sz="1000" i="1" dirty="0" smtClean="0">
                <a:solidFill>
                  <a:srgbClr val="000000"/>
                </a:solidFill>
              </a:rPr>
              <a:t>…</a:t>
            </a:r>
            <a:endParaRPr lang="ru-RU" sz="1000" i="1" dirty="0">
              <a:solidFill>
                <a:srgbClr val="000000"/>
              </a:solidFill>
            </a:endParaRPr>
          </a:p>
        </p:txBody>
      </p:sp>
      <p:grpSp>
        <p:nvGrpSpPr>
          <p:cNvPr id="26" name="Group 35"/>
          <p:cNvGrpSpPr>
            <a:grpSpLocks/>
          </p:cNvGrpSpPr>
          <p:nvPr/>
        </p:nvGrpSpPr>
        <p:grpSpPr bwMode="auto">
          <a:xfrm>
            <a:off x="0" y="6167432"/>
            <a:ext cx="2265363" cy="561974"/>
            <a:chOff x="0" y="3957"/>
            <a:chExt cx="1427" cy="354"/>
          </a:xfrm>
        </p:grpSpPr>
        <p:sp>
          <p:nvSpPr>
            <p:cNvPr id="27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427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/>
            </a:p>
          </p:txBody>
        </p:sp>
        <p:pic>
          <p:nvPicPr>
            <p:cNvPr id="28" name="Picture 70" descr="Notizen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Text Box 71"/>
            <p:cNvSpPr txBox="1">
              <a:spLocks noChangeArrowheads="1"/>
            </p:cNvSpPr>
            <p:nvPr/>
          </p:nvSpPr>
          <p:spPr bwMode="auto">
            <a:xfrm>
              <a:off x="113" y="4001"/>
              <a:ext cx="1314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 i="1" dirty="0">
                  <a:sym typeface="Wingdings" pitchFamily="2" charset="2"/>
                </a:rPr>
                <a:t>  </a:t>
              </a:r>
              <a:r>
                <a:rPr lang="de-DE" altLang="de-DE" sz="1200" i="1" dirty="0">
                  <a:sym typeface="Wingdings" pitchFamily="2" charset="2"/>
                </a:rPr>
                <a:t></a:t>
              </a:r>
              <a:r>
                <a:rPr lang="de-DE" altLang="de-DE" sz="1200" i="1" dirty="0"/>
                <a:t> </a:t>
              </a:r>
              <a:r>
                <a:rPr lang="ru-RU" altLang="de-DE" sz="1200" i="1" dirty="0" smtClean="0"/>
                <a:t>Рабочий лист </a:t>
              </a:r>
              <a:r>
                <a:rPr lang="de-DE" altLang="de-DE" sz="1200" i="1" dirty="0" smtClean="0"/>
                <a:t>10.2</a:t>
              </a:r>
              <a:endParaRPr lang="de-DE" altLang="de-DE" sz="1200" i="1" dirty="0"/>
            </a:p>
            <a:p>
              <a:pPr eaLnBrk="1" hangingPunct="1"/>
              <a:r>
                <a:rPr lang="de-DE" altLang="de-DE" sz="1200" dirty="0"/>
                <a:t>     </a:t>
              </a:r>
            </a:p>
          </p:txBody>
        </p:sp>
      </p:grpSp>
      <p:sp>
        <p:nvSpPr>
          <p:cNvPr id="34" name="Textfeld 5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(“</a:t>
            </a:r>
            <a:r>
              <a:rPr lang="en-US" altLang="de-DE" sz="800" dirty="0" err="1" smtClean="0"/>
              <a:t>Neues</a:t>
            </a:r>
            <a:r>
              <a:rPr lang="en-US" altLang="de-DE" sz="800" dirty="0" smtClean="0"/>
              <a:t> Regal” by </a:t>
            </a:r>
            <a:r>
              <a:rPr lang="en-US" altLang="de-DE" sz="800" dirty="0"/>
              <a:t>Michael </a:t>
            </a:r>
            <a:r>
              <a:rPr lang="en-US" altLang="de-DE" sz="800" dirty="0" err="1" smtClean="0"/>
              <a:t>Fielitz</a:t>
            </a:r>
            <a:r>
              <a:rPr lang="en-US" altLang="de-DE" sz="800" dirty="0" smtClean="0"/>
              <a:t>)</a:t>
            </a:r>
            <a:endParaRPr lang="de-DE" altLang="de-DE" sz="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150" y="1839913"/>
            <a:ext cx="3694113" cy="318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" name="object 14"/>
          <p:cNvSpPr/>
          <p:nvPr/>
        </p:nvSpPr>
        <p:spPr>
          <a:xfrm>
            <a:off x="83210" y="2153797"/>
            <a:ext cx="2832605" cy="1304925"/>
          </a:xfrm>
          <a:custGeom>
            <a:avLst/>
            <a:gdLst/>
            <a:ahLst/>
            <a:cxnLst/>
            <a:rect l="l" t="t" r="r" b="b"/>
            <a:pathLst>
              <a:path w="3013075" h="1304925">
                <a:moveTo>
                  <a:pt x="0" y="217424"/>
                </a:moveTo>
                <a:lnTo>
                  <a:pt x="5742" y="167591"/>
                </a:lnTo>
                <a:lnTo>
                  <a:pt x="22099" y="121834"/>
                </a:lnTo>
                <a:lnTo>
                  <a:pt x="47766" y="81463"/>
                </a:lnTo>
                <a:lnTo>
                  <a:pt x="81436" y="47786"/>
                </a:lnTo>
                <a:lnTo>
                  <a:pt x="121807" y="22110"/>
                </a:lnTo>
                <a:lnTo>
                  <a:pt x="167571" y="5745"/>
                </a:lnTo>
                <a:lnTo>
                  <a:pt x="217423" y="0"/>
                </a:lnTo>
                <a:lnTo>
                  <a:pt x="1273048" y="0"/>
                </a:lnTo>
                <a:lnTo>
                  <a:pt x="1818639" y="0"/>
                </a:lnTo>
                <a:lnTo>
                  <a:pt x="1964944" y="0"/>
                </a:lnTo>
                <a:lnTo>
                  <a:pt x="2014776" y="5745"/>
                </a:lnTo>
                <a:lnTo>
                  <a:pt x="2060533" y="22110"/>
                </a:lnTo>
                <a:lnTo>
                  <a:pt x="2100904" y="47786"/>
                </a:lnTo>
                <a:lnTo>
                  <a:pt x="2134581" y="81463"/>
                </a:lnTo>
                <a:lnTo>
                  <a:pt x="2160257" y="121834"/>
                </a:lnTo>
                <a:lnTo>
                  <a:pt x="2176622" y="167591"/>
                </a:lnTo>
                <a:lnTo>
                  <a:pt x="2182368" y="217424"/>
                </a:lnTo>
                <a:lnTo>
                  <a:pt x="2182368" y="760984"/>
                </a:lnTo>
                <a:lnTo>
                  <a:pt x="3012694" y="725042"/>
                </a:lnTo>
                <a:lnTo>
                  <a:pt x="2182368" y="1087120"/>
                </a:lnTo>
                <a:lnTo>
                  <a:pt x="2176622" y="1136952"/>
                </a:lnTo>
                <a:lnTo>
                  <a:pt x="2160257" y="1182709"/>
                </a:lnTo>
                <a:lnTo>
                  <a:pt x="2134581" y="1223080"/>
                </a:lnTo>
                <a:lnTo>
                  <a:pt x="2100904" y="1256757"/>
                </a:lnTo>
                <a:lnTo>
                  <a:pt x="2060533" y="1282433"/>
                </a:lnTo>
                <a:lnTo>
                  <a:pt x="2014776" y="1298798"/>
                </a:lnTo>
                <a:lnTo>
                  <a:pt x="1964944" y="1304544"/>
                </a:lnTo>
                <a:lnTo>
                  <a:pt x="1818639" y="1304544"/>
                </a:lnTo>
                <a:lnTo>
                  <a:pt x="1273048" y="1304544"/>
                </a:lnTo>
                <a:lnTo>
                  <a:pt x="217423" y="1304544"/>
                </a:lnTo>
                <a:lnTo>
                  <a:pt x="167571" y="1298798"/>
                </a:lnTo>
                <a:lnTo>
                  <a:pt x="121807" y="1282433"/>
                </a:lnTo>
                <a:lnTo>
                  <a:pt x="81436" y="1256757"/>
                </a:lnTo>
                <a:lnTo>
                  <a:pt x="47766" y="1223080"/>
                </a:lnTo>
                <a:lnTo>
                  <a:pt x="22099" y="1182709"/>
                </a:lnTo>
                <a:lnTo>
                  <a:pt x="5742" y="1136952"/>
                </a:lnTo>
                <a:lnTo>
                  <a:pt x="0" y="1087120"/>
                </a:lnTo>
                <a:lnTo>
                  <a:pt x="0" y="760984"/>
                </a:lnTo>
                <a:lnTo>
                  <a:pt x="0" y="217424"/>
                </a:lnTo>
                <a:close/>
              </a:path>
            </a:pathLst>
          </a:custGeom>
          <a:ln w="9144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15"/>
          <p:cNvSpPr txBox="1"/>
          <p:nvPr/>
        </p:nvSpPr>
        <p:spPr>
          <a:xfrm>
            <a:off x="286673" y="2250822"/>
            <a:ext cx="1837055" cy="1106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</a:pPr>
            <a:r>
              <a:rPr sz="1200" i="1" dirty="0">
                <a:latin typeface="Verdana"/>
                <a:cs typeface="Verdana"/>
              </a:rPr>
              <a:t>Я </a:t>
            </a:r>
            <a:r>
              <a:rPr sz="1200" i="1" spc="-5" dirty="0">
                <a:latin typeface="Verdana"/>
                <a:cs typeface="Verdana"/>
              </a:rPr>
              <a:t>хороший</a:t>
            </a:r>
            <a:r>
              <a:rPr sz="1200" i="1" spc="-90" dirty="0">
                <a:latin typeface="Verdana"/>
                <a:cs typeface="Verdana"/>
              </a:rPr>
              <a:t> </a:t>
            </a:r>
            <a:r>
              <a:rPr sz="1200" i="1" dirty="0">
                <a:latin typeface="Verdana"/>
                <a:cs typeface="Verdana"/>
              </a:rPr>
              <a:t>слушатель,  надежный человек,  </a:t>
            </a:r>
            <a:r>
              <a:rPr sz="1200" i="1" spc="-5" dirty="0">
                <a:latin typeface="Verdana"/>
                <a:cs typeface="Verdana"/>
              </a:rPr>
              <a:t>способный  поддерживать своих  друзей и придать им  </a:t>
            </a:r>
            <a:r>
              <a:rPr sz="1200" i="1" dirty="0">
                <a:latin typeface="Verdana"/>
                <a:cs typeface="Verdana"/>
              </a:rPr>
              <a:t>хорошее</a:t>
            </a:r>
            <a:r>
              <a:rPr sz="1200" i="1" spc="-80" dirty="0">
                <a:latin typeface="Verdana"/>
                <a:cs typeface="Verdana"/>
              </a:rPr>
              <a:t> </a:t>
            </a:r>
            <a:r>
              <a:rPr sz="1200" i="1" spc="-5" dirty="0">
                <a:latin typeface="Verdana"/>
                <a:cs typeface="Verdana"/>
              </a:rPr>
              <a:t>настроение...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57" name="object 4"/>
          <p:cNvSpPr/>
          <p:nvPr/>
        </p:nvSpPr>
        <p:spPr>
          <a:xfrm flipV="1">
            <a:off x="227013" y="3676874"/>
            <a:ext cx="2497138" cy="985268"/>
          </a:xfrm>
          <a:custGeom>
            <a:avLst/>
            <a:gdLst/>
            <a:ahLst/>
            <a:cxnLst/>
            <a:rect l="l" t="t" r="r" b="b"/>
            <a:pathLst>
              <a:path w="2807970" h="1102360">
                <a:moveTo>
                  <a:pt x="0" y="183642"/>
                </a:moveTo>
                <a:lnTo>
                  <a:pt x="6559" y="134805"/>
                </a:lnTo>
                <a:lnTo>
                  <a:pt x="25072" y="90932"/>
                </a:lnTo>
                <a:lnTo>
                  <a:pt x="53787" y="53768"/>
                </a:lnTo>
                <a:lnTo>
                  <a:pt x="90954" y="25061"/>
                </a:lnTo>
                <a:lnTo>
                  <a:pt x="134822" y="6556"/>
                </a:lnTo>
                <a:lnTo>
                  <a:pt x="183641" y="0"/>
                </a:lnTo>
                <a:lnTo>
                  <a:pt x="1196594" y="0"/>
                </a:lnTo>
                <a:lnTo>
                  <a:pt x="1709420" y="0"/>
                </a:lnTo>
                <a:lnTo>
                  <a:pt x="1867662" y="0"/>
                </a:lnTo>
                <a:lnTo>
                  <a:pt x="1916498" y="6556"/>
                </a:lnTo>
                <a:lnTo>
                  <a:pt x="1960371" y="25061"/>
                </a:lnTo>
                <a:lnTo>
                  <a:pt x="1997535" y="53768"/>
                </a:lnTo>
                <a:lnTo>
                  <a:pt x="2026242" y="90932"/>
                </a:lnTo>
                <a:lnTo>
                  <a:pt x="2044747" y="134805"/>
                </a:lnTo>
                <a:lnTo>
                  <a:pt x="2051303" y="183642"/>
                </a:lnTo>
                <a:lnTo>
                  <a:pt x="2807716" y="150495"/>
                </a:lnTo>
                <a:lnTo>
                  <a:pt x="2051303" y="459105"/>
                </a:lnTo>
                <a:lnTo>
                  <a:pt x="2051303" y="918210"/>
                </a:lnTo>
                <a:lnTo>
                  <a:pt x="2044747" y="967046"/>
                </a:lnTo>
                <a:lnTo>
                  <a:pt x="2026242" y="1010920"/>
                </a:lnTo>
                <a:lnTo>
                  <a:pt x="1997535" y="1048083"/>
                </a:lnTo>
                <a:lnTo>
                  <a:pt x="1960371" y="1076790"/>
                </a:lnTo>
                <a:lnTo>
                  <a:pt x="1916498" y="1095295"/>
                </a:lnTo>
                <a:lnTo>
                  <a:pt x="1867662" y="1101852"/>
                </a:lnTo>
                <a:lnTo>
                  <a:pt x="1709420" y="1101852"/>
                </a:lnTo>
                <a:lnTo>
                  <a:pt x="1196594" y="1101852"/>
                </a:lnTo>
                <a:lnTo>
                  <a:pt x="183641" y="1101852"/>
                </a:lnTo>
                <a:lnTo>
                  <a:pt x="134822" y="1095295"/>
                </a:lnTo>
                <a:lnTo>
                  <a:pt x="90954" y="1076790"/>
                </a:lnTo>
                <a:lnTo>
                  <a:pt x="53787" y="1048083"/>
                </a:lnTo>
                <a:lnTo>
                  <a:pt x="25072" y="1010920"/>
                </a:lnTo>
                <a:lnTo>
                  <a:pt x="6559" y="967046"/>
                </a:lnTo>
                <a:lnTo>
                  <a:pt x="0" y="918210"/>
                </a:lnTo>
                <a:lnTo>
                  <a:pt x="0" y="459105"/>
                </a:lnTo>
                <a:lnTo>
                  <a:pt x="0" y="183642"/>
                </a:lnTo>
                <a:close/>
              </a:path>
            </a:pathLst>
          </a:custGeom>
          <a:ln w="9144">
            <a:solidFill>
              <a:srgbClr val="336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"/>
          <p:cNvSpPr txBox="1"/>
          <p:nvPr/>
        </p:nvSpPr>
        <p:spPr>
          <a:xfrm>
            <a:off x="373554" y="3698857"/>
            <a:ext cx="1628139" cy="923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</a:pPr>
            <a:r>
              <a:rPr sz="1200" i="1" dirty="0">
                <a:latin typeface="Verdana"/>
                <a:cs typeface="Verdana"/>
              </a:rPr>
              <a:t>Я </a:t>
            </a:r>
            <a:r>
              <a:rPr sz="1200" i="1" spc="-5" dirty="0">
                <a:latin typeface="Verdana"/>
                <a:cs typeface="Verdana"/>
              </a:rPr>
              <a:t>доволен своими  волосам и мне  нравятся </a:t>
            </a:r>
            <a:r>
              <a:rPr sz="1200" i="1" dirty="0">
                <a:latin typeface="Verdana"/>
                <a:cs typeface="Verdana"/>
              </a:rPr>
              <a:t>мои</a:t>
            </a:r>
            <a:r>
              <a:rPr sz="1200" i="1" spc="-35" dirty="0">
                <a:latin typeface="Verdana"/>
                <a:cs typeface="Verdana"/>
              </a:rPr>
              <a:t> </a:t>
            </a:r>
            <a:r>
              <a:rPr sz="1200" i="1" spc="-5" dirty="0">
                <a:latin typeface="Verdana"/>
                <a:cs typeface="Verdana"/>
              </a:rPr>
              <a:t>глаза,  </a:t>
            </a:r>
            <a:r>
              <a:rPr sz="1200" i="1" dirty="0">
                <a:latin typeface="Verdana"/>
                <a:cs typeface="Verdana"/>
              </a:rPr>
              <a:t>но я хотел </a:t>
            </a:r>
            <a:r>
              <a:rPr sz="1200" i="1" spc="-10" dirty="0">
                <a:latin typeface="Verdana"/>
                <a:cs typeface="Verdana"/>
              </a:rPr>
              <a:t>бы </a:t>
            </a:r>
            <a:r>
              <a:rPr sz="1200" i="1" spc="-5" dirty="0">
                <a:latin typeface="Verdana"/>
                <a:cs typeface="Verdana"/>
              </a:rPr>
              <a:t>быть  выше</a:t>
            </a:r>
            <a:r>
              <a:rPr sz="1200" i="1" spc="-65" dirty="0">
                <a:latin typeface="Verdana"/>
                <a:cs typeface="Verdana"/>
              </a:rPr>
              <a:t> </a:t>
            </a:r>
            <a:r>
              <a:rPr sz="1200" i="1" spc="-5" dirty="0">
                <a:latin typeface="Verdana"/>
                <a:cs typeface="Verdana"/>
              </a:rPr>
              <a:t>ростом...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18" name="AutoShape 7"/>
          <p:cNvSpPr>
            <a:spLocks noChangeArrowheads="1"/>
          </p:cNvSpPr>
          <p:nvPr/>
        </p:nvSpPr>
        <p:spPr bwMode="auto">
          <a:xfrm>
            <a:off x="6861373" y="1844824"/>
            <a:ext cx="1743075" cy="1393485"/>
          </a:xfrm>
          <a:prstGeom prst="wedgeRoundRectCallout">
            <a:avLst>
              <a:gd name="adj1" fmla="val -69277"/>
              <a:gd name="adj2" fmla="val 10436"/>
              <a:gd name="adj3" fmla="val 16667"/>
            </a:avLst>
          </a:prstGeom>
          <a:solidFill>
            <a:schemeClr val="bg1"/>
          </a:solidFill>
          <a:ln w="9525">
            <a:solidFill>
              <a:srgbClr val="00FF00"/>
            </a:solidFill>
            <a:miter lim="800000"/>
            <a:headEnd/>
            <a:tailEnd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ru-RU" sz="1000" i="1" dirty="0">
                <a:solidFill>
                  <a:srgbClr val="000000"/>
                </a:solidFill>
              </a:rPr>
              <a:t>Мне нравится готовить и  я знаю много о музыке и  политике.</a:t>
            </a:r>
          </a:p>
          <a:p>
            <a:pPr algn="ctr" eaLnBrk="1" hangingPunct="1">
              <a:defRPr/>
            </a:pPr>
            <a:r>
              <a:rPr lang="ru-RU" sz="1000" i="1" dirty="0">
                <a:solidFill>
                  <a:srgbClr val="000000"/>
                </a:solidFill>
              </a:rPr>
              <a:t>Меня интересует также  литература и фильмы...</a:t>
            </a: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noProof="0" dirty="0" smtClean="0">
                <a:solidFill>
                  <a:srgbClr val="646B86"/>
                </a:solidFill>
                <a:latin typeface="Verdana"/>
              </a:rPr>
              <a:t>14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Inhaltsplatzhalter 2"/>
          <p:cNvSpPr>
            <a:spLocks noGrp="1"/>
          </p:cNvSpPr>
          <p:nvPr>
            <p:ph idx="1"/>
          </p:nvPr>
        </p:nvSpPr>
        <p:spPr>
          <a:xfrm>
            <a:off x="250824" y="1339200"/>
            <a:ext cx="8640763" cy="4598988"/>
          </a:xfrm>
        </p:spPr>
        <p:txBody>
          <a:bodyPr/>
          <a:lstStyle/>
          <a:p>
            <a:pPr marL="180000" indent="0">
              <a:spcBef>
                <a:spcPts val="1200"/>
              </a:spcBef>
              <a:buNone/>
            </a:pPr>
            <a:r>
              <a:rPr lang="ru-RU" altLang="de-D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Почему иногда сложно назвать свои сильные стороны</a:t>
            </a:r>
            <a:r>
              <a:rPr lang="ru-RU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pPr marL="180000" indent="0">
              <a:spcBef>
                <a:spcPts val="1200"/>
              </a:spcBef>
              <a:buNone/>
            </a:pP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altLang="de-DE" sz="18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Обструктивное предположение: «Не губите свой рог</a:t>
            </a:r>
            <a:r>
              <a:rPr lang="ru-RU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».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altLang="de-DE" sz="18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Во время </a:t>
            </a:r>
            <a:r>
              <a:rPr lang="ru-RU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острой фазы </a:t>
            </a:r>
            <a:r>
              <a:rPr lang="ru-RU" altLang="de-DE" sz="18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болезни </a:t>
            </a:r>
            <a:r>
              <a:rPr lang="ru-RU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меньше </a:t>
            </a:r>
            <a:r>
              <a:rPr lang="ru-RU" altLang="de-DE" sz="18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возможностей показать свои сильные стороны и распознать их.</a:t>
            </a:r>
            <a:endParaRPr lang="en-GB" altLang="de-DE" sz="1800" kern="1200" dirty="0">
              <a:solidFill>
                <a:schemeClr val="tx1"/>
              </a:solidFill>
              <a:latin typeface="Verdana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24581" name="Textfeld 5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(“treasure chest” by </a:t>
            </a:r>
            <a:r>
              <a:rPr lang="en-US" altLang="de-DE" sz="800" dirty="0" err="1" smtClean="0"/>
              <a:t>burnbless</a:t>
            </a:r>
            <a:r>
              <a:rPr lang="en-US" altLang="de-DE" sz="800" dirty="0" smtClean="0"/>
              <a:t>) </a:t>
            </a:r>
            <a:endParaRPr lang="de-DE" altLang="de-DE" sz="800" dirty="0"/>
          </a:p>
        </p:txBody>
      </p:sp>
      <p:pic>
        <p:nvPicPr>
          <p:cNvPr id="18" name="Grafik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0" y="5753100"/>
            <a:ext cx="1524000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</a:rPr>
              <a:t>Помните свои сильные </a:t>
            </a:r>
            <a:r>
              <a:rPr lang="ru-RU" altLang="de-DE" sz="2000" dirty="0" smtClean="0">
                <a:solidFill>
                  <a:schemeClr val="accent1"/>
                </a:solidFill>
              </a:rPr>
              <a:t>стороны</a:t>
            </a:r>
            <a:endParaRPr lang="ru-RU" altLang="de-DE" sz="2000" dirty="0">
              <a:solidFill>
                <a:schemeClr val="accent1"/>
              </a:solidFill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noProof="0" dirty="0" smtClean="0">
                <a:solidFill>
                  <a:srgbClr val="646B86"/>
                </a:solidFill>
                <a:latin typeface="Verdana"/>
              </a:rPr>
              <a:t>15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295805" y="5623272"/>
            <a:ext cx="6650037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GB" sz="1100" dirty="0" smtClean="0">
                <a:ea typeface="Verdana" pitchFamily="34" charset="0"/>
                <a:cs typeface="Verdana" pitchFamily="34" charset="0"/>
              </a:rPr>
              <a:t>* </a:t>
            </a:r>
            <a:r>
              <a:rPr lang="ru-RU" sz="1100" dirty="0">
                <a:ea typeface="Verdana" pitchFamily="34" charset="0"/>
                <a:cs typeface="Verdana" pitchFamily="34" charset="0"/>
              </a:rPr>
              <a:t>В дневнике радости следует </a:t>
            </a:r>
            <a:r>
              <a:rPr lang="ru-RU" sz="1100" dirty="0" smtClean="0">
                <a:ea typeface="Verdana" pitchFamily="34" charset="0"/>
                <a:cs typeface="Verdana" pitchFamily="34" charset="0"/>
              </a:rPr>
              <a:t>отмечать только </a:t>
            </a:r>
            <a:r>
              <a:rPr lang="ru-RU" sz="1100" dirty="0">
                <a:ea typeface="Verdana" pitchFamily="34" charset="0"/>
                <a:cs typeface="Verdana" pitchFamily="34" charset="0"/>
              </a:rPr>
              <a:t>положительные события дня</a:t>
            </a:r>
            <a:endParaRPr lang="en-GB" sz="1100" dirty="0">
              <a:ea typeface="Verdana" pitchFamily="34" charset="0"/>
              <a:cs typeface="Verdana" pitchFamily="34" charset="0"/>
            </a:endParaRPr>
          </a:p>
        </p:txBody>
      </p:sp>
      <p:pic>
        <p:nvPicPr>
          <p:cNvPr id="25605" name="Grafik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0" y="5753100"/>
            <a:ext cx="1524000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Textfeld 6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(“treasure chest” by </a:t>
            </a:r>
            <a:r>
              <a:rPr lang="en-US" altLang="de-DE" sz="800" dirty="0" err="1" smtClean="0"/>
              <a:t>burnbless</a:t>
            </a:r>
            <a:r>
              <a:rPr lang="en-US" altLang="de-DE" sz="800" dirty="0" smtClean="0"/>
              <a:t>) </a:t>
            </a:r>
            <a:endParaRPr lang="de-DE" altLang="de-DE" sz="800" dirty="0"/>
          </a:p>
        </p:txBody>
      </p:sp>
      <p:grpSp>
        <p:nvGrpSpPr>
          <p:cNvPr id="15" name="Group 35"/>
          <p:cNvGrpSpPr>
            <a:grpSpLocks/>
          </p:cNvGrpSpPr>
          <p:nvPr/>
        </p:nvGrpSpPr>
        <p:grpSpPr bwMode="auto">
          <a:xfrm>
            <a:off x="0" y="6167432"/>
            <a:ext cx="2265363" cy="561974"/>
            <a:chOff x="0" y="3957"/>
            <a:chExt cx="1427" cy="354"/>
          </a:xfrm>
        </p:grpSpPr>
        <p:sp>
          <p:nvSpPr>
            <p:cNvPr id="16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427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/>
            </a:p>
          </p:txBody>
        </p:sp>
        <p:pic>
          <p:nvPicPr>
            <p:cNvPr id="17" name="Picture 70" descr="Notizen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 Box 71"/>
            <p:cNvSpPr txBox="1">
              <a:spLocks noChangeArrowheads="1"/>
            </p:cNvSpPr>
            <p:nvPr/>
          </p:nvSpPr>
          <p:spPr bwMode="auto">
            <a:xfrm>
              <a:off x="113" y="4001"/>
              <a:ext cx="1314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>
                  <a:sym typeface="Wingdings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ru-RU" altLang="de-DE" sz="1200" i="1" dirty="0" smtClean="0"/>
                <a:t>Рабочий лист </a:t>
              </a:r>
              <a:r>
                <a:rPr lang="de-DE" altLang="de-DE" sz="1200" i="1" dirty="0" smtClean="0"/>
                <a:t>10.3</a:t>
              </a:r>
              <a:endParaRPr lang="de-DE" altLang="de-DE" sz="1200" i="1" dirty="0"/>
            </a:p>
            <a:p>
              <a:pPr eaLnBrk="1" hangingPunct="1"/>
              <a:r>
                <a:rPr lang="de-DE" altLang="de-DE" sz="1200" dirty="0"/>
                <a:t>     </a:t>
              </a:r>
            </a:p>
          </p:txBody>
        </p:sp>
      </p:grp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</a:rPr>
              <a:t>Помните свои сильные стороны</a:t>
            </a:r>
          </a:p>
        </p:txBody>
      </p:sp>
      <p:sp>
        <p:nvSpPr>
          <p:cNvPr id="20" name="Inhaltsplatzhalter 2"/>
          <p:cNvSpPr txBox="1">
            <a:spLocks/>
          </p:cNvSpPr>
          <p:nvPr/>
        </p:nvSpPr>
        <p:spPr bwMode="auto">
          <a:xfrm>
            <a:off x="250824" y="1339200"/>
            <a:ext cx="8640763" cy="3457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+mn-lt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+mn-lt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+mn-lt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828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286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743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200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180000" indent="0">
              <a:spcBef>
                <a:spcPts val="1200"/>
              </a:spcBef>
              <a:buNone/>
            </a:pPr>
            <a:r>
              <a:rPr lang="ru-RU" altLang="de-D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Поиск «потерянных сокровищ</a:t>
            </a:r>
            <a:r>
              <a:rPr lang="ru-RU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»:</a:t>
            </a:r>
          </a:p>
          <a:p>
            <a:pPr marL="180000" indent="0">
              <a:spcBef>
                <a:spcPts val="1200"/>
              </a:spcBef>
              <a:buNone/>
            </a:pP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altLang="de-DE" sz="1800" dirty="0" smtClean="0">
                <a:solidFill>
                  <a:schemeClr val="tx1"/>
                </a:solidFill>
                <a:latin typeface="Verdana" pitchFamily="34" charset="0"/>
              </a:rPr>
              <a:t>Спросите друзей и родственников каковы Ваши сильные </a:t>
            </a:r>
            <a:r>
              <a:rPr lang="ru-RU" altLang="de-DE" sz="1800" dirty="0">
                <a:solidFill>
                  <a:schemeClr val="tx1"/>
                </a:solidFill>
                <a:latin typeface="Verdana" pitchFamily="34" charset="0"/>
              </a:rPr>
              <a:t>стороны и что </a:t>
            </a:r>
            <a:r>
              <a:rPr lang="ru-RU" altLang="de-DE" sz="1800" dirty="0" smtClean="0">
                <a:solidFill>
                  <a:schemeClr val="tx1"/>
                </a:solidFill>
                <a:latin typeface="Verdana" pitchFamily="34" charset="0"/>
              </a:rPr>
              <a:t>они в Вас ценят.</a:t>
            </a:r>
            <a:endParaRPr lang="ru-RU" altLang="de-DE" sz="1800" dirty="0">
              <a:solidFill>
                <a:schemeClr val="tx1"/>
              </a:solidFill>
              <a:latin typeface="Verdana" pitchFamily="34" charset="0"/>
            </a:endParaRP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altLang="de-DE" sz="1800" dirty="0">
                <a:solidFill>
                  <a:schemeClr val="tx1"/>
                </a:solidFill>
                <a:latin typeface="Verdana" pitchFamily="34" charset="0"/>
              </a:rPr>
              <a:t>Подумайте о </a:t>
            </a:r>
            <a:r>
              <a:rPr lang="ru-RU" altLang="de-DE" sz="1800" u="sng" dirty="0" smtClean="0">
                <a:solidFill>
                  <a:schemeClr val="tx1"/>
                </a:solidFill>
                <a:latin typeface="Verdana" pitchFamily="34" charset="0"/>
              </a:rPr>
              <a:t>конкретных</a:t>
            </a:r>
            <a:r>
              <a:rPr lang="ru-RU" altLang="de-DE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ru-RU" altLang="de-DE" sz="1800" dirty="0">
                <a:solidFill>
                  <a:schemeClr val="tx1"/>
                </a:solidFill>
                <a:latin typeface="Verdana" pitchFamily="34" charset="0"/>
              </a:rPr>
              <a:t>ситуациях, в которых Вы чего-то добились и, возможно, получили </a:t>
            </a:r>
            <a:r>
              <a:rPr lang="ru-RU" altLang="de-DE" sz="1800" dirty="0" smtClean="0">
                <a:solidFill>
                  <a:schemeClr val="tx1"/>
                </a:solidFill>
                <a:latin typeface="Verdana" pitchFamily="34" charset="0"/>
              </a:rPr>
              <a:t>комплимент (даже если вам эти ситуации будут казаться мелочными или незначительными).</a:t>
            </a:r>
            <a:endParaRPr lang="ru-RU" altLang="de-DE" sz="1800" dirty="0">
              <a:solidFill>
                <a:schemeClr val="tx1"/>
              </a:solidFill>
              <a:latin typeface="Verdana" pitchFamily="34" charset="0"/>
            </a:endParaRP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altLang="de-DE" sz="1800" dirty="0">
                <a:solidFill>
                  <a:schemeClr val="tx1"/>
                </a:solidFill>
                <a:latin typeface="Verdana" pitchFamily="34" charset="0"/>
              </a:rPr>
              <a:t>... </a:t>
            </a:r>
            <a:r>
              <a:rPr lang="ru-RU" altLang="de-DE" sz="1800" dirty="0" smtClean="0">
                <a:solidFill>
                  <a:schemeClr val="tx1"/>
                </a:solidFill>
                <a:latin typeface="Verdana" pitchFamily="34" charset="0"/>
              </a:rPr>
              <a:t>записывайте </a:t>
            </a:r>
            <a:r>
              <a:rPr lang="ru-RU" altLang="de-DE" sz="1800" dirty="0">
                <a:solidFill>
                  <a:schemeClr val="tx1"/>
                </a:solidFill>
                <a:latin typeface="Verdana" pitchFamily="34" charset="0"/>
              </a:rPr>
              <a:t>комплименты </a:t>
            </a:r>
            <a:r>
              <a:rPr lang="ru-RU" altLang="de-DE" sz="1800" dirty="0" smtClean="0">
                <a:solidFill>
                  <a:schemeClr val="tx1"/>
                </a:solidFill>
                <a:latin typeface="Verdana" pitchFamily="34" charset="0"/>
              </a:rPr>
              <a:t>и конкретные ситуации в </a:t>
            </a:r>
            <a:r>
              <a:rPr lang="ru-RU" altLang="de-DE" sz="1800" dirty="0">
                <a:solidFill>
                  <a:schemeClr val="tx1"/>
                </a:solidFill>
                <a:latin typeface="Verdana" pitchFamily="34" charset="0"/>
              </a:rPr>
              <a:t>«</a:t>
            </a:r>
            <a:r>
              <a:rPr lang="ru-RU" altLang="de-DE" sz="1800" dirty="0" smtClean="0">
                <a:solidFill>
                  <a:schemeClr val="tx1"/>
                </a:solidFill>
                <a:latin typeface="Verdana" pitchFamily="34" charset="0"/>
              </a:rPr>
              <a:t>Дневник </a:t>
            </a:r>
            <a:r>
              <a:rPr lang="ru-RU" altLang="de-DE" sz="1800" dirty="0">
                <a:solidFill>
                  <a:schemeClr val="tx1"/>
                </a:solidFill>
                <a:latin typeface="Verdana" pitchFamily="34" charset="0"/>
              </a:rPr>
              <a:t>радости</a:t>
            </a:r>
            <a:r>
              <a:rPr lang="ru-RU" altLang="de-DE" sz="1800" dirty="0" smtClean="0">
                <a:solidFill>
                  <a:schemeClr val="tx1"/>
                </a:solidFill>
                <a:latin typeface="Verdana" pitchFamily="34" charset="0"/>
              </a:rPr>
              <a:t>»*, чтобы </a:t>
            </a:r>
            <a:r>
              <a:rPr lang="ru-RU" altLang="de-DE" sz="1800" dirty="0">
                <a:solidFill>
                  <a:schemeClr val="tx1"/>
                </a:solidFill>
                <a:latin typeface="Verdana" pitchFamily="34" charset="0"/>
              </a:rPr>
              <a:t>в трудные </a:t>
            </a:r>
            <a:r>
              <a:rPr lang="ru-RU" altLang="de-DE" sz="1800" dirty="0" smtClean="0">
                <a:solidFill>
                  <a:schemeClr val="tx1"/>
                </a:solidFill>
                <a:latin typeface="Verdana" pitchFamily="34" charset="0"/>
              </a:rPr>
              <a:t>времена вернуться  </a:t>
            </a:r>
            <a:r>
              <a:rPr lang="ru-RU" altLang="de-DE" sz="1800" dirty="0">
                <a:solidFill>
                  <a:schemeClr val="tx1"/>
                </a:solidFill>
                <a:latin typeface="Verdana" pitchFamily="34" charset="0"/>
              </a:rPr>
              <a:t>к </a:t>
            </a:r>
            <a:r>
              <a:rPr lang="ru-RU" altLang="de-DE" sz="1800" dirty="0" smtClean="0">
                <a:solidFill>
                  <a:schemeClr val="tx1"/>
                </a:solidFill>
                <a:latin typeface="Verdana" pitchFamily="34" charset="0"/>
              </a:rPr>
              <a:t>ним.</a:t>
            </a:r>
            <a:endParaRPr lang="en-GB" altLang="de-DE" sz="1800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noProof="0" dirty="0" smtClean="0">
                <a:solidFill>
                  <a:srgbClr val="646B86"/>
                </a:solidFill>
                <a:latin typeface="Verdana"/>
              </a:rPr>
              <a:t>16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uppieren 36"/>
          <p:cNvGrpSpPr>
            <a:grpSpLocks/>
          </p:cNvGrpSpPr>
          <p:nvPr/>
        </p:nvGrpSpPr>
        <p:grpSpPr bwMode="auto">
          <a:xfrm>
            <a:off x="3517900" y="3343870"/>
            <a:ext cx="1655763" cy="2965450"/>
            <a:chOff x="2483768" y="2420888"/>
            <a:chExt cx="1656184" cy="2965418"/>
          </a:xfrm>
        </p:grpSpPr>
        <p:sp>
          <p:nvSpPr>
            <p:cNvPr id="26634" name="Ellipse 37"/>
            <p:cNvSpPr>
              <a:spLocks noChangeArrowheads="1"/>
            </p:cNvSpPr>
            <p:nvPr/>
          </p:nvSpPr>
          <p:spPr bwMode="auto">
            <a:xfrm>
              <a:off x="2843808" y="2420888"/>
              <a:ext cx="792088" cy="72008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de-DE" altLang="de-DE" sz="4400">
                <a:solidFill>
                  <a:schemeClr val="tx2"/>
                </a:solidFill>
              </a:endParaRPr>
            </a:p>
          </p:txBody>
        </p:sp>
        <p:sp>
          <p:nvSpPr>
            <p:cNvPr id="26635" name="Freihandform 38"/>
            <p:cNvSpPr>
              <a:spLocks/>
            </p:cNvSpPr>
            <p:nvPr/>
          </p:nvSpPr>
          <p:spPr bwMode="auto">
            <a:xfrm>
              <a:off x="3128534" y="2830594"/>
              <a:ext cx="222637" cy="159096"/>
            </a:xfrm>
            <a:custGeom>
              <a:avLst/>
              <a:gdLst>
                <a:gd name="T0" fmla="*/ 0 w 222637"/>
                <a:gd name="T1" fmla="*/ 143194 h 159096"/>
                <a:gd name="T2" fmla="*/ 119270 w 222637"/>
                <a:gd name="T3" fmla="*/ 70 h 159096"/>
                <a:gd name="T4" fmla="*/ 222637 w 222637"/>
                <a:gd name="T5" fmla="*/ 159096 h 159096"/>
                <a:gd name="T6" fmla="*/ 0 60000 65536"/>
                <a:gd name="T7" fmla="*/ 0 60000 65536"/>
                <a:gd name="T8" fmla="*/ 0 60000 65536"/>
                <a:gd name="T9" fmla="*/ 0 w 222637"/>
                <a:gd name="T10" fmla="*/ 0 h 159096"/>
                <a:gd name="T11" fmla="*/ 222637 w 222637"/>
                <a:gd name="T12" fmla="*/ 159096 h 1590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2637" h="159096">
                  <a:moveTo>
                    <a:pt x="0" y="143194"/>
                  </a:moveTo>
                  <a:cubicBezTo>
                    <a:pt x="41082" y="70307"/>
                    <a:pt x="82164" y="-2580"/>
                    <a:pt x="119270" y="70"/>
                  </a:cubicBezTo>
                  <a:cubicBezTo>
                    <a:pt x="156376" y="2720"/>
                    <a:pt x="189506" y="80908"/>
                    <a:pt x="222637" y="159096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>
              <a:spAutoFit/>
            </a:bodyPr>
            <a:lstStyle/>
            <a:p>
              <a:endParaRPr lang="de-DE"/>
            </a:p>
          </p:txBody>
        </p:sp>
        <p:sp>
          <p:nvSpPr>
            <p:cNvPr id="26636" name="Ellipse 39"/>
            <p:cNvSpPr>
              <a:spLocks noChangeArrowheads="1"/>
            </p:cNvSpPr>
            <p:nvPr/>
          </p:nvSpPr>
          <p:spPr bwMode="auto">
            <a:xfrm>
              <a:off x="3149745" y="2564904"/>
              <a:ext cx="45719" cy="72008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de-DE" altLang="de-DE" sz="4400">
                <a:solidFill>
                  <a:schemeClr val="tx2"/>
                </a:solidFill>
              </a:endParaRPr>
            </a:p>
          </p:txBody>
        </p:sp>
        <p:sp>
          <p:nvSpPr>
            <p:cNvPr id="26637" name="Ellipse 40"/>
            <p:cNvSpPr>
              <a:spLocks noChangeArrowheads="1"/>
            </p:cNvSpPr>
            <p:nvPr/>
          </p:nvSpPr>
          <p:spPr bwMode="auto">
            <a:xfrm>
              <a:off x="3302145" y="2564904"/>
              <a:ext cx="45719" cy="72008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de-DE" altLang="de-DE" sz="4400">
                <a:solidFill>
                  <a:schemeClr val="tx2"/>
                </a:solidFill>
              </a:endParaRPr>
            </a:p>
          </p:txBody>
        </p:sp>
        <p:cxnSp>
          <p:nvCxnSpPr>
            <p:cNvPr id="26638" name="Gerader Verbinder 41"/>
            <p:cNvCxnSpPr>
              <a:cxnSpLocks noChangeShapeType="1"/>
              <a:stCxn id="26634" idx="4"/>
            </p:cNvCxnSpPr>
            <p:nvPr/>
          </p:nvCxnSpPr>
          <p:spPr bwMode="auto">
            <a:xfrm>
              <a:off x="3239852" y="3140968"/>
              <a:ext cx="0" cy="129614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6639" name="Gerader Verbinder 42"/>
            <p:cNvCxnSpPr>
              <a:cxnSpLocks noChangeShapeType="1"/>
            </p:cNvCxnSpPr>
            <p:nvPr/>
          </p:nvCxnSpPr>
          <p:spPr bwMode="auto">
            <a:xfrm>
              <a:off x="3239852" y="3429000"/>
              <a:ext cx="252028" cy="14401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6640" name="Gerader Verbinder 43"/>
            <p:cNvCxnSpPr>
              <a:cxnSpLocks noChangeShapeType="1"/>
            </p:cNvCxnSpPr>
            <p:nvPr/>
          </p:nvCxnSpPr>
          <p:spPr bwMode="auto">
            <a:xfrm flipH="1">
              <a:off x="3302145" y="3573016"/>
              <a:ext cx="189735" cy="36004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6641" name="Gerader Verbinder 44"/>
            <p:cNvCxnSpPr>
              <a:cxnSpLocks noChangeShapeType="1"/>
            </p:cNvCxnSpPr>
            <p:nvPr/>
          </p:nvCxnSpPr>
          <p:spPr bwMode="auto">
            <a:xfrm flipH="1">
              <a:off x="2915816" y="3429000"/>
              <a:ext cx="324036" cy="14401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6642" name="Gerader Verbinder 45"/>
            <p:cNvCxnSpPr>
              <a:cxnSpLocks noChangeShapeType="1"/>
            </p:cNvCxnSpPr>
            <p:nvPr/>
          </p:nvCxnSpPr>
          <p:spPr bwMode="auto">
            <a:xfrm>
              <a:off x="2915816" y="3550674"/>
              <a:ext cx="233929" cy="38238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6643" name="Gerader Verbinder 46"/>
            <p:cNvCxnSpPr>
              <a:cxnSpLocks noChangeShapeType="1"/>
            </p:cNvCxnSpPr>
            <p:nvPr/>
          </p:nvCxnSpPr>
          <p:spPr bwMode="auto">
            <a:xfrm>
              <a:off x="3239852" y="4437112"/>
              <a:ext cx="612068" cy="93610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6644" name="Gerader Verbinder 47"/>
            <p:cNvCxnSpPr>
              <a:cxnSpLocks noChangeShapeType="1"/>
            </p:cNvCxnSpPr>
            <p:nvPr/>
          </p:nvCxnSpPr>
          <p:spPr bwMode="auto">
            <a:xfrm flipH="1">
              <a:off x="2771800" y="4437112"/>
              <a:ext cx="468052" cy="93610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6645" name="Gerader Verbinder 48"/>
            <p:cNvCxnSpPr>
              <a:cxnSpLocks noChangeShapeType="1"/>
            </p:cNvCxnSpPr>
            <p:nvPr/>
          </p:nvCxnSpPr>
          <p:spPr bwMode="auto">
            <a:xfrm>
              <a:off x="2483768" y="5373216"/>
              <a:ext cx="288032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6646" name="Gerader Verbinder 49"/>
            <p:cNvCxnSpPr>
              <a:cxnSpLocks noChangeShapeType="1"/>
            </p:cNvCxnSpPr>
            <p:nvPr/>
          </p:nvCxnSpPr>
          <p:spPr bwMode="auto">
            <a:xfrm>
              <a:off x="3851920" y="5386306"/>
              <a:ext cx="288032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6627" name="Abgerundete rechteckige Legende 50"/>
          <p:cNvSpPr>
            <a:spLocks noChangeArrowheads="1"/>
          </p:cNvSpPr>
          <p:nvPr/>
        </p:nvSpPr>
        <p:spPr bwMode="auto">
          <a:xfrm>
            <a:off x="841520" y="3358078"/>
            <a:ext cx="2564087" cy="646986"/>
          </a:xfrm>
          <a:prstGeom prst="wedgeRoundRectCallout">
            <a:avLst>
              <a:gd name="adj1" fmla="val 67498"/>
              <a:gd name="adj2" fmla="val -2319"/>
              <a:gd name="adj3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ru-RU" altLang="de-DE" sz="1600" dirty="0">
                <a:solidFill>
                  <a:srgbClr val="006699"/>
                </a:solidFill>
              </a:rPr>
              <a:t>Ты </a:t>
            </a:r>
            <a:r>
              <a:rPr lang="ru-RU" altLang="de-DE" sz="1600" dirty="0" smtClean="0">
                <a:solidFill>
                  <a:srgbClr val="006699"/>
                </a:solidFill>
              </a:rPr>
              <a:t>плох </a:t>
            </a:r>
            <a:r>
              <a:rPr lang="ru-RU" altLang="de-DE" sz="1600" dirty="0">
                <a:solidFill>
                  <a:srgbClr val="006699"/>
                </a:solidFill>
              </a:rPr>
              <a:t>во всем!</a:t>
            </a:r>
          </a:p>
          <a:p>
            <a:pPr algn="ctr" eaLnBrk="1" hangingPunct="1"/>
            <a:r>
              <a:rPr lang="ru-RU" altLang="de-DE" sz="1600" dirty="0">
                <a:solidFill>
                  <a:srgbClr val="006699"/>
                </a:solidFill>
              </a:rPr>
              <a:t>Ты ничего не стоишь.</a:t>
            </a:r>
            <a:endParaRPr lang="en-GB" altLang="de-DE" sz="1600" dirty="0">
              <a:solidFill>
                <a:srgbClr val="006699"/>
              </a:solidFill>
            </a:endParaRPr>
          </a:p>
        </p:txBody>
      </p:sp>
      <p:sp>
        <p:nvSpPr>
          <p:cNvPr id="26628" name="Textfeld 66"/>
          <p:cNvSpPr txBox="1">
            <a:spLocks noChangeArrowheads="1"/>
          </p:cNvSpPr>
          <p:nvPr/>
        </p:nvSpPr>
        <p:spPr bwMode="auto">
          <a:xfrm>
            <a:off x="899319" y="6309320"/>
            <a:ext cx="73453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de-DE" dirty="0" smtClean="0">
                <a:solidFill>
                  <a:srgbClr val="006699"/>
                </a:solidFill>
              </a:rPr>
              <a:t>Какую функцию выполняет Ваш внутренний критик?</a:t>
            </a:r>
            <a:endParaRPr lang="en-GB" altLang="de-DE" dirty="0">
              <a:solidFill>
                <a:srgbClr val="006699"/>
              </a:solidFill>
            </a:endParaRPr>
          </a:p>
        </p:txBody>
      </p:sp>
      <p:sp>
        <p:nvSpPr>
          <p:cNvPr id="33801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altLang="de-DE" sz="2000" dirty="0">
                <a:solidFill>
                  <a:schemeClr val="accent1"/>
                </a:solidFill>
              </a:rPr>
              <a:t>Внутренний критик </a:t>
            </a:r>
            <a:endParaRPr lang="en-GB" altLang="de-DE" sz="2000" strike="sngStrike" dirty="0">
              <a:solidFill>
                <a:srgbClr val="FF3300"/>
              </a:solidFill>
            </a:endParaRPr>
          </a:p>
        </p:txBody>
      </p:sp>
      <p:sp>
        <p:nvSpPr>
          <p:cNvPr id="26630" name="Textfeld 35"/>
          <p:cNvSpPr txBox="1">
            <a:spLocks noChangeArrowheads="1"/>
          </p:cNvSpPr>
          <p:nvPr/>
        </p:nvSpPr>
        <p:spPr bwMode="auto">
          <a:xfrm>
            <a:off x="252480" y="1087576"/>
            <a:ext cx="8640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000"/>
            <a:r>
              <a:rPr lang="ru-RU" altLang="de-DE" dirty="0"/>
              <a:t>У большинства </a:t>
            </a:r>
            <a:r>
              <a:rPr lang="ru-RU" altLang="de-DE" dirty="0" smtClean="0"/>
              <a:t>из нас есть </a:t>
            </a:r>
            <a:r>
              <a:rPr lang="ru-RU" altLang="de-DE" i="1" dirty="0"/>
              <a:t>внутренний</a:t>
            </a:r>
            <a:r>
              <a:rPr lang="ru-RU" altLang="de-DE" dirty="0"/>
              <a:t> </a:t>
            </a:r>
            <a:r>
              <a:rPr lang="ru-RU" altLang="de-DE" dirty="0" smtClean="0"/>
              <a:t>голос</a:t>
            </a:r>
            <a:r>
              <a:rPr lang="ru-RU" altLang="de-DE" dirty="0"/>
              <a:t> </a:t>
            </a:r>
            <a:r>
              <a:rPr lang="de-DE" altLang="de-DE" dirty="0" smtClean="0"/>
              <a:t>–</a:t>
            </a:r>
            <a:r>
              <a:rPr lang="ru-RU" altLang="de-DE" dirty="0"/>
              <a:t> </a:t>
            </a:r>
            <a:r>
              <a:rPr lang="ru-RU" altLang="de-DE" dirty="0" smtClean="0"/>
              <a:t>«внутренний критик», который напоминает, </a:t>
            </a:r>
            <a:r>
              <a:rPr lang="ru-RU" altLang="de-DE" dirty="0"/>
              <a:t>что мы раньше слышали от других (например, </a:t>
            </a:r>
            <a:r>
              <a:rPr lang="ru-RU" altLang="de-DE" dirty="0" smtClean="0"/>
              <a:t>одноклассников, строгих учителей, амбициозных родителей). </a:t>
            </a:r>
            <a:r>
              <a:rPr lang="ru-RU" altLang="de-DE" dirty="0"/>
              <a:t>Внутренний критик не является реальным человеком или внешним врагом, а скорее показывает, насколько глубоко мы </a:t>
            </a:r>
            <a:r>
              <a:rPr lang="ru-RU" altLang="de-DE" dirty="0" smtClean="0"/>
              <a:t>«поглотили» </a:t>
            </a:r>
            <a:r>
              <a:rPr lang="ru-RU" altLang="de-DE" dirty="0"/>
              <a:t>критику и преувеличенные ожидания.</a:t>
            </a:r>
            <a:endParaRPr lang="en-GB" altLang="de-DE" dirty="0"/>
          </a:p>
        </p:txBody>
      </p:sp>
      <p:sp>
        <p:nvSpPr>
          <p:cNvPr id="26631" name="Textfeld 3"/>
          <p:cNvSpPr txBox="1">
            <a:spLocks noChangeArrowheads="1"/>
          </p:cNvSpPr>
          <p:nvPr/>
        </p:nvSpPr>
        <p:spPr bwMode="auto">
          <a:xfrm>
            <a:off x="5435601" y="3685946"/>
            <a:ext cx="194471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de-DE" dirty="0"/>
              <a:t>Внутренний критик: </a:t>
            </a:r>
            <a:r>
              <a:rPr lang="ru-RU" altLang="de-DE" dirty="0" smtClean="0"/>
              <a:t>ворчун,</a:t>
            </a:r>
          </a:p>
          <a:p>
            <a:r>
              <a:rPr lang="ru-RU" altLang="de-DE" dirty="0" smtClean="0"/>
              <a:t>всезнайка</a:t>
            </a:r>
            <a:r>
              <a:rPr lang="ru-RU" altLang="de-DE" dirty="0"/>
              <a:t>, </a:t>
            </a:r>
            <a:endParaRPr lang="ru-RU" altLang="de-DE" dirty="0" smtClean="0"/>
          </a:p>
          <a:p>
            <a:r>
              <a:rPr lang="ru-RU" altLang="de-DE" dirty="0" smtClean="0"/>
              <a:t>догматик</a:t>
            </a:r>
            <a:endParaRPr lang="en-GB" altLang="de-DE" dirty="0"/>
          </a:p>
        </p:txBody>
      </p: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6732240" y="481013"/>
            <a:ext cx="24458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de-DE" sz="1200" dirty="0">
                <a:solidFill>
                  <a:schemeClr val="accent1"/>
                </a:solidFill>
              </a:rPr>
              <a:t>b</a:t>
            </a:r>
            <a:r>
              <a:rPr lang="en-GB" altLang="de-DE" sz="1200" dirty="0" smtClean="0">
                <a:solidFill>
                  <a:schemeClr val="accent1"/>
                </a:solidFill>
              </a:rPr>
              <a:t>ased on </a:t>
            </a:r>
            <a:r>
              <a:rPr lang="en-GB" altLang="de-DE" sz="1200" dirty="0" err="1" smtClean="0">
                <a:solidFill>
                  <a:schemeClr val="accent1"/>
                </a:solidFill>
              </a:rPr>
              <a:t>Potreck</a:t>
            </a:r>
            <a:r>
              <a:rPr lang="en-GB" altLang="de-DE" sz="1200" dirty="0" smtClean="0">
                <a:solidFill>
                  <a:schemeClr val="accent1"/>
                </a:solidFill>
              </a:rPr>
              <a:t>-Rose, 2006</a:t>
            </a:r>
            <a:endParaRPr lang="en-GB" altLang="de-DE" sz="1200" dirty="0">
              <a:solidFill>
                <a:schemeClr val="accent1"/>
              </a:solidFill>
            </a:endParaRP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noProof="0" dirty="0" smtClean="0">
                <a:solidFill>
                  <a:srgbClr val="646B86"/>
                </a:solidFill>
                <a:latin typeface="Verdana"/>
              </a:rPr>
              <a:t>17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Inhaltsplatzhalter 2"/>
          <p:cNvSpPr>
            <a:spLocks noGrp="1"/>
          </p:cNvSpPr>
          <p:nvPr>
            <p:ph sz="quarter" idx="1"/>
          </p:nvPr>
        </p:nvSpPr>
        <p:spPr>
          <a:xfrm>
            <a:off x="252000" y="1339200"/>
            <a:ext cx="8640000" cy="4637088"/>
          </a:xfrm>
        </p:spPr>
        <p:txBody>
          <a:bodyPr/>
          <a:lstStyle/>
          <a:p>
            <a:pPr marL="18000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altLang="de-DE" sz="1800" b="1" dirty="0">
                <a:latin typeface="Verdana"/>
                <a:ea typeface="Verdana" pitchFamily="34" charset="0"/>
                <a:cs typeface="Verdana"/>
              </a:rPr>
              <a:t>Функция внутреннего критика</a:t>
            </a:r>
            <a:r>
              <a:rPr lang="en-GB" altLang="de-DE" sz="1800" b="1" dirty="0" smtClean="0">
                <a:latin typeface="Verdana"/>
                <a:ea typeface="Verdana" pitchFamily="34" charset="0"/>
                <a:cs typeface="Verdana"/>
              </a:rPr>
              <a:t>:</a:t>
            </a:r>
          </a:p>
          <a:p>
            <a:pPr marL="18000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1800" dirty="0">
                <a:latin typeface="Verdana"/>
                <a:ea typeface="Verdana" pitchFamily="34" charset="0"/>
                <a:cs typeface="Verdana"/>
              </a:rPr>
              <a:t>Он </a:t>
            </a:r>
            <a:r>
              <a:rPr lang="ru-RU" altLang="de-DE" sz="1800" dirty="0" smtClean="0">
                <a:latin typeface="Verdana"/>
                <a:ea typeface="Verdana" pitchFamily="34" charset="0"/>
                <a:cs typeface="Verdana"/>
              </a:rPr>
              <a:t>нас стимулирует, </a:t>
            </a:r>
            <a:r>
              <a:rPr lang="ru-RU" altLang="de-DE" sz="1800" dirty="0">
                <a:latin typeface="Verdana"/>
                <a:ea typeface="Verdana" pitchFamily="34" charset="0"/>
                <a:cs typeface="Verdana"/>
              </a:rPr>
              <a:t>помогает нам работать лучше и справляться </a:t>
            </a:r>
            <a:r>
              <a:rPr lang="ru-RU" altLang="de-DE" sz="1800" dirty="0" smtClean="0">
                <a:latin typeface="Verdana"/>
                <a:ea typeface="Verdana" pitchFamily="34" charset="0"/>
                <a:cs typeface="Verdana"/>
              </a:rPr>
              <a:t>с новыми задачами</a:t>
            </a:r>
            <a:r>
              <a:rPr lang="en-GB" altLang="de-DE" sz="1800" dirty="0" smtClean="0">
                <a:latin typeface="Verdana"/>
                <a:ea typeface="Verdana" pitchFamily="34" charset="0"/>
                <a:cs typeface="Verdana"/>
              </a:rPr>
              <a:t>. </a:t>
            </a:r>
          </a:p>
          <a:p>
            <a:pPr marL="180000" indent="0"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endParaRPr lang="en-GB" altLang="de-DE" sz="1800" b="1" dirty="0">
              <a:latin typeface="Verdana"/>
              <a:ea typeface="Verdana" pitchFamily="34" charset="0"/>
              <a:cs typeface="Verdana"/>
            </a:endParaRPr>
          </a:p>
          <a:p>
            <a:pPr marL="180000" indent="0"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</a:pPr>
            <a:r>
              <a:rPr lang="ru-RU" altLang="de-DE" sz="1800" b="1" dirty="0" smtClean="0">
                <a:latin typeface="Verdana"/>
                <a:ea typeface="Verdana" pitchFamily="34" charset="0"/>
                <a:cs typeface="Verdana"/>
              </a:rPr>
              <a:t>Опасность</a:t>
            </a:r>
            <a:r>
              <a:rPr lang="en-GB" altLang="de-DE" sz="1800" b="1" dirty="0" smtClean="0">
                <a:latin typeface="Verdana"/>
                <a:ea typeface="Verdana" pitchFamily="34" charset="0"/>
                <a:cs typeface="Verdana"/>
              </a:rPr>
              <a:t>:</a:t>
            </a:r>
          </a:p>
          <a:p>
            <a:pPr marL="18000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1800" dirty="0" smtClean="0">
                <a:latin typeface="Verdana"/>
                <a:ea typeface="Verdana" pitchFamily="34" charset="0"/>
                <a:cs typeface="Verdana"/>
              </a:rPr>
              <a:t>У </a:t>
            </a:r>
            <a:r>
              <a:rPr lang="ru-RU" altLang="de-DE" sz="1800" dirty="0">
                <a:latin typeface="Verdana"/>
                <a:ea typeface="Verdana" pitchFamily="34" charset="0"/>
                <a:cs typeface="Verdana"/>
              </a:rPr>
              <a:t>людей с низкой самооценкой </a:t>
            </a:r>
            <a:r>
              <a:rPr lang="ru-RU" altLang="de-DE" sz="1800" dirty="0" smtClean="0">
                <a:latin typeface="Verdana"/>
                <a:ea typeface="Verdana" pitchFamily="34" charset="0"/>
                <a:cs typeface="Verdana"/>
              </a:rPr>
              <a:t>очень </a:t>
            </a:r>
            <a:r>
              <a:rPr lang="ru-RU" altLang="de-DE" sz="1800" dirty="0">
                <a:latin typeface="Verdana"/>
                <a:ea typeface="Verdana" pitchFamily="34" charset="0"/>
                <a:cs typeface="Verdana"/>
              </a:rPr>
              <a:t>доминирующий и </a:t>
            </a:r>
            <a:r>
              <a:rPr lang="ru-RU" altLang="de-DE" sz="1800" dirty="0" smtClean="0">
                <a:latin typeface="Verdana"/>
                <a:ea typeface="Verdana" pitchFamily="34" charset="0"/>
                <a:cs typeface="Verdana"/>
              </a:rPr>
              <a:t>зачастую </a:t>
            </a:r>
            <a:r>
              <a:rPr lang="ru-RU" altLang="de-DE" sz="1800" dirty="0">
                <a:latin typeface="Verdana"/>
                <a:ea typeface="Verdana" pitchFamily="34" charset="0"/>
                <a:cs typeface="Verdana"/>
              </a:rPr>
              <a:t>слишком требовательный внутренний критик.</a:t>
            </a:r>
          </a:p>
          <a:p>
            <a:pPr marL="180000" indent="0">
              <a:spcBef>
                <a:spcPts val="0"/>
              </a:spcBef>
              <a:spcAft>
                <a:spcPts val="0"/>
              </a:spcAft>
              <a:buNone/>
            </a:pPr>
            <a:endParaRPr lang="ru-RU" altLang="de-DE" sz="1800" dirty="0" smtClean="0">
              <a:latin typeface="Verdana"/>
              <a:ea typeface="Verdana" pitchFamily="34" charset="0"/>
              <a:cs typeface="Verdana"/>
            </a:endParaRPr>
          </a:p>
          <a:p>
            <a:pPr marL="18000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de-DE" sz="1800" dirty="0" smtClean="0">
                <a:latin typeface="Verdana"/>
                <a:ea typeface="Verdana" pitchFamily="34" charset="0"/>
                <a:cs typeface="Verdana"/>
              </a:rPr>
              <a:t>Внутреннему критику можно отвести свою роль в жизни, но </a:t>
            </a:r>
            <a:r>
              <a:rPr lang="ru-RU" altLang="de-DE" sz="1800" dirty="0">
                <a:latin typeface="Verdana"/>
                <a:ea typeface="Verdana" pitchFamily="34" charset="0"/>
                <a:cs typeface="Verdana"/>
              </a:rPr>
              <a:t>не </a:t>
            </a:r>
            <a:r>
              <a:rPr lang="ru-RU" altLang="de-DE" sz="1800" dirty="0" smtClean="0">
                <a:latin typeface="Verdana"/>
                <a:ea typeface="Verdana" pitchFamily="34" charset="0"/>
                <a:cs typeface="Verdana"/>
              </a:rPr>
              <a:t>давать ему определять </a:t>
            </a:r>
            <a:r>
              <a:rPr lang="ru-RU" altLang="de-DE" sz="1800" dirty="0">
                <a:latin typeface="Verdana"/>
                <a:ea typeface="Verdana" pitchFamily="34" charset="0"/>
                <a:cs typeface="Verdana"/>
              </a:rPr>
              <a:t>всю </a:t>
            </a:r>
            <a:r>
              <a:rPr lang="ru-RU" altLang="de-DE" sz="1800" dirty="0" smtClean="0">
                <a:latin typeface="Verdana"/>
                <a:ea typeface="Verdana" pitchFamily="34" charset="0"/>
                <a:cs typeface="Verdana"/>
              </a:rPr>
              <a:t>дальнейшую жизнь</a:t>
            </a:r>
            <a:r>
              <a:rPr lang="ru-RU" altLang="de-DE" sz="1800" dirty="0">
                <a:latin typeface="Verdana"/>
                <a:ea typeface="Verdana" pitchFamily="34" charset="0"/>
                <a:cs typeface="Verdana"/>
              </a:rPr>
              <a:t>.</a:t>
            </a:r>
            <a:r>
              <a:rPr lang="en-GB" altLang="de-DE" sz="1800" dirty="0" smtClean="0">
                <a:solidFill>
                  <a:srgbClr val="006699"/>
                </a:solidFill>
                <a:latin typeface="Verdana"/>
                <a:cs typeface="Verdana"/>
              </a:rPr>
              <a:t> </a:t>
            </a:r>
          </a:p>
        </p:txBody>
      </p:sp>
      <p:pic>
        <p:nvPicPr>
          <p:cNvPr id="27652" name="Picture 6" descr="Kopf Finger2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7625" y="4716636"/>
            <a:ext cx="147637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feld 5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(“</a:t>
            </a:r>
            <a:r>
              <a:rPr lang="en-US" altLang="de-DE" sz="800" dirty="0" err="1" smtClean="0"/>
              <a:t>Innerer</a:t>
            </a:r>
            <a:r>
              <a:rPr lang="en-US" altLang="de-DE" sz="800" dirty="0" smtClean="0"/>
              <a:t> </a:t>
            </a:r>
            <a:r>
              <a:rPr lang="en-US" altLang="de-DE" sz="800" dirty="0" err="1" smtClean="0"/>
              <a:t>Kritiker</a:t>
            </a:r>
            <a:r>
              <a:rPr lang="en-US" altLang="de-DE" sz="800" dirty="0" smtClean="0"/>
              <a:t>” by Lisa Schilling)</a:t>
            </a:r>
            <a:endParaRPr lang="de-DE" altLang="de-DE" sz="800" dirty="0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altLang="de-DE" sz="2000" dirty="0">
                <a:solidFill>
                  <a:schemeClr val="accent1"/>
                </a:solidFill>
              </a:rPr>
              <a:t>Внутренний критик 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6732240" y="481013"/>
            <a:ext cx="24458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de-DE" sz="1200" dirty="0">
                <a:solidFill>
                  <a:schemeClr val="accent1"/>
                </a:solidFill>
              </a:rPr>
              <a:t>b</a:t>
            </a:r>
            <a:r>
              <a:rPr lang="en-GB" altLang="de-DE" sz="1200" dirty="0" smtClean="0">
                <a:solidFill>
                  <a:schemeClr val="accent1"/>
                </a:solidFill>
              </a:rPr>
              <a:t>ased on </a:t>
            </a:r>
            <a:r>
              <a:rPr lang="en-GB" altLang="de-DE" sz="1200" dirty="0" err="1" smtClean="0">
                <a:solidFill>
                  <a:schemeClr val="accent1"/>
                </a:solidFill>
              </a:rPr>
              <a:t>Potreck</a:t>
            </a:r>
            <a:r>
              <a:rPr lang="en-GB" altLang="de-DE" sz="1200" dirty="0" smtClean="0">
                <a:solidFill>
                  <a:schemeClr val="accent1"/>
                </a:solidFill>
              </a:rPr>
              <a:t>-Rose, 2006</a:t>
            </a:r>
            <a:endParaRPr lang="en-GB" altLang="de-DE" sz="1200" dirty="0">
              <a:solidFill>
                <a:schemeClr val="accent1"/>
              </a:solidFill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noProof="0" dirty="0" smtClean="0">
                <a:solidFill>
                  <a:srgbClr val="646B86"/>
                </a:solidFill>
                <a:latin typeface="Verdana"/>
              </a:rPr>
              <a:t>18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Inhaltsplatzhalter 5"/>
          <p:cNvSpPr>
            <a:spLocks noGrp="1"/>
          </p:cNvSpPr>
          <p:nvPr>
            <p:ph sz="quarter" idx="4"/>
          </p:nvPr>
        </p:nvSpPr>
        <p:spPr>
          <a:xfrm>
            <a:off x="6732240" y="4149080"/>
            <a:ext cx="2159760" cy="2363174"/>
          </a:xfrm>
        </p:spPr>
        <p:txBody>
          <a:bodyPr/>
          <a:lstStyle/>
          <a:p>
            <a:pPr marL="0" indent="0">
              <a:buNone/>
            </a:pPr>
            <a:r>
              <a:rPr lang="ru-RU" altLang="de-D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Добрый спутник: ценит </a:t>
            </a:r>
            <a:r>
              <a:rPr lang="ru-RU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то,</a:t>
            </a:r>
            <a:r>
              <a:rPr lang="de-DE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что</a:t>
            </a:r>
            <a:r>
              <a:rPr lang="de-DE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было </a:t>
            </a:r>
            <a:r>
              <a:rPr lang="ru-RU" altLang="de-D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сделано хорошо, </a:t>
            </a:r>
            <a:endParaRPr lang="ru-RU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r>
              <a:rPr lang="ru-RU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заботится, судит снисходительно</a:t>
            </a: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675" name="Inhaltsplatzhalter 34"/>
          <p:cNvSpPr>
            <a:spLocks noGrp="1"/>
          </p:cNvSpPr>
          <p:nvPr>
            <p:ph sz="quarter" idx="3"/>
          </p:nvPr>
        </p:nvSpPr>
        <p:spPr>
          <a:xfrm>
            <a:off x="683568" y="4437112"/>
            <a:ext cx="2010054" cy="1588127"/>
          </a:xfr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altLang="de-D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Внутренний критик: ворчун,</a:t>
            </a:r>
          </a:p>
          <a:p>
            <a:pPr marL="0" indent="0">
              <a:buNone/>
            </a:pPr>
            <a:r>
              <a:rPr lang="ru-RU" altLang="de-D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всезнайка, </a:t>
            </a:r>
          </a:p>
          <a:p>
            <a:pPr marL="0" indent="0">
              <a:buNone/>
            </a:pPr>
            <a:r>
              <a:rPr lang="ru-RU" altLang="de-D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догматик</a:t>
            </a:r>
          </a:p>
        </p:txBody>
      </p:sp>
      <p:grpSp>
        <p:nvGrpSpPr>
          <p:cNvPr id="28676" name="Gruppieren 36"/>
          <p:cNvGrpSpPr>
            <a:grpSpLocks/>
          </p:cNvGrpSpPr>
          <p:nvPr/>
        </p:nvGrpSpPr>
        <p:grpSpPr bwMode="auto">
          <a:xfrm>
            <a:off x="2844229" y="3559894"/>
            <a:ext cx="1655763" cy="2965450"/>
            <a:chOff x="2483768" y="2420888"/>
            <a:chExt cx="1656184" cy="2965418"/>
          </a:xfrm>
        </p:grpSpPr>
        <p:sp>
          <p:nvSpPr>
            <p:cNvPr id="28697" name="Ellipse 37"/>
            <p:cNvSpPr>
              <a:spLocks noChangeArrowheads="1"/>
            </p:cNvSpPr>
            <p:nvPr/>
          </p:nvSpPr>
          <p:spPr bwMode="auto">
            <a:xfrm>
              <a:off x="2843808" y="2420888"/>
              <a:ext cx="792088" cy="72008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de-DE" altLang="de-DE" sz="4400">
                <a:solidFill>
                  <a:schemeClr val="tx2"/>
                </a:solidFill>
              </a:endParaRPr>
            </a:p>
          </p:txBody>
        </p:sp>
        <p:sp>
          <p:nvSpPr>
            <p:cNvPr id="28698" name="Freihandform 38"/>
            <p:cNvSpPr>
              <a:spLocks/>
            </p:cNvSpPr>
            <p:nvPr/>
          </p:nvSpPr>
          <p:spPr bwMode="auto">
            <a:xfrm>
              <a:off x="3128534" y="2830594"/>
              <a:ext cx="222637" cy="159096"/>
            </a:xfrm>
            <a:custGeom>
              <a:avLst/>
              <a:gdLst>
                <a:gd name="T0" fmla="*/ 0 w 222637"/>
                <a:gd name="T1" fmla="*/ 143194 h 159096"/>
                <a:gd name="T2" fmla="*/ 119270 w 222637"/>
                <a:gd name="T3" fmla="*/ 70 h 159096"/>
                <a:gd name="T4" fmla="*/ 222637 w 222637"/>
                <a:gd name="T5" fmla="*/ 159096 h 159096"/>
                <a:gd name="T6" fmla="*/ 0 60000 65536"/>
                <a:gd name="T7" fmla="*/ 0 60000 65536"/>
                <a:gd name="T8" fmla="*/ 0 60000 65536"/>
                <a:gd name="T9" fmla="*/ 0 w 222637"/>
                <a:gd name="T10" fmla="*/ 0 h 159096"/>
                <a:gd name="T11" fmla="*/ 222637 w 222637"/>
                <a:gd name="T12" fmla="*/ 159096 h 1590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2637" h="159096">
                  <a:moveTo>
                    <a:pt x="0" y="143194"/>
                  </a:moveTo>
                  <a:cubicBezTo>
                    <a:pt x="41082" y="70307"/>
                    <a:pt x="82164" y="-2580"/>
                    <a:pt x="119270" y="70"/>
                  </a:cubicBezTo>
                  <a:cubicBezTo>
                    <a:pt x="156376" y="2720"/>
                    <a:pt x="189506" y="80908"/>
                    <a:pt x="222637" y="159096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>
              <a:spAutoFit/>
            </a:bodyPr>
            <a:lstStyle/>
            <a:p>
              <a:endParaRPr lang="de-DE"/>
            </a:p>
          </p:txBody>
        </p:sp>
        <p:sp>
          <p:nvSpPr>
            <p:cNvPr id="28699" name="Ellipse 39"/>
            <p:cNvSpPr>
              <a:spLocks noChangeArrowheads="1"/>
            </p:cNvSpPr>
            <p:nvPr/>
          </p:nvSpPr>
          <p:spPr bwMode="auto">
            <a:xfrm>
              <a:off x="3149745" y="2564904"/>
              <a:ext cx="45719" cy="72008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de-DE" altLang="de-DE" sz="4400">
                <a:solidFill>
                  <a:schemeClr val="tx2"/>
                </a:solidFill>
              </a:endParaRPr>
            </a:p>
          </p:txBody>
        </p:sp>
        <p:sp>
          <p:nvSpPr>
            <p:cNvPr id="28700" name="Ellipse 40"/>
            <p:cNvSpPr>
              <a:spLocks noChangeArrowheads="1"/>
            </p:cNvSpPr>
            <p:nvPr/>
          </p:nvSpPr>
          <p:spPr bwMode="auto">
            <a:xfrm>
              <a:off x="3302145" y="2564904"/>
              <a:ext cx="45719" cy="72008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de-DE" altLang="de-DE" sz="4400">
                <a:solidFill>
                  <a:schemeClr val="tx2"/>
                </a:solidFill>
              </a:endParaRPr>
            </a:p>
          </p:txBody>
        </p:sp>
        <p:cxnSp>
          <p:nvCxnSpPr>
            <p:cNvPr id="28701" name="Gerader Verbinder 41"/>
            <p:cNvCxnSpPr>
              <a:cxnSpLocks noChangeShapeType="1"/>
              <a:stCxn id="28697" idx="4"/>
            </p:cNvCxnSpPr>
            <p:nvPr/>
          </p:nvCxnSpPr>
          <p:spPr bwMode="auto">
            <a:xfrm>
              <a:off x="3239852" y="3140968"/>
              <a:ext cx="0" cy="129614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02" name="Gerader Verbinder 42"/>
            <p:cNvCxnSpPr>
              <a:cxnSpLocks noChangeShapeType="1"/>
            </p:cNvCxnSpPr>
            <p:nvPr/>
          </p:nvCxnSpPr>
          <p:spPr bwMode="auto">
            <a:xfrm>
              <a:off x="3239852" y="3429000"/>
              <a:ext cx="252028" cy="14401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03" name="Gerader Verbinder 43"/>
            <p:cNvCxnSpPr>
              <a:cxnSpLocks noChangeShapeType="1"/>
            </p:cNvCxnSpPr>
            <p:nvPr/>
          </p:nvCxnSpPr>
          <p:spPr bwMode="auto">
            <a:xfrm flipH="1">
              <a:off x="3302145" y="3573016"/>
              <a:ext cx="189735" cy="36004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04" name="Gerader Verbinder 44"/>
            <p:cNvCxnSpPr>
              <a:cxnSpLocks noChangeShapeType="1"/>
            </p:cNvCxnSpPr>
            <p:nvPr/>
          </p:nvCxnSpPr>
          <p:spPr bwMode="auto">
            <a:xfrm flipH="1">
              <a:off x="2915816" y="3429000"/>
              <a:ext cx="324036" cy="14401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05" name="Gerader Verbinder 45"/>
            <p:cNvCxnSpPr>
              <a:cxnSpLocks noChangeShapeType="1"/>
            </p:cNvCxnSpPr>
            <p:nvPr/>
          </p:nvCxnSpPr>
          <p:spPr bwMode="auto">
            <a:xfrm>
              <a:off x="2915816" y="3550674"/>
              <a:ext cx="233929" cy="38238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06" name="Gerader Verbinder 46"/>
            <p:cNvCxnSpPr>
              <a:cxnSpLocks noChangeShapeType="1"/>
            </p:cNvCxnSpPr>
            <p:nvPr/>
          </p:nvCxnSpPr>
          <p:spPr bwMode="auto">
            <a:xfrm>
              <a:off x="3239852" y="4437112"/>
              <a:ext cx="612068" cy="93610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07" name="Gerader Verbinder 47"/>
            <p:cNvCxnSpPr>
              <a:cxnSpLocks noChangeShapeType="1"/>
            </p:cNvCxnSpPr>
            <p:nvPr/>
          </p:nvCxnSpPr>
          <p:spPr bwMode="auto">
            <a:xfrm flipH="1">
              <a:off x="2771800" y="4437112"/>
              <a:ext cx="468052" cy="93610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08" name="Gerader Verbinder 48"/>
            <p:cNvCxnSpPr>
              <a:cxnSpLocks noChangeShapeType="1"/>
            </p:cNvCxnSpPr>
            <p:nvPr/>
          </p:nvCxnSpPr>
          <p:spPr bwMode="auto">
            <a:xfrm>
              <a:off x="2483768" y="5373216"/>
              <a:ext cx="288032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09" name="Gerader Verbinder 49"/>
            <p:cNvCxnSpPr>
              <a:cxnSpLocks noChangeShapeType="1"/>
            </p:cNvCxnSpPr>
            <p:nvPr/>
          </p:nvCxnSpPr>
          <p:spPr bwMode="auto">
            <a:xfrm>
              <a:off x="3851920" y="5386306"/>
              <a:ext cx="288032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8677" name="Abgerundete rechteckige Legende 50"/>
          <p:cNvSpPr>
            <a:spLocks noChangeArrowheads="1"/>
          </p:cNvSpPr>
          <p:nvPr/>
        </p:nvSpPr>
        <p:spPr bwMode="auto">
          <a:xfrm>
            <a:off x="481479" y="3142054"/>
            <a:ext cx="2564087" cy="646986"/>
          </a:xfrm>
          <a:prstGeom prst="wedgeRoundRectCallout">
            <a:avLst>
              <a:gd name="adj1" fmla="val 45708"/>
              <a:gd name="adj2" fmla="val 75056"/>
              <a:gd name="adj3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ru-RU" altLang="de-DE" sz="1600" dirty="0">
                <a:solidFill>
                  <a:srgbClr val="006699"/>
                </a:solidFill>
              </a:rPr>
              <a:t>Ты плох во всем!</a:t>
            </a:r>
          </a:p>
          <a:p>
            <a:pPr algn="ctr" eaLnBrk="1" hangingPunct="1"/>
            <a:r>
              <a:rPr lang="ru-RU" altLang="de-DE" sz="1600" dirty="0">
                <a:solidFill>
                  <a:srgbClr val="006699"/>
                </a:solidFill>
              </a:rPr>
              <a:t>Ты ничего не стоишь.</a:t>
            </a:r>
          </a:p>
        </p:txBody>
      </p:sp>
      <p:grpSp>
        <p:nvGrpSpPr>
          <p:cNvPr id="28678" name="Gruppieren 51"/>
          <p:cNvGrpSpPr>
            <a:grpSpLocks/>
          </p:cNvGrpSpPr>
          <p:nvPr/>
        </p:nvGrpSpPr>
        <p:grpSpPr bwMode="auto">
          <a:xfrm>
            <a:off x="5364088" y="4330700"/>
            <a:ext cx="1011238" cy="1835150"/>
            <a:chOff x="4932040" y="3732533"/>
            <a:chExt cx="867403" cy="1835632"/>
          </a:xfrm>
        </p:grpSpPr>
        <p:sp>
          <p:nvSpPr>
            <p:cNvPr id="28684" name="Ellipse 52"/>
            <p:cNvSpPr>
              <a:spLocks noChangeArrowheads="1"/>
            </p:cNvSpPr>
            <p:nvPr/>
          </p:nvSpPr>
          <p:spPr bwMode="auto">
            <a:xfrm>
              <a:off x="5120606" y="3732533"/>
              <a:ext cx="414845" cy="445739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de-DE" altLang="de-DE" sz="4400">
                <a:solidFill>
                  <a:schemeClr val="tx2"/>
                </a:solidFill>
              </a:endParaRPr>
            </a:p>
          </p:txBody>
        </p:sp>
        <p:sp>
          <p:nvSpPr>
            <p:cNvPr id="28685" name="Freihandform 53"/>
            <p:cNvSpPr>
              <a:spLocks/>
            </p:cNvSpPr>
            <p:nvPr/>
          </p:nvSpPr>
          <p:spPr bwMode="auto">
            <a:xfrm rot="10800000">
              <a:off x="5269727" y="3986146"/>
              <a:ext cx="116603" cy="98482"/>
            </a:xfrm>
            <a:custGeom>
              <a:avLst/>
              <a:gdLst>
                <a:gd name="T0" fmla="*/ 0 w 222637"/>
                <a:gd name="T1" fmla="*/ 25 h 159096"/>
                <a:gd name="T2" fmla="*/ 1 w 222637"/>
                <a:gd name="T3" fmla="*/ 1 h 159096"/>
                <a:gd name="T4" fmla="*/ 2 w 222637"/>
                <a:gd name="T5" fmla="*/ 28 h 159096"/>
                <a:gd name="T6" fmla="*/ 0 60000 65536"/>
                <a:gd name="T7" fmla="*/ 0 60000 65536"/>
                <a:gd name="T8" fmla="*/ 0 60000 65536"/>
                <a:gd name="T9" fmla="*/ 0 w 222637"/>
                <a:gd name="T10" fmla="*/ 0 h 159096"/>
                <a:gd name="T11" fmla="*/ 222637 w 222637"/>
                <a:gd name="T12" fmla="*/ 159096 h 1590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2637" h="159096">
                  <a:moveTo>
                    <a:pt x="0" y="143194"/>
                  </a:moveTo>
                  <a:cubicBezTo>
                    <a:pt x="41082" y="70307"/>
                    <a:pt x="82164" y="-2580"/>
                    <a:pt x="119270" y="70"/>
                  </a:cubicBezTo>
                  <a:cubicBezTo>
                    <a:pt x="156376" y="2720"/>
                    <a:pt x="189506" y="80908"/>
                    <a:pt x="222637" y="159096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>
              <a:spAutoFit/>
            </a:bodyPr>
            <a:lstStyle/>
            <a:p>
              <a:endParaRPr lang="de-DE"/>
            </a:p>
          </p:txBody>
        </p:sp>
        <p:sp>
          <p:nvSpPr>
            <p:cNvPr id="28686" name="Ellipse 54"/>
            <p:cNvSpPr>
              <a:spLocks noChangeArrowheads="1"/>
            </p:cNvSpPr>
            <p:nvPr/>
          </p:nvSpPr>
          <p:spPr bwMode="auto">
            <a:xfrm>
              <a:off x="5280836" y="3821681"/>
              <a:ext cx="23945" cy="44574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de-DE" altLang="de-DE" sz="4400">
                <a:solidFill>
                  <a:schemeClr val="tx2"/>
                </a:solidFill>
              </a:endParaRPr>
            </a:p>
          </p:txBody>
        </p:sp>
        <p:sp>
          <p:nvSpPr>
            <p:cNvPr id="28687" name="Ellipse 55"/>
            <p:cNvSpPr>
              <a:spLocks noChangeArrowheads="1"/>
            </p:cNvSpPr>
            <p:nvPr/>
          </p:nvSpPr>
          <p:spPr bwMode="auto">
            <a:xfrm>
              <a:off x="5360653" y="3821681"/>
              <a:ext cx="23945" cy="44574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de-DE" altLang="de-DE" sz="4400">
                <a:solidFill>
                  <a:schemeClr val="tx2"/>
                </a:solidFill>
              </a:endParaRPr>
            </a:p>
          </p:txBody>
        </p:sp>
        <p:cxnSp>
          <p:nvCxnSpPr>
            <p:cNvPr id="28688" name="Gerader Verbinder 56"/>
            <p:cNvCxnSpPr>
              <a:cxnSpLocks noChangeShapeType="1"/>
              <a:stCxn id="28684" idx="4"/>
            </p:cNvCxnSpPr>
            <p:nvPr/>
          </p:nvCxnSpPr>
          <p:spPr bwMode="auto">
            <a:xfrm>
              <a:off x="5328028" y="4178272"/>
              <a:ext cx="0" cy="80233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89" name="Gerader Verbinder 57"/>
            <p:cNvCxnSpPr>
              <a:cxnSpLocks noChangeShapeType="1"/>
            </p:cNvCxnSpPr>
            <p:nvPr/>
          </p:nvCxnSpPr>
          <p:spPr bwMode="auto">
            <a:xfrm>
              <a:off x="5328028" y="4356567"/>
              <a:ext cx="131996" cy="8914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90" name="Gerader Verbinder 58"/>
            <p:cNvCxnSpPr>
              <a:cxnSpLocks noChangeShapeType="1"/>
            </p:cNvCxnSpPr>
            <p:nvPr/>
          </p:nvCxnSpPr>
          <p:spPr bwMode="auto">
            <a:xfrm flipH="1">
              <a:off x="5360653" y="4445715"/>
              <a:ext cx="99371" cy="2228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91" name="Gerader Verbinder 59"/>
            <p:cNvCxnSpPr>
              <a:cxnSpLocks noChangeShapeType="1"/>
            </p:cNvCxnSpPr>
            <p:nvPr/>
          </p:nvCxnSpPr>
          <p:spPr bwMode="auto">
            <a:xfrm flipH="1">
              <a:off x="5158319" y="4356567"/>
              <a:ext cx="169709" cy="8914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92" name="Gerader Verbinder 60"/>
            <p:cNvCxnSpPr>
              <a:cxnSpLocks noChangeShapeType="1"/>
            </p:cNvCxnSpPr>
            <p:nvPr/>
          </p:nvCxnSpPr>
          <p:spPr bwMode="auto">
            <a:xfrm>
              <a:off x="5158319" y="4431885"/>
              <a:ext cx="122517" cy="23669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93" name="Gerader Verbinder 61"/>
            <p:cNvCxnSpPr>
              <a:cxnSpLocks noChangeShapeType="1"/>
            </p:cNvCxnSpPr>
            <p:nvPr/>
          </p:nvCxnSpPr>
          <p:spPr bwMode="auto">
            <a:xfrm>
              <a:off x="5328028" y="4980602"/>
              <a:ext cx="320562" cy="5794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94" name="Gerader Verbinder 62"/>
            <p:cNvCxnSpPr>
              <a:cxnSpLocks noChangeShapeType="1"/>
            </p:cNvCxnSpPr>
            <p:nvPr/>
          </p:nvCxnSpPr>
          <p:spPr bwMode="auto">
            <a:xfrm flipH="1">
              <a:off x="5082893" y="4980602"/>
              <a:ext cx="245136" cy="5794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95" name="Gerader Verbinder 63"/>
            <p:cNvCxnSpPr>
              <a:cxnSpLocks noChangeShapeType="1"/>
            </p:cNvCxnSpPr>
            <p:nvPr/>
          </p:nvCxnSpPr>
          <p:spPr bwMode="auto">
            <a:xfrm>
              <a:off x="4932040" y="5560062"/>
              <a:ext cx="150853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96" name="Gerader Verbinder 64"/>
            <p:cNvCxnSpPr>
              <a:cxnSpLocks noChangeShapeType="1"/>
            </p:cNvCxnSpPr>
            <p:nvPr/>
          </p:nvCxnSpPr>
          <p:spPr bwMode="auto">
            <a:xfrm>
              <a:off x="5648590" y="5568165"/>
              <a:ext cx="150853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8679" name="Abgerundete rechteckige Legende 65"/>
          <p:cNvSpPr>
            <a:spLocks noChangeArrowheads="1"/>
          </p:cNvSpPr>
          <p:nvPr/>
        </p:nvSpPr>
        <p:spPr bwMode="auto">
          <a:xfrm>
            <a:off x="5580112" y="3494286"/>
            <a:ext cx="2170491" cy="510778"/>
          </a:xfrm>
          <a:prstGeom prst="wedgeRoundRectCallout">
            <a:avLst>
              <a:gd name="adj1" fmla="val -35880"/>
              <a:gd name="adj2" fmla="val 105454"/>
              <a:gd name="adj3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de-DE" sz="1200" dirty="0" smtClean="0">
                <a:solidFill>
                  <a:srgbClr val="006699"/>
                </a:solidFill>
              </a:rPr>
              <a:t>Ты преуспел,  можешь </a:t>
            </a:r>
            <a:r>
              <a:rPr lang="ru-RU" altLang="de-DE" sz="1200" dirty="0">
                <a:solidFill>
                  <a:srgbClr val="006699"/>
                </a:solidFill>
              </a:rPr>
              <a:t>гордиться собой.</a:t>
            </a:r>
            <a:endParaRPr lang="en-GB" altLang="de-DE" sz="1200" dirty="0">
              <a:solidFill>
                <a:srgbClr val="006699"/>
              </a:solidFill>
            </a:endParaRPr>
          </a:p>
        </p:txBody>
      </p:sp>
      <p:sp>
        <p:nvSpPr>
          <p:cNvPr id="28680" name="Rectangle 3"/>
          <p:cNvSpPr>
            <a:spLocks noChangeArrowheads="1"/>
          </p:cNvSpPr>
          <p:nvPr/>
        </p:nvSpPr>
        <p:spPr bwMode="auto">
          <a:xfrm>
            <a:off x="3175" y="-7938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</a:rPr>
              <a:t>Внутренний критик </a:t>
            </a:r>
            <a:r>
              <a:rPr lang="ru-RU" altLang="de-DE" sz="2000" dirty="0" smtClean="0">
                <a:solidFill>
                  <a:schemeClr val="accent1"/>
                </a:solidFill>
              </a:rPr>
              <a:t>и</a:t>
            </a:r>
            <a:r>
              <a:rPr lang="en-GB" altLang="de-DE" sz="2000" dirty="0" smtClean="0">
                <a:solidFill>
                  <a:schemeClr val="accent1"/>
                </a:solidFill>
              </a:rPr>
              <a:t> </a:t>
            </a:r>
            <a:r>
              <a:rPr lang="ru-RU" altLang="de-DE" sz="2000" dirty="0" smtClean="0">
                <a:solidFill>
                  <a:schemeClr val="accent1"/>
                </a:solidFill>
              </a:rPr>
              <a:t>добрый спутник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28681" name="Textfeld 35"/>
          <p:cNvSpPr txBox="1">
            <a:spLocks noChangeArrowheads="1"/>
          </p:cNvSpPr>
          <p:nvPr/>
        </p:nvSpPr>
        <p:spPr bwMode="auto">
          <a:xfrm>
            <a:off x="252000" y="908720"/>
            <a:ext cx="86400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80000"/>
            <a:r>
              <a:rPr lang="ru-RU" altLang="de-DE" dirty="0"/>
              <a:t>Противником внутреннего критика является добрый спутник. Так же, как внутренний критик, </a:t>
            </a:r>
            <a:r>
              <a:rPr lang="ru-RU" altLang="de-DE" dirty="0" smtClean="0"/>
              <a:t>это лишь нивидимый человек, но он в свою очередь напоминает о положительных </a:t>
            </a:r>
            <a:r>
              <a:rPr lang="ru-RU" altLang="de-DE" dirty="0"/>
              <a:t>(</a:t>
            </a:r>
            <a:r>
              <a:rPr lang="ru-RU" altLang="de-DE" dirty="0" smtClean="0"/>
              <a:t>повышениесамооценки) суждениях </a:t>
            </a:r>
            <a:r>
              <a:rPr lang="ru-RU" altLang="de-DE" dirty="0"/>
              <a:t>и </a:t>
            </a:r>
            <a:r>
              <a:rPr lang="ru-RU" altLang="de-DE" dirty="0" smtClean="0"/>
              <a:t>воспоминаниях. </a:t>
            </a:r>
            <a:r>
              <a:rPr lang="ru-RU" altLang="de-DE" dirty="0"/>
              <a:t>У людей с низкой самооценкой </a:t>
            </a:r>
            <a:r>
              <a:rPr lang="ru-RU" altLang="de-DE" dirty="0" smtClean="0"/>
              <a:t>присутствует очень маленький </a:t>
            </a:r>
            <a:r>
              <a:rPr lang="ru-RU" altLang="de-DE" dirty="0"/>
              <a:t>и спокойный </a:t>
            </a:r>
            <a:r>
              <a:rPr lang="ru-RU" altLang="de-DE" dirty="0" smtClean="0"/>
              <a:t>спутник по </a:t>
            </a:r>
            <a:r>
              <a:rPr lang="ru-RU" altLang="de-DE" dirty="0"/>
              <a:t>сравнению с их большим и громким внутренним критиком</a:t>
            </a:r>
            <a:r>
              <a:rPr lang="ru-RU" altLang="de-DE" dirty="0" smtClean="0"/>
              <a:t>. </a:t>
            </a:r>
            <a:endParaRPr lang="en-GB" altLang="de-DE" dirty="0"/>
          </a:p>
        </p:txBody>
      </p:sp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6732240" y="481013"/>
            <a:ext cx="24458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de-DE" sz="1200" dirty="0">
                <a:solidFill>
                  <a:schemeClr val="accent1"/>
                </a:solidFill>
              </a:rPr>
              <a:t>b</a:t>
            </a:r>
            <a:r>
              <a:rPr lang="en-GB" altLang="de-DE" sz="1200" dirty="0" smtClean="0">
                <a:solidFill>
                  <a:schemeClr val="accent1"/>
                </a:solidFill>
              </a:rPr>
              <a:t>ased on </a:t>
            </a:r>
            <a:r>
              <a:rPr lang="en-GB" altLang="de-DE" sz="1200" dirty="0" err="1" smtClean="0">
                <a:solidFill>
                  <a:schemeClr val="accent1"/>
                </a:solidFill>
              </a:rPr>
              <a:t>Potreck</a:t>
            </a:r>
            <a:r>
              <a:rPr lang="en-GB" altLang="de-DE" sz="1200" dirty="0" smtClean="0">
                <a:solidFill>
                  <a:schemeClr val="accent1"/>
                </a:solidFill>
              </a:rPr>
              <a:t>-Rose, 2006</a:t>
            </a:r>
            <a:endParaRPr lang="en-GB" altLang="de-DE" sz="1200" dirty="0">
              <a:solidFill>
                <a:schemeClr val="accent1"/>
              </a:solidFill>
            </a:endParaRPr>
          </a:p>
        </p:txBody>
      </p:sp>
      <p:sp>
        <p:nvSpPr>
          <p:cNvPr id="42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noProof="0" dirty="0" smtClean="0">
                <a:solidFill>
                  <a:srgbClr val="646B86"/>
                </a:solidFill>
                <a:latin typeface="Verdana"/>
              </a:rPr>
              <a:t>19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Textfeld 1"/>
          <p:cNvSpPr txBox="1">
            <a:spLocks noChangeArrowheads="1"/>
          </p:cNvSpPr>
          <p:nvPr/>
        </p:nvSpPr>
        <p:spPr bwMode="auto">
          <a:xfrm>
            <a:off x="251520" y="3417381"/>
            <a:ext cx="8640068" cy="304698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Times New Roman" pitchFamily="18" charset="0"/>
              </a:defRPr>
            </a:lvl9pPr>
          </a:lstStyle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dirty="0"/>
              <a:t>Лучше не выбирать реального человека, </a:t>
            </a:r>
            <a:r>
              <a:rPr lang="ru-RU" dirty="0" smtClean="0"/>
              <a:t>т.к. о человеке можно вспоминать как в негативном, так и положительном контексте. </a:t>
            </a:r>
            <a:endParaRPr lang="ru-RU" altLang="de-DE" b="1" dirty="0"/>
          </a:p>
          <a:p>
            <a:pPr marL="360000" lvl="1" indent="0" eaLnBrk="1" hangingPunct="1">
              <a:spcBef>
                <a:spcPts val="1200"/>
              </a:spcBef>
              <a:buClr>
                <a:srgbClr val="8CADAE"/>
              </a:buClr>
              <a:buSzPct val="85000"/>
              <a:tabLst>
                <a:tab pos="722313" algn="l"/>
              </a:tabLst>
              <a:defRPr/>
            </a:pPr>
            <a:r>
              <a:rPr lang="ru-RU" altLang="de-DE" b="1" dirty="0" smtClean="0"/>
              <a:t>Как </a:t>
            </a:r>
            <a:r>
              <a:rPr lang="ru-RU" altLang="de-DE" b="1" dirty="0"/>
              <a:t>мог бы выглядеть Ваш </a:t>
            </a:r>
            <a:r>
              <a:rPr lang="ru-RU" altLang="de-DE" b="1" dirty="0" smtClean="0"/>
              <a:t>добрый спутник?</a:t>
            </a:r>
            <a:endParaRPr lang="en-GB" altLang="de-DE" dirty="0" smtClean="0"/>
          </a:p>
          <a:p>
            <a:pPr marL="180000">
              <a:spcBef>
                <a:spcPts val="1200"/>
              </a:spcBef>
              <a:defRPr/>
            </a:pPr>
            <a:r>
              <a:rPr lang="ru-RU" dirty="0" smtClean="0"/>
              <a:t>Закройте </a:t>
            </a:r>
            <a:r>
              <a:rPr lang="ru-RU" dirty="0"/>
              <a:t>глаза и </a:t>
            </a:r>
            <a:r>
              <a:rPr lang="ru-RU" dirty="0" smtClean="0"/>
              <a:t>представьте, как </a:t>
            </a:r>
            <a:r>
              <a:rPr lang="ru-RU" dirty="0"/>
              <a:t>бы </a:t>
            </a:r>
            <a:r>
              <a:rPr lang="ru-RU" dirty="0" smtClean="0"/>
              <a:t>на </a:t>
            </a:r>
            <a:r>
              <a:rPr lang="ru-RU" dirty="0"/>
              <a:t>Ваш взгляд </a:t>
            </a:r>
            <a:r>
              <a:rPr lang="ru-RU" dirty="0" smtClean="0"/>
              <a:t>выглядел добрый спутник. Загляните внутрь себя и попытайтесь </a:t>
            </a:r>
            <a:r>
              <a:rPr lang="ru-RU" dirty="0"/>
              <a:t>найти </a:t>
            </a:r>
            <a:r>
              <a:rPr lang="ru-RU" dirty="0" smtClean="0"/>
              <a:t>для него символ. </a:t>
            </a:r>
            <a:r>
              <a:rPr lang="ru-RU" dirty="0"/>
              <a:t>Не торопитесь. Возможно, на ум приходят несколько </a:t>
            </a:r>
            <a:r>
              <a:rPr lang="ru-RU" dirty="0" smtClean="0"/>
              <a:t>изображений одновременно. Какое ярче всего?</a:t>
            </a:r>
            <a:endParaRPr lang="ru-RU" dirty="0"/>
          </a:p>
          <a:p>
            <a:pPr marL="180000">
              <a:spcBef>
                <a:spcPts val="1200"/>
              </a:spcBef>
              <a:defRPr/>
            </a:pPr>
            <a:r>
              <a:rPr lang="ru-RU" dirty="0"/>
              <a:t>Дважды проверьте, действительно ли </a:t>
            </a:r>
            <a:r>
              <a:rPr lang="ru-RU" dirty="0" smtClean="0"/>
              <a:t>Ваш </a:t>
            </a:r>
            <a:r>
              <a:rPr lang="ru-RU" dirty="0"/>
              <a:t>добрый спутник излучает доброту, поддержку </a:t>
            </a:r>
            <a:r>
              <a:rPr lang="ru-RU" dirty="0" smtClean="0"/>
              <a:t>и внимание.</a:t>
            </a:r>
            <a:endParaRPr lang="de-DE" altLang="de-DE" dirty="0" smtClean="0"/>
          </a:p>
        </p:txBody>
      </p:sp>
      <p:grpSp>
        <p:nvGrpSpPr>
          <p:cNvPr id="29698" name="Gruppieren 51"/>
          <p:cNvGrpSpPr>
            <a:grpSpLocks/>
          </p:cNvGrpSpPr>
          <p:nvPr/>
        </p:nvGrpSpPr>
        <p:grpSpPr bwMode="auto">
          <a:xfrm>
            <a:off x="8139595" y="1490638"/>
            <a:ext cx="676275" cy="1114425"/>
            <a:chOff x="4932040" y="3732533"/>
            <a:chExt cx="867403" cy="1835632"/>
          </a:xfrm>
        </p:grpSpPr>
        <p:sp>
          <p:nvSpPr>
            <p:cNvPr id="29705" name="Ellipse 52"/>
            <p:cNvSpPr>
              <a:spLocks noChangeArrowheads="1"/>
            </p:cNvSpPr>
            <p:nvPr/>
          </p:nvSpPr>
          <p:spPr bwMode="auto">
            <a:xfrm>
              <a:off x="5120606" y="3732533"/>
              <a:ext cx="414845" cy="445739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de-DE" altLang="de-DE" sz="4400">
                <a:solidFill>
                  <a:schemeClr val="tx2"/>
                </a:solidFill>
              </a:endParaRPr>
            </a:p>
          </p:txBody>
        </p:sp>
        <p:sp>
          <p:nvSpPr>
            <p:cNvPr id="29706" name="Freihandform 53"/>
            <p:cNvSpPr>
              <a:spLocks/>
            </p:cNvSpPr>
            <p:nvPr/>
          </p:nvSpPr>
          <p:spPr bwMode="auto">
            <a:xfrm rot="10800000">
              <a:off x="5269727" y="3986146"/>
              <a:ext cx="116603" cy="98482"/>
            </a:xfrm>
            <a:custGeom>
              <a:avLst/>
              <a:gdLst>
                <a:gd name="T0" fmla="*/ 0 w 222637"/>
                <a:gd name="T1" fmla="*/ 25 h 159096"/>
                <a:gd name="T2" fmla="*/ 1 w 222637"/>
                <a:gd name="T3" fmla="*/ 1 h 159096"/>
                <a:gd name="T4" fmla="*/ 2 w 222637"/>
                <a:gd name="T5" fmla="*/ 28 h 159096"/>
                <a:gd name="T6" fmla="*/ 0 60000 65536"/>
                <a:gd name="T7" fmla="*/ 0 60000 65536"/>
                <a:gd name="T8" fmla="*/ 0 60000 65536"/>
                <a:gd name="T9" fmla="*/ 0 w 222637"/>
                <a:gd name="T10" fmla="*/ 0 h 159096"/>
                <a:gd name="T11" fmla="*/ 222637 w 222637"/>
                <a:gd name="T12" fmla="*/ 159096 h 1590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2637" h="159096">
                  <a:moveTo>
                    <a:pt x="0" y="143194"/>
                  </a:moveTo>
                  <a:cubicBezTo>
                    <a:pt x="41082" y="70307"/>
                    <a:pt x="82164" y="-2580"/>
                    <a:pt x="119270" y="70"/>
                  </a:cubicBezTo>
                  <a:cubicBezTo>
                    <a:pt x="156376" y="2720"/>
                    <a:pt x="189506" y="80908"/>
                    <a:pt x="222637" y="159096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>
              <a:spAutoFit/>
            </a:bodyPr>
            <a:lstStyle/>
            <a:p>
              <a:endParaRPr lang="de-DE"/>
            </a:p>
          </p:txBody>
        </p:sp>
        <p:sp>
          <p:nvSpPr>
            <p:cNvPr id="29707" name="Ellipse 54"/>
            <p:cNvSpPr>
              <a:spLocks noChangeArrowheads="1"/>
            </p:cNvSpPr>
            <p:nvPr/>
          </p:nvSpPr>
          <p:spPr bwMode="auto">
            <a:xfrm>
              <a:off x="5280836" y="3821681"/>
              <a:ext cx="23945" cy="44574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de-DE" altLang="de-DE" sz="4400">
                <a:solidFill>
                  <a:schemeClr val="tx2"/>
                </a:solidFill>
              </a:endParaRPr>
            </a:p>
          </p:txBody>
        </p:sp>
        <p:sp>
          <p:nvSpPr>
            <p:cNvPr id="29708" name="Ellipse 55"/>
            <p:cNvSpPr>
              <a:spLocks noChangeArrowheads="1"/>
            </p:cNvSpPr>
            <p:nvPr/>
          </p:nvSpPr>
          <p:spPr bwMode="auto">
            <a:xfrm>
              <a:off x="5360653" y="3821681"/>
              <a:ext cx="23945" cy="44574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de-DE" altLang="de-DE" sz="4400">
                <a:solidFill>
                  <a:schemeClr val="tx2"/>
                </a:solidFill>
              </a:endParaRPr>
            </a:p>
          </p:txBody>
        </p:sp>
        <p:cxnSp>
          <p:nvCxnSpPr>
            <p:cNvPr id="29709" name="Gerader Verbinder 56"/>
            <p:cNvCxnSpPr>
              <a:cxnSpLocks noChangeShapeType="1"/>
            </p:cNvCxnSpPr>
            <p:nvPr/>
          </p:nvCxnSpPr>
          <p:spPr bwMode="auto">
            <a:xfrm>
              <a:off x="5328028" y="4178272"/>
              <a:ext cx="0" cy="80233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710" name="Gerader Verbinder 57"/>
            <p:cNvCxnSpPr>
              <a:cxnSpLocks noChangeShapeType="1"/>
            </p:cNvCxnSpPr>
            <p:nvPr/>
          </p:nvCxnSpPr>
          <p:spPr bwMode="auto">
            <a:xfrm>
              <a:off x="5328028" y="4356567"/>
              <a:ext cx="131996" cy="8914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711" name="Gerader Verbinder 58"/>
            <p:cNvCxnSpPr>
              <a:cxnSpLocks noChangeShapeType="1"/>
            </p:cNvCxnSpPr>
            <p:nvPr/>
          </p:nvCxnSpPr>
          <p:spPr bwMode="auto">
            <a:xfrm flipH="1">
              <a:off x="5360653" y="4445715"/>
              <a:ext cx="99371" cy="22286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712" name="Gerader Verbinder 59"/>
            <p:cNvCxnSpPr>
              <a:cxnSpLocks noChangeShapeType="1"/>
            </p:cNvCxnSpPr>
            <p:nvPr/>
          </p:nvCxnSpPr>
          <p:spPr bwMode="auto">
            <a:xfrm flipH="1">
              <a:off x="5158319" y="4356567"/>
              <a:ext cx="169709" cy="8914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713" name="Gerader Verbinder 60"/>
            <p:cNvCxnSpPr>
              <a:cxnSpLocks noChangeShapeType="1"/>
            </p:cNvCxnSpPr>
            <p:nvPr/>
          </p:nvCxnSpPr>
          <p:spPr bwMode="auto">
            <a:xfrm>
              <a:off x="5158319" y="4431885"/>
              <a:ext cx="122517" cy="23669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714" name="Gerader Verbinder 61"/>
            <p:cNvCxnSpPr>
              <a:cxnSpLocks noChangeShapeType="1"/>
            </p:cNvCxnSpPr>
            <p:nvPr/>
          </p:nvCxnSpPr>
          <p:spPr bwMode="auto">
            <a:xfrm>
              <a:off x="5328028" y="4980602"/>
              <a:ext cx="320562" cy="5794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715" name="Gerader Verbinder 62"/>
            <p:cNvCxnSpPr>
              <a:cxnSpLocks noChangeShapeType="1"/>
            </p:cNvCxnSpPr>
            <p:nvPr/>
          </p:nvCxnSpPr>
          <p:spPr bwMode="auto">
            <a:xfrm flipH="1">
              <a:off x="5082893" y="4980602"/>
              <a:ext cx="245136" cy="57946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716" name="Gerader Verbinder 63"/>
            <p:cNvCxnSpPr>
              <a:cxnSpLocks noChangeShapeType="1"/>
            </p:cNvCxnSpPr>
            <p:nvPr/>
          </p:nvCxnSpPr>
          <p:spPr bwMode="auto">
            <a:xfrm>
              <a:off x="4932040" y="5560062"/>
              <a:ext cx="150853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717" name="Gerader Verbinder 64"/>
            <p:cNvCxnSpPr>
              <a:cxnSpLocks noChangeShapeType="1"/>
            </p:cNvCxnSpPr>
            <p:nvPr/>
          </p:nvCxnSpPr>
          <p:spPr bwMode="auto">
            <a:xfrm>
              <a:off x="5648590" y="5568165"/>
              <a:ext cx="150853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9699" name="Abgerundete rechteckige Legende 65"/>
          <p:cNvSpPr>
            <a:spLocks noChangeArrowheads="1"/>
          </p:cNvSpPr>
          <p:nvPr/>
        </p:nvSpPr>
        <p:spPr bwMode="auto">
          <a:xfrm>
            <a:off x="6764824" y="1282905"/>
            <a:ext cx="1184275" cy="783193"/>
          </a:xfrm>
          <a:prstGeom prst="wedgeRoundRectCallout">
            <a:avLst>
              <a:gd name="adj1" fmla="val 71759"/>
              <a:gd name="adj2" fmla="val 2954"/>
              <a:gd name="adj3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de-DE" sz="1000" dirty="0">
                <a:solidFill>
                  <a:srgbClr val="006699"/>
                </a:solidFill>
              </a:rPr>
              <a:t>Ты преуспел,  можешь гордиться собой.</a:t>
            </a:r>
          </a:p>
        </p:txBody>
      </p:sp>
      <p:sp>
        <p:nvSpPr>
          <p:cNvPr id="29700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</a:rPr>
              <a:t>Укрепить в себе доброго спутника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23" name="Text Box 6"/>
          <p:cNvSpPr txBox="1">
            <a:spLocks noChangeArrowheads="1"/>
          </p:cNvSpPr>
          <p:nvPr/>
        </p:nvSpPr>
        <p:spPr bwMode="auto">
          <a:xfrm>
            <a:off x="6732240" y="481013"/>
            <a:ext cx="24458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de-DE" sz="1200" dirty="0">
                <a:solidFill>
                  <a:schemeClr val="accent1"/>
                </a:solidFill>
              </a:rPr>
              <a:t>b</a:t>
            </a:r>
            <a:r>
              <a:rPr lang="en-GB" altLang="de-DE" sz="1200" dirty="0" smtClean="0">
                <a:solidFill>
                  <a:schemeClr val="accent1"/>
                </a:solidFill>
              </a:rPr>
              <a:t>ased on </a:t>
            </a:r>
            <a:r>
              <a:rPr lang="en-GB" altLang="de-DE" sz="1200" dirty="0" err="1" smtClean="0">
                <a:solidFill>
                  <a:schemeClr val="accent1"/>
                </a:solidFill>
              </a:rPr>
              <a:t>Potreck</a:t>
            </a:r>
            <a:r>
              <a:rPr lang="en-GB" altLang="de-DE" sz="1200" dirty="0" smtClean="0">
                <a:solidFill>
                  <a:schemeClr val="accent1"/>
                </a:solidFill>
              </a:rPr>
              <a:t>-Rose, 2006</a:t>
            </a:r>
            <a:endParaRPr lang="en-GB" altLang="de-DE" sz="1200" dirty="0">
              <a:solidFill>
                <a:schemeClr val="accent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51520" y="908720"/>
            <a:ext cx="61206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000" lvl="1" indent="-360000" defTabSz="554038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  <a:tab pos="6643688" algn="l"/>
              </a:tabLst>
              <a:defRPr/>
            </a:pPr>
            <a:r>
              <a:rPr lang="ru-RU" altLang="de-DE" dirty="0"/>
              <a:t>Чтобы позволить доброму </a:t>
            </a:r>
            <a:r>
              <a:rPr lang="ru-RU" altLang="de-DE" dirty="0" smtClean="0"/>
              <a:t>спутнику чаще выказываться, необходимо символизировать его в виде цифры или фигуры. </a:t>
            </a:r>
            <a:r>
              <a:rPr lang="ru-RU" altLang="de-DE" dirty="0"/>
              <a:t>Это может быть, например</a:t>
            </a:r>
            <a:r>
              <a:rPr lang="ru-RU" altLang="de-DE" dirty="0" smtClean="0"/>
              <a:t>, хорошая фея, ангел-хранитель, животное </a:t>
            </a:r>
            <a:r>
              <a:rPr lang="ru-RU" altLang="de-DE" dirty="0"/>
              <a:t>или даже герой </a:t>
            </a:r>
            <a:r>
              <a:rPr lang="ru-RU" altLang="de-DE" dirty="0" smtClean="0"/>
              <a:t>мультфильма. Главное: Этот символ связан </a:t>
            </a:r>
            <a:r>
              <a:rPr lang="ru-RU" altLang="de-DE" dirty="0"/>
              <a:t>с положительными </a:t>
            </a:r>
            <a:r>
              <a:rPr lang="ru-RU" altLang="de-DE" dirty="0" smtClean="0"/>
              <a:t>моментами, суждениями </a:t>
            </a:r>
            <a:r>
              <a:rPr lang="ru-RU" altLang="de-DE" dirty="0"/>
              <a:t>и </a:t>
            </a:r>
            <a:r>
              <a:rPr lang="ru-RU" altLang="de-DE" dirty="0" smtClean="0"/>
              <a:t>воспоминаниями.</a:t>
            </a:r>
            <a:endParaRPr lang="en-GB" dirty="0"/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dirty="0" smtClean="0">
                <a:solidFill>
                  <a:srgbClr val="646B86"/>
                </a:solidFill>
                <a:latin typeface="Verdana"/>
              </a:rPr>
              <a:t>20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Kopf Finger2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7625" y="4716636"/>
            <a:ext cx="147637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Inhaltsplatzhalter 2"/>
          <p:cNvSpPr>
            <a:spLocks noGrp="1"/>
          </p:cNvSpPr>
          <p:nvPr>
            <p:ph sz="quarter" idx="1"/>
          </p:nvPr>
        </p:nvSpPr>
        <p:spPr>
          <a:xfrm>
            <a:off x="252000" y="907200"/>
            <a:ext cx="7415625" cy="5330112"/>
          </a:xfrm>
        </p:spPr>
        <p:txBody>
          <a:bodyPr/>
          <a:lstStyle/>
          <a:p>
            <a:pPr marL="180000" indent="0">
              <a:spcBef>
                <a:spcPts val="1200"/>
              </a:spcBef>
              <a:buNone/>
            </a:pPr>
            <a:r>
              <a:rPr lang="ru-RU" altLang="de-D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В повседневной жизни людям с низкой самооценкой трудно позволить спутнику сказать свое слово. Поэтому полезно записать один или несколько положительных предложений спутника, чтобы они были у Вас под рукой.</a:t>
            </a:r>
          </a:p>
          <a:p>
            <a:pPr marL="180000" indent="0">
              <a:spcBef>
                <a:spcPts val="1200"/>
              </a:spcBef>
              <a:buNone/>
            </a:pPr>
            <a:r>
              <a:rPr lang="ru-RU" altLang="de-D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Пример: Джон хотел бы бросить курить и продержался уже три дня без сигарет. После ссоры со своей девушкой он закуривает сигарету.</a:t>
            </a:r>
          </a:p>
          <a:p>
            <a:pPr marL="180000" indent="0">
              <a:spcBef>
                <a:spcPts val="1200"/>
              </a:spcBef>
              <a:buNone/>
            </a:pPr>
            <a:r>
              <a:rPr lang="ru-RU" altLang="de-D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Его внутренний критик говорит: «Ты неудачник. Это было так очевидно, что ты не справишься.».</a:t>
            </a:r>
          </a:p>
          <a:p>
            <a:pPr marL="180000" indent="0">
              <a:spcBef>
                <a:spcPts val="1200"/>
              </a:spcBef>
              <a:buClr>
                <a:srgbClr val="D16349"/>
              </a:buClr>
              <a:buNone/>
            </a:pPr>
            <a:r>
              <a:rPr lang="ru-RU" altLang="de-DE" sz="1800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Что мог сказать бы спутник</a:t>
            </a:r>
            <a:r>
              <a:rPr lang="ru-RU" altLang="de-DE" sz="18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  <a:r>
              <a:rPr lang="en-GB" altLang="de-DE" sz="1800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GB" altLang="de-DE" sz="1800" dirty="0" smtClean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80000" indent="0">
              <a:spcBef>
                <a:spcPts val="1200"/>
              </a:spcBef>
              <a:buClr>
                <a:srgbClr val="D16349"/>
              </a:buClr>
              <a:buNone/>
            </a:pPr>
            <a:endParaRPr lang="en-GB" altLang="de-DE" sz="1800" dirty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80000" indent="0" algn="ctr">
              <a:spcBef>
                <a:spcPts val="1200"/>
              </a:spcBef>
              <a:buClr>
                <a:srgbClr val="D16349"/>
              </a:buClr>
              <a:buNone/>
            </a:pPr>
            <a:r>
              <a:rPr lang="en-GB" altLang="de-DE" sz="18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???</a:t>
            </a:r>
            <a:endParaRPr lang="en-GB" altLang="de-DE" sz="1000" dirty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80000" lvl="0" indent="0">
              <a:spcBef>
                <a:spcPts val="1200"/>
              </a:spcBef>
              <a:buClr>
                <a:srgbClr val="D16349"/>
              </a:buClr>
              <a:buNone/>
            </a:pPr>
            <a:endParaRPr lang="ru-RU" altLang="de-DE" sz="1800" dirty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Textfeld 5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(“</a:t>
            </a:r>
            <a:r>
              <a:rPr lang="en-US" altLang="de-DE" sz="800" dirty="0" err="1" smtClean="0"/>
              <a:t>Innerer</a:t>
            </a:r>
            <a:r>
              <a:rPr lang="en-US" altLang="de-DE" sz="800" dirty="0" smtClean="0"/>
              <a:t> </a:t>
            </a:r>
            <a:r>
              <a:rPr lang="en-US" altLang="de-DE" sz="800" dirty="0" err="1" smtClean="0"/>
              <a:t>Kritiker</a:t>
            </a:r>
            <a:r>
              <a:rPr lang="en-US" altLang="de-DE" sz="800" dirty="0" smtClean="0"/>
              <a:t>” by Lisa Schilling)</a:t>
            </a:r>
            <a:endParaRPr lang="de-DE" altLang="de-DE" sz="800" dirty="0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</a:rPr>
              <a:t>Укрепить в себе доброго спутника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6732240" y="481013"/>
            <a:ext cx="24458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de-DE" sz="1200" dirty="0">
                <a:solidFill>
                  <a:schemeClr val="accent1"/>
                </a:solidFill>
              </a:rPr>
              <a:t>b</a:t>
            </a:r>
            <a:r>
              <a:rPr lang="en-GB" altLang="de-DE" sz="1200" dirty="0" smtClean="0">
                <a:solidFill>
                  <a:schemeClr val="accent1"/>
                </a:solidFill>
              </a:rPr>
              <a:t>ased on </a:t>
            </a:r>
            <a:r>
              <a:rPr lang="en-GB" altLang="de-DE" sz="1200" dirty="0" err="1" smtClean="0">
                <a:solidFill>
                  <a:schemeClr val="accent1"/>
                </a:solidFill>
              </a:rPr>
              <a:t>Potreck</a:t>
            </a:r>
            <a:r>
              <a:rPr lang="en-GB" altLang="de-DE" sz="1200" dirty="0" smtClean="0">
                <a:solidFill>
                  <a:schemeClr val="accent1"/>
                </a:solidFill>
              </a:rPr>
              <a:t>-Rose, 2006</a:t>
            </a:r>
            <a:endParaRPr lang="en-GB" altLang="de-DE" sz="1200" dirty="0">
              <a:solidFill>
                <a:schemeClr val="accent1"/>
              </a:solidFill>
            </a:endParaRP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dirty="0" smtClean="0">
                <a:solidFill>
                  <a:srgbClr val="646B86"/>
                </a:solidFill>
                <a:latin typeface="Verdana"/>
              </a:rPr>
              <a:t>22</a:t>
            </a:r>
            <a:endParaRPr lang="ru-RU" altLang="de-DE" sz="1200" b="1" kern="0" noProof="0" dirty="0" smtClean="0">
              <a:solidFill>
                <a:srgbClr val="646B86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67584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Kopf Finger2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7625" y="4716636"/>
            <a:ext cx="147637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Inhaltsplatzhalter 2"/>
          <p:cNvSpPr>
            <a:spLocks noGrp="1"/>
          </p:cNvSpPr>
          <p:nvPr>
            <p:ph sz="quarter" idx="1"/>
          </p:nvPr>
        </p:nvSpPr>
        <p:spPr>
          <a:xfrm>
            <a:off x="252000" y="907200"/>
            <a:ext cx="7415625" cy="5330112"/>
          </a:xfrm>
        </p:spPr>
        <p:txBody>
          <a:bodyPr/>
          <a:lstStyle/>
          <a:p>
            <a:pPr marL="180000" indent="0">
              <a:spcBef>
                <a:spcPts val="1200"/>
              </a:spcBef>
              <a:buNone/>
            </a:pPr>
            <a:r>
              <a:rPr lang="ru-RU" altLang="de-D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В повседневной жизни людям с низкой самооценкой трудно позволить спутнику сказать свое слово. Поэтому полезно записать один или несколько положительных предложений спутника, чтобы они были у Вас под рукой.</a:t>
            </a:r>
          </a:p>
          <a:p>
            <a:pPr marL="180000" indent="0">
              <a:spcBef>
                <a:spcPts val="1200"/>
              </a:spcBef>
              <a:buNone/>
            </a:pPr>
            <a:r>
              <a:rPr lang="ru-RU" altLang="de-D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Пример: Джон хотел бы бросить курить и продержался уже три дня без сигарет. После ссоры со своей девушкой он закуривает сигарету.</a:t>
            </a:r>
          </a:p>
          <a:p>
            <a:pPr marL="180000" indent="0">
              <a:spcBef>
                <a:spcPts val="1200"/>
              </a:spcBef>
              <a:buNone/>
            </a:pPr>
            <a:r>
              <a:rPr lang="ru-RU" altLang="de-D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Его внутренний критик говорит: «Ты неудачник. Это было так очевидно, что ты не справишься.».</a:t>
            </a:r>
          </a:p>
          <a:p>
            <a:pPr marL="180000" indent="0">
              <a:spcBef>
                <a:spcPts val="1200"/>
              </a:spcBef>
              <a:buNone/>
            </a:pPr>
            <a:r>
              <a:rPr lang="ru-RU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Добрый спутник</a:t>
            </a:r>
            <a:r>
              <a:rPr lang="en-GB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ru-RU" altLang="de-D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«Не будь так </a:t>
            </a:r>
            <a:r>
              <a:rPr lang="ru-RU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строг </a:t>
            </a:r>
            <a:r>
              <a:rPr lang="ru-RU" altLang="de-D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к себе. На самом деле непросто бросить курить, и тем не менее ты продержался три дня. В стрессовых ситуациях это еще сложнее. Только потому, </a:t>
            </a:r>
            <a:r>
              <a:rPr lang="ru-RU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что ты выкурил </a:t>
            </a:r>
            <a:r>
              <a:rPr lang="ru-RU" altLang="de-D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сигарету сейчас, не означает, что </a:t>
            </a:r>
            <a:r>
              <a:rPr lang="ru-RU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ты продолжишь</a:t>
            </a:r>
            <a:r>
              <a:rPr lang="de-DE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курить дальше. </a:t>
            </a:r>
            <a:r>
              <a:rPr lang="ru-RU" altLang="de-D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Обычно другим бывшим курильщикам также требуется несколько попыток, прежде чем </a:t>
            </a:r>
            <a:r>
              <a:rPr lang="ru-RU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они окончательно бросят курить».</a:t>
            </a:r>
            <a:endParaRPr lang="en-GB" altLang="de-DE" sz="1800" dirty="0" smtClean="0">
              <a:solidFill>
                <a:srgbClr val="FF33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Textfeld 5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(“</a:t>
            </a:r>
            <a:r>
              <a:rPr lang="en-US" altLang="de-DE" sz="800" dirty="0" err="1" smtClean="0"/>
              <a:t>Innerer</a:t>
            </a:r>
            <a:r>
              <a:rPr lang="en-US" altLang="de-DE" sz="800" dirty="0" smtClean="0"/>
              <a:t> </a:t>
            </a:r>
            <a:r>
              <a:rPr lang="en-US" altLang="de-DE" sz="800" dirty="0" err="1" smtClean="0"/>
              <a:t>Kritiker</a:t>
            </a:r>
            <a:r>
              <a:rPr lang="en-US" altLang="de-DE" sz="800" dirty="0" smtClean="0"/>
              <a:t>” by Lisa Schilling)</a:t>
            </a:r>
            <a:endParaRPr lang="de-DE" altLang="de-DE" sz="800" dirty="0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</a:rPr>
              <a:t>Укрепить в себе доброго спутника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6732240" y="481013"/>
            <a:ext cx="24458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de-DE" sz="1200" dirty="0">
                <a:solidFill>
                  <a:schemeClr val="accent1"/>
                </a:solidFill>
              </a:rPr>
              <a:t>b</a:t>
            </a:r>
            <a:r>
              <a:rPr lang="en-GB" altLang="de-DE" sz="1200" dirty="0" smtClean="0">
                <a:solidFill>
                  <a:schemeClr val="accent1"/>
                </a:solidFill>
              </a:rPr>
              <a:t>ased on </a:t>
            </a:r>
            <a:r>
              <a:rPr lang="en-GB" altLang="de-DE" sz="1200" dirty="0" err="1" smtClean="0">
                <a:solidFill>
                  <a:schemeClr val="accent1"/>
                </a:solidFill>
              </a:rPr>
              <a:t>Potreck</a:t>
            </a:r>
            <a:r>
              <a:rPr lang="en-GB" altLang="de-DE" sz="1200" dirty="0" smtClean="0">
                <a:solidFill>
                  <a:schemeClr val="accent1"/>
                </a:solidFill>
              </a:rPr>
              <a:t>-Rose, 2006</a:t>
            </a:r>
            <a:endParaRPr lang="en-GB" altLang="de-DE" sz="1200" dirty="0">
              <a:solidFill>
                <a:schemeClr val="accent1"/>
              </a:solidFill>
            </a:endParaRP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dirty="0" smtClean="0">
                <a:solidFill>
                  <a:srgbClr val="646B86"/>
                </a:solidFill>
                <a:latin typeface="Verdana"/>
              </a:rPr>
              <a:t>22</a:t>
            </a:r>
            <a:endParaRPr lang="ru-RU" altLang="de-DE" sz="1200" b="1" kern="0" noProof="0" dirty="0" smtClean="0">
              <a:solidFill>
                <a:srgbClr val="646B86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37153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"/>
          </p:nvPr>
        </p:nvSpPr>
        <p:spPr>
          <a:xfrm>
            <a:off x="252000" y="907200"/>
            <a:ext cx="8640000" cy="4751164"/>
          </a:xfrm>
        </p:spPr>
        <p:txBody>
          <a:bodyPr/>
          <a:lstStyle/>
          <a:p>
            <a:pPr marL="180000" indent="0">
              <a:spcBef>
                <a:spcPts val="1200"/>
              </a:spcBef>
              <a:buNone/>
              <a:defRPr/>
            </a:pPr>
            <a:r>
              <a:rPr lang="ru-RU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каких типичных ситуациях Ваш </a:t>
            </a:r>
            <a:r>
              <a:rPr lang="ru-RU" altLang="de-D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внутренний критик очень </a:t>
            </a:r>
            <a:r>
              <a:rPr lang="ru-RU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громок и ваша самооценка понижается? </a:t>
            </a:r>
            <a:r>
              <a:rPr lang="ru-RU" altLang="de-D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Что может сказать </a:t>
            </a:r>
            <a:r>
              <a:rPr lang="ru-RU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Ваш </a:t>
            </a:r>
            <a:r>
              <a:rPr lang="ru-RU" altLang="de-DE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добрый спутник в таких ситуациях? Запиши это</a:t>
            </a:r>
            <a:r>
              <a:rPr lang="ru-RU" altLang="de-DE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180000" indent="0">
              <a:spcBef>
                <a:spcPts val="1200"/>
              </a:spcBef>
              <a:buNone/>
              <a:defRPr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 протяжении </a:t>
            </a: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всего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дня </a:t>
            </a: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продолжайте спрашивать себя, что бы сказал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Ваш </a:t>
            </a: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добрый спутник в этой ситуации. Активно ищите его, потому что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особенно в начале внимание заостряется на негативных аспектах и позитивным аспектам не отводится внимания.</a:t>
            </a:r>
          </a:p>
          <a:p>
            <a:pPr marL="180000" indent="0">
              <a:spcBef>
                <a:spcPts val="1200"/>
              </a:spcBef>
              <a:buNone/>
              <a:defRPr/>
            </a:pP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Запишите ответы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Вашего доброго спутника, чтобы </a:t>
            </a: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в трудные времена вы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вернуться к ним и тем самым </a:t>
            </a: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поднять чувство собственного достоинства.</a:t>
            </a:r>
          </a:p>
        </p:txBody>
      </p:sp>
      <p:grpSp>
        <p:nvGrpSpPr>
          <p:cNvPr id="14" name="Group 35"/>
          <p:cNvGrpSpPr>
            <a:grpSpLocks/>
          </p:cNvGrpSpPr>
          <p:nvPr/>
        </p:nvGrpSpPr>
        <p:grpSpPr bwMode="auto">
          <a:xfrm>
            <a:off x="0" y="6167432"/>
            <a:ext cx="2265363" cy="561974"/>
            <a:chOff x="0" y="3957"/>
            <a:chExt cx="1427" cy="354"/>
          </a:xfrm>
        </p:grpSpPr>
        <p:sp>
          <p:nvSpPr>
            <p:cNvPr id="15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383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/>
            </a:p>
          </p:txBody>
        </p:sp>
        <p:pic>
          <p:nvPicPr>
            <p:cNvPr id="16" name="Picture 70" descr="Notizen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Text Box 71"/>
            <p:cNvSpPr txBox="1">
              <a:spLocks noChangeArrowheads="1"/>
            </p:cNvSpPr>
            <p:nvPr/>
          </p:nvSpPr>
          <p:spPr bwMode="auto">
            <a:xfrm>
              <a:off x="113" y="4001"/>
              <a:ext cx="1314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>
                  <a:sym typeface="Wingdings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ru-RU" altLang="de-DE" sz="1200" i="1" dirty="0" smtClean="0"/>
                <a:t>Рабочий лист </a:t>
              </a:r>
              <a:r>
                <a:rPr lang="de-DE" altLang="de-DE" sz="1200" i="1" dirty="0" smtClean="0"/>
                <a:t>10.4</a:t>
              </a:r>
              <a:endParaRPr lang="de-DE" altLang="de-DE" sz="1200" i="1" dirty="0"/>
            </a:p>
            <a:p>
              <a:pPr eaLnBrk="1" hangingPunct="1"/>
              <a:r>
                <a:rPr lang="de-DE" altLang="de-DE" sz="1200" dirty="0"/>
                <a:t>     </a:t>
              </a:r>
            </a:p>
          </p:txBody>
        </p:sp>
      </p:grpSp>
      <p:sp>
        <p:nvSpPr>
          <p:cNvPr id="11" name="Textfeld 5"/>
          <p:cNvSpPr txBox="1">
            <a:spLocks noChangeArrowheads="1"/>
          </p:cNvSpPr>
          <p:nvPr/>
        </p:nvSpPr>
        <p:spPr bwMode="auto">
          <a:xfrm>
            <a:off x="3175" y="6670675"/>
            <a:ext cx="9144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800" dirty="0" smtClean="0"/>
              <a:t>(“</a:t>
            </a:r>
            <a:r>
              <a:rPr lang="en-US" altLang="de-DE" sz="800" dirty="0" err="1" smtClean="0"/>
              <a:t>Innerer</a:t>
            </a:r>
            <a:r>
              <a:rPr lang="en-US" altLang="de-DE" sz="800" dirty="0" smtClean="0"/>
              <a:t> </a:t>
            </a:r>
            <a:r>
              <a:rPr lang="en-US" altLang="de-DE" sz="800" dirty="0" err="1" smtClean="0"/>
              <a:t>Kritiker</a:t>
            </a:r>
            <a:r>
              <a:rPr lang="en-US" altLang="de-DE" sz="800" dirty="0" smtClean="0"/>
              <a:t>” by Lisa Schilling)</a:t>
            </a:r>
            <a:endParaRPr lang="de-DE" altLang="de-DE" sz="800" dirty="0"/>
          </a:p>
        </p:txBody>
      </p:sp>
      <p:pic>
        <p:nvPicPr>
          <p:cNvPr id="18" name="Picture 6" descr="Kopf Finger2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7625" y="4716636"/>
            <a:ext cx="147637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</a:rPr>
              <a:t>Укрепить в себе доброго спутника</a:t>
            </a:r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6732240" y="481013"/>
            <a:ext cx="24458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altLang="de-DE" sz="1200" dirty="0">
                <a:solidFill>
                  <a:schemeClr val="accent1"/>
                </a:solidFill>
              </a:rPr>
              <a:t>b</a:t>
            </a:r>
            <a:r>
              <a:rPr lang="en-GB" altLang="de-DE" sz="1200" dirty="0" smtClean="0">
                <a:solidFill>
                  <a:schemeClr val="accent1"/>
                </a:solidFill>
              </a:rPr>
              <a:t>ased on </a:t>
            </a:r>
            <a:r>
              <a:rPr lang="en-GB" altLang="de-DE" sz="1200" dirty="0" err="1" smtClean="0">
                <a:solidFill>
                  <a:schemeClr val="accent1"/>
                </a:solidFill>
              </a:rPr>
              <a:t>Potreck</a:t>
            </a:r>
            <a:r>
              <a:rPr lang="en-GB" altLang="de-DE" sz="1200" dirty="0" smtClean="0">
                <a:solidFill>
                  <a:schemeClr val="accent1"/>
                </a:solidFill>
              </a:rPr>
              <a:t>-Rose, 2006</a:t>
            </a:r>
            <a:endParaRPr lang="en-GB" altLang="de-DE" sz="1200" dirty="0">
              <a:solidFill>
                <a:schemeClr val="accent1"/>
              </a:solidFill>
            </a:endParaRP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23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4"/>
          <p:cNvSpPr txBox="1">
            <a:spLocks noChangeArrowheads="1"/>
          </p:cNvSpPr>
          <p:nvPr/>
        </p:nvSpPr>
        <p:spPr bwMode="auto">
          <a:xfrm>
            <a:off x="0" y="23038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ru-RU" altLang="de-DE" sz="2000" dirty="0">
                <a:solidFill>
                  <a:schemeClr val="accent1"/>
                </a:solidFill>
              </a:rPr>
              <a:t>Принимать собственные стандарты за конечную истину</a:t>
            </a:r>
            <a:endParaRPr lang="en-GB" altLang="de-DE" sz="2000" b="1" dirty="0">
              <a:solidFill>
                <a:schemeClr val="accent1"/>
              </a:solidFill>
              <a:latin typeface="Arial" charset="0"/>
            </a:endParaRPr>
          </a:p>
        </p:txBody>
      </p:sp>
      <p:pic>
        <p:nvPicPr>
          <p:cNvPr id="33795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3112" y="5153298"/>
            <a:ext cx="2020888" cy="151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Rectangle 11"/>
          <p:cNvSpPr>
            <a:spLocks noChangeArrowheads="1"/>
          </p:cNvSpPr>
          <p:nvPr/>
        </p:nvSpPr>
        <p:spPr bwMode="auto">
          <a:xfrm>
            <a:off x="-61913" y="6670675"/>
            <a:ext cx="156004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altLang="de-DE" sz="800" i="1" dirty="0" smtClean="0"/>
              <a:t>(“Mirror Love” by Katie@!)</a:t>
            </a:r>
            <a:endParaRPr lang="en-GB" altLang="de-DE" sz="800" i="1" dirty="0"/>
          </a:p>
        </p:txBody>
      </p:sp>
      <p:sp>
        <p:nvSpPr>
          <p:cNvPr id="33798" name="Text Box 11"/>
          <p:cNvSpPr txBox="1">
            <a:spLocks noChangeArrowheads="1"/>
          </p:cNvSpPr>
          <p:nvPr/>
        </p:nvSpPr>
        <p:spPr bwMode="auto">
          <a:xfrm>
            <a:off x="252000" y="1339200"/>
            <a:ext cx="8640000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000" eaLnBrk="1" hangingPunct="1">
              <a:tabLst>
                <a:tab pos="361950" algn="l"/>
              </a:tabLst>
            </a:pPr>
            <a:r>
              <a:rPr lang="ru-RU" altLang="de-DE" b="1" dirty="0" smtClean="0"/>
              <a:t>Существует </a:t>
            </a:r>
            <a:r>
              <a:rPr lang="ru-RU" altLang="de-DE" b="1" dirty="0"/>
              <a:t>разница между тем, как я сужу о себе и как другие судят обо мне!</a:t>
            </a:r>
            <a:endParaRPr lang="en-GB" altLang="de-DE" b="1" dirty="0" smtClean="0"/>
          </a:p>
          <a:p>
            <a:pPr marL="363538" indent="-363538" eaLnBrk="1" hangingPunct="1">
              <a:tabLst>
                <a:tab pos="361950" algn="l"/>
              </a:tabLst>
            </a:pPr>
            <a:endParaRPr lang="en-GB" altLang="de-DE" dirty="0" smtClean="0"/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altLang="de-DE" dirty="0" smtClean="0"/>
              <a:t>Если </a:t>
            </a:r>
            <a:r>
              <a:rPr lang="ru-RU" altLang="de-DE" dirty="0"/>
              <a:t>я считаю себя некрасивой, скучной и т.д., то другие не обязательно разделят со мной эту точку зрения. Есть несколько мнений, суждений и предпочтений!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altLang="de-DE" dirty="0" smtClean="0"/>
              <a:t>Многие </a:t>
            </a:r>
            <a:r>
              <a:rPr lang="ru-RU" altLang="de-DE" dirty="0"/>
              <a:t>люди - свои злейшие враги и чрезмерно критично относятся к себе!</a:t>
            </a:r>
            <a:endParaRPr lang="en-GB" altLang="de-DE" dirty="0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dirty="0" smtClean="0">
                <a:solidFill>
                  <a:srgbClr val="646B86"/>
                </a:solidFill>
                <a:latin typeface="Verdana"/>
              </a:rPr>
              <a:t>24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ChangeArrowheads="1"/>
          </p:cNvSpPr>
          <p:nvPr/>
        </p:nvSpPr>
        <p:spPr bwMode="auto">
          <a:xfrm>
            <a:off x="234000" y="1339200"/>
            <a:ext cx="8676000" cy="381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lvl="1" algn="ctr" eaLnBrk="1" hangingPunct="1">
              <a:spcBef>
                <a:spcPts val="12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ru-RU" altLang="de-DE" dirty="0"/>
              <a:t>Вы часто сравнивать себя с другими?</a:t>
            </a:r>
          </a:p>
          <a:p>
            <a:pPr marL="0" lvl="1" algn="ctr" eaLnBrk="1" hangingPunct="1">
              <a:spcBef>
                <a:spcPts val="1200"/>
              </a:spcBef>
              <a:buClr>
                <a:srgbClr val="006699"/>
              </a:buClr>
              <a:buFont typeface="Wingdings" pitchFamily="2" charset="2"/>
              <a:buNone/>
            </a:pPr>
            <a:endParaRPr lang="ru-RU" altLang="de-DE" dirty="0"/>
          </a:p>
          <a:p>
            <a:pPr marL="0" lvl="1" algn="ctr" eaLnBrk="1" hangingPunct="1">
              <a:spcBef>
                <a:spcPts val="12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ru-RU" altLang="de-DE" dirty="0"/>
              <a:t>Если да, то с кем? </a:t>
            </a:r>
          </a:p>
          <a:p>
            <a:pPr marL="0" lvl="1" algn="ctr" eaLnBrk="1" hangingPunct="1">
              <a:spcBef>
                <a:spcPts val="1200"/>
              </a:spcBef>
              <a:buClr>
                <a:srgbClr val="006699"/>
              </a:buClr>
              <a:buFont typeface="Wingdings" pitchFamily="2" charset="2"/>
              <a:buNone/>
            </a:pPr>
            <a:endParaRPr lang="ru-RU" altLang="de-DE" dirty="0"/>
          </a:p>
          <a:p>
            <a:pPr marL="0" lvl="1" algn="ctr" eaLnBrk="1" hangingPunct="1">
              <a:spcBef>
                <a:spcPts val="1200"/>
              </a:spcBef>
              <a:buClr>
                <a:srgbClr val="006699"/>
              </a:buClr>
              <a:buFont typeface="Wingdings" pitchFamily="2" charset="2"/>
              <a:buNone/>
            </a:pPr>
            <a:r>
              <a:rPr lang="ru-RU" altLang="de-DE" dirty="0"/>
              <a:t>Насколько вы справедливы к себе при сравнениях?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</a:rPr>
              <a:t>Сравнение с другими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dirty="0" smtClean="0">
                <a:solidFill>
                  <a:srgbClr val="646B86"/>
                </a:solidFill>
                <a:latin typeface="Verdana"/>
              </a:rPr>
              <a:t>25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7968" y="1339850"/>
            <a:ext cx="5538167" cy="3817342"/>
          </a:xfrm>
        </p:spPr>
        <p:txBody>
          <a:bodyPr/>
          <a:lstStyle/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Быстро </a:t>
            </a:r>
            <a:r>
              <a:rPr lang="ru-RU" altLang="de-DE" sz="18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и того не замечая, мы сравниваем себя с другими. Это нормально.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endParaRPr lang="en-GB" altLang="de-DE" sz="1800" kern="1200" dirty="0" smtClean="0">
              <a:solidFill>
                <a:schemeClr val="tx1"/>
              </a:solidFill>
              <a:latin typeface="Verdana" pitchFamily="34" charset="0"/>
              <a:ea typeface="+mn-ea"/>
              <a:cs typeface="Times New Roman" pitchFamily="18" charset="0"/>
            </a:endParaRP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С </a:t>
            </a:r>
            <a:r>
              <a:rPr lang="ru-RU" altLang="de-DE" sz="18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кем и в каких областях мы сравниваем себя, мы можем повлиять на нашу </a:t>
            </a:r>
            <a:r>
              <a:rPr lang="ru-RU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самооценку: </a:t>
            </a:r>
            <a:r>
              <a:rPr lang="ru-RU" altLang="de-DE" sz="18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Люди с проблемами самооценки часто выбирают несправедливые сравнения (например, топ-менеджер, когда дело доходит до заработной платы</a:t>
            </a:r>
            <a:r>
              <a:rPr lang="ru-RU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)</a:t>
            </a:r>
            <a:endParaRPr lang="ru-RU" altLang="de-DE" sz="1800" dirty="0"/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endParaRPr lang="en-GB" altLang="de-DE" sz="1800" dirty="0" smtClean="0"/>
          </a:p>
        </p:txBody>
      </p:sp>
      <p:sp>
        <p:nvSpPr>
          <p:cNvPr id="35843" name="Rectangle 1033"/>
          <p:cNvSpPr>
            <a:spLocks noChangeArrowheads="1"/>
          </p:cNvSpPr>
          <p:nvPr/>
        </p:nvSpPr>
        <p:spPr bwMode="auto">
          <a:xfrm>
            <a:off x="-180975" y="3068638"/>
            <a:ext cx="604837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006699"/>
              </a:buClr>
              <a:buFont typeface="Wingdings" pitchFamily="2" charset="2"/>
              <a:buChar char="Ø"/>
            </a:pPr>
            <a:endParaRPr lang="de-DE" altLang="de-DE" sz="4400">
              <a:solidFill>
                <a:srgbClr val="000000"/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340768"/>
            <a:ext cx="3024336" cy="3569993"/>
          </a:xfrm>
          <a:prstGeom prst="rect">
            <a:avLst/>
          </a:prstGeom>
        </p:spPr>
      </p:pic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-61913" y="6670675"/>
            <a:ext cx="266932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altLang="de-DE" sz="800" i="1" dirty="0" smtClean="0"/>
              <a:t>(“Barbie close-up. Grace” from </a:t>
            </a:r>
            <a:r>
              <a:rPr lang="en-GB" altLang="de-DE" sz="800" i="1" dirty="0" err="1" smtClean="0"/>
              <a:t>BarbieFantasies</a:t>
            </a:r>
            <a:r>
              <a:rPr lang="en-GB" altLang="de-DE" sz="800" i="1" dirty="0" smtClean="0"/>
              <a:t>)</a:t>
            </a:r>
            <a:endParaRPr lang="en-GB" altLang="de-DE" sz="800" i="1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</a:rPr>
              <a:t>Сравнивнивать себя с другими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dirty="0" smtClean="0">
                <a:solidFill>
                  <a:srgbClr val="646B86"/>
                </a:solidFill>
                <a:latin typeface="Verdana"/>
              </a:rPr>
              <a:t>26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2000" y="1340768"/>
            <a:ext cx="8640000" cy="5040312"/>
          </a:xfrm>
        </p:spPr>
        <p:txBody>
          <a:bodyPr/>
          <a:lstStyle/>
          <a:p>
            <a:pPr marL="180000" indent="0">
              <a:spcBef>
                <a:spcPts val="1200"/>
              </a:spcBef>
              <a:buNone/>
              <a:defRPr/>
            </a:pPr>
            <a:r>
              <a:rPr lang="ru-RU" altLang="de-DE" sz="1800" kern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Другой пример несправедливых </a:t>
            </a:r>
            <a:r>
              <a:rPr lang="ru-RU" altLang="de-DE" sz="1800" kern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сравнений:</a:t>
            </a:r>
          </a:p>
          <a:p>
            <a:pPr marL="465750" indent="-285750">
              <a:spcBef>
                <a:spcPts val="1200"/>
              </a:spcBef>
              <a:buClr>
                <a:schemeClr val="bg2"/>
              </a:buClr>
              <a:buFont typeface="Courier New" panose="02070309020205020404" pitchFamily="49" charset="0"/>
              <a:buChar char="o"/>
              <a:defRPr/>
            </a:pPr>
            <a:r>
              <a:rPr lang="ru-RU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Молодые </a:t>
            </a:r>
            <a:r>
              <a:rPr lang="ru-RU" sz="18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девушки, которые сравнивают свою внешность с моделями из женских журналов (модели с собственными фитнес-тренерами, профессиональным макияжем, с фотографиями из фото-шопа и т.д.).</a:t>
            </a:r>
          </a:p>
          <a:p>
            <a:pPr marL="360000" lvl="1" indent="0" eaLnBrk="1" hangingPunct="1">
              <a:spcBef>
                <a:spcPts val="1200"/>
              </a:spcBef>
              <a:buClr>
                <a:srgbClr val="8CADAE"/>
              </a:buClr>
              <a:buSzPct val="85000"/>
              <a:buNone/>
              <a:tabLst>
                <a:tab pos="722313" algn="l"/>
              </a:tabLst>
              <a:defRPr/>
            </a:pPr>
            <a:endParaRPr lang="en-GB" altLang="de-DE" sz="1800" kern="1200" dirty="0" smtClean="0">
              <a:solidFill>
                <a:schemeClr val="tx1"/>
              </a:solidFill>
              <a:latin typeface="Verdana" pitchFamily="34" charset="0"/>
              <a:ea typeface="+mn-ea"/>
              <a:cs typeface="Times New Roman" pitchFamily="18" charset="0"/>
            </a:endParaRPr>
          </a:p>
          <a:p>
            <a:pPr marL="185738" lvl="1" indent="0" eaLnBrk="1" hangingPunct="1">
              <a:spcBef>
                <a:spcPts val="1200"/>
              </a:spcBef>
              <a:buClr>
                <a:srgbClr val="8CADAE"/>
              </a:buClr>
              <a:buSzPct val="85000"/>
              <a:buNone/>
              <a:tabLst>
                <a:tab pos="722313" algn="l"/>
              </a:tabLst>
              <a:defRPr/>
            </a:pPr>
            <a:r>
              <a:rPr lang="ru-RU" altLang="de-DE" sz="1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Не сравнивайте себя слишком </a:t>
            </a:r>
            <a:r>
              <a:rPr lang="ru-RU" altLang="de-DE" sz="18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часто с </a:t>
            </a:r>
            <a:r>
              <a:rPr lang="ru-RU" altLang="de-DE" sz="1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другими людьми! Всегда есть люди, которые </a:t>
            </a:r>
            <a:r>
              <a:rPr lang="ru-RU" altLang="de-DE" sz="18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 первый взгляд лучше</a:t>
            </a:r>
            <a:r>
              <a:rPr lang="ru-RU" altLang="de-DE" sz="1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успешнее и популярнее</a:t>
            </a:r>
            <a:r>
              <a:rPr lang="ru-RU" altLang="de-DE" sz="18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471488" lvl="1" indent="-285750" eaLnBrk="1" hangingPunct="1">
              <a:spcBef>
                <a:spcPts val="1200"/>
              </a:spcBef>
              <a:buClr>
                <a:srgbClr val="8CADAE"/>
              </a:buClr>
              <a:buSzPct val="85000"/>
              <a:buFont typeface="Courier New" panose="02070309020205020404" pitchFamily="49" charset="0"/>
              <a:buChar char="o"/>
              <a:tabLst>
                <a:tab pos="722313" algn="l"/>
              </a:tabLst>
              <a:defRPr/>
            </a:pPr>
            <a:r>
              <a:rPr lang="ru-RU" sz="18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Включите все сферы жизни, когда </a:t>
            </a:r>
            <a:r>
              <a:rPr lang="ru-RU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Вы </a:t>
            </a:r>
            <a:r>
              <a:rPr lang="ru-RU" sz="18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оцениваете, казалось бы, «</a:t>
            </a:r>
            <a:r>
              <a:rPr lang="ru-RU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идеальную жизнь» </a:t>
            </a:r>
            <a:r>
              <a:rPr lang="ru-RU" sz="18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...</a:t>
            </a:r>
            <a:endParaRPr lang="en-GB" sz="1800" kern="1200" dirty="0">
              <a:solidFill>
                <a:schemeClr val="tx1"/>
              </a:solidFill>
              <a:latin typeface="Verdana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</a:rPr>
              <a:t>Сравнивнивать себя с другими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dirty="0" smtClean="0">
                <a:solidFill>
                  <a:srgbClr val="646B86"/>
                </a:solidFill>
                <a:latin typeface="Verdana"/>
              </a:rPr>
              <a:t>27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ung 1"/>
          <p:cNvGrpSpPr/>
          <p:nvPr/>
        </p:nvGrpSpPr>
        <p:grpSpPr>
          <a:xfrm>
            <a:off x="2550989" y="2476842"/>
            <a:ext cx="4042022" cy="1044575"/>
            <a:chOff x="2555776" y="2848987"/>
            <a:chExt cx="4042022" cy="1044575"/>
          </a:xfrm>
        </p:grpSpPr>
        <p:pic>
          <p:nvPicPr>
            <p:cNvPr id="37904" name="Picture 28" descr="Robbie Williams - gwelt - flickr - ccc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55776" y="2849562"/>
              <a:ext cx="820737" cy="1022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94" name="Picture 3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92848" y="2848987"/>
              <a:ext cx="1504950" cy="1044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95" name="Picture 32" descr="P1010594-greginhollywood-flickr-ccc-bearbeitet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219848" y="2849562"/>
              <a:ext cx="876018" cy="104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96" name="Picture 33" descr="Princess Diana in Bristol, UK, 1987-Floyd Nello-flickr-ccc-bearbeitet"/>
            <p:cNvPicPr>
              <a:picLocks noChangeAspect="1" noChangeArrowheads="1"/>
            </p:cNvPicPr>
            <p:nvPr/>
          </p:nvPicPr>
          <p:blipFill rotWithShape="1">
            <a:blip r:embed="rId6"/>
            <a:srcRect t="-1" b="789"/>
            <a:stretch/>
          </p:blipFill>
          <p:spPr bwMode="auto">
            <a:xfrm>
              <a:off x="3372544" y="2849562"/>
              <a:ext cx="852673" cy="104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7900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de-DE"/>
            </a:defPPr>
            <a:lvl1pPr algn="ctr" eaLnBrk="1" hangingPunct="1"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ru-RU" altLang="de-DE" dirty="0"/>
              <a:t>«Идеальная жизнь…?»</a:t>
            </a:r>
            <a:endParaRPr lang="en-GB" altLang="de-DE" dirty="0"/>
          </a:p>
        </p:txBody>
      </p:sp>
      <p:sp>
        <p:nvSpPr>
          <p:cNvPr id="37901" name="Text Box 4"/>
          <p:cNvSpPr txBox="1">
            <a:spLocks noChangeArrowheads="1"/>
          </p:cNvSpPr>
          <p:nvPr/>
        </p:nvSpPr>
        <p:spPr bwMode="auto">
          <a:xfrm>
            <a:off x="-38100" y="6630988"/>
            <a:ext cx="54022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en-GB" altLang="de-DE" sz="700" i="1" dirty="0" smtClean="0">
                <a:cs typeface="Arial" charset="0"/>
              </a:rPr>
              <a:t>(</a:t>
            </a:r>
            <a:r>
              <a:rPr lang="en-GB" altLang="de-DE" sz="700" i="1" dirty="0" err="1" smtClean="0">
                <a:cs typeface="Arial" charset="0"/>
              </a:rPr>
              <a:t>f.l.t.r</a:t>
            </a:r>
            <a:r>
              <a:rPr lang="en-GB" altLang="de-DE" sz="700" i="1" dirty="0" smtClean="0">
                <a:cs typeface="Arial" charset="0"/>
              </a:rPr>
              <a:t>: </a:t>
            </a:r>
            <a:r>
              <a:rPr lang="en-GB" altLang="de-DE" sz="700" i="1" dirty="0" smtClean="0"/>
              <a:t>“</a:t>
            </a:r>
            <a:r>
              <a:rPr lang="en-GB" altLang="de-DE" sz="700" i="1" dirty="0" smtClean="0">
                <a:cs typeface="Arial" charset="0"/>
              </a:rPr>
              <a:t>Robbie Williams</a:t>
            </a:r>
            <a:r>
              <a:rPr lang="en-GB" altLang="de-DE" sz="700" i="1" dirty="0" smtClean="0"/>
              <a:t>“ </a:t>
            </a:r>
            <a:r>
              <a:rPr lang="en-GB" altLang="de-DE" sz="700" i="1" dirty="0" smtClean="0">
                <a:cs typeface="Arial" charset="0"/>
              </a:rPr>
              <a:t>from </a:t>
            </a:r>
            <a:r>
              <a:rPr lang="en-GB" altLang="de-DE" sz="700" i="1" dirty="0" err="1" smtClean="0">
                <a:cs typeface="Arial" charset="0"/>
              </a:rPr>
              <a:t>gwelt</a:t>
            </a:r>
            <a:r>
              <a:rPr lang="en-GB" altLang="de-DE" sz="700" i="1" dirty="0" smtClean="0">
                <a:cs typeface="Arial" charset="0"/>
              </a:rPr>
              <a:t>; “Princess Diana in Bristol, UK, 1987“ by Floyd </a:t>
            </a:r>
            <a:r>
              <a:rPr lang="en-GB" altLang="de-DE" sz="700" i="1" dirty="0" err="1" smtClean="0">
                <a:cs typeface="Arial" charset="0"/>
              </a:rPr>
              <a:t>Nello</a:t>
            </a:r>
            <a:r>
              <a:rPr lang="en-GB" altLang="de-DE" sz="700" i="1" dirty="0" smtClean="0">
                <a:cs typeface="Arial" charset="0"/>
              </a:rPr>
              <a:t>; “P1010594“ from </a:t>
            </a:r>
            <a:r>
              <a:rPr lang="en-GB" altLang="de-DE" sz="700" i="1" dirty="0" err="1" smtClean="0">
                <a:cs typeface="Arial" charset="0"/>
              </a:rPr>
              <a:t>greginhollywood</a:t>
            </a:r>
            <a:r>
              <a:rPr lang="en-GB" altLang="de-DE" sz="700" dirty="0" smtClean="0">
                <a:cs typeface="Arial" charset="0"/>
              </a:rPr>
              <a:t>;</a:t>
            </a:r>
            <a:r>
              <a:rPr lang="en-GB" altLang="de-DE" sz="700" i="1" dirty="0" smtClean="0">
                <a:cs typeface="Arial" charset="0"/>
              </a:rPr>
              <a:t> “</a:t>
            </a:r>
            <a:r>
              <a:rPr lang="en-GB" altLang="de-DE" sz="700" i="1" dirty="0" err="1" smtClean="0">
                <a:cs typeface="Arial" charset="0"/>
              </a:rPr>
              <a:t>i</a:t>
            </a:r>
            <a:r>
              <a:rPr lang="en-GB" altLang="de-DE" sz="700" i="1" dirty="0" smtClean="0">
                <a:cs typeface="Arial" charset="0"/>
              </a:rPr>
              <a:t> love NY“ by leezie5</a:t>
            </a:r>
            <a:r>
              <a:rPr lang="en-GB" altLang="de-DE" sz="700" i="1" dirty="0" smtClean="0">
                <a:cs typeface="Arial" charset="0"/>
                <a:sym typeface="Wingdings" pitchFamily="2" charset="2"/>
              </a:rPr>
              <a:t>)</a:t>
            </a:r>
            <a:endParaRPr lang="en-GB" altLang="de-DE" sz="700" i="1" dirty="0">
              <a:cs typeface="Arial" charset="0"/>
              <a:sym typeface="Wingdings" pitchFamily="2" charset="2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2357296" y="1340768"/>
            <a:ext cx="442941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ru-RU" altLang="de-DE" dirty="0"/>
              <a:t>Что общего у этих четырех людей?</a:t>
            </a:r>
            <a:endParaRPr lang="en-GB" altLang="de-DE" dirty="0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dirty="0" smtClean="0">
                <a:solidFill>
                  <a:srgbClr val="646B86"/>
                </a:solidFill>
                <a:latin typeface="Verdana"/>
              </a:rPr>
              <a:t>28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605631" y="4005064"/>
            <a:ext cx="7932738" cy="1440160"/>
          </a:xfrm>
        </p:spPr>
        <p:txBody>
          <a:bodyPr/>
          <a:lstStyle/>
          <a:p>
            <a:pPr marL="360000" lvl="1" indent="0" algn="ctr" eaLnBrk="1" hangingPunct="1">
              <a:lnSpc>
                <a:spcPct val="80000"/>
              </a:lnSpc>
              <a:spcBef>
                <a:spcPts val="1200"/>
              </a:spcBef>
              <a:buClr>
                <a:srgbClr val="8CADAE"/>
              </a:buClr>
              <a:buSzPct val="85000"/>
              <a:buNone/>
              <a:tabLst>
                <a:tab pos="722313" algn="l"/>
              </a:tabLst>
              <a:defRPr/>
            </a:pPr>
            <a:r>
              <a:rPr lang="ru-RU" altLang="de-DE" sz="18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…богаты, знаменитые, привлекательные, успешные</a:t>
            </a:r>
            <a:r>
              <a:rPr lang="ru-RU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???</a:t>
            </a:r>
          </a:p>
          <a:p>
            <a:pPr marL="360000" lvl="1" indent="0" algn="ctr" eaLnBrk="1" hangingPunct="1">
              <a:lnSpc>
                <a:spcPct val="80000"/>
              </a:lnSpc>
              <a:spcBef>
                <a:spcPts val="1200"/>
              </a:spcBef>
              <a:buClr>
                <a:srgbClr val="8CADAE"/>
              </a:buClr>
              <a:buSzPct val="85000"/>
              <a:buNone/>
              <a:tabLst>
                <a:tab pos="722313" algn="l"/>
              </a:tabLst>
              <a:defRPr/>
            </a:pPr>
            <a:endParaRPr lang="en-GB" altLang="de-DE" sz="1800" kern="1200" dirty="0" smtClean="0">
              <a:solidFill>
                <a:schemeClr val="tx1"/>
              </a:solidFill>
              <a:latin typeface="Verdana" pitchFamily="34" charset="0"/>
              <a:ea typeface="+mn-ea"/>
              <a:cs typeface="Times New Roman" pitchFamily="18" charset="0"/>
              <a:sym typeface="Wingdings" pitchFamily="2" charset="2"/>
            </a:endParaRPr>
          </a:p>
          <a:p>
            <a:pPr marL="360000" lvl="1" indent="0" algn="ctr" eaLnBrk="1" hangingPunct="1">
              <a:lnSpc>
                <a:spcPct val="80000"/>
              </a:lnSpc>
              <a:spcBef>
                <a:spcPts val="1200"/>
              </a:spcBef>
              <a:buClr>
                <a:srgbClr val="8CADAE"/>
              </a:buClr>
              <a:buSzPct val="85000"/>
              <a:buNone/>
              <a:tabLst>
                <a:tab pos="722313" algn="l"/>
              </a:tabLst>
              <a:defRPr/>
            </a:pPr>
            <a:r>
              <a:rPr lang="ru-RU" altLang="de-DE" sz="1800" b="1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Но</a:t>
            </a:r>
            <a:r>
              <a:rPr lang="en-GB" altLang="de-DE" sz="1800" b="1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:</a:t>
            </a:r>
            <a:r>
              <a:rPr lang="en-GB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 </a:t>
            </a:r>
            <a:r>
              <a:rPr lang="ru-RU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У </a:t>
            </a:r>
            <a:r>
              <a:rPr lang="ru-RU" altLang="de-DE" sz="18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всех этих знаменитых личностей были проблемы с ментальным здоровьем</a:t>
            </a:r>
            <a:r>
              <a:rPr lang="ru-RU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  <a:sym typeface="Wingdings" pitchFamily="2" charset="2"/>
              </a:rPr>
              <a:t>!</a:t>
            </a:r>
            <a:endParaRPr lang="en-GB" altLang="de-DE" sz="1800" kern="1200" dirty="0">
              <a:solidFill>
                <a:schemeClr val="tx1"/>
              </a:solidFill>
              <a:latin typeface="Verdana" pitchFamily="34" charset="0"/>
              <a:ea typeface="+mn-ea"/>
              <a:cs typeface="Times New Roman" pitchFamily="18" charset="0"/>
              <a:sym typeface="Wingdings" pitchFamily="2" charset="2"/>
            </a:endParaRPr>
          </a:p>
        </p:txBody>
      </p:sp>
      <p:grpSp>
        <p:nvGrpSpPr>
          <p:cNvPr id="31" name="Gruppierung 30"/>
          <p:cNvGrpSpPr/>
          <p:nvPr/>
        </p:nvGrpSpPr>
        <p:grpSpPr>
          <a:xfrm>
            <a:off x="2550989" y="2476842"/>
            <a:ext cx="4042022" cy="1044575"/>
            <a:chOff x="2555776" y="2848987"/>
            <a:chExt cx="4042022" cy="1044575"/>
          </a:xfrm>
        </p:grpSpPr>
        <p:pic>
          <p:nvPicPr>
            <p:cNvPr id="32" name="Picture 28" descr="Robbie Williams - gwelt - flickr - ccc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55776" y="2849562"/>
              <a:ext cx="820737" cy="1022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3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92848" y="2848987"/>
              <a:ext cx="1504950" cy="1044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32" descr="P1010594-greginhollywood-flickr-ccc-bearbeitet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219848" y="2849562"/>
              <a:ext cx="876018" cy="104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" name="Picture 33" descr="Princess Diana in Bristol, UK, 1987-Floyd Nello-flickr-ccc-bearbeitet"/>
            <p:cNvPicPr>
              <a:picLocks noChangeAspect="1" noChangeArrowheads="1"/>
            </p:cNvPicPr>
            <p:nvPr/>
          </p:nvPicPr>
          <p:blipFill rotWithShape="1">
            <a:blip r:embed="rId6"/>
            <a:srcRect t="-1" b="789"/>
            <a:stretch/>
          </p:blipFill>
          <p:spPr bwMode="auto">
            <a:xfrm>
              <a:off x="3372544" y="2849562"/>
              <a:ext cx="852673" cy="104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de-DE"/>
            </a:defPPr>
            <a:lvl1pPr algn="ctr" eaLnBrk="1" hangingPunct="1"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ru-RU" altLang="de-DE" dirty="0"/>
              <a:t>«Идеальная жизнь…?»</a:t>
            </a: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-38100" y="6630988"/>
            <a:ext cx="54022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en-GB" altLang="de-DE" sz="700" i="1" dirty="0" smtClean="0">
                <a:cs typeface="Arial" charset="0"/>
              </a:rPr>
              <a:t>(</a:t>
            </a:r>
            <a:r>
              <a:rPr lang="en-GB" altLang="de-DE" sz="700" i="1" dirty="0" err="1" smtClean="0">
                <a:cs typeface="Arial" charset="0"/>
              </a:rPr>
              <a:t>f.l.t.r</a:t>
            </a:r>
            <a:r>
              <a:rPr lang="en-GB" altLang="de-DE" sz="700" i="1" dirty="0" smtClean="0">
                <a:cs typeface="Arial" charset="0"/>
              </a:rPr>
              <a:t>: </a:t>
            </a:r>
            <a:r>
              <a:rPr lang="en-GB" altLang="de-DE" sz="700" i="1" dirty="0" smtClean="0"/>
              <a:t>“</a:t>
            </a:r>
            <a:r>
              <a:rPr lang="en-GB" altLang="de-DE" sz="700" i="1" dirty="0" smtClean="0">
                <a:cs typeface="Arial" charset="0"/>
              </a:rPr>
              <a:t>Robbie Williams</a:t>
            </a:r>
            <a:r>
              <a:rPr lang="en-GB" altLang="de-DE" sz="700" i="1" dirty="0" smtClean="0"/>
              <a:t>“ </a:t>
            </a:r>
            <a:r>
              <a:rPr lang="en-GB" altLang="de-DE" sz="700" i="1" dirty="0" smtClean="0">
                <a:cs typeface="Arial" charset="0"/>
              </a:rPr>
              <a:t>from </a:t>
            </a:r>
            <a:r>
              <a:rPr lang="en-GB" altLang="de-DE" sz="700" i="1" dirty="0" err="1" smtClean="0">
                <a:cs typeface="Arial" charset="0"/>
              </a:rPr>
              <a:t>gwelt</a:t>
            </a:r>
            <a:r>
              <a:rPr lang="en-GB" altLang="de-DE" sz="700" i="1" dirty="0" smtClean="0">
                <a:cs typeface="Arial" charset="0"/>
              </a:rPr>
              <a:t>; “Princess Diana in Bristol, UK, 1987“ by Floyd </a:t>
            </a:r>
            <a:r>
              <a:rPr lang="en-GB" altLang="de-DE" sz="700" i="1" dirty="0" err="1" smtClean="0">
                <a:cs typeface="Arial" charset="0"/>
              </a:rPr>
              <a:t>Nello</a:t>
            </a:r>
            <a:r>
              <a:rPr lang="en-GB" altLang="de-DE" sz="700" i="1" dirty="0" smtClean="0">
                <a:cs typeface="Arial" charset="0"/>
              </a:rPr>
              <a:t>; “P1010594“ from </a:t>
            </a:r>
            <a:r>
              <a:rPr lang="en-GB" altLang="de-DE" sz="700" i="1" dirty="0" err="1" smtClean="0">
                <a:cs typeface="Arial" charset="0"/>
              </a:rPr>
              <a:t>greginhollywood</a:t>
            </a:r>
            <a:r>
              <a:rPr lang="en-GB" altLang="de-DE" sz="700" dirty="0" smtClean="0">
                <a:cs typeface="Arial" charset="0"/>
              </a:rPr>
              <a:t>;</a:t>
            </a:r>
            <a:r>
              <a:rPr lang="en-GB" altLang="de-DE" sz="700" i="1" dirty="0" smtClean="0">
                <a:cs typeface="Arial" charset="0"/>
              </a:rPr>
              <a:t> “</a:t>
            </a:r>
            <a:r>
              <a:rPr lang="en-GB" altLang="de-DE" sz="700" i="1" dirty="0" err="1" smtClean="0">
                <a:cs typeface="Arial" charset="0"/>
              </a:rPr>
              <a:t>i</a:t>
            </a:r>
            <a:r>
              <a:rPr lang="en-GB" altLang="de-DE" sz="700" i="1" dirty="0" smtClean="0">
                <a:cs typeface="Arial" charset="0"/>
              </a:rPr>
              <a:t> love NY“ by leezie5</a:t>
            </a:r>
            <a:r>
              <a:rPr lang="en-GB" altLang="de-DE" sz="700" i="1" dirty="0" smtClean="0">
                <a:cs typeface="Arial" charset="0"/>
                <a:sym typeface="Wingdings" pitchFamily="2" charset="2"/>
              </a:rPr>
              <a:t>)</a:t>
            </a:r>
            <a:endParaRPr lang="en-GB" altLang="de-DE" sz="700" i="1" dirty="0">
              <a:cs typeface="Arial" charset="0"/>
              <a:sym typeface="Wingdings" pitchFamily="2" charset="2"/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3623672" y="1340768"/>
            <a:ext cx="18966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ru-RU" altLang="de-DE" dirty="0" smtClean="0"/>
              <a:t>Вы их знаете?</a:t>
            </a:r>
            <a:endParaRPr lang="en-GB" altLang="de-DE" dirty="0"/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dirty="0" smtClean="0">
                <a:solidFill>
                  <a:srgbClr val="646B86"/>
                </a:solidFill>
                <a:latin typeface="Verdana"/>
              </a:rPr>
              <a:t>29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4941888"/>
            <a:ext cx="1187450" cy="1366837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altLang="de-DE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3717925"/>
            <a:ext cx="1187450" cy="12239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altLang="de-DE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1196975"/>
            <a:ext cx="1187450" cy="115252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altLang="de-DE"/>
          </a:p>
        </p:txBody>
      </p:sp>
      <p:sp>
        <p:nvSpPr>
          <p:cNvPr id="39942" name="Line 7"/>
          <p:cNvSpPr>
            <a:spLocks noChangeShapeType="1"/>
          </p:cNvSpPr>
          <p:nvPr/>
        </p:nvSpPr>
        <p:spPr bwMode="auto">
          <a:xfrm>
            <a:off x="0" y="1196975"/>
            <a:ext cx="91440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9943" name="Line 8"/>
          <p:cNvSpPr>
            <a:spLocks noChangeShapeType="1"/>
          </p:cNvSpPr>
          <p:nvPr/>
        </p:nvSpPr>
        <p:spPr bwMode="auto">
          <a:xfrm flipV="1">
            <a:off x="0" y="2420938"/>
            <a:ext cx="9144000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9944" name="Line 9"/>
          <p:cNvSpPr>
            <a:spLocks noChangeShapeType="1"/>
          </p:cNvSpPr>
          <p:nvPr/>
        </p:nvSpPr>
        <p:spPr bwMode="auto">
          <a:xfrm>
            <a:off x="0" y="3789363"/>
            <a:ext cx="914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9945" name="Line 10"/>
          <p:cNvSpPr>
            <a:spLocks noChangeShapeType="1"/>
          </p:cNvSpPr>
          <p:nvPr/>
        </p:nvSpPr>
        <p:spPr bwMode="auto">
          <a:xfrm>
            <a:off x="0" y="4941888"/>
            <a:ext cx="914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9946" name="Line 11"/>
          <p:cNvSpPr>
            <a:spLocks noChangeShapeType="1"/>
          </p:cNvSpPr>
          <p:nvPr/>
        </p:nvSpPr>
        <p:spPr bwMode="auto">
          <a:xfrm flipV="1">
            <a:off x="0" y="6308725"/>
            <a:ext cx="914400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9947" name="Line 12"/>
          <p:cNvSpPr>
            <a:spLocks noChangeShapeType="1"/>
          </p:cNvSpPr>
          <p:nvPr/>
        </p:nvSpPr>
        <p:spPr bwMode="auto">
          <a:xfrm>
            <a:off x="0" y="6308725"/>
            <a:ext cx="91440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9948" name="Line 13"/>
          <p:cNvSpPr>
            <a:spLocks noChangeShapeType="1"/>
          </p:cNvSpPr>
          <p:nvPr/>
        </p:nvSpPr>
        <p:spPr bwMode="auto">
          <a:xfrm>
            <a:off x="9140825" y="1196975"/>
            <a:ext cx="0" cy="5184775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9949" name="Text Box 15"/>
          <p:cNvSpPr txBox="1">
            <a:spLocks noChangeArrowheads="1"/>
          </p:cNvSpPr>
          <p:nvPr/>
        </p:nvSpPr>
        <p:spPr bwMode="auto">
          <a:xfrm>
            <a:off x="1239838" y="1296988"/>
            <a:ext cx="788511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de-DE" sz="1500" dirty="0"/>
              <a:t>Робби Уильямс прославился как участник группы «Take That», которую он был вынужден покинуть из-за проблем с наркотиками. После он успешно начал карьеру в качестве сольного исполнителя. В феврале 2007 года он был помещен в клинику из-за депрессии и его пристрастию к таблеткам.</a:t>
            </a:r>
            <a:endParaRPr lang="en-GB" altLang="de-DE" sz="1500" dirty="0"/>
          </a:p>
        </p:txBody>
      </p:sp>
      <p:sp>
        <p:nvSpPr>
          <p:cNvPr id="39950" name="Text Box 16"/>
          <p:cNvSpPr txBox="1">
            <a:spLocks noChangeArrowheads="1"/>
          </p:cNvSpPr>
          <p:nvPr/>
        </p:nvSpPr>
        <p:spPr bwMode="auto">
          <a:xfrm>
            <a:off x="1223963" y="2492375"/>
            <a:ext cx="7885112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de-DE" sz="1400" dirty="0"/>
              <a:t>Принцесса Диана, первая жена Чарлса (британский наследник престола) ввела лишь замечательную жизнь со стороны: деньги, роскошь, восхищение во всем мире благодаря ее внешностью и социальной ангажемента. На самом деле, принцесса Диана страдала булимией и депрессией в течение многих лет. Она умерла в автомобильной катастрофе в 1997 году.</a:t>
            </a:r>
            <a:endParaRPr lang="en-GB" altLang="de-DE" sz="1400" dirty="0"/>
          </a:p>
        </p:txBody>
      </p:sp>
      <p:sp>
        <p:nvSpPr>
          <p:cNvPr id="39951" name="Text Box 17"/>
          <p:cNvSpPr txBox="1">
            <a:spLocks noChangeArrowheads="1"/>
          </p:cNvSpPr>
          <p:nvPr/>
        </p:nvSpPr>
        <p:spPr bwMode="auto">
          <a:xfrm>
            <a:off x="1258888" y="3789040"/>
            <a:ext cx="7885112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de-DE" sz="1400" dirty="0"/>
              <a:t>Комик и актер Джим Керри страдал тяжелой депрессией в течение длительного времени. Сначала, антидепрессанты помогли ему преодолеть самое худшее. После этого в интервью он говорит о том, что теперь успешно применяет альтернативные стратегии в борьбе с депрессией (напр., сбалансированное питание, психотерапия).</a:t>
            </a:r>
            <a:endParaRPr lang="en-GB" altLang="de-DE" sz="1400" dirty="0"/>
          </a:p>
        </p:txBody>
      </p:sp>
      <p:pic>
        <p:nvPicPr>
          <p:cNvPr id="39952" name="Picture 19" descr="Robbie Williams - gwelt - flickr - cc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258888"/>
            <a:ext cx="876300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53" name="Rectangle 20"/>
          <p:cNvSpPr>
            <a:spLocks noChangeArrowheads="1"/>
          </p:cNvSpPr>
          <p:nvPr/>
        </p:nvSpPr>
        <p:spPr bwMode="auto">
          <a:xfrm>
            <a:off x="0" y="2349500"/>
            <a:ext cx="1187450" cy="13589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altLang="de-DE"/>
          </a:p>
        </p:txBody>
      </p:sp>
      <p:sp>
        <p:nvSpPr>
          <p:cNvPr id="39954" name="Text Box 24"/>
          <p:cNvSpPr txBox="1">
            <a:spLocks noChangeArrowheads="1"/>
          </p:cNvSpPr>
          <p:nvPr/>
        </p:nvSpPr>
        <p:spPr bwMode="auto">
          <a:xfrm>
            <a:off x="1258888" y="5067761"/>
            <a:ext cx="774065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de-DE" sz="1400" dirty="0"/>
              <a:t>Британская звезда футбола Дэвид Бекхэм страдает от обсессивно-компульсивного расстройства. Ему очень сложно, когда что-то в его окружении выходит из строя или не симметрично размещается. В интервью Бекхэм заявил, что он страдает от этого безмерно, так как он часто теряет время и в результате испытывает межличностные конфликты.</a:t>
            </a:r>
            <a:endParaRPr lang="en-GB" altLang="de-DE" sz="1400" dirty="0"/>
          </a:p>
        </p:txBody>
      </p:sp>
      <p:pic>
        <p:nvPicPr>
          <p:cNvPr id="39955" name="Picture 2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195888"/>
            <a:ext cx="11874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56" name="Picture 27" descr="P1010594-greginhollywood-flickr-ccc-bearbeite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9863" y="3860800"/>
            <a:ext cx="885825" cy="105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57" name="Picture 28" descr="Princess Diana in Bristol, UK, 1987-Floyd Nello-flickr-ccc-bearbeitet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9388" y="2565400"/>
            <a:ext cx="874712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de-DE"/>
            </a:defPPr>
            <a:lvl1pPr algn="ctr" eaLnBrk="1" hangingPunct="1"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ru-RU" altLang="de-DE" dirty="0"/>
              <a:t>«Идеальная жизнь…?»</a:t>
            </a:r>
          </a:p>
        </p:txBody>
      </p: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-38100" y="6630988"/>
            <a:ext cx="54022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85000"/>
              </a:lnSpc>
            </a:pPr>
            <a:r>
              <a:rPr lang="en-GB" altLang="de-DE" sz="700" i="1" dirty="0" smtClean="0">
                <a:cs typeface="Arial" charset="0"/>
              </a:rPr>
              <a:t>(</a:t>
            </a:r>
            <a:r>
              <a:rPr lang="en-GB" altLang="de-DE" sz="700" i="1" dirty="0" err="1" smtClean="0">
                <a:cs typeface="Arial" charset="0"/>
              </a:rPr>
              <a:t>f.l.t.r</a:t>
            </a:r>
            <a:r>
              <a:rPr lang="en-GB" altLang="de-DE" sz="700" i="1" dirty="0" smtClean="0">
                <a:cs typeface="Arial" charset="0"/>
              </a:rPr>
              <a:t>: </a:t>
            </a:r>
            <a:r>
              <a:rPr lang="en-GB" altLang="de-DE" sz="700" i="1" dirty="0" smtClean="0"/>
              <a:t>“</a:t>
            </a:r>
            <a:r>
              <a:rPr lang="en-GB" altLang="de-DE" sz="700" i="1" dirty="0" smtClean="0">
                <a:cs typeface="Arial" charset="0"/>
              </a:rPr>
              <a:t>Robbie Williams</a:t>
            </a:r>
            <a:r>
              <a:rPr lang="en-GB" altLang="de-DE" sz="700" i="1" dirty="0" smtClean="0"/>
              <a:t>“ </a:t>
            </a:r>
            <a:r>
              <a:rPr lang="en-GB" altLang="de-DE" sz="700" i="1" dirty="0" smtClean="0">
                <a:cs typeface="Arial" charset="0"/>
              </a:rPr>
              <a:t>from </a:t>
            </a:r>
            <a:r>
              <a:rPr lang="en-GB" altLang="de-DE" sz="700" i="1" dirty="0" err="1" smtClean="0">
                <a:cs typeface="Arial" charset="0"/>
              </a:rPr>
              <a:t>gwelt</a:t>
            </a:r>
            <a:r>
              <a:rPr lang="en-GB" altLang="de-DE" sz="700" i="1" dirty="0" smtClean="0">
                <a:cs typeface="Arial" charset="0"/>
              </a:rPr>
              <a:t>; “Princess Diana in Bristol, UK, 1987“ by Floyd </a:t>
            </a:r>
            <a:r>
              <a:rPr lang="en-GB" altLang="de-DE" sz="700" i="1" dirty="0" err="1" smtClean="0">
                <a:cs typeface="Arial" charset="0"/>
              </a:rPr>
              <a:t>Nello</a:t>
            </a:r>
            <a:r>
              <a:rPr lang="en-GB" altLang="de-DE" sz="700" i="1" dirty="0" smtClean="0">
                <a:cs typeface="Arial" charset="0"/>
              </a:rPr>
              <a:t>; “P1010594“ from </a:t>
            </a:r>
            <a:r>
              <a:rPr lang="en-GB" altLang="de-DE" sz="700" i="1" dirty="0" err="1" smtClean="0">
                <a:cs typeface="Arial" charset="0"/>
              </a:rPr>
              <a:t>greginhollywood</a:t>
            </a:r>
            <a:r>
              <a:rPr lang="en-GB" altLang="de-DE" sz="700" dirty="0" smtClean="0">
                <a:cs typeface="Arial" charset="0"/>
              </a:rPr>
              <a:t>;</a:t>
            </a:r>
            <a:r>
              <a:rPr lang="en-GB" altLang="de-DE" sz="700" i="1" dirty="0" smtClean="0">
                <a:cs typeface="Arial" charset="0"/>
              </a:rPr>
              <a:t> “</a:t>
            </a:r>
            <a:r>
              <a:rPr lang="en-GB" altLang="de-DE" sz="700" i="1" dirty="0" err="1" smtClean="0">
                <a:cs typeface="Arial" charset="0"/>
              </a:rPr>
              <a:t>i</a:t>
            </a:r>
            <a:r>
              <a:rPr lang="en-GB" altLang="de-DE" sz="700" i="1" dirty="0" smtClean="0">
                <a:cs typeface="Arial" charset="0"/>
              </a:rPr>
              <a:t> love NY“ by leezie5</a:t>
            </a:r>
            <a:r>
              <a:rPr lang="en-GB" altLang="de-DE" sz="700" i="1" dirty="0" smtClean="0">
                <a:cs typeface="Arial" charset="0"/>
                <a:sym typeface="Wingdings" pitchFamily="2" charset="2"/>
              </a:rPr>
              <a:t>)</a:t>
            </a:r>
            <a:endParaRPr lang="en-GB" altLang="de-DE" sz="700" i="1" dirty="0">
              <a:cs typeface="Arial" charset="0"/>
              <a:sym typeface="Wingdings" pitchFamily="2" charset="2"/>
            </a:endParaRP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noProof="0" dirty="0" smtClean="0">
                <a:solidFill>
                  <a:srgbClr val="646B86"/>
                </a:solidFill>
                <a:latin typeface="Verdana"/>
              </a:rPr>
              <a:t>30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Inhaltsplatzhalter 2"/>
          <p:cNvSpPr>
            <a:spLocks noGrp="1"/>
          </p:cNvSpPr>
          <p:nvPr>
            <p:ph idx="1"/>
          </p:nvPr>
        </p:nvSpPr>
        <p:spPr>
          <a:xfrm>
            <a:off x="252000" y="1329580"/>
            <a:ext cx="8640000" cy="5296740"/>
          </a:xfrm>
        </p:spPr>
        <p:txBody>
          <a:bodyPr/>
          <a:lstStyle/>
          <a:p>
            <a:pPr algn="ctr">
              <a:spcBef>
                <a:spcPts val="1200"/>
              </a:spcBef>
              <a:buNone/>
            </a:pPr>
            <a:r>
              <a:rPr lang="ru-RU" altLang="de-DE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Цели </a:t>
            </a:r>
            <a:r>
              <a:rPr lang="ru-RU" altLang="de-DE" sz="18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обучения:</a:t>
            </a:r>
            <a:endParaRPr lang="en-GB" altLang="de-DE" sz="1800" b="1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Самооценка </a:t>
            </a:r>
            <a:r>
              <a:rPr lang="ru-RU" altLang="de-DE" sz="18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определяется как ценность, значимость, которой индивид наделяет себя в целом.</a:t>
            </a:r>
            <a:endParaRPr lang="en-GB" altLang="de-DE" sz="1800" kern="1200" dirty="0" smtClean="0">
              <a:solidFill>
                <a:schemeClr val="tx1"/>
              </a:solidFill>
              <a:latin typeface="Verdana" pitchFamily="34" charset="0"/>
              <a:ea typeface="+mn-ea"/>
              <a:cs typeface="Times New Roman" pitchFamily="18" charset="0"/>
            </a:endParaRP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altLang="de-DE" sz="18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С помощью предложенных стратегий распознайте свои сильные стороны в различных областях жизни (напр. Отношения, работа, свободное время) и попытайтесь тем самым повысить вашу самооценку.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altLang="de-DE" sz="18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Ищите забытые сильные стороны как с помощью друзей и родственников, так и регулярно ведя дневник радости</a:t>
            </a:r>
            <a:r>
              <a:rPr lang="ru-RU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altLang="de-DE" sz="18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Не </a:t>
            </a:r>
            <a:r>
              <a:rPr lang="ru-RU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верьте слепо тому</a:t>
            </a:r>
            <a:r>
              <a:rPr lang="ru-RU" altLang="de-DE" sz="18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, что говорит внутренний критик</a:t>
            </a:r>
            <a:r>
              <a:rPr lang="ru-RU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altLang="de-DE" sz="18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Когда </a:t>
            </a:r>
            <a:r>
              <a:rPr lang="ru-RU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Вы </a:t>
            </a:r>
            <a:r>
              <a:rPr lang="ru-RU" altLang="de-DE" sz="18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сравниваете себя с другими, </a:t>
            </a:r>
            <a:r>
              <a:rPr lang="ru-RU" altLang="de-DE" sz="18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старайтесь </a:t>
            </a:r>
            <a:r>
              <a:rPr lang="ru-RU" altLang="de-DE" sz="18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быть справедливыми! Не начинайте сравнивать себя со звездами (хотя, как мы видели эти люди также не могут быть совершенными или всагда счастливыми).</a:t>
            </a:r>
          </a:p>
          <a:p>
            <a:pPr>
              <a:spcBef>
                <a:spcPts val="1200"/>
              </a:spcBef>
              <a:buFont typeface="Arial" charset="0"/>
              <a:buChar char="•"/>
            </a:pP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1200"/>
              </a:spcBef>
            </a:pP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1200"/>
              </a:spcBef>
            </a:pPr>
            <a:endParaRPr lang="en-GB" altLang="de-DE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</a:rPr>
              <a:t>Применение к повседневной жизни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noProof="0" dirty="0" smtClean="0">
                <a:solidFill>
                  <a:srgbClr val="646B86"/>
                </a:solidFill>
                <a:latin typeface="Verdana"/>
              </a:rPr>
              <a:t>31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2000" y="1340768"/>
            <a:ext cx="8640000" cy="5564732"/>
          </a:xfrm>
        </p:spPr>
        <p:txBody>
          <a:bodyPr/>
          <a:lstStyle/>
          <a:p>
            <a:pPr marL="180000" indent="0">
              <a:spcBef>
                <a:spcPts val="1200"/>
              </a:spcBef>
              <a:buNone/>
              <a:defRPr/>
            </a:pPr>
            <a:r>
              <a:rPr lang="ru-RU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Оценивайте прекрасные моменты дня: 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sz="16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Выйдя из дома, возьмите с собой горсть гранул в правом кармане (бобов, шариков и т. д.).</a:t>
            </a: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sz="16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При каждом приятном </a:t>
            </a:r>
            <a:r>
              <a:rPr lang="ru-RU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моменте</a:t>
            </a:r>
            <a:r>
              <a:rPr lang="de-DE" sz="1600" kern="120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ru-RU" sz="1600" kern="120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(например</a:t>
            </a:r>
            <a:r>
              <a:rPr lang="ru-RU" sz="16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, улыбка друга, приятная беседа, хороший обед и т. д.), перемещайте одну гранулу из правого кармана влевый.</a:t>
            </a:r>
            <a:endParaRPr lang="en-GB" sz="1600" kern="1200" dirty="0">
              <a:solidFill>
                <a:schemeClr val="tx1"/>
              </a:solidFill>
              <a:latin typeface="Verdana" pitchFamily="34" charset="0"/>
              <a:ea typeface="+mn-ea"/>
              <a:cs typeface="Times New Roman" pitchFamily="18" charset="0"/>
            </a:endParaRP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Вечером </a:t>
            </a:r>
            <a:r>
              <a:rPr lang="ru-RU" sz="16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выньте </a:t>
            </a:r>
            <a:r>
              <a:rPr lang="ru-RU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гранулы из </a:t>
            </a:r>
            <a:r>
              <a:rPr lang="ru-RU" sz="16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левого кармана и напомните себе о </a:t>
            </a:r>
            <a:r>
              <a:rPr lang="ru-RU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прекрасных </a:t>
            </a:r>
            <a:r>
              <a:rPr lang="ru-RU" sz="16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моментах сегодняшнего дня</a:t>
            </a:r>
            <a:r>
              <a:rPr lang="ru-RU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.</a:t>
            </a:r>
            <a:endParaRPr lang="en-GB" sz="1600" kern="1200" dirty="0" smtClean="0">
              <a:solidFill>
                <a:schemeClr val="tx1"/>
              </a:solidFill>
              <a:latin typeface="Verdana" pitchFamily="34" charset="0"/>
              <a:ea typeface="+mn-ea"/>
              <a:cs typeface="Times New Roman" pitchFamily="18" charset="0"/>
            </a:endParaRPr>
          </a:p>
          <a:p>
            <a:pPr marL="720000" lvl="1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tabLst>
                <a:tab pos="722313" algn="l"/>
              </a:tabLst>
              <a:defRPr/>
            </a:pPr>
            <a:r>
              <a:rPr lang="ru-RU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Таким </a:t>
            </a:r>
            <a:r>
              <a:rPr lang="ru-RU" sz="16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образом </a:t>
            </a:r>
            <a:r>
              <a:rPr lang="ru-RU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Вы </a:t>
            </a:r>
            <a:r>
              <a:rPr lang="ru-RU" sz="16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сохраняете позитивные моменты и наслаждаетесь настоящим. К сожалению, мы слишком </a:t>
            </a:r>
            <a:r>
              <a:rPr lang="ru-RU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легко позволяем хорошим </a:t>
            </a:r>
            <a:r>
              <a:rPr lang="ru-RU" sz="1600" kern="1200" dirty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вещам </a:t>
            </a:r>
            <a:r>
              <a:rPr lang="ru-RU" sz="16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Times New Roman" pitchFamily="18" charset="0"/>
              </a:rPr>
              <a:t>проходить мимо незамеченными.</a:t>
            </a:r>
            <a:endParaRPr lang="en-GB" sz="16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80000" lvl="1" indent="0">
              <a:spcBef>
                <a:spcPts val="1200"/>
              </a:spcBef>
              <a:buClr>
                <a:schemeClr val="accent1"/>
              </a:buClr>
              <a:buSzPct val="85000"/>
              <a:buNone/>
              <a:defRPr/>
            </a:pPr>
            <a:endParaRPr lang="en-GB" altLang="de-DE" sz="18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80000" lvl="1" indent="0">
              <a:spcBef>
                <a:spcPts val="1200"/>
              </a:spcBef>
              <a:buClr>
                <a:schemeClr val="accent1"/>
              </a:buClr>
              <a:buSzPct val="85000"/>
              <a:buNone/>
              <a:defRPr/>
            </a:pPr>
            <a:r>
              <a:rPr lang="ru-RU" altLang="de-DE" sz="18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Знаете </a:t>
            </a:r>
            <a:r>
              <a:rPr lang="ru-RU" altLang="de-DE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 </a:t>
            </a:r>
            <a:r>
              <a:rPr lang="ru-RU" altLang="de-DE" sz="18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 </a:t>
            </a:r>
            <a:r>
              <a:rPr lang="ru-RU" altLang="de-DE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другие </a:t>
            </a:r>
            <a:r>
              <a:rPr lang="ru-RU" altLang="de-DE" sz="18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методы, </a:t>
            </a:r>
            <a:r>
              <a:rPr lang="ru-RU" altLang="de-DE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как наслаждаться </a:t>
            </a:r>
            <a:r>
              <a:rPr lang="ru-RU" altLang="de-DE" sz="18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и/или </a:t>
            </a:r>
            <a:r>
              <a:rPr lang="ru-RU" altLang="de-DE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помнить о </a:t>
            </a:r>
            <a:r>
              <a:rPr lang="ru-RU" altLang="de-DE" sz="18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хороших моментах?</a:t>
            </a:r>
            <a:endParaRPr lang="en-GB" altLang="de-DE" sz="18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80000" lvl="1" indent="0">
              <a:spcBef>
                <a:spcPts val="1200"/>
              </a:spcBef>
              <a:buClr>
                <a:schemeClr val="accent1"/>
              </a:buClr>
              <a:buSzPct val="85000"/>
              <a:buNone/>
              <a:defRPr/>
            </a:pPr>
            <a:endParaRPr lang="en-GB" sz="18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988" name="Rectangle 3"/>
          <p:cNvSpPr>
            <a:spLocks noChangeArrowheads="1"/>
          </p:cNvSpPr>
          <p:nvPr/>
        </p:nvSpPr>
        <p:spPr bwMode="auto">
          <a:xfrm>
            <a:off x="3175" y="-7938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de-DE" altLang="de-DE" sz="2800">
              <a:solidFill>
                <a:schemeClr val="accent1"/>
              </a:solidFill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</a:rPr>
              <a:t>Применение к повседневной жизни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32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62866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ChangeArrowheads="1"/>
          </p:cNvSpPr>
          <p:nvPr/>
        </p:nvSpPr>
        <p:spPr bwMode="auto">
          <a:xfrm>
            <a:off x="3175" y="-7938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de-DE" altLang="de-DE" sz="2800">
              <a:solidFill>
                <a:schemeClr val="accent1"/>
              </a:solidFill>
            </a:endParaRPr>
          </a:p>
        </p:txBody>
      </p:sp>
      <p:sp>
        <p:nvSpPr>
          <p:cNvPr id="43013" name="Text Box 6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</a:rPr>
              <a:t>Что общего это имеет с психозом?</a:t>
            </a:r>
            <a:endParaRPr lang="en-GB" altLang="de-DE" sz="2000" dirty="0">
              <a:solidFill>
                <a:schemeClr val="accent1"/>
              </a:solidFill>
            </a:endParaRPr>
          </a:p>
        </p:txBody>
      </p:sp>
      <p:sp>
        <p:nvSpPr>
          <p:cNvPr id="43014" name="Text Box 9"/>
          <p:cNvSpPr txBox="1">
            <a:spLocks noChangeArrowheads="1"/>
          </p:cNvSpPr>
          <p:nvPr/>
        </p:nvSpPr>
        <p:spPr bwMode="auto">
          <a:xfrm>
            <a:off x="250388" y="980728"/>
            <a:ext cx="8643225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000" eaLnBrk="1" hangingPunct="1">
              <a:spcBef>
                <a:spcPts val="12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ru-RU" altLang="de-DE" dirty="0"/>
              <a:t>Многие </a:t>
            </a:r>
            <a:r>
              <a:rPr lang="ru-RU" altLang="de-DE" dirty="0" smtClean="0"/>
              <a:t>(но </a:t>
            </a:r>
            <a:r>
              <a:rPr lang="ru-RU" altLang="de-DE" dirty="0"/>
              <a:t>не все</a:t>
            </a:r>
            <a:r>
              <a:rPr lang="ru-RU" altLang="de-DE" dirty="0" smtClean="0"/>
              <a:t>!) </a:t>
            </a:r>
            <a:r>
              <a:rPr lang="ru-RU" altLang="de-DE" dirty="0"/>
              <a:t>люди, страдающие психозами, имеют низкую самооценку, особенно после психоза (напр., от стыда, страха, друзья могут отвернуться</a:t>
            </a:r>
            <a:r>
              <a:rPr lang="ru-RU" altLang="de-DE" dirty="0" smtClean="0"/>
              <a:t>). </a:t>
            </a:r>
            <a:endParaRPr lang="de-DE" altLang="de-DE" dirty="0" smtClean="0"/>
          </a:p>
          <a:p>
            <a:pPr marL="180000" eaLnBrk="1" hangingPunct="1">
              <a:spcBef>
                <a:spcPts val="12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ru-RU" altLang="de-DE" dirty="0"/>
              <a:t>Острый психоз вызывает у многих людей кроме страха и другие эмоции:</a:t>
            </a:r>
          </a:p>
          <a:p>
            <a:pPr marL="465750" indent="-285750" eaLnBrk="1" hangingPunct="1">
              <a:spcBef>
                <a:spcPts val="1200"/>
              </a:spcBef>
              <a:buClr>
                <a:schemeClr val="bg2"/>
              </a:buClr>
              <a:buSzPct val="85000"/>
              <a:buFont typeface="Courier New" panose="02070309020205020404" pitchFamily="49" charset="0"/>
              <a:buChar char="o"/>
            </a:pPr>
            <a:r>
              <a:rPr lang="ru-RU" altLang="de-DE" dirty="0" smtClean="0"/>
              <a:t>Hапряжение («что-то происходит в последний раз!»)</a:t>
            </a:r>
          </a:p>
          <a:p>
            <a:pPr marL="465750" indent="-285750" eaLnBrk="1" hangingPunct="1">
              <a:spcBef>
                <a:spcPts val="1200"/>
              </a:spcBef>
              <a:buClr>
                <a:schemeClr val="bg2"/>
              </a:buClr>
              <a:buSzPct val="85000"/>
              <a:buFont typeface="Courier New" panose="02070309020205020404" pitchFamily="49" charset="0"/>
              <a:buChar char="o"/>
            </a:pPr>
            <a:r>
              <a:rPr lang="ru-RU" altLang="de-DE" dirty="0" smtClean="0"/>
              <a:t>Чувство назначения (напр., выполнить определенную миссию; преобладает чувство важности)</a:t>
            </a:r>
          </a:p>
          <a:p>
            <a:pPr marL="180000" eaLnBrk="1" hangingPunct="1">
              <a:spcBef>
                <a:spcPts val="1200"/>
              </a:spcBef>
              <a:buClr>
                <a:schemeClr val="bg2"/>
              </a:buClr>
              <a:buSzPct val="85000"/>
            </a:pPr>
            <a:r>
              <a:rPr lang="ru-RU" altLang="de-DE" dirty="0" smtClean="0"/>
              <a:t>Используя </a:t>
            </a:r>
            <a:r>
              <a:rPr lang="ru-RU" altLang="de-DE" dirty="0"/>
              <a:t>описанные выше методы старайтесь сформировать и закрепить здоровую и прочную </a:t>
            </a:r>
            <a:r>
              <a:rPr lang="ru-RU" altLang="de-DE" dirty="0" smtClean="0"/>
              <a:t>самооценку</a:t>
            </a:r>
          </a:p>
          <a:p>
            <a:pPr marL="180000" eaLnBrk="1" hangingPunct="1">
              <a:spcBef>
                <a:spcPts val="1200"/>
              </a:spcBef>
              <a:buClr>
                <a:schemeClr val="bg2"/>
              </a:buClr>
              <a:buSzPct val="85000"/>
            </a:pPr>
            <a:r>
              <a:rPr lang="ru-RU" altLang="de-DE" i="1" dirty="0"/>
              <a:t>Какие аспекты терапевтического модуля «Принятие решений», на мой взгляд, особенно полезны</a:t>
            </a:r>
            <a:r>
              <a:rPr lang="ru-RU" altLang="de-DE" i="1" dirty="0" smtClean="0"/>
              <a:t>?</a:t>
            </a:r>
          </a:p>
          <a:p>
            <a:pPr marL="180000" eaLnBrk="1" hangingPunct="1">
              <a:spcBef>
                <a:spcPts val="1200"/>
              </a:spcBef>
              <a:buClr>
                <a:schemeClr val="bg2"/>
              </a:buClr>
              <a:buSzPct val="85000"/>
            </a:pPr>
            <a:r>
              <a:rPr lang="ru-RU" altLang="de-DE" i="1" dirty="0" smtClean="0"/>
              <a:t>Когда </a:t>
            </a:r>
            <a:r>
              <a:rPr lang="ru-RU" altLang="de-DE" i="1" dirty="0"/>
              <a:t>и в какой конкретной ситуации я мог бы применить полученные знания? В чем это мне модет помочь (например, чувствовать себя менее напряженным)?</a:t>
            </a:r>
          </a:p>
        </p:txBody>
      </p:sp>
      <p:grpSp>
        <p:nvGrpSpPr>
          <p:cNvPr id="11" name="Group 35"/>
          <p:cNvGrpSpPr>
            <a:grpSpLocks/>
          </p:cNvGrpSpPr>
          <p:nvPr/>
        </p:nvGrpSpPr>
        <p:grpSpPr bwMode="auto">
          <a:xfrm>
            <a:off x="0" y="6167432"/>
            <a:ext cx="2265363" cy="561974"/>
            <a:chOff x="0" y="3957"/>
            <a:chExt cx="1427" cy="354"/>
          </a:xfrm>
        </p:grpSpPr>
        <p:sp>
          <p:nvSpPr>
            <p:cNvPr id="12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427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de-DE" altLang="de-DE"/>
            </a:p>
          </p:txBody>
        </p:sp>
        <p:pic>
          <p:nvPicPr>
            <p:cNvPr id="13" name="Picture 70" descr="Notizen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 Box 71"/>
            <p:cNvSpPr txBox="1">
              <a:spLocks noChangeArrowheads="1"/>
            </p:cNvSpPr>
            <p:nvPr/>
          </p:nvSpPr>
          <p:spPr bwMode="auto">
            <a:xfrm>
              <a:off x="113" y="4001"/>
              <a:ext cx="1314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de-DE" altLang="de-DE" sz="1400" dirty="0">
                  <a:sym typeface="Wingdings" pitchFamily="2" charset="2"/>
                </a:rPr>
                <a:t>  </a:t>
              </a:r>
              <a:r>
                <a:rPr lang="de-DE" altLang="de-DE" sz="1200" dirty="0">
                  <a:sym typeface="Wingdings" pitchFamily="2" charset="2"/>
                </a:rPr>
                <a:t></a:t>
              </a:r>
              <a:r>
                <a:rPr lang="de-DE" altLang="de-DE" sz="1200" dirty="0"/>
                <a:t> </a:t>
              </a:r>
              <a:r>
                <a:rPr lang="ru-RU" altLang="de-DE" sz="1200" i="1" dirty="0" smtClean="0"/>
                <a:t>Рабочий лист </a:t>
              </a:r>
              <a:r>
                <a:rPr lang="de-DE" altLang="de-DE" sz="1200" i="1" dirty="0" smtClean="0"/>
                <a:t>10.5</a:t>
              </a:r>
              <a:endParaRPr lang="de-DE" altLang="de-DE" sz="1200" i="1" dirty="0"/>
            </a:p>
            <a:p>
              <a:pPr eaLnBrk="1" hangingPunct="1"/>
              <a:r>
                <a:rPr lang="de-DE" altLang="de-DE" sz="1200" dirty="0"/>
                <a:t>     </a:t>
              </a:r>
            </a:p>
          </p:txBody>
        </p:sp>
      </p:grp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noProof="0" dirty="0">
                <a:solidFill>
                  <a:srgbClr val="646B86"/>
                </a:solidFill>
                <a:latin typeface="Verdana"/>
              </a:rPr>
              <a:t>3</a:t>
            </a:r>
            <a:r>
              <a:rPr lang="ru-RU" altLang="de-DE" sz="1200" b="1" kern="0" dirty="0" smtClean="0">
                <a:solidFill>
                  <a:srgbClr val="646B86"/>
                </a:solidFill>
                <a:latin typeface="Verdana"/>
              </a:rPr>
              <a:t>3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252000" y="1361974"/>
            <a:ext cx="8640000" cy="312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00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ru-RU" altLang="de-DE" dirty="0" smtClean="0"/>
              <a:t>Пример</a:t>
            </a:r>
            <a:r>
              <a:rPr lang="en-GB" altLang="de-DE" dirty="0" smtClean="0"/>
              <a:t>: </a:t>
            </a:r>
            <a:r>
              <a:rPr lang="ru-RU" altLang="de-DE" dirty="0"/>
              <a:t>Макс </a:t>
            </a:r>
            <a:r>
              <a:rPr lang="ru-RU" altLang="de-DE" dirty="0" smtClean="0"/>
              <a:t>чувчтвует себя несчастным, ненужным и бесполезным: </a:t>
            </a:r>
            <a:r>
              <a:rPr lang="ru-RU" altLang="de-DE" dirty="0"/>
              <a:t>«У меня нет </a:t>
            </a:r>
            <a:r>
              <a:rPr lang="ru-RU" altLang="de-DE" dirty="0" smtClean="0"/>
              <a:t>работы </a:t>
            </a:r>
            <a:r>
              <a:rPr lang="ru-RU" altLang="de-DE" dirty="0"/>
              <a:t>и </a:t>
            </a:r>
            <a:r>
              <a:rPr lang="ru-RU" altLang="de-DE" dirty="0" smtClean="0"/>
              <a:t>я только обуза для моей семьи».</a:t>
            </a:r>
          </a:p>
          <a:p>
            <a:pPr marL="18000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ru-RU" altLang="de-DE" b="1" dirty="0" smtClean="0"/>
              <a:t>Но</a:t>
            </a:r>
            <a:r>
              <a:rPr lang="en-GB" altLang="de-DE" b="1" dirty="0" smtClean="0"/>
              <a:t>:</a:t>
            </a:r>
            <a:r>
              <a:rPr lang="en-GB" altLang="de-DE" dirty="0" smtClean="0"/>
              <a:t> </a:t>
            </a:r>
            <a:r>
              <a:rPr lang="ru-RU" altLang="de-DE" dirty="0" smtClean="0"/>
              <a:t>Макс только зарегистрировлся </a:t>
            </a:r>
            <a:r>
              <a:rPr lang="ru-RU" altLang="de-DE" dirty="0"/>
              <a:t>как безработный, что не означает, что он </a:t>
            </a:r>
            <a:r>
              <a:rPr lang="ru-RU" altLang="de-DE" dirty="0" smtClean="0"/>
              <a:t>неспособен работать. </a:t>
            </a:r>
            <a:r>
              <a:rPr lang="ru-RU" altLang="de-DE" dirty="0"/>
              <a:t>У него есть много </a:t>
            </a:r>
            <a:r>
              <a:rPr lang="ru-RU" altLang="de-DE" dirty="0" smtClean="0"/>
              <a:t>положительных качеств и </a:t>
            </a:r>
            <a:r>
              <a:rPr lang="ru-RU" altLang="de-DE" dirty="0"/>
              <a:t>сильных сторон, чтобы </a:t>
            </a:r>
            <a:r>
              <a:rPr lang="ru-RU" altLang="de-DE" dirty="0" smtClean="0"/>
              <a:t>найти </a:t>
            </a:r>
            <a:r>
              <a:rPr lang="ru-RU" altLang="de-DE" dirty="0"/>
              <a:t>место работы (например, он хорошо разбирается в технических вопросах и ремонтирует чужие </a:t>
            </a:r>
            <a:r>
              <a:rPr lang="ru-RU" altLang="de-DE" dirty="0" smtClean="0"/>
              <a:t>компьютеры). </a:t>
            </a:r>
            <a:r>
              <a:rPr lang="ru-RU" altLang="de-DE" dirty="0"/>
              <a:t>Кроме того, у него есть семья и хорошие друзья, которые его любят.</a:t>
            </a:r>
            <a:endParaRPr lang="en-GB" altLang="de-DE" dirty="0" smtClean="0"/>
          </a:p>
          <a:p>
            <a:pPr marL="180000" eaLnBrk="1" hangingPunct="1">
              <a:spcBef>
                <a:spcPts val="1200"/>
              </a:spcBef>
              <a:buFont typeface="Wingdings" pitchFamily="2" charset="2"/>
              <a:buNone/>
            </a:pPr>
            <a:endParaRPr lang="en-GB" altLang="de-DE" sz="1500" dirty="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ru-RU" altLang="de-DE" sz="2000" dirty="0">
                <a:solidFill>
                  <a:schemeClr val="accent1"/>
                </a:solidFill>
              </a:rPr>
              <a:t>Что общего это имеет с психозом?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760392" y="6626320"/>
            <a:ext cx="338360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de-DE" sz="1200" b="1" kern="0" dirty="0">
                <a:solidFill>
                  <a:srgbClr val="646B86"/>
                </a:solidFill>
                <a:latin typeface="Verdana"/>
              </a:rPr>
              <a:t>С</a:t>
            </a:r>
            <a:r>
              <a:rPr kumimoji="0" lang="ru-R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амооценка</a:t>
            </a:r>
            <a:r>
              <a:rPr kumimoji="0" lang="en-AU" alt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646B86"/>
                </a:solidFill>
                <a:effectLst/>
                <a:uLnTx/>
                <a:uFillTx/>
                <a:latin typeface="Verdana"/>
              </a:rPr>
              <a:t>	   10.</a:t>
            </a:r>
            <a:r>
              <a:rPr lang="ru-RU" altLang="de-DE" sz="1200" b="1" kern="0" noProof="0" dirty="0" smtClean="0">
                <a:solidFill>
                  <a:srgbClr val="646B86"/>
                </a:solidFill>
                <a:latin typeface="Verdana"/>
              </a:rPr>
              <a:t>3</a:t>
            </a:r>
            <a:r>
              <a:rPr lang="ru-RU" altLang="de-DE" sz="1200" b="1" kern="0" noProof="0" dirty="0">
                <a:solidFill>
                  <a:srgbClr val="646B86"/>
                </a:solidFill>
                <a:latin typeface="Verdana"/>
              </a:rPr>
              <a:t>4</a:t>
            </a:r>
            <a:endParaRPr kumimoji="0" lang="en-AU" altLang="de-DE" sz="1200" b="1" i="0" u="none" strike="noStrike" kern="0" cap="none" spc="0" normalizeH="0" baseline="0" noProof="0" dirty="0">
              <a:ln>
                <a:noFill/>
              </a:ln>
              <a:solidFill>
                <a:srgbClr val="646B86"/>
              </a:solidFill>
              <a:effectLst/>
              <a:uLnTx/>
              <a:uFillTx/>
              <a:latin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tandarddesign">
  <a:themeElements>
    <a:clrScheme name="2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Standarddesign">
  <a:themeElements>
    <a:clrScheme name="3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Standarddesign">
  <a:themeElements>
    <a:clrScheme name="4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4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Standarddesign">
  <a:themeElements>
    <a:clrScheme name="1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Standarddesign">
  <a:themeElements>
    <a:clrScheme name="6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6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6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Cronus">
  <a:themeElements>
    <a:clrScheme name="1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1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4_Cronus">
  <a:themeElements>
    <a:clrScheme name="4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4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2772</Words>
  <Application>Microsoft Office PowerPoint</Application>
  <PresentationFormat>Bildschirmpräsentation (4:3)</PresentationFormat>
  <Paragraphs>301</Paragraphs>
  <Slides>34</Slides>
  <Notes>17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10</vt:i4>
      </vt:variant>
      <vt:variant>
        <vt:lpstr>Folientitel</vt:lpstr>
      </vt:variant>
      <vt:variant>
        <vt:i4>34</vt:i4>
      </vt:variant>
    </vt:vector>
  </HeadingPairs>
  <TitlesOfParts>
    <vt:vector size="52" baseType="lpstr">
      <vt:lpstr>ＭＳ Ｐゴシック</vt:lpstr>
      <vt:lpstr>Arial</vt:lpstr>
      <vt:lpstr>Courier New</vt:lpstr>
      <vt:lpstr>Georgia</vt:lpstr>
      <vt:lpstr>Times New Roman</vt:lpstr>
      <vt:lpstr>Verdana</vt:lpstr>
      <vt:lpstr>Wingdings</vt:lpstr>
      <vt:lpstr>Wingdings 2</vt:lpstr>
      <vt:lpstr>2_Standarddesign</vt:lpstr>
      <vt:lpstr>3_Standarddesign</vt:lpstr>
      <vt:lpstr>4_Standarddesign</vt:lpstr>
      <vt:lpstr>1_Standarddesign</vt:lpstr>
      <vt:lpstr>5_Standarddesign</vt:lpstr>
      <vt:lpstr>6_Standarddesign</vt:lpstr>
      <vt:lpstr>1_Cronus</vt:lpstr>
      <vt:lpstr>3_Cronus</vt:lpstr>
      <vt:lpstr>4_Cronus</vt:lpstr>
      <vt:lpstr>2_Cronus</vt:lpstr>
      <vt:lpstr>Метакогнитивная терапия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Computer09</cp:lastModifiedBy>
  <cp:revision>1100</cp:revision>
  <cp:lastPrinted>2010-08-18T09:16:54Z</cp:lastPrinted>
  <dcterms:created xsi:type="dcterms:W3CDTF">2010-08-11T06:51:14Z</dcterms:created>
  <dcterms:modified xsi:type="dcterms:W3CDTF">2017-07-21T14:09:55Z</dcterms:modified>
</cp:coreProperties>
</file>