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38"/>
  </p:notesMasterIdLst>
  <p:sldIdLst>
    <p:sldId id="256" r:id="rId3"/>
    <p:sldId id="257" r:id="rId4"/>
    <p:sldId id="258" r:id="rId5"/>
    <p:sldId id="260" r:id="rId6"/>
    <p:sldId id="261" r:id="rId7"/>
    <p:sldId id="305" r:id="rId8"/>
    <p:sldId id="297" r:id="rId9"/>
    <p:sldId id="301" r:id="rId10"/>
    <p:sldId id="266" r:id="rId11"/>
    <p:sldId id="267" r:id="rId12"/>
    <p:sldId id="268" r:id="rId13"/>
    <p:sldId id="298" r:id="rId14"/>
    <p:sldId id="303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99" r:id="rId23"/>
    <p:sldId id="304" r:id="rId24"/>
    <p:sldId id="280" r:id="rId25"/>
    <p:sldId id="281" r:id="rId26"/>
    <p:sldId id="282" r:id="rId27"/>
    <p:sldId id="283" r:id="rId28"/>
    <p:sldId id="285" r:id="rId29"/>
    <p:sldId id="300" r:id="rId30"/>
    <p:sldId id="286" r:id="rId31"/>
    <p:sldId id="288" r:id="rId32"/>
    <p:sldId id="302" r:id="rId33"/>
    <p:sldId id="289" r:id="rId34"/>
    <p:sldId id="290" r:id="rId35"/>
    <p:sldId id="291" r:id="rId36"/>
    <p:sldId id="296" r:id="rId37"/>
  </p:sldIdLst>
  <p:sldSz cx="9144000" cy="6858000" type="screen4x3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ne Hottenrott" initials="JH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6248"/>
    <a:srgbClr val="D76038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16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0"/>
        <c:ser>
          <c:idx val="0"/>
          <c:order val="0"/>
          <c:spPr>
            <a:solidFill>
              <a:srgbClr val="0070C0"/>
            </a:solidFill>
          </c:spPr>
          <c:dPt>
            <c:idx val="0"/>
            <c:bubble3D val="0"/>
            <c:spPr>
              <a:solidFill>
                <a:srgbClr val="C5D1D7">
                  <a:lumMod val="50000"/>
                </a:srgbClr>
              </a:solidFill>
            </c:spPr>
          </c:dPt>
          <c:dPt>
            <c:idx val="1"/>
            <c:bubble3D val="0"/>
            <c:spPr>
              <a:solidFill>
                <a:srgbClr val="B9A300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E756-458C-9B25-9E00924027A5}"/>
              </c:ext>
            </c:extLst>
          </c:dPt>
          <c:cat>
            <c:strRef>
              <c:f>Tabelle1!$C$10:$C$11</c:f>
              <c:strCache>
                <c:ptCount val="2"/>
                <c:pt idx="0">
                  <c:v>ich</c:v>
                </c:pt>
                <c:pt idx="1">
                  <c:v> </c:v>
                </c:pt>
              </c:strCache>
            </c:strRef>
          </c:cat>
          <c:val>
            <c:numRef>
              <c:f>Tabelle1!$D$10:$D$11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56-458C-9B25-9E0092402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65604491725768421"/>
          <c:y val="0.55033007212589635"/>
          <c:w val="0.33881767139480023"/>
          <c:h val="0.44535370139141339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F9937-D34A-41C8-80B1-19A590CF904E}" type="datetimeFigureOut">
              <a:rPr lang="de-DE" smtClean="0"/>
              <a:t>21.07.2017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9C70B-9051-42D5-BFAA-FD43858283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4703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9C70B-9051-42D5-BFAA-FD4385828343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5791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‹Nr.›</a:t>
            </a:fld>
            <a:endParaRPr sz="1800" baseline="2314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‹Nr.›</a:t>
            </a:fld>
            <a:endParaRPr sz="1800" baseline="2314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‹Nr.›</a:t>
            </a:fld>
            <a:endParaRPr sz="1800" baseline="2314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‹Nr.›</a:t>
            </a:fld>
            <a:endParaRPr sz="1800" baseline="2314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765175"/>
            <a:ext cx="9144000" cy="88900"/>
          </a:xfrm>
          <a:custGeom>
            <a:avLst/>
            <a:gdLst/>
            <a:ahLst/>
            <a:cxnLst/>
            <a:rect l="l" t="t" r="r" b="b"/>
            <a:pathLst>
              <a:path w="9144000" h="88900">
                <a:moveTo>
                  <a:pt x="0" y="88900"/>
                </a:moveTo>
                <a:lnTo>
                  <a:pt x="9144000" y="88900"/>
                </a:lnTo>
                <a:lnTo>
                  <a:pt x="9144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8890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90805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088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7858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‹Nr.›</a:t>
            </a:fld>
            <a:endParaRPr sz="1800" baseline="2314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31BB4-E22A-4A93-8C65-31C3A632AC2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DEBBF-6950-4F4F-96CD-864CF89C7B9E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5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A0132-736A-4A75-8A45-55D1B992CAA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B7828-F168-4EF7-89C2-D88A1734A59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78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8DF2F-D3AE-48D6-BFE4-32FF9F44480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8E95B-55FA-4C1B-A67C-8C3F27F6C5AE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67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0A2FB-ED6F-423E-83EE-920822909DB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66F9B-2840-4D1C-8E16-6FFDC171B29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64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F0945-8F1E-4708-9F5D-BB9AFFA5776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25DC9-826A-4DFF-8D47-C16644DF9A4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927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C3D07-ED1A-4095-8B0D-D2BA78AF01A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4FAD3-477F-46FF-8408-F0E3C6112BE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22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EF8D6-473A-486B-85D4-C802044A4F7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C267B-E028-4E44-8433-9587D3FB7151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313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23255-27B5-47DA-A0DB-AC43319FA4F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071D6-5D19-4E8E-B7AC-71DD39C5E72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239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3929B-86A9-47EA-AFD3-ED8D1410C4B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FDED1-B5C9-4CB7-A212-2DFA40F95A6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620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EEAF6-6D03-4E4A-977D-032821B685C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8F814-4E5F-447C-8DEA-44C7B3EB5B39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977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3D63E-5E76-4364-8B01-38C3CA510E0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7E7AB-DB42-4492-8145-5A63B4D488A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73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175" y="6669085"/>
            <a:ext cx="9140825" cy="189230"/>
          </a:xfrm>
          <a:custGeom>
            <a:avLst/>
            <a:gdLst/>
            <a:ahLst/>
            <a:cxnLst/>
            <a:rect l="l" t="t" r="r" b="b"/>
            <a:pathLst>
              <a:path w="9140825" h="189229">
                <a:moveTo>
                  <a:pt x="9140824" y="0"/>
                </a:moveTo>
                <a:lnTo>
                  <a:pt x="0" y="0"/>
                </a:lnTo>
                <a:lnTo>
                  <a:pt x="0" y="188913"/>
                </a:lnTo>
                <a:lnTo>
                  <a:pt x="9140824" y="188913"/>
                </a:lnTo>
                <a:lnTo>
                  <a:pt x="9140824" y="0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65175"/>
            <a:ext cx="9144000" cy="88900"/>
          </a:xfrm>
          <a:custGeom>
            <a:avLst/>
            <a:gdLst/>
            <a:ahLst/>
            <a:cxnLst/>
            <a:rect l="l" t="t" r="r" b="b"/>
            <a:pathLst>
              <a:path w="9144000" h="88900">
                <a:moveTo>
                  <a:pt x="0" y="88900"/>
                </a:moveTo>
                <a:lnTo>
                  <a:pt x="9144000" y="88900"/>
                </a:lnTo>
                <a:lnTo>
                  <a:pt x="9144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8890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90805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088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7858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5287" y="38734"/>
            <a:ext cx="8353424" cy="61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219" y="1759965"/>
            <a:ext cx="8671560" cy="247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‹Nr.›</a:t>
            </a:fld>
            <a:endParaRPr sz="1800" baseline="2314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de-DE" altLang="de-DE" sz="1800" smtClean="0">
              <a:solidFill>
                <a:srgbClr val="000000"/>
              </a:solidFill>
            </a:endParaRPr>
          </a:p>
        </p:txBody>
      </p:sp>
      <p:sp>
        <p:nvSpPr>
          <p:cNvPr id="12291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de-DE" altLang="de-DE" sz="1800" smtClean="0">
              <a:solidFill>
                <a:srgbClr val="000000"/>
              </a:solidFill>
            </a:endParaRPr>
          </a:p>
        </p:txBody>
      </p:sp>
      <p:sp>
        <p:nvSpPr>
          <p:cNvPr id="1229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1229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B8457497-C01B-49AF-8CC5-193923E3CBE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04A8F8-F325-4AEF-BC8A-1FDFF2D00E63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12297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de-DE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2298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14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2299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140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2300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140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39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4.jpg"/><Relationship Id="rId4" Type="http://schemas.openxmlformats.org/officeDocument/2006/relationships/image" Target="../media/image17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4600"/>
            <a:ext cx="8839200" cy="3876675"/>
          </a:xfrm>
          <a:custGeom>
            <a:avLst/>
            <a:gdLst/>
            <a:ahLst/>
            <a:cxnLst/>
            <a:rect l="l" t="t" r="r" b="b"/>
            <a:pathLst>
              <a:path w="8839200" h="3876675">
                <a:moveTo>
                  <a:pt x="0" y="3876675"/>
                </a:moveTo>
                <a:lnTo>
                  <a:pt x="8839200" y="3876675"/>
                </a:lnTo>
                <a:lnTo>
                  <a:pt x="8839200" y="0"/>
                </a:lnTo>
                <a:lnTo>
                  <a:pt x="0" y="0"/>
                </a:lnTo>
                <a:lnTo>
                  <a:pt x="0" y="387667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52400" y="6700837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4762"/>
                </a:moveTo>
                <a:lnTo>
                  <a:pt x="8839200" y="4762"/>
                </a:lnTo>
                <a:lnTo>
                  <a:pt x="8839200" y="0"/>
                </a:lnTo>
                <a:lnTo>
                  <a:pt x="0" y="0"/>
                </a:lnTo>
                <a:lnTo>
                  <a:pt x="0" y="476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52400" y="6705600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152400"/>
                </a:moveTo>
                <a:lnTo>
                  <a:pt x="8839200" y="152400"/>
                </a:lnTo>
                <a:lnTo>
                  <a:pt x="88392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99160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7"/>
                </a:moveTo>
                <a:lnTo>
                  <a:pt x="152400" y="4343397"/>
                </a:lnTo>
                <a:lnTo>
                  <a:pt x="152400" y="0"/>
                </a:lnTo>
                <a:lnTo>
                  <a:pt x="0" y="0"/>
                </a:lnTo>
                <a:lnTo>
                  <a:pt x="0" y="43433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9"/>
                </a:moveTo>
                <a:lnTo>
                  <a:pt x="152400" y="4343399"/>
                </a:lnTo>
                <a:lnTo>
                  <a:pt x="152400" y="0"/>
                </a:lnTo>
                <a:lnTo>
                  <a:pt x="0" y="0"/>
                </a:lnTo>
                <a:lnTo>
                  <a:pt x="0" y="4343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0" y="2514600"/>
                </a:moveTo>
                <a:lnTo>
                  <a:pt x="9144000" y="2514600"/>
                </a:lnTo>
                <a:lnTo>
                  <a:pt x="91440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46050" y="6391275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0" y="309562"/>
                </a:moveTo>
                <a:lnTo>
                  <a:pt x="8832850" y="309562"/>
                </a:lnTo>
                <a:lnTo>
                  <a:pt x="8832850" y="0"/>
                </a:lnTo>
                <a:lnTo>
                  <a:pt x="0" y="0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55575" y="2419350"/>
            <a:ext cx="8832850" cy="0"/>
          </a:xfrm>
          <a:custGeom>
            <a:avLst/>
            <a:gdLst/>
            <a:ahLst/>
            <a:cxnLst/>
            <a:rect l="l" t="t" r="r" b="b"/>
            <a:pathLst>
              <a:path w="8832850">
                <a:moveTo>
                  <a:pt x="0" y="0"/>
                </a:moveTo>
                <a:lnTo>
                  <a:pt x="8832850" y="0"/>
                </a:lnTo>
              </a:path>
            </a:pathLst>
          </a:custGeom>
          <a:ln w="11430">
            <a:solidFill>
              <a:srgbClr val="E0E0E0"/>
            </a:solidFill>
            <a:prstDash val="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52400" y="152400"/>
            <a:ext cx="8832850" cy="6546850"/>
          </a:xfrm>
          <a:custGeom>
            <a:avLst/>
            <a:gdLst/>
            <a:ahLst/>
            <a:cxnLst/>
            <a:rect l="l" t="t" r="r" b="b"/>
            <a:pathLst>
              <a:path w="8832850" h="6546850">
                <a:moveTo>
                  <a:pt x="0" y="6546850"/>
                </a:moveTo>
                <a:lnTo>
                  <a:pt x="8832850" y="6546850"/>
                </a:lnTo>
                <a:lnTo>
                  <a:pt x="8832850" y="0"/>
                </a:lnTo>
                <a:lnTo>
                  <a:pt x="0" y="0"/>
                </a:lnTo>
                <a:lnTo>
                  <a:pt x="0" y="6546850"/>
                </a:lnTo>
                <a:close/>
              </a:path>
            </a:pathLst>
          </a:custGeom>
          <a:ln w="9525">
            <a:solidFill>
              <a:srgbClr val="E0E0E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4267200" y="21145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255374" y="3990"/>
                </a:lnTo>
                <a:lnTo>
                  <a:pt x="208483" y="15544"/>
                </a:lnTo>
                <a:lnTo>
                  <a:pt x="164753" y="34032"/>
                </a:lnTo>
                <a:lnTo>
                  <a:pt x="124815" y="58826"/>
                </a:lnTo>
                <a:lnTo>
                  <a:pt x="89296" y="89296"/>
                </a:lnTo>
                <a:lnTo>
                  <a:pt x="58826" y="124815"/>
                </a:lnTo>
                <a:lnTo>
                  <a:pt x="34032" y="164753"/>
                </a:lnTo>
                <a:lnTo>
                  <a:pt x="15544" y="208483"/>
                </a:lnTo>
                <a:lnTo>
                  <a:pt x="3990" y="255374"/>
                </a:lnTo>
                <a:lnTo>
                  <a:pt x="0" y="304800"/>
                </a:lnTo>
                <a:lnTo>
                  <a:pt x="3990" y="354225"/>
                </a:lnTo>
                <a:lnTo>
                  <a:pt x="15544" y="401116"/>
                </a:lnTo>
                <a:lnTo>
                  <a:pt x="34032" y="444846"/>
                </a:lnTo>
                <a:lnTo>
                  <a:pt x="58826" y="484784"/>
                </a:lnTo>
                <a:lnTo>
                  <a:pt x="89296" y="520303"/>
                </a:lnTo>
                <a:lnTo>
                  <a:pt x="124815" y="550773"/>
                </a:lnTo>
                <a:lnTo>
                  <a:pt x="164753" y="575567"/>
                </a:lnTo>
                <a:lnTo>
                  <a:pt x="208483" y="594055"/>
                </a:lnTo>
                <a:lnTo>
                  <a:pt x="255374" y="605609"/>
                </a:lnTo>
                <a:lnTo>
                  <a:pt x="304800" y="609600"/>
                </a:lnTo>
                <a:lnTo>
                  <a:pt x="354225" y="605609"/>
                </a:lnTo>
                <a:lnTo>
                  <a:pt x="401116" y="594055"/>
                </a:lnTo>
                <a:lnTo>
                  <a:pt x="444846" y="575567"/>
                </a:lnTo>
                <a:lnTo>
                  <a:pt x="484784" y="550773"/>
                </a:lnTo>
                <a:lnTo>
                  <a:pt x="520303" y="520303"/>
                </a:lnTo>
                <a:lnTo>
                  <a:pt x="550773" y="484784"/>
                </a:lnTo>
                <a:lnTo>
                  <a:pt x="575567" y="444846"/>
                </a:lnTo>
                <a:lnTo>
                  <a:pt x="594055" y="401116"/>
                </a:lnTo>
                <a:lnTo>
                  <a:pt x="605609" y="354225"/>
                </a:lnTo>
                <a:lnTo>
                  <a:pt x="609600" y="304800"/>
                </a:lnTo>
                <a:lnTo>
                  <a:pt x="605609" y="255374"/>
                </a:lnTo>
                <a:lnTo>
                  <a:pt x="594055" y="208483"/>
                </a:lnTo>
                <a:lnTo>
                  <a:pt x="575567" y="164753"/>
                </a:lnTo>
                <a:lnTo>
                  <a:pt x="550773" y="124815"/>
                </a:lnTo>
                <a:lnTo>
                  <a:pt x="520303" y="89296"/>
                </a:lnTo>
                <a:lnTo>
                  <a:pt x="484784" y="58826"/>
                </a:lnTo>
                <a:lnTo>
                  <a:pt x="444846" y="34032"/>
                </a:lnTo>
                <a:lnTo>
                  <a:pt x="401116" y="15544"/>
                </a:lnTo>
                <a:lnTo>
                  <a:pt x="354225" y="3990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4362450" y="2209800"/>
            <a:ext cx="419100" cy="421005"/>
          </a:xfrm>
          <a:custGeom>
            <a:avLst/>
            <a:gdLst/>
            <a:ahLst/>
            <a:cxnLst/>
            <a:rect l="l" t="t" r="r" b="b"/>
            <a:pathLst>
              <a:path w="419100" h="421005">
                <a:moveTo>
                  <a:pt x="209550" y="0"/>
                </a:moveTo>
                <a:lnTo>
                  <a:pt x="161512" y="5558"/>
                </a:lnTo>
                <a:lnTo>
                  <a:pt x="117410" y="21389"/>
                </a:lnTo>
                <a:lnTo>
                  <a:pt x="78501" y="46226"/>
                </a:lnTo>
                <a:lnTo>
                  <a:pt x="46046" y="78803"/>
                </a:lnTo>
                <a:lnTo>
                  <a:pt x="21304" y="117854"/>
                </a:lnTo>
                <a:lnTo>
                  <a:pt x="5536" y="162112"/>
                </a:lnTo>
                <a:lnTo>
                  <a:pt x="0" y="210312"/>
                </a:lnTo>
                <a:lnTo>
                  <a:pt x="5536" y="258558"/>
                </a:lnTo>
                <a:lnTo>
                  <a:pt x="21304" y="302850"/>
                </a:lnTo>
                <a:lnTo>
                  <a:pt x="46046" y="341923"/>
                </a:lnTo>
                <a:lnTo>
                  <a:pt x="78501" y="374514"/>
                </a:lnTo>
                <a:lnTo>
                  <a:pt x="117410" y="399358"/>
                </a:lnTo>
                <a:lnTo>
                  <a:pt x="161512" y="415192"/>
                </a:lnTo>
                <a:lnTo>
                  <a:pt x="209550" y="420750"/>
                </a:lnTo>
                <a:lnTo>
                  <a:pt x="257587" y="415192"/>
                </a:lnTo>
                <a:lnTo>
                  <a:pt x="301689" y="399358"/>
                </a:lnTo>
                <a:lnTo>
                  <a:pt x="340598" y="374514"/>
                </a:lnTo>
                <a:lnTo>
                  <a:pt x="373053" y="341923"/>
                </a:lnTo>
                <a:lnTo>
                  <a:pt x="397795" y="302850"/>
                </a:lnTo>
                <a:lnTo>
                  <a:pt x="413563" y="258558"/>
                </a:lnTo>
                <a:lnTo>
                  <a:pt x="419100" y="210312"/>
                </a:lnTo>
                <a:lnTo>
                  <a:pt x="413563" y="162112"/>
                </a:lnTo>
                <a:lnTo>
                  <a:pt x="397795" y="117854"/>
                </a:lnTo>
                <a:lnTo>
                  <a:pt x="373053" y="78803"/>
                </a:lnTo>
                <a:lnTo>
                  <a:pt x="340598" y="46226"/>
                </a:lnTo>
                <a:lnTo>
                  <a:pt x="301689" y="21389"/>
                </a:lnTo>
                <a:lnTo>
                  <a:pt x="257587" y="5558"/>
                </a:lnTo>
                <a:lnTo>
                  <a:pt x="209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4337050" y="2184780"/>
            <a:ext cx="469900" cy="471170"/>
          </a:xfrm>
          <a:custGeom>
            <a:avLst/>
            <a:gdLst/>
            <a:ahLst/>
            <a:cxnLst/>
            <a:rect l="l" t="t" r="r" b="b"/>
            <a:pathLst>
              <a:path w="469900" h="471169">
                <a:moveTo>
                  <a:pt x="233679" y="0"/>
                </a:moveTo>
                <a:lnTo>
                  <a:pt x="186436" y="5080"/>
                </a:lnTo>
                <a:lnTo>
                  <a:pt x="142366" y="19050"/>
                </a:lnTo>
                <a:lnTo>
                  <a:pt x="102488" y="41910"/>
                </a:lnTo>
                <a:lnTo>
                  <a:pt x="67945" y="69850"/>
                </a:lnTo>
                <a:lnTo>
                  <a:pt x="39497" y="105410"/>
                </a:lnTo>
                <a:lnTo>
                  <a:pt x="18034" y="146050"/>
                </a:lnTo>
                <a:lnTo>
                  <a:pt x="4572" y="189230"/>
                </a:lnTo>
                <a:lnTo>
                  <a:pt x="0" y="237490"/>
                </a:lnTo>
                <a:lnTo>
                  <a:pt x="1397" y="261620"/>
                </a:lnTo>
                <a:lnTo>
                  <a:pt x="10922" y="307340"/>
                </a:lnTo>
                <a:lnTo>
                  <a:pt x="28955" y="349250"/>
                </a:lnTo>
                <a:lnTo>
                  <a:pt x="54355" y="387350"/>
                </a:lnTo>
                <a:lnTo>
                  <a:pt x="86487" y="419100"/>
                </a:lnTo>
                <a:lnTo>
                  <a:pt x="123951" y="444500"/>
                </a:lnTo>
                <a:lnTo>
                  <a:pt x="166370" y="461010"/>
                </a:lnTo>
                <a:lnTo>
                  <a:pt x="212216" y="471170"/>
                </a:lnTo>
                <a:lnTo>
                  <a:pt x="236220" y="471170"/>
                </a:lnTo>
                <a:lnTo>
                  <a:pt x="260350" y="469900"/>
                </a:lnTo>
                <a:lnTo>
                  <a:pt x="283463" y="467360"/>
                </a:lnTo>
                <a:lnTo>
                  <a:pt x="306070" y="461010"/>
                </a:lnTo>
                <a:lnTo>
                  <a:pt x="321400" y="454660"/>
                </a:lnTo>
                <a:lnTo>
                  <a:pt x="235330" y="454660"/>
                </a:lnTo>
                <a:lnTo>
                  <a:pt x="213105" y="453390"/>
                </a:lnTo>
                <a:lnTo>
                  <a:pt x="170561" y="444500"/>
                </a:lnTo>
                <a:lnTo>
                  <a:pt x="131317" y="429260"/>
                </a:lnTo>
                <a:lnTo>
                  <a:pt x="96647" y="405130"/>
                </a:lnTo>
                <a:lnTo>
                  <a:pt x="66928" y="375920"/>
                </a:lnTo>
                <a:lnTo>
                  <a:pt x="43434" y="340360"/>
                </a:lnTo>
                <a:lnTo>
                  <a:pt x="26924" y="300990"/>
                </a:lnTo>
                <a:lnTo>
                  <a:pt x="18034" y="259080"/>
                </a:lnTo>
                <a:lnTo>
                  <a:pt x="16954" y="237490"/>
                </a:lnTo>
                <a:lnTo>
                  <a:pt x="16958" y="234950"/>
                </a:lnTo>
                <a:lnTo>
                  <a:pt x="21336" y="191770"/>
                </a:lnTo>
                <a:lnTo>
                  <a:pt x="33909" y="151130"/>
                </a:lnTo>
                <a:lnTo>
                  <a:pt x="53975" y="114300"/>
                </a:lnTo>
                <a:lnTo>
                  <a:pt x="80517" y="81280"/>
                </a:lnTo>
                <a:lnTo>
                  <a:pt x="112649" y="54610"/>
                </a:lnTo>
                <a:lnTo>
                  <a:pt x="149733" y="34290"/>
                </a:lnTo>
                <a:lnTo>
                  <a:pt x="190626" y="21590"/>
                </a:lnTo>
                <a:lnTo>
                  <a:pt x="234569" y="16510"/>
                </a:lnTo>
                <a:lnTo>
                  <a:pt x="319132" y="16510"/>
                </a:lnTo>
                <a:lnTo>
                  <a:pt x="303529" y="10160"/>
                </a:lnTo>
                <a:lnTo>
                  <a:pt x="281050" y="5080"/>
                </a:lnTo>
                <a:lnTo>
                  <a:pt x="257683" y="1270"/>
                </a:lnTo>
                <a:lnTo>
                  <a:pt x="233679" y="0"/>
                </a:lnTo>
                <a:close/>
              </a:path>
              <a:path w="469900" h="471169">
                <a:moveTo>
                  <a:pt x="319132" y="16510"/>
                </a:moveTo>
                <a:lnTo>
                  <a:pt x="234569" y="16510"/>
                </a:lnTo>
                <a:lnTo>
                  <a:pt x="256794" y="17780"/>
                </a:lnTo>
                <a:lnTo>
                  <a:pt x="278511" y="21590"/>
                </a:lnTo>
                <a:lnTo>
                  <a:pt x="319404" y="34290"/>
                </a:lnTo>
                <a:lnTo>
                  <a:pt x="356488" y="54610"/>
                </a:lnTo>
                <a:lnTo>
                  <a:pt x="388874" y="81280"/>
                </a:lnTo>
                <a:lnTo>
                  <a:pt x="415544" y="113030"/>
                </a:lnTo>
                <a:lnTo>
                  <a:pt x="435610" y="149860"/>
                </a:lnTo>
                <a:lnTo>
                  <a:pt x="448437" y="191770"/>
                </a:lnTo>
                <a:lnTo>
                  <a:pt x="452945" y="234950"/>
                </a:lnTo>
                <a:lnTo>
                  <a:pt x="452941" y="237490"/>
                </a:lnTo>
                <a:lnTo>
                  <a:pt x="448563" y="279400"/>
                </a:lnTo>
                <a:lnTo>
                  <a:pt x="435990" y="321310"/>
                </a:lnTo>
                <a:lnTo>
                  <a:pt x="415925" y="358140"/>
                </a:lnTo>
                <a:lnTo>
                  <a:pt x="389382" y="389890"/>
                </a:lnTo>
                <a:lnTo>
                  <a:pt x="357250" y="416560"/>
                </a:lnTo>
                <a:lnTo>
                  <a:pt x="320166" y="436880"/>
                </a:lnTo>
                <a:lnTo>
                  <a:pt x="279273" y="450850"/>
                </a:lnTo>
                <a:lnTo>
                  <a:pt x="235330" y="454660"/>
                </a:lnTo>
                <a:lnTo>
                  <a:pt x="321400" y="454660"/>
                </a:lnTo>
                <a:lnTo>
                  <a:pt x="367411" y="430530"/>
                </a:lnTo>
                <a:lnTo>
                  <a:pt x="401954" y="401320"/>
                </a:lnTo>
                <a:lnTo>
                  <a:pt x="430402" y="367030"/>
                </a:lnTo>
                <a:lnTo>
                  <a:pt x="451865" y="326390"/>
                </a:lnTo>
                <a:lnTo>
                  <a:pt x="465327" y="281940"/>
                </a:lnTo>
                <a:lnTo>
                  <a:pt x="469900" y="234950"/>
                </a:lnTo>
                <a:lnTo>
                  <a:pt x="468502" y="210820"/>
                </a:lnTo>
                <a:lnTo>
                  <a:pt x="458977" y="165100"/>
                </a:lnTo>
                <a:lnTo>
                  <a:pt x="440944" y="123190"/>
                </a:lnTo>
                <a:lnTo>
                  <a:pt x="415544" y="85090"/>
                </a:lnTo>
                <a:lnTo>
                  <a:pt x="383413" y="53340"/>
                </a:lnTo>
                <a:lnTo>
                  <a:pt x="345948" y="27940"/>
                </a:lnTo>
                <a:lnTo>
                  <a:pt x="325374" y="19050"/>
                </a:lnTo>
                <a:lnTo>
                  <a:pt x="319132" y="16510"/>
                </a:lnTo>
                <a:close/>
              </a:path>
              <a:path w="469900" h="471169">
                <a:moveTo>
                  <a:pt x="235330" y="34290"/>
                </a:moveTo>
                <a:lnTo>
                  <a:pt x="194817" y="38100"/>
                </a:lnTo>
                <a:lnTo>
                  <a:pt x="157099" y="49530"/>
                </a:lnTo>
                <a:lnTo>
                  <a:pt x="122936" y="68580"/>
                </a:lnTo>
                <a:lnTo>
                  <a:pt x="92963" y="92710"/>
                </a:lnTo>
                <a:lnTo>
                  <a:pt x="68452" y="123190"/>
                </a:lnTo>
                <a:lnTo>
                  <a:pt x="49784" y="157480"/>
                </a:lnTo>
                <a:lnTo>
                  <a:pt x="38100" y="194310"/>
                </a:lnTo>
                <a:lnTo>
                  <a:pt x="33968" y="234950"/>
                </a:lnTo>
                <a:lnTo>
                  <a:pt x="33964" y="237490"/>
                </a:lnTo>
                <a:lnTo>
                  <a:pt x="34798" y="256540"/>
                </a:lnTo>
                <a:lnTo>
                  <a:pt x="42799" y="295910"/>
                </a:lnTo>
                <a:lnTo>
                  <a:pt x="58038" y="331470"/>
                </a:lnTo>
                <a:lnTo>
                  <a:pt x="79501" y="364490"/>
                </a:lnTo>
                <a:lnTo>
                  <a:pt x="106807" y="391160"/>
                </a:lnTo>
                <a:lnTo>
                  <a:pt x="138684" y="412750"/>
                </a:lnTo>
                <a:lnTo>
                  <a:pt x="174751" y="429260"/>
                </a:lnTo>
                <a:lnTo>
                  <a:pt x="213995" y="436880"/>
                </a:lnTo>
                <a:lnTo>
                  <a:pt x="234569" y="438150"/>
                </a:lnTo>
                <a:lnTo>
                  <a:pt x="255015" y="436880"/>
                </a:lnTo>
                <a:lnTo>
                  <a:pt x="275082" y="434340"/>
                </a:lnTo>
                <a:lnTo>
                  <a:pt x="294259" y="429260"/>
                </a:lnTo>
                <a:lnTo>
                  <a:pt x="312800" y="421640"/>
                </a:lnTo>
                <a:lnTo>
                  <a:pt x="315743" y="420370"/>
                </a:lnTo>
                <a:lnTo>
                  <a:pt x="214757" y="420370"/>
                </a:lnTo>
                <a:lnTo>
                  <a:pt x="178942" y="412750"/>
                </a:lnTo>
                <a:lnTo>
                  <a:pt x="130937" y="388620"/>
                </a:lnTo>
                <a:lnTo>
                  <a:pt x="92075" y="353060"/>
                </a:lnTo>
                <a:lnTo>
                  <a:pt x="64770" y="307340"/>
                </a:lnTo>
                <a:lnTo>
                  <a:pt x="51562" y="254000"/>
                </a:lnTo>
                <a:lnTo>
                  <a:pt x="50800" y="234950"/>
                </a:lnTo>
                <a:lnTo>
                  <a:pt x="51815" y="215900"/>
                </a:lnTo>
                <a:lnTo>
                  <a:pt x="65786" y="162560"/>
                </a:lnTo>
                <a:lnTo>
                  <a:pt x="93599" y="116840"/>
                </a:lnTo>
                <a:lnTo>
                  <a:pt x="133096" y="82550"/>
                </a:lnTo>
                <a:lnTo>
                  <a:pt x="181483" y="58420"/>
                </a:lnTo>
                <a:lnTo>
                  <a:pt x="236220" y="50800"/>
                </a:lnTo>
                <a:lnTo>
                  <a:pt x="313563" y="50800"/>
                </a:lnTo>
                <a:lnTo>
                  <a:pt x="295148" y="43180"/>
                </a:lnTo>
                <a:lnTo>
                  <a:pt x="275844" y="38100"/>
                </a:lnTo>
                <a:lnTo>
                  <a:pt x="255904" y="35560"/>
                </a:lnTo>
                <a:lnTo>
                  <a:pt x="235330" y="34290"/>
                </a:lnTo>
                <a:close/>
              </a:path>
              <a:path w="469900" h="471169">
                <a:moveTo>
                  <a:pt x="313563" y="50800"/>
                </a:moveTo>
                <a:lnTo>
                  <a:pt x="236220" y="50800"/>
                </a:lnTo>
                <a:lnTo>
                  <a:pt x="255142" y="52070"/>
                </a:lnTo>
                <a:lnTo>
                  <a:pt x="273176" y="54610"/>
                </a:lnTo>
                <a:lnTo>
                  <a:pt x="323850" y="73660"/>
                </a:lnTo>
                <a:lnTo>
                  <a:pt x="366013" y="105410"/>
                </a:lnTo>
                <a:lnTo>
                  <a:pt x="397383" y="148590"/>
                </a:lnTo>
                <a:lnTo>
                  <a:pt x="415544" y="199390"/>
                </a:lnTo>
                <a:lnTo>
                  <a:pt x="419100" y="237490"/>
                </a:lnTo>
                <a:lnTo>
                  <a:pt x="418084" y="256540"/>
                </a:lnTo>
                <a:lnTo>
                  <a:pt x="404113" y="308610"/>
                </a:lnTo>
                <a:lnTo>
                  <a:pt x="376300" y="354330"/>
                </a:lnTo>
                <a:lnTo>
                  <a:pt x="336803" y="389890"/>
                </a:lnTo>
                <a:lnTo>
                  <a:pt x="288416" y="412750"/>
                </a:lnTo>
                <a:lnTo>
                  <a:pt x="252475" y="420370"/>
                </a:lnTo>
                <a:lnTo>
                  <a:pt x="315743" y="420370"/>
                </a:lnTo>
                <a:lnTo>
                  <a:pt x="362458" y="392430"/>
                </a:lnTo>
                <a:lnTo>
                  <a:pt x="389889" y="364490"/>
                </a:lnTo>
                <a:lnTo>
                  <a:pt x="411479" y="332740"/>
                </a:lnTo>
                <a:lnTo>
                  <a:pt x="426847" y="295910"/>
                </a:lnTo>
                <a:lnTo>
                  <a:pt x="434975" y="257810"/>
                </a:lnTo>
                <a:lnTo>
                  <a:pt x="435935" y="234950"/>
                </a:lnTo>
                <a:lnTo>
                  <a:pt x="435101" y="215900"/>
                </a:lnTo>
                <a:lnTo>
                  <a:pt x="427100" y="176530"/>
                </a:lnTo>
                <a:lnTo>
                  <a:pt x="411861" y="139700"/>
                </a:lnTo>
                <a:lnTo>
                  <a:pt x="390398" y="107950"/>
                </a:lnTo>
                <a:lnTo>
                  <a:pt x="363092" y="80010"/>
                </a:lnTo>
                <a:lnTo>
                  <a:pt x="331215" y="58420"/>
                </a:lnTo>
                <a:lnTo>
                  <a:pt x="313563" y="5080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451228" y="1537334"/>
            <a:ext cx="6240780" cy="549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/>
              <a:t>Метакогнитивная</a:t>
            </a:r>
            <a:r>
              <a:rPr sz="3600" spc="-75" dirty="0"/>
              <a:t> </a:t>
            </a:r>
            <a:r>
              <a:rPr sz="3600" spc="-5" dirty="0"/>
              <a:t>терапия</a:t>
            </a:r>
            <a:endParaRPr sz="3600" dirty="0"/>
          </a:p>
        </p:txBody>
      </p:sp>
      <p:sp>
        <p:nvSpPr>
          <p:cNvPr id="15" name="object 15"/>
          <p:cNvSpPr txBox="1"/>
          <p:nvPr/>
        </p:nvSpPr>
        <p:spPr>
          <a:xfrm>
            <a:off x="2718435" y="2896235"/>
            <a:ext cx="3715385" cy="829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89584" marR="5080" indent="-477520">
              <a:lnSpc>
                <a:spcPct val="150000"/>
              </a:lnSpc>
            </a:pPr>
            <a:r>
              <a:rPr sz="1800" b="1" spc="-5" dirty="0">
                <a:solidFill>
                  <a:srgbClr val="636B85"/>
                </a:solidFill>
                <a:latin typeface="Verdana"/>
                <a:cs typeface="Verdana"/>
              </a:rPr>
              <a:t>Терапевтический </a:t>
            </a:r>
            <a:r>
              <a:rPr sz="1800" b="1" dirty="0">
                <a:solidFill>
                  <a:srgbClr val="636B85"/>
                </a:solidFill>
                <a:latin typeface="Verdana"/>
                <a:cs typeface="Verdana"/>
              </a:rPr>
              <a:t>модуль 4:  </a:t>
            </a:r>
            <a:r>
              <a:rPr sz="1800" b="1" spc="-5" dirty="0">
                <a:solidFill>
                  <a:srgbClr val="636B85"/>
                </a:solidFill>
                <a:latin typeface="Verdana"/>
                <a:cs typeface="Verdana"/>
              </a:rPr>
              <a:t>Атрибутивный</a:t>
            </a:r>
            <a:r>
              <a:rPr sz="1800" b="1" spc="-35" dirty="0">
                <a:solidFill>
                  <a:srgbClr val="636B85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636B85"/>
                </a:solidFill>
                <a:latin typeface="Verdana"/>
                <a:cs typeface="Verdana"/>
              </a:rPr>
              <a:t>стиль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2</a:t>
            </a:fld>
            <a:endParaRPr sz="1800" baseline="2314" dirty="0"/>
          </a:p>
        </p:txBody>
      </p:sp>
      <p:sp>
        <p:nvSpPr>
          <p:cNvPr id="3" name="object 3"/>
          <p:cNvSpPr txBox="1"/>
          <p:nvPr/>
        </p:nvSpPr>
        <p:spPr>
          <a:xfrm>
            <a:off x="395288" y="1371600"/>
            <a:ext cx="7635875" cy="275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Атрибуция </a:t>
            </a:r>
            <a:r>
              <a:rPr sz="1800" spc="-5" dirty="0">
                <a:latin typeface="Verdana"/>
                <a:cs typeface="Verdana"/>
              </a:rPr>
              <a:t>= механизм объяснения причины события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(напр.,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обвинять </a:t>
            </a:r>
            <a:r>
              <a:rPr sz="1800" spc="-5" dirty="0">
                <a:latin typeface="Verdana"/>
                <a:cs typeface="Verdana"/>
              </a:rPr>
              <a:t>других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негативных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событиях).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Мы часто упускаем </a:t>
            </a:r>
            <a:r>
              <a:rPr sz="1800" dirty="0">
                <a:latin typeface="Verdana"/>
                <a:cs typeface="Verdana"/>
              </a:rPr>
              <a:t>из виду возможность того, </a:t>
            </a:r>
            <a:r>
              <a:rPr sz="1800" spc="-5" dirty="0">
                <a:latin typeface="Verdana"/>
                <a:cs typeface="Verdana"/>
              </a:rPr>
              <a:t>что одно и </a:t>
            </a:r>
            <a:r>
              <a:rPr sz="1800" dirty="0">
                <a:latin typeface="Verdana"/>
                <a:cs typeface="Verdana"/>
              </a:rPr>
              <a:t>то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же  </a:t>
            </a:r>
            <a:r>
              <a:rPr sz="1800" spc="-5" dirty="0">
                <a:latin typeface="Verdana"/>
                <a:cs typeface="Verdana"/>
              </a:rPr>
              <a:t>событие </a:t>
            </a:r>
            <a:r>
              <a:rPr sz="1800" dirty="0">
                <a:latin typeface="Verdana"/>
                <a:cs typeface="Verdana"/>
              </a:rPr>
              <a:t>может иметь </a:t>
            </a:r>
            <a:r>
              <a:rPr sz="1800" spc="-5" dirty="0">
                <a:latin typeface="Verdana"/>
                <a:cs typeface="Verdana"/>
              </a:rPr>
              <a:t>различные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причины.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Какие </a:t>
            </a:r>
            <a:r>
              <a:rPr sz="1800" b="1" dirty="0">
                <a:latin typeface="Verdana"/>
                <a:cs typeface="Verdana"/>
              </a:rPr>
              <a:t>причины могли способствовать</a:t>
            </a:r>
            <a:r>
              <a:rPr sz="1800" b="1" spc="-5" dirty="0">
                <a:latin typeface="Verdana"/>
                <a:cs typeface="Verdana"/>
              </a:rPr>
              <a:t> следующей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ситуации?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800" dirty="0">
                <a:latin typeface="Verdana"/>
                <a:cs typeface="Verdana"/>
              </a:rPr>
              <a:t>Вы не сдали </a:t>
            </a:r>
            <a:r>
              <a:rPr sz="1800" spc="-5" dirty="0">
                <a:latin typeface="Verdana"/>
                <a:cs typeface="Verdana"/>
              </a:rPr>
              <a:t>экзамен </a:t>
            </a:r>
            <a:r>
              <a:rPr sz="1800" spc="-10" dirty="0">
                <a:latin typeface="Verdana"/>
                <a:cs typeface="Verdana"/>
              </a:rPr>
              <a:t>по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вождению.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242111"/>
            <a:ext cx="9144000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ea typeface="+mj-ea"/>
                <a:cs typeface="Verdana"/>
              </a:defRPr>
            </a:lvl1pPr>
          </a:lstStyle>
          <a:p>
            <a:pPr algn="ctr"/>
            <a:r>
              <a:rPr lang="az-Cyrl-AZ" spc="-10" dirty="0"/>
              <a:t>А</a:t>
            </a:r>
            <a:r>
              <a:rPr lang="az-Cyrl-AZ" dirty="0"/>
              <a:t>т</a:t>
            </a:r>
            <a:r>
              <a:rPr lang="az-Cyrl-AZ" spc="-10" dirty="0"/>
              <a:t>р</a:t>
            </a:r>
            <a:r>
              <a:rPr lang="az-Cyrl-AZ" dirty="0"/>
              <a:t>и</a:t>
            </a:r>
            <a:r>
              <a:rPr lang="az-Cyrl-AZ" spc="-15" dirty="0"/>
              <a:t>б</a:t>
            </a:r>
            <a:r>
              <a:rPr lang="az-Cyrl-AZ" dirty="0"/>
              <a:t>у</a:t>
            </a:r>
            <a:r>
              <a:rPr lang="az-Cyrl-AZ" spc="-20" dirty="0"/>
              <a:t>ц</a:t>
            </a:r>
            <a:r>
              <a:rPr lang="az-Cyrl-AZ" dirty="0"/>
              <a:t>ии</a:t>
            </a:r>
            <a:endParaRPr lang="en-GB" altLang="de-DE" kern="0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2209800"/>
            <a:ext cx="319849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Возможные причины</a:t>
            </a:r>
            <a:r>
              <a:rPr sz="1800" b="1" spc="-5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...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ru-RU" sz="1800" baseline="2314" dirty="0"/>
              <a:t>3</a:t>
            </a:r>
            <a:endParaRPr sz="1800" baseline="2314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061938"/>
              </p:ext>
            </p:extLst>
          </p:nvPr>
        </p:nvGraphicFramePr>
        <p:xfrm>
          <a:off x="646112" y="3083039"/>
          <a:ext cx="7331024" cy="22465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2146"/>
                <a:gridCol w="4738878"/>
              </a:tblGrid>
              <a:tr h="529748">
                <a:tc>
                  <a:txBody>
                    <a:bodyPr/>
                    <a:lstStyle/>
                    <a:p>
                      <a:pPr marL="127000">
                        <a:lnSpc>
                          <a:spcPts val="1850"/>
                        </a:lnSpc>
                      </a:pPr>
                      <a:r>
                        <a:rPr sz="1800" b="1" dirty="0">
                          <a:latin typeface="Verdana"/>
                          <a:cs typeface="Verdana"/>
                        </a:rPr>
                        <a:t>...в самом</a:t>
                      </a:r>
                      <a:r>
                        <a:rPr sz="1800" b="1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dirty="0">
                          <a:latin typeface="Verdana"/>
                          <a:cs typeface="Verdana"/>
                        </a:rPr>
                        <a:t>себе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ts val="1850"/>
                        </a:lnSpc>
                      </a:pPr>
                      <a:r>
                        <a:rPr sz="1800" spc="-5" dirty="0">
                          <a:latin typeface="Verdana"/>
                          <a:cs typeface="Verdana"/>
                        </a:rPr>
                        <a:t>нервы,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отсутствие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опыта</a:t>
                      </a:r>
                      <a:r>
                        <a:rPr sz="18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вождения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</a:tr>
              <a:tr h="734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Verdana"/>
                          <a:cs typeface="Verdana"/>
                        </a:rPr>
                        <a:t>...в</a:t>
                      </a:r>
                      <a:r>
                        <a:rPr sz="1800" b="1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dirty="0">
                          <a:latin typeface="Verdana"/>
                          <a:cs typeface="Verdana"/>
                        </a:rPr>
                        <a:t>других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3581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Verdana"/>
                          <a:cs typeface="Verdana"/>
                        </a:rPr>
                        <a:t>требовательный</a:t>
                      </a:r>
                      <a:r>
                        <a:rPr sz="18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экзаменатор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</a:tr>
              <a:tr h="982317">
                <a:tc>
                  <a:txBody>
                    <a:bodyPr/>
                    <a:lstStyle/>
                    <a:p>
                      <a:pPr marL="355600" indent="-22860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 smtClean="0">
                          <a:latin typeface="Verdana"/>
                          <a:cs typeface="Verdana"/>
                        </a:rPr>
                        <a:t>...</a:t>
                      </a:r>
                      <a:r>
                        <a:rPr sz="1800" b="1" dirty="0" err="1" smtClean="0">
                          <a:latin typeface="Verdana"/>
                          <a:cs typeface="Verdana"/>
                        </a:rPr>
                        <a:t>ситуация</a:t>
                      </a:r>
                      <a:r>
                        <a:rPr sz="1800" b="1" spc="-13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dirty="0" err="1" smtClean="0">
                          <a:latin typeface="Verdana"/>
                          <a:cs typeface="Verdana"/>
                        </a:rPr>
                        <a:t>или</a:t>
                      </a:r>
                      <a:r>
                        <a:rPr lang="de-DE" sz="1800" b="0" baseline="0" dirty="0" smtClean="0">
                          <a:latin typeface="Verdana"/>
                          <a:cs typeface="Verdana"/>
                        </a:rPr>
                        <a:t>      </a:t>
                      </a:r>
                      <a:r>
                        <a:rPr sz="1800" b="1" dirty="0" err="1" smtClean="0">
                          <a:latin typeface="Verdana"/>
                          <a:cs typeface="Verdana"/>
                        </a:rPr>
                        <a:t>случайность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8140" marR="11938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spc="-5" dirty="0">
                          <a:latin typeface="Verdana"/>
                          <a:cs typeface="Verdana"/>
                        </a:rPr>
                        <a:t>плохие погодные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условия,</a:t>
                      </a:r>
                      <a:r>
                        <a:rPr sz="18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трудные 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дороги,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сложные дорожные 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условия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81000" y="1395095"/>
            <a:ext cx="529018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Почему Вы не сдали </a:t>
            </a:r>
            <a:r>
              <a:rPr sz="1800" spc="-5" dirty="0">
                <a:latin typeface="Verdana"/>
                <a:cs typeface="Verdana"/>
              </a:rPr>
              <a:t>экзамен </a:t>
            </a:r>
            <a:r>
              <a:rPr sz="1800" spc="-10" dirty="0">
                <a:latin typeface="Verdana"/>
                <a:cs typeface="Verdana"/>
              </a:rPr>
              <a:t>по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вождению?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42111"/>
            <a:ext cx="9144000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ea typeface="+mj-ea"/>
                <a:cs typeface="Verdana"/>
              </a:defRPr>
            </a:lvl1pPr>
          </a:lstStyle>
          <a:p>
            <a:pPr algn="ctr"/>
            <a:r>
              <a:rPr lang="az-Cyrl-AZ" spc="-10" dirty="0"/>
              <a:t>А</a:t>
            </a:r>
            <a:r>
              <a:rPr lang="az-Cyrl-AZ" dirty="0"/>
              <a:t>т</a:t>
            </a:r>
            <a:r>
              <a:rPr lang="az-Cyrl-AZ" spc="-10" dirty="0"/>
              <a:t>р</a:t>
            </a:r>
            <a:r>
              <a:rPr lang="az-Cyrl-AZ" dirty="0"/>
              <a:t>и</a:t>
            </a:r>
            <a:r>
              <a:rPr lang="az-Cyrl-AZ" spc="-15" dirty="0"/>
              <a:t>б</a:t>
            </a:r>
            <a:r>
              <a:rPr lang="az-Cyrl-AZ" dirty="0"/>
              <a:t>у</a:t>
            </a:r>
            <a:r>
              <a:rPr lang="az-Cyrl-AZ" spc="-20" dirty="0"/>
              <a:t>ц</a:t>
            </a:r>
            <a:r>
              <a:rPr lang="az-Cyrl-AZ" dirty="0"/>
              <a:t>ии</a:t>
            </a:r>
            <a:endParaRPr lang="en-GB" altLang="de-DE" kern="0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236219" y="1371600"/>
            <a:ext cx="8671560" cy="2526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6720">
              <a:lnSpc>
                <a:spcPct val="100000"/>
              </a:lnSpc>
            </a:pPr>
            <a:r>
              <a:rPr spc="-5" dirty="0"/>
              <a:t>Многочисленные </a:t>
            </a:r>
            <a:r>
              <a:rPr dirty="0"/>
              <a:t>исследования </a:t>
            </a:r>
            <a:r>
              <a:rPr spc="-5" dirty="0"/>
              <a:t>показывают, что многие </a:t>
            </a:r>
            <a:r>
              <a:rPr spc="10" dirty="0"/>
              <a:t>[</a:t>
            </a:r>
            <a:r>
              <a:rPr i="1" spc="10" dirty="0">
                <a:latin typeface="Verdana"/>
                <a:cs typeface="Verdana"/>
              </a:rPr>
              <a:t>но </a:t>
            </a:r>
            <a:r>
              <a:rPr i="1" spc="-5" dirty="0">
                <a:latin typeface="Verdana"/>
                <a:cs typeface="Verdana"/>
              </a:rPr>
              <a:t>не</a:t>
            </a:r>
            <a:r>
              <a:rPr i="1" spc="-10" dirty="0">
                <a:latin typeface="Verdana"/>
                <a:cs typeface="Verdana"/>
              </a:rPr>
              <a:t> </a:t>
            </a:r>
            <a:r>
              <a:rPr i="1" dirty="0">
                <a:latin typeface="Verdana"/>
                <a:cs typeface="Verdana"/>
              </a:rPr>
              <a:t>все!</a:t>
            </a:r>
            <a:r>
              <a:rPr dirty="0"/>
              <a:t>]</a:t>
            </a:r>
          </a:p>
          <a:p>
            <a:pPr marL="426720">
              <a:lnSpc>
                <a:spcPct val="100000"/>
              </a:lnSpc>
            </a:pPr>
            <a:r>
              <a:rPr spc="-5" dirty="0"/>
              <a:t>страдающие</a:t>
            </a:r>
            <a:r>
              <a:rPr spc="-40" dirty="0"/>
              <a:t> </a:t>
            </a:r>
            <a:r>
              <a:rPr b="1" dirty="0">
                <a:latin typeface="Verdana"/>
                <a:cs typeface="Verdana"/>
              </a:rPr>
              <a:t>депрессией</a:t>
            </a:r>
            <a:r>
              <a:rPr dirty="0"/>
              <a:t>:</a:t>
            </a:r>
          </a:p>
          <a:p>
            <a:pPr marL="71120">
              <a:lnSpc>
                <a:spcPct val="100000"/>
              </a:lnSpc>
              <a:spcBef>
                <a:spcPts val="5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883920" lvl="1" indent="-342900">
              <a:buClr>
                <a:srgbClr val="8BACAD"/>
              </a:buClr>
              <a:buSzPct val="88888"/>
              <a:buChar char="o"/>
              <a:tabLst>
                <a:tab pos="426720" algn="l"/>
                <a:tab pos="427355" algn="l"/>
              </a:tabLst>
            </a:pPr>
            <a:r>
              <a:rPr dirty="0"/>
              <a:t>ищут во </a:t>
            </a:r>
            <a:r>
              <a:rPr spc="-5" dirty="0"/>
              <a:t>многих случаях ошибки прежде всего </a:t>
            </a:r>
            <a:r>
              <a:rPr dirty="0"/>
              <a:t>в</a:t>
            </a:r>
            <a:r>
              <a:rPr spc="-15" dirty="0"/>
              <a:t> </a:t>
            </a:r>
            <a:r>
              <a:rPr dirty="0"/>
              <a:t>себе</a:t>
            </a:r>
          </a:p>
          <a:p>
            <a:pPr marL="883920" marR="152400" lvl="1" indent="-342900">
              <a:spcBef>
                <a:spcPts val="415"/>
              </a:spcBef>
              <a:buClr>
                <a:srgbClr val="8BACAD"/>
              </a:buClr>
              <a:buSzPct val="88888"/>
              <a:buChar char="o"/>
              <a:tabLst>
                <a:tab pos="426720" algn="l"/>
                <a:tab pos="427355" algn="l"/>
              </a:tabLst>
            </a:pPr>
            <a:r>
              <a:rPr dirty="0"/>
              <a:t>несмотря </a:t>
            </a:r>
            <a:r>
              <a:rPr spc="-5" dirty="0"/>
              <a:t>на собственные успехи, приписывают причину не </a:t>
            </a:r>
            <a:r>
              <a:rPr dirty="0"/>
              <a:t>себе, а  </a:t>
            </a:r>
            <a:r>
              <a:rPr spc="-5" dirty="0"/>
              <a:t>обстоятельствам </a:t>
            </a:r>
            <a:r>
              <a:rPr dirty="0"/>
              <a:t>или</a:t>
            </a:r>
            <a:r>
              <a:rPr spc="-65" dirty="0"/>
              <a:t> </a:t>
            </a:r>
            <a:r>
              <a:rPr spc="-5" dirty="0"/>
              <a:t>везению.</a:t>
            </a:r>
          </a:p>
          <a:p>
            <a:pPr marL="71120">
              <a:lnSpc>
                <a:spcPct val="100000"/>
              </a:lnSpc>
              <a:spcBef>
                <a:spcPts val="3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450850" algn="ctr">
              <a:lnSpc>
                <a:spcPct val="100000"/>
              </a:lnSpc>
            </a:pPr>
            <a:r>
              <a:rPr b="1" dirty="0">
                <a:latin typeface="Verdana"/>
                <a:cs typeface="Verdana"/>
              </a:rPr>
              <a:t>Этот стиль атрибуции может привести к </a:t>
            </a:r>
            <a:r>
              <a:rPr b="1" spc="-5" dirty="0">
                <a:latin typeface="Verdana"/>
                <a:cs typeface="Verdana"/>
              </a:rPr>
              <a:t>низкой</a:t>
            </a:r>
            <a:r>
              <a:rPr b="1" spc="-85" dirty="0">
                <a:latin typeface="Verdana"/>
                <a:cs typeface="Verdana"/>
              </a:rPr>
              <a:t> </a:t>
            </a:r>
            <a:r>
              <a:rPr b="1" dirty="0">
                <a:latin typeface="Verdana"/>
                <a:cs typeface="Verdana"/>
              </a:rPr>
              <a:t>самооценке!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ru-RU" sz="1800" baseline="2314" dirty="0"/>
              <a:t>4</a:t>
            </a:r>
            <a:endParaRPr sz="1800" baseline="2314" dirty="0"/>
          </a:p>
        </p:txBody>
      </p:sp>
      <p:graphicFrame>
        <p:nvGraphicFramePr>
          <p:cNvPr id="5" name="Diagram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770337"/>
              </p:ext>
            </p:extLst>
          </p:nvPr>
        </p:nvGraphicFramePr>
        <p:xfrm>
          <a:off x="5392479" y="4159876"/>
          <a:ext cx="3484822" cy="2277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8229600" y="5715000"/>
            <a:ext cx="457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Я</a:t>
            </a:r>
            <a:endParaRPr lang="de-DE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242111"/>
            <a:ext cx="9144000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ea typeface="+mj-ea"/>
                <a:cs typeface="Verdana"/>
              </a:defRPr>
            </a:lvl1pPr>
          </a:lstStyle>
          <a:p>
            <a:pPr algn="ctr"/>
            <a:r>
              <a:rPr lang="az-Cyrl-AZ" spc="-5" dirty="0"/>
              <a:t>Какой </a:t>
            </a:r>
            <a:r>
              <a:rPr lang="az-Cyrl-AZ" dirty="0"/>
              <a:t>в этом</a:t>
            </a:r>
            <a:r>
              <a:rPr lang="az-Cyrl-AZ" spc="-95" dirty="0"/>
              <a:t> </a:t>
            </a:r>
            <a:r>
              <a:rPr lang="az-Cyrl-AZ" spc="-5" dirty="0"/>
              <a:t>смысл?</a:t>
            </a:r>
            <a:endParaRPr lang="en-GB" altLang="de-DE" kern="0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236219" y="1371600"/>
            <a:ext cx="8671560" cy="21262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6720">
              <a:lnSpc>
                <a:spcPct val="100000"/>
              </a:lnSpc>
            </a:pPr>
            <a:r>
              <a:rPr spc="-5" dirty="0"/>
              <a:t>Многочисленные </a:t>
            </a:r>
            <a:r>
              <a:rPr dirty="0"/>
              <a:t>исследования </a:t>
            </a:r>
            <a:r>
              <a:rPr spc="-5" dirty="0"/>
              <a:t>показывают, что многие </a:t>
            </a:r>
            <a:r>
              <a:rPr spc="10" dirty="0"/>
              <a:t>[</a:t>
            </a:r>
            <a:r>
              <a:rPr i="1" spc="10" dirty="0">
                <a:latin typeface="Verdana"/>
                <a:cs typeface="Verdana"/>
              </a:rPr>
              <a:t>но </a:t>
            </a:r>
            <a:r>
              <a:rPr i="1" spc="-5" dirty="0">
                <a:latin typeface="Verdana"/>
                <a:cs typeface="Verdana"/>
              </a:rPr>
              <a:t>не</a:t>
            </a:r>
            <a:r>
              <a:rPr i="1" spc="-10" dirty="0">
                <a:latin typeface="Verdana"/>
                <a:cs typeface="Verdana"/>
              </a:rPr>
              <a:t> </a:t>
            </a:r>
            <a:r>
              <a:rPr i="1" dirty="0">
                <a:latin typeface="Verdana"/>
                <a:cs typeface="Verdana"/>
              </a:rPr>
              <a:t>все!</a:t>
            </a:r>
            <a:r>
              <a:rPr dirty="0"/>
              <a:t>]</a:t>
            </a:r>
          </a:p>
          <a:p>
            <a:pPr marL="426720">
              <a:lnSpc>
                <a:spcPct val="100000"/>
              </a:lnSpc>
            </a:pPr>
            <a:r>
              <a:rPr spc="-5" dirty="0"/>
              <a:t>страдающие</a:t>
            </a:r>
            <a:r>
              <a:rPr spc="-40" dirty="0"/>
              <a:t> </a:t>
            </a:r>
            <a:r>
              <a:rPr b="1" dirty="0">
                <a:latin typeface="Verdana"/>
                <a:cs typeface="Verdana"/>
              </a:rPr>
              <a:t>психозом</a:t>
            </a:r>
            <a:r>
              <a:rPr dirty="0"/>
              <a:t>:</a:t>
            </a:r>
          </a:p>
          <a:p>
            <a:pPr marL="71120">
              <a:lnSpc>
                <a:spcPct val="100000"/>
              </a:lnSpc>
              <a:spcBef>
                <a:spcPts val="5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883920" marR="251460" lvl="1" indent="-342900">
              <a:buClr>
                <a:srgbClr val="8BACAD"/>
              </a:buClr>
              <a:buSzPct val="86111"/>
              <a:buChar char="o"/>
              <a:tabLst>
                <a:tab pos="426720" algn="l"/>
                <a:tab pos="427355" algn="l"/>
              </a:tabLst>
            </a:pPr>
            <a:r>
              <a:rPr spc="-5" dirty="0"/>
              <a:t>причины собственных неудач/негативных </a:t>
            </a:r>
            <a:r>
              <a:rPr dirty="0"/>
              <a:t>последствий ищут </a:t>
            </a:r>
            <a:r>
              <a:rPr spc="-5" dirty="0"/>
              <a:t>чаще  всего </a:t>
            </a:r>
            <a:r>
              <a:rPr dirty="0"/>
              <a:t>в</a:t>
            </a:r>
            <a:r>
              <a:rPr spc="-55" dirty="0"/>
              <a:t> </a:t>
            </a:r>
            <a:r>
              <a:rPr spc="-5" dirty="0"/>
              <a:t>других</a:t>
            </a:r>
          </a:p>
          <a:p>
            <a:pPr marL="883920" lvl="1" indent="-342900">
              <a:spcBef>
                <a:spcPts val="420"/>
              </a:spcBef>
              <a:buClr>
                <a:srgbClr val="8BACAD"/>
              </a:buClr>
              <a:buSzPct val="83333"/>
              <a:buChar char="o"/>
              <a:tabLst>
                <a:tab pos="426720" algn="l"/>
                <a:tab pos="427355" algn="l"/>
              </a:tabLst>
            </a:pPr>
            <a:r>
              <a:rPr dirty="0"/>
              <a:t>более </a:t>
            </a:r>
            <a:r>
              <a:rPr spc="-5" dirty="0"/>
              <a:t>склонны </a:t>
            </a:r>
            <a:r>
              <a:rPr dirty="0"/>
              <a:t>воспринимать </a:t>
            </a:r>
            <a:r>
              <a:rPr spc="-5" dirty="0"/>
              <a:t>негативные, </a:t>
            </a:r>
            <a:r>
              <a:rPr dirty="0"/>
              <a:t>а так же</a:t>
            </a:r>
            <a:r>
              <a:rPr spc="-80" dirty="0"/>
              <a:t> </a:t>
            </a:r>
            <a:r>
              <a:rPr spc="-5" dirty="0"/>
              <a:t>позитивные</a:t>
            </a:r>
          </a:p>
          <a:p>
            <a:pPr marL="883920" lvl="1"/>
            <a:r>
              <a:rPr spc="-5" dirty="0"/>
              <a:t>результаты </a:t>
            </a:r>
            <a:r>
              <a:rPr dirty="0"/>
              <a:t>своих действий вне </a:t>
            </a:r>
            <a:r>
              <a:rPr spc="-5" dirty="0"/>
              <a:t>собственного</a:t>
            </a:r>
            <a:r>
              <a:rPr spc="-20" dirty="0"/>
              <a:t> </a:t>
            </a:r>
            <a:r>
              <a:rPr spc="-5" dirty="0"/>
              <a:t>контроля.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ru-RU" sz="1800" baseline="2314" dirty="0"/>
              <a:t>5</a:t>
            </a:r>
            <a:endParaRPr sz="1800" baseline="2314" dirty="0"/>
          </a:p>
        </p:txBody>
      </p:sp>
      <p:sp>
        <p:nvSpPr>
          <p:cNvPr id="3" name="object 3"/>
          <p:cNvSpPr txBox="1"/>
          <p:nvPr/>
        </p:nvSpPr>
        <p:spPr>
          <a:xfrm>
            <a:off x="7107987" y="4228083"/>
            <a:ext cx="163639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кон</a:t>
            </a:r>
            <a:r>
              <a:rPr sz="1800" b="1" spc="5" dirty="0">
                <a:latin typeface="Verdana"/>
                <a:cs typeface="Verdana"/>
              </a:rPr>
              <a:t>ф</a:t>
            </a:r>
            <a:r>
              <a:rPr sz="1800" b="1" spc="-5" dirty="0">
                <a:latin typeface="Verdana"/>
                <a:cs typeface="Verdana"/>
              </a:rPr>
              <a:t>л</a:t>
            </a:r>
            <a:r>
              <a:rPr sz="1800" b="1" dirty="0">
                <a:latin typeface="Verdana"/>
                <a:cs typeface="Verdana"/>
              </a:rPr>
              <a:t>и</a:t>
            </a:r>
            <a:r>
              <a:rPr sz="1800" b="1" spc="-10" dirty="0">
                <a:latin typeface="Verdana"/>
                <a:cs typeface="Verdana"/>
              </a:rPr>
              <a:t>к</a:t>
            </a:r>
            <a:r>
              <a:rPr sz="1800" b="1" dirty="0">
                <a:latin typeface="Verdana"/>
                <a:cs typeface="Verdana"/>
              </a:rPr>
              <a:t>тов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9900" y="4228083"/>
            <a:ext cx="6508750" cy="555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Этот стиль атрибуции </a:t>
            </a:r>
            <a:r>
              <a:rPr sz="1800" b="1" spc="-5" dirty="0">
                <a:latin typeface="Verdana"/>
                <a:cs typeface="Verdana"/>
              </a:rPr>
              <a:t>является </a:t>
            </a:r>
            <a:r>
              <a:rPr sz="1800" b="1" dirty="0">
                <a:latin typeface="Verdana"/>
                <a:cs typeface="Verdana"/>
              </a:rPr>
              <a:t>частой</a:t>
            </a:r>
            <a:r>
              <a:rPr sz="1800" b="1" spc="-7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причиной</a:t>
            </a:r>
            <a:endParaRPr sz="1800">
              <a:latin typeface="Verdana"/>
              <a:cs typeface="Verdana"/>
            </a:endParaRPr>
          </a:p>
          <a:p>
            <a:pPr marL="3261995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между</a:t>
            </a:r>
            <a:r>
              <a:rPr sz="1800" b="1" spc="-70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людьми!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42111"/>
            <a:ext cx="9144000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ea typeface="+mj-ea"/>
                <a:cs typeface="Verdana"/>
              </a:defRPr>
            </a:lvl1pPr>
          </a:lstStyle>
          <a:p>
            <a:pPr algn="ctr"/>
            <a:r>
              <a:rPr lang="az-Cyrl-AZ" spc="-5" dirty="0"/>
              <a:t>Какой </a:t>
            </a:r>
            <a:r>
              <a:rPr lang="az-Cyrl-AZ" dirty="0"/>
              <a:t>в этом</a:t>
            </a:r>
            <a:r>
              <a:rPr lang="az-Cyrl-AZ" spc="-95" dirty="0"/>
              <a:t> </a:t>
            </a:r>
            <a:r>
              <a:rPr lang="az-Cyrl-AZ" spc="-5" dirty="0"/>
              <a:t>смысл?</a:t>
            </a:r>
            <a:endParaRPr lang="en-GB" altLang="de-DE" kern="0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5287" y="38734"/>
            <a:ext cx="8353424" cy="516551"/>
          </a:xfrm>
          <a:prstGeom prst="rect">
            <a:avLst/>
          </a:prstGeom>
        </p:spPr>
        <p:txBody>
          <a:bodyPr vert="horz" wrap="square" lIns="0" tIns="206755" rIns="0" bIns="0" rtlCol="0">
            <a:spAutoFit/>
          </a:bodyPr>
          <a:lstStyle/>
          <a:p>
            <a:pPr marL="2491740">
              <a:lnSpc>
                <a:spcPct val="100000"/>
              </a:lnSpc>
            </a:pPr>
            <a:r>
              <a:rPr dirty="0"/>
              <a:t>Друг купил </a:t>
            </a:r>
            <a:r>
              <a:rPr dirty="0" err="1"/>
              <a:t>Вам</a:t>
            </a:r>
            <a:r>
              <a:rPr spc="-105" dirty="0"/>
              <a:t> </a:t>
            </a:r>
            <a:r>
              <a:rPr dirty="0" err="1" smtClean="0"/>
              <a:t>подарок</a:t>
            </a:r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/>
              <a:t>6</a:t>
            </a:r>
            <a:endParaRPr sz="1800" baseline="2314" dirty="0"/>
          </a:p>
        </p:txBody>
      </p:sp>
      <p:sp>
        <p:nvSpPr>
          <p:cNvPr id="6" name="object 6"/>
          <p:cNvSpPr txBox="1"/>
          <p:nvPr/>
        </p:nvSpPr>
        <p:spPr>
          <a:xfrm>
            <a:off x="0" y="2285952"/>
            <a:ext cx="9152254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Что является </a:t>
            </a:r>
            <a:r>
              <a:rPr sz="1800" spc="-5" dirty="0">
                <a:latin typeface="Verdana"/>
                <a:cs typeface="Verdana"/>
              </a:rPr>
              <a:t>основной причиной этой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ситуации?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6257" y="4151629"/>
            <a:ext cx="3594100" cy="1516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Дело во мне</a:t>
            </a:r>
            <a:r>
              <a:rPr sz="1800" b="1" spc="-110" dirty="0">
                <a:latin typeface="Verdana"/>
                <a:cs typeface="Verdana"/>
              </a:rPr>
              <a:t> </a:t>
            </a:r>
            <a:r>
              <a:rPr sz="1800" b="1" spc="5" dirty="0">
                <a:latin typeface="Verdana"/>
                <a:cs typeface="Verdana"/>
              </a:rPr>
              <a:t>лично?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Дело </a:t>
            </a:r>
            <a:r>
              <a:rPr sz="1800" b="1" spc="-5" dirty="0">
                <a:latin typeface="Verdana"/>
                <a:cs typeface="Verdana"/>
              </a:rPr>
              <a:t>в</a:t>
            </a:r>
            <a:r>
              <a:rPr sz="1800" b="1" spc="-10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других?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Совпадение/Случайность?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1" name="object 2"/>
          <p:cNvSpPr/>
          <p:nvPr/>
        </p:nvSpPr>
        <p:spPr>
          <a:xfrm>
            <a:off x="5940425" y="3860736"/>
            <a:ext cx="2808351" cy="21066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feld 9"/>
          <p:cNvSpPr txBox="1"/>
          <p:nvPr/>
        </p:nvSpPr>
        <p:spPr>
          <a:xfrm>
            <a:off x="0" y="1600200"/>
            <a:ext cx="9152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могло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вызвать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az-Cyrl-AZ" spc="-5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людей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сме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время, к</a:t>
            </a:r>
            <a:r>
              <a:rPr lang="az-Cyrl-AZ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 говорите?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0" y="29072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/>
              <a:t> 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Подумайте о возможных причинах или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ваших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атрибутах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-4763" y="6581193"/>
            <a:ext cx="1908176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(“Laughter workshop”</a:t>
            </a:r>
            <a:r>
              <a:rPr lang="de-DE" altLang="de-DE" sz="8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de-DE" altLang="de-DE" sz="800" dirty="0" err="1" smtClean="0">
                <a:solidFill>
                  <a:srgbClr val="000000"/>
                </a:solidFill>
                <a:cs typeface="Times New Roman" pitchFamily="18" charset="0"/>
              </a:rPr>
              <a:t>by</a:t>
            </a:r>
            <a:r>
              <a:rPr lang="de-DE" altLang="de-DE" sz="8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altLang="de-DE" sz="800" i="1" dirty="0" err="1" smtClean="0">
                <a:solidFill>
                  <a:srgbClr val="000000"/>
                </a:solidFill>
                <a:cs typeface="Times New Roman" pitchFamily="18" charset="0"/>
              </a:rPr>
              <a:t>yanec</a:t>
            </a:r>
            <a:r>
              <a:rPr lang="en-GB" altLang="de-DE" sz="800" i="1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r>
              <a:rPr lang="en-GB" altLang="de-DE" sz="1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endParaRPr lang="en-US" altLang="de-DE" sz="1400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74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59626" y="3860800"/>
            <a:ext cx="2089150" cy="2089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5287" y="38734"/>
            <a:ext cx="8353424" cy="516551"/>
          </a:xfrm>
          <a:prstGeom prst="rect">
            <a:avLst/>
          </a:prstGeom>
        </p:spPr>
        <p:txBody>
          <a:bodyPr vert="horz" wrap="square" lIns="0" tIns="206755" rIns="0" bIns="0" rtlCol="0">
            <a:spAutoFit/>
          </a:bodyPr>
          <a:lstStyle/>
          <a:p>
            <a:pPr marL="2491740">
              <a:lnSpc>
                <a:spcPct val="100000"/>
              </a:lnSpc>
            </a:pPr>
            <a:r>
              <a:rPr dirty="0"/>
              <a:t>Друг купил </a:t>
            </a:r>
            <a:r>
              <a:rPr dirty="0" err="1"/>
              <a:t>Вам</a:t>
            </a:r>
            <a:r>
              <a:rPr spc="-105" dirty="0"/>
              <a:t> </a:t>
            </a:r>
            <a:r>
              <a:rPr dirty="0" err="1" smtClean="0"/>
              <a:t>подарок</a:t>
            </a:r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 err="1"/>
              <a:t>Атрибутивный</a:t>
            </a:r>
            <a:r>
              <a:rPr spc="-5" dirty="0"/>
              <a:t> </a:t>
            </a:r>
            <a:r>
              <a:rPr lang="ru-RU" dirty="0" smtClean="0"/>
              <a:t>стиль</a:t>
            </a:r>
            <a:r>
              <a:rPr spc="215" dirty="0" smtClean="0"/>
              <a:t> </a:t>
            </a:r>
            <a:r>
              <a:rPr sz="1800" baseline="2314" dirty="0" smtClean="0"/>
              <a:t>4.</a:t>
            </a:r>
            <a:r>
              <a:rPr lang="ru-RU" sz="1800" baseline="2314" dirty="0"/>
              <a:t>7</a:t>
            </a:r>
            <a:endParaRPr sz="1800" baseline="2314" dirty="0"/>
          </a:p>
        </p:txBody>
      </p:sp>
      <p:sp>
        <p:nvSpPr>
          <p:cNvPr id="7" name="object 7"/>
          <p:cNvSpPr txBox="1"/>
          <p:nvPr/>
        </p:nvSpPr>
        <p:spPr>
          <a:xfrm>
            <a:off x="536257" y="4151629"/>
            <a:ext cx="3594100" cy="1516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Дело во мне</a:t>
            </a:r>
            <a:r>
              <a:rPr sz="1800" b="1" spc="-110" dirty="0">
                <a:latin typeface="Verdana"/>
                <a:cs typeface="Verdana"/>
              </a:rPr>
              <a:t> </a:t>
            </a:r>
            <a:r>
              <a:rPr sz="1800" b="1" spc="5" dirty="0">
                <a:latin typeface="Verdana"/>
                <a:cs typeface="Verdana"/>
              </a:rPr>
              <a:t>лично?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Дело </a:t>
            </a:r>
            <a:r>
              <a:rPr sz="1800" b="1" spc="-5" dirty="0">
                <a:latin typeface="Verdana"/>
                <a:cs typeface="Verdana"/>
              </a:rPr>
              <a:t>в</a:t>
            </a:r>
            <a:r>
              <a:rPr sz="1800" b="1" spc="-10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других?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Совпадение/Случайность?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" y="1610232"/>
            <a:ext cx="91440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algn="ctr">
              <a:lnSpc>
                <a:spcPts val="2050"/>
              </a:lnSpc>
            </a:pPr>
            <a:r>
              <a:rPr lang="az-Cyrl-AZ" dirty="0">
                <a:latin typeface="Verdana"/>
                <a:cs typeface="Verdana"/>
              </a:rPr>
              <a:t>Что послужило</a:t>
            </a:r>
            <a:r>
              <a:rPr lang="az-Cyrl-AZ" spc="-95" dirty="0">
                <a:latin typeface="Verdana"/>
                <a:cs typeface="Verdana"/>
              </a:rPr>
              <a:t> </a:t>
            </a:r>
            <a:r>
              <a:rPr lang="az-Cyrl-AZ" spc="-5" dirty="0" smtClean="0">
                <a:latin typeface="Verdana"/>
                <a:cs typeface="Verdana"/>
              </a:rPr>
              <a:t>причиной</a:t>
            </a:r>
            <a:r>
              <a:rPr lang="de-DE" spc="-5" dirty="0" smtClean="0">
                <a:latin typeface="Verdana"/>
                <a:cs typeface="Verdana"/>
              </a:rPr>
              <a:t> </a:t>
            </a:r>
            <a:r>
              <a:rPr lang="ru-RU" dirty="0">
                <a:latin typeface="Verdana"/>
                <a:cs typeface="Verdana"/>
              </a:rPr>
              <a:t>тому, </a:t>
            </a:r>
            <a:r>
              <a:rPr lang="ru-RU" spc="-5" dirty="0">
                <a:latin typeface="Verdana"/>
                <a:cs typeface="Verdana"/>
              </a:rPr>
              <a:t>что </a:t>
            </a:r>
            <a:r>
              <a:rPr lang="ru-RU" dirty="0">
                <a:latin typeface="Verdana"/>
                <a:cs typeface="Verdana"/>
              </a:rPr>
              <a:t>Ваш друг решил сделать</a:t>
            </a:r>
            <a:r>
              <a:rPr lang="ru-RU" spc="-114" dirty="0">
                <a:latin typeface="Verdana"/>
                <a:cs typeface="Verdana"/>
              </a:rPr>
              <a:t> </a:t>
            </a:r>
            <a:r>
              <a:rPr lang="ru-RU" dirty="0" smtClean="0">
                <a:latin typeface="Verdana"/>
                <a:cs typeface="Verdana"/>
              </a:rPr>
              <a:t>Вам</a:t>
            </a:r>
            <a:r>
              <a:rPr lang="de-DE" dirty="0">
                <a:latin typeface="Verdana"/>
                <a:cs typeface="Verdana"/>
              </a:rPr>
              <a:t> </a:t>
            </a:r>
            <a:r>
              <a:rPr lang="ru-RU" spc="-5" dirty="0" smtClean="0">
                <a:latin typeface="Verdana"/>
                <a:cs typeface="Verdana"/>
              </a:rPr>
              <a:t>подарок?</a:t>
            </a:r>
            <a:endParaRPr lang="ru-RU" dirty="0">
              <a:latin typeface="Verdana"/>
              <a:cs typeface="Verdana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0" y="29072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/>
              <a:t> 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Подумайте о возможных причинах или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ваших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атрибутах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object 6"/>
          <p:cNvSpPr txBox="1"/>
          <p:nvPr/>
        </p:nvSpPr>
        <p:spPr>
          <a:xfrm>
            <a:off x="0" y="2285952"/>
            <a:ext cx="9152254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Что является </a:t>
            </a:r>
            <a:r>
              <a:rPr sz="1800" spc="-5" dirty="0">
                <a:latin typeface="Verdana"/>
                <a:cs typeface="Verdana"/>
              </a:rPr>
              <a:t>основной причиной этой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ситуации?</a:t>
            </a:r>
          </a:p>
        </p:txBody>
      </p:sp>
      <p:sp>
        <p:nvSpPr>
          <p:cNvPr id="10" name="object 6"/>
          <p:cNvSpPr txBox="1"/>
          <p:nvPr/>
        </p:nvSpPr>
        <p:spPr>
          <a:xfrm>
            <a:off x="78739" y="6715849"/>
            <a:ext cx="44932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en-US" sz="800" i="1" spc="-5" dirty="0">
                <a:latin typeface="Verdana"/>
                <a:cs typeface="Verdana"/>
              </a:rPr>
              <a:t>(“Gift </a:t>
            </a:r>
            <a:r>
              <a:rPr lang="en-US" sz="800" i="1" dirty="0">
                <a:latin typeface="Verdana"/>
                <a:cs typeface="Verdana"/>
              </a:rPr>
              <a:t>:D”  </a:t>
            </a:r>
            <a:r>
              <a:rPr lang="en-US" sz="800" dirty="0">
                <a:latin typeface="Verdana"/>
                <a:cs typeface="Verdana"/>
              </a:rPr>
              <a:t>by </a:t>
            </a:r>
            <a:r>
              <a:rPr lang="en-US" sz="800" i="1" dirty="0">
                <a:latin typeface="Verdana"/>
                <a:cs typeface="Verdana"/>
              </a:rPr>
              <a:t>Marcin </a:t>
            </a:r>
            <a:r>
              <a:rPr lang="en-US" sz="800" i="1" spc="-5" dirty="0" err="1">
                <a:latin typeface="Verdana"/>
                <a:cs typeface="Verdana"/>
              </a:rPr>
              <a:t>Moga</a:t>
            </a:r>
            <a:r>
              <a:rPr lang="en-US" sz="800" i="1" spc="-5" dirty="0">
                <a:latin typeface="Verdana"/>
                <a:cs typeface="Verdana"/>
              </a:rPr>
              <a:t> </a:t>
            </a:r>
            <a:r>
              <a:rPr lang="en-US" sz="800" i="1" dirty="0">
                <a:latin typeface="Verdana"/>
                <a:cs typeface="Verdana"/>
              </a:rPr>
              <a:t>/</a:t>
            </a:r>
            <a:r>
              <a:rPr lang="en-US" sz="800" i="1" spc="-20" dirty="0">
                <a:latin typeface="Verdana"/>
                <a:cs typeface="Verdana"/>
              </a:rPr>
              <a:t> </a:t>
            </a:r>
            <a:r>
              <a:rPr lang="en-US" sz="800" i="1" spc="-5" dirty="0" err="1">
                <a:latin typeface="Verdana"/>
                <a:cs typeface="Verdana"/>
              </a:rPr>
              <a:t>Lolek</a:t>
            </a:r>
            <a:r>
              <a:rPr lang="en-US" sz="800" i="1" spc="-5" dirty="0">
                <a:latin typeface="Verdana"/>
                <a:cs typeface="Verdana"/>
              </a:rPr>
              <a:t>)</a:t>
            </a:r>
            <a:endParaRPr lang="en-US" sz="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2797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/>
              <a:t>8</a:t>
            </a:r>
            <a:endParaRPr sz="1800" baseline="2314" dirty="0"/>
          </a:p>
        </p:txBody>
      </p:sp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0" y="0"/>
            <a:ext cx="9144000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</a:rPr>
              <a:t>Пример: Как одностороннее приписывание приводит к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de-DE" sz="2000" dirty="0">
                <a:solidFill>
                  <a:srgbClr val="D16349"/>
                </a:solidFill>
              </a:rPr>
              <a:t>неверным заключениям (напр., во время	психоза)</a:t>
            </a:r>
          </a:p>
        </p:txBody>
      </p:sp>
      <p:sp>
        <p:nvSpPr>
          <p:cNvPr id="13" name="Rectangle 69"/>
          <p:cNvSpPr>
            <a:spLocks noChangeArrowheads="1"/>
          </p:cNvSpPr>
          <p:nvPr/>
        </p:nvSpPr>
        <p:spPr bwMode="auto">
          <a:xfrm>
            <a:off x="0" y="6167443"/>
            <a:ext cx="2339975" cy="474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4" name="Text Box 71"/>
          <p:cNvSpPr txBox="1">
            <a:spLocks noChangeArrowheads="1"/>
          </p:cNvSpPr>
          <p:nvPr/>
        </p:nvSpPr>
        <p:spPr bwMode="auto">
          <a:xfrm>
            <a:off x="254000" y="6211893"/>
            <a:ext cx="20859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dirty="0" smtClean="0">
                <a:sym typeface="Wingdings" pitchFamily="2" charset="2"/>
              </a:rPr>
              <a:t>  </a:t>
            </a:r>
            <a:r>
              <a:rPr lang="en-GB" altLang="de-DE" sz="1200" dirty="0" smtClean="0">
                <a:sym typeface="Wingdings" pitchFamily="2" charset="2"/>
              </a:rPr>
              <a:t></a:t>
            </a:r>
            <a:r>
              <a:rPr lang="en-GB" altLang="de-DE" sz="1200" dirty="0" smtClean="0"/>
              <a:t> </a:t>
            </a:r>
            <a:r>
              <a:rPr lang="ru-RU" altLang="de-DE" sz="1200" i="1" dirty="0" smtClean="0"/>
              <a:t>Рабочий лист</a:t>
            </a:r>
            <a:r>
              <a:rPr lang="en-GB" altLang="de-DE" sz="1200" i="1" dirty="0" smtClean="0"/>
              <a:t> 4.1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200" dirty="0"/>
          </a:p>
        </p:txBody>
      </p:sp>
      <p:pic>
        <p:nvPicPr>
          <p:cNvPr id="15" name="Picture 70" descr="Notizen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29356"/>
            <a:ext cx="33655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987" y="1064451"/>
            <a:ext cx="6237846" cy="5080767"/>
          </a:xfrm>
          <a:prstGeom prst="rect">
            <a:avLst/>
          </a:prstGeom>
        </p:spPr>
      </p:pic>
      <p:sp>
        <p:nvSpPr>
          <p:cNvPr id="10" name="Textfeld 3"/>
          <p:cNvSpPr txBox="1"/>
          <p:nvPr/>
        </p:nvSpPr>
        <p:spPr>
          <a:xfrm rot="19806148">
            <a:off x="2972589" y="4341203"/>
            <a:ext cx="2886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/>
            <a:r>
              <a:rPr lang="ru-RU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Рабочий лист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562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53987" y="3854450"/>
          <a:ext cx="8785288" cy="2514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9737"/>
                <a:gridCol w="4535551"/>
              </a:tblGrid>
              <a:tr h="128016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Атрибуция: </a:t>
                      </a:r>
                      <a:r>
                        <a:rPr sz="1500" b="1" dirty="0">
                          <a:latin typeface="Verdana"/>
                          <a:cs typeface="Verdana"/>
                        </a:rPr>
                        <a:t>я</a:t>
                      </a:r>
                      <a:r>
                        <a:rPr sz="1500" b="1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лично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5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«Это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действительно моя вина.</a:t>
                      </a:r>
                      <a:r>
                        <a:rPr sz="15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Я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spc="-5" dirty="0">
                          <a:latin typeface="Verdana"/>
                          <a:cs typeface="Verdana"/>
                        </a:rPr>
                        <a:t>мало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прикладывал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усилий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к</a:t>
                      </a:r>
                      <a:r>
                        <a:rPr sz="15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работе!»)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Отрицательные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</a:t>
                      </a:r>
                      <a:r>
                        <a:rPr sz="1500" b="1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???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Положительные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</a:t>
                      </a:r>
                      <a:r>
                        <a:rPr sz="1500" b="1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???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443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Атрибуция:</a:t>
                      </a:r>
                      <a:r>
                        <a:rPr sz="1500" b="1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другие/совпадение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4455" marR="3587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«начальник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невзлюбил меня</a:t>
                      </a:r>
                      <a:r>
                        <a:rPr sz="15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  самого начала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–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ко мне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всегда  придирались»)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Отрицательные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</a:t>
                      </a:r>
                      <a:r>
                        <a:rPr sz="1500" b="1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???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Положительные стороны:</a:t>
                      </a:r>
                      <a:r>
                        <a:rPr sz="1500" b="1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???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70247"/>
            <a:ext cx="914399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1015" algn="ctr">
              <a:lnSpc>
                <a:spcPct val="100000"/>
              </a:lnSpc>
            </a:pPr>
            <a:r>
              <a:rPr spc="-5" dirty="0"/>
              <a:t>Последствия некоторых стилей атрибуции при</a:t>
            </a:r>
            <a:r>
              <a:rPr spc="-70" dirty="0"/>
              <a:t> </a:t>
            </a:r>
            <a:r>
              <a:rPr dirty="0"/>
              <a:t>негативных</a:t>
            </a:r>
          </a:p>
          <a:p>
            <a:pPr marL="505459" algn="ctr">
              <a:lnSpc>
                <a:spcPct val="100000"/>
              </a:lnSpc>
            </a:pPr>
            <a:r>
              <a:rPr spc="-5" dirty="0" err="1" smtClean="0"/>
              <a:t>событиях</a:t>
            </a:r>
            <a:endParaRPr spc="-5" dirty="0"/>
          </a:p>
        </p:txBody>
      </p:sp>
      <p:sp>
        <p:nvSpPr>
          <p:cNvPr id="4" name="object 4"/>
          <p:cNvSpPr/>
          <p:nvPr/>
        </p:nvSpPr>
        <p:spPr>
          <a:xfrm>
            <a:off x="3079750" y="1482725"/>
            <a:ext cx="2951226" cy="2214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8800" y="1987550"/>
            <a:ext cx="2727325" cy="1103630"/>
          </a:xfrm>
          <a:custGeom>
            <a:avLst/>
            <a:gdLst/>
            <a:ahLst/>
            <a:cxnLst/>
            <a:rect l="l" t="t" r="r" b="b"/>
            <a:pathLst>
              <a:path w="2727325" h="1103630">
                <a:moveTo>
                  <a:pt x="1916430" y="0"/>
                </a:moveTo>
                <a:lnTo>
                  <a:pt x="183883" y="0"/>
                </a:lnTo>
                <a:lnTo>
                  <a:pt x="135002" y="6566"/>
                </a:lnTo>
                <a:lnTo>
                  <a:pt x="91076" y="25098"/>
                </a:lnTo>
                <a:lnTo>
                  <a:pt x="53860" y="53847"/>
                </a:lnTo>
                <a:lnTo>
                  <a:pt x="25106" y="91063"/>
                </a:lnTo>
                <a:lnTo>
                  <a:pt x="6568" y="134996"/>
                </a:lnTo>
                <a:lnTo>
                  <a:pt x="0" y="183896"/>
                </a:lnTo>
                <a:lnTo>
                  <a:pt x="0" y="919479"/>
                </a:lnTo>
                <a:lnTo>
                  <a:pt x="6568" y="968335"/>
                </a:lnTo>
                <a:lnTo>
                  <a:pt x="25106" y="1012255"/>
                </a:lnTo>
                <a:lnTo>
                  <a:pt x="53860" y="1049480"/>
                </a:lnTo>
                <a:lnTo>
                  <a:pt x="91076" y="1078248"/>
                </a:lnTo>
                <a:lnTo>
                  <a:pt x="135002" y="1096800"/>
                </a:lnTo>
                <a:lnTo>
                  <a:pt x="183883" y="1103376"/>
                </a:lnTo>
                <a:lnTo>
                  <a:pt x="1916430" y="1103376"/>
                </a:lnTo>
                <a:lnTo>
                  <a:pt x="1965285" y="1096800"/>
                </a:lnTo>
                <a:lnTo>
                  <a:pt x="2009205" y="1078248"/>
                </a:lnTo>
                <a:lnTo>
                  <a:pt x="2046430" y="1049480"/>
                </a:lnTo>
                <a:lnTo>
                  <a:pt x="2075198" y="1012255"/>
                </a:lnTo>
                <a:lnTo>
                  <a:pt x="2093750" y="968335"/>
                </a:lnTo>
                <a:lnTo>
                  <a:pt x="2100326" y="919479"/>
                </a:lnTo>
                <a:lnTo>
                  <a:pt x="2100326" y="459739"/>
                </a:lnTo>
                <a:lnTo>
                  <a:pt x="2727325" y="322199"/>
                </a:lnTo>
                <a:lnTo>
                  <a:pt x="2100326" y="183896"/>
                </a:lnTo>
                <a:lnTo>
                  <a:pt x="2093750" y="134996"/>
                </a:lnTo>
                <a:lnTo>
                  <a:pt x="2075198" y="91063"/>
                </a:lnTo>
                <a:lnTo>
                  <a:pt x="2046430" y="53848"/>
                </a:lnTo>
                <a:lnTo>
                  <a:pt x="2009205" y="25098"/>
                </a:lnTo>
                <a:lnTo>
                  <a:pt x="1965285" y="6566"/>
                </a:lnTo>
                <a:lnTo>
                  <a:pt x="19164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8800" y="1987550"/>
            <a:ext cx="2727325" cy="1103630"/>
          </a:xfrm>
          <a:custGeom>
            <a:avLst/>
            <a:gdLst/>
            <a:ahLst/>
            <a:cxnLst/>
            <a:rect l="l" t="t" r="r" b="b"/>
            <a:pathLst>
              <a:path w="2727325" h="1103630">
                <a:moveTo>
                  <a:pt x="0" y="183896"/>
                </a:moveTo>
                <a:lnTo>
                  <a:pt x="6568" y="134996"/>
                </a:lnTo>
                <a:lnTo>
                  <a:pt x="25106" y="91063"/>
                </a:lnTo>
                <a:lnTo>
                  <a:pt x="53860" y="53847"/>
                </a:lnTo>
                <a:lnTo>
                  <a:pt x="91076" y="25098"/>
                </a:lnTo>
                <a:lnTo>
                  <a:pt x="135002" y="6566"/>
                </a:lnTo>
                <a:lnTo>
                  <a:pt x="183883" y="0"/>
                </a:lnTo>
                <a:lnTo>
                  <a:pt x="1225169" y="0"/>
                </a:lnTo>
                <a:lnTo>
                  <a:pt x="1750187" y="0"/>
                </a:lnTo>
                <a:lnTo>
                  <a:pt x="1916430" y="0"/>
                </a:lnTo>
                <a:lnTo>
                  <a:pt x="1965285" y="6566"/>
                </a:lnTo>
                <a:lnTo>
                  <a:pt x="2009205" y="25098"/>
                </a:lnTo>
                <a:lnTo>
                  <a:pt x="2046430" y="53848"/>
                </a:lnTo>
                <a:lnTo>
                  <a:pt x="2075198" y="91063"/>
                </a:lnTo>
                <a:lnTo>
                  <a:pt x="2093750" y="134996"/>
                </a:lnTo>
                <a:lnTo>
                  <a:pt x="2100326" y="183896"/>
                </a:lnTo>
                <a:lnTo>
                  <a:pt x="2727325" y="322199"/>
                </a:lnTo>
                <a:lnTo>
                  <a:pt x="2100326" y="459739"/>
                </a:lnTo>
                <a:lnTo>
                  <a:pt x="2100326" y="919479"/>
                </a:lnTo>
                <a:lnTo>
                  <a:pt x="2093750" y="968335"/>
                </a:lnTo>
                <a:lnTo>
                  <a:pt x="2075198" y="1012255"/>
                </a:lnTo>
                <a:lnTo>
                  <a:pt x="2046430" y="1049480"/>
                </a:lnTo>
                <a:lnTo>
                  <a:pt x="2009205" y="1078248"/>
                </a:lnTo>
                <a:lnTo>
                  <a:pt x="1965285" y="1096800"/>
                </a:lnTo>
                <a:lnTo>
                  <a:pt x="1916430" y="1103376"/>
                </a:lnTo>
                <a:lnTo>
                  <a:pt x="1750187" y="1103376"/>
                </a:lnTo>
                <a:lnTo>
                  <a:pt x="1225169" y="1103376"/>
                </a:lnTo>
                <a:lnTo>
                  <a:pt x="183883" y="1103376"/>
                </a:lnTo>
                <a:lnTo>
                  <a:pt x="135002" y="1096800"/>
                </a:lnTo>
                <a:lnTo>
                  <a:pt x="91076" y="1078248"/>
                </a:lnTo>
                <a:lnTo>
                  <a:pt x="53860" y="1049480"/>
                </a:lnTo>
                <a:lnTo>
                  <a:pt x="25106" y="1012255"/>
                </a:lnTo>
                <a:lnTo>
                  <a:pt x="6568" y="968335"/>
                </a:lnTo>
                <a:lnTo>
                  <a:pt x="0" y="919479"/>
                </a:lnTo>
                <a:lnTo>
                  <a:pt x="0" y="459739"/>
                </a:lnTo>
                <a:lnTo>
                  <a:pt x="0" y="18389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0409" y="2085340"/>
            <a:ext cx="1737995" cy="8616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</a:pPr>
            <a:r>
              <a:rPr sz="1400" dirty="0">
                <a:latin typeface="Verdana"/>
                <a:cs typeface="Verdana"/>
              </a:rPr>
              <a:t>Мне </a:t>
            </a:r>
            <a:r>
              <a:rPr sz="1400" spc="-5" dirty="0">
                <a:latin typeface="Verdana"/>
                <a:cs typeface="Verdana"/>
              </a:rPr>
              <a:t>жаль </a:t>
            </a:r>
            <a:r>
              <a:rPr sz="1400" dirty="0">
                <a:latin typeface="Verdana"/>
                <a:cs typeface="Verdana"/>
              </a:rPr>
              <a:t>Мр.  </a:t>
            </a:r>
            <a:r>
              <a:rPr sz="1400" spc="-5" dirty="0">
                <a:latin typeface="Verdana"/>
                <a:cs typeface="Verdana"/>
              </a:rPr>
              <a:t>Миллер, </a:t>
            </a:r>
            <a:r>
              <a:rPr sz="1400" dirty="0">
                <a:latin typeface="Verdana"/>
                <a:cs typeface="Verdana"/>
              </a:rPr>
              <a:t>но я не  </a:t>
            </a:r>
            <a:r>
              <a:rPr sz="1400" spc="-5" dirty="0">
                <a:latin typeface="Verdana"/>
                <a:cs typeface="Verdana"/>
              </a:rPr>
              <a:t>буду </a:t>
            </a:r>
            <a:r>
              <a:rPr sz="1400" dirty="0">
                <a:latin typeface="Verdana"/>
                <a:cs typeface="Verdana"/>
              </a:rPr>
              <a:t>продлевать  </a:t>
            </a:r>
            <a:r>
              <a:rPr sz="1400" spc="-5" dirty="0">
                <a:latin typeface="Verdana"/>
                <a:cs typeface="Verdana"/>
              </a:rPr>
              <a:t>трудовой</a:t>
            </a:r>
            <a:r>
              <a:rPr sz="1400" spc="-4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договор.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16976" y="990600"/>
            <a:ext cx="503555" cy="494030"/>
          </a:xfrm>
          <a:custGeom>
            <a:avLst/>
            <a:gdLst/>
            <a:ahLst/>
            <a:cxnLst/>
            <a:rect l="l" t="t" r="r" b="b"/>
            <a:pathLst>
              <a:path w="503554" h="494030">
                <a:moveTo>
                  <a:pt x="251587" y="0"/>
                </a:moveTo>
                <a:lnTo>
                  <a:pt x="206366" y="3976"/>
                </a:lnTo>
                <a:lnTo>
                  <a:pt x="163804" y="15439"/>
                </a:lnTo>
                <a:lnTo>
                  <a:pt x="124610" y="33692"/>
                </a:lnTo>
                <a:lnTo>
                  <a:pt x="89496" y="58038"/>
                </a:lnTo>
                <a:lnTo>
                  <a:pt x="59173" y="87780"/>
                </a:lnTo>
                <a:lnTo>
                  <a:pt x="34351" y="122221"/>
                </a:lnTo>
                <a:lnTo>
                  <a:pt x="15741" y="160662"/>
                </a:lnTo>
                <a:lnTo>
                  <a:pt x="4053" y="202408"/>
                </a:lnTo>
                <a:lnTo>
                  <a:pt x="0" y="246761"/>
                </a:lnTo>
                <a:lnTo>
                  <a:pt x="4053" y="291113"/>
                </a:lnTo>
                <a:lnTo>
                  <a:pt x="15741" y="332859"/>
                </a:lnTo>
                <a:lnTo>
                  <a:pt x="34351" y="371300"/>
                </a:lnTo>
                <a:lnTo>
                  <a:pt x="59173" y="405741"/>
                </a:lnTo>
                <a:lnTo>
                  <a:pt x="89496" y="435483"/>
                </a:lnTo>
                <a:lnTo>
                  <a:pt x="124610" y="459829"/>
                </a:lnTo>
                <a:lnTo>
                  <a:pt x="163804" y="478082"/>
                </a:lnTo>
                <a:lnTo>
                  <a:pt x="206366" y="489545"/>
                </a:lnTo>
                <a:lnTo>
                  <a:pt x="251587" y="493522"/>
                </a:lnTo>
                <a:lnTo>
                  <a:pt x="296807" y="489545"/>
                </a:lnTo>
                <a:lnTo>
                  <a:pt x="339369" y="478082"/>
                </a:lnTo>
                <a:lnTo>
                  <a:pt x="378563" y="459829"/>
                </a:lnTo>
                <a:lnTo>
                  <a:pt x="413677" y="435483"/>
                </a:lnTo>
                <a:lnTo>
                  <a:pt x="444000" y="405741"/>
                </a:lnTo>
                <a:lnTo>
                  <a:pt x="468822" y="371300"/>
                </a:lnTo>
                <a:lnTo>
                  <a:pt x="487432" y="332859"/>
                </a:lnTo>
                <a:lnTo>
                  <a:pt x="499120" y="291113"/>
                </a:lnTo>
                <a:lnTo>
                  <a:pt x="503174" y="246761"/>
                </a:lnTo>
                <a:lnTo>
                  <a:pt x="499120" y="202408"/>
                </a:lnTo>
                <a:lnTo>
                  <a:pt x="487432" y="160662"/>
                </a:lnTo>
                <a:lnTo>
                  <a:pt x="468822" y="122221"/>
                </a:lnTo>
                <a:lnTo>
                  <a:pt x="444000" y="87780"/>
                </a:lnTo>
                <a:lnTo>
                  <a:pt x="413677" y="58038"/>
                </a:lnTo>
                <a:lnTo>
                  <a:pt x="378563" y="33692"/>
                </a:lnTo>
                <a:lnTo>
                  <a:pt x="339369" y="15439"/>
                </a:lnTo>
                <a:lnTo>
                  <a:pt x="296807" y="3976"/>
                </a:lnTo>
                <a:lnTo>
                  <a:pt x="251587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16976" y="990600"/>
            <a:ext cx="503555" cy="494030"/>
          </a:xfrm>
          <a:custGeom>
            <a:avLst/>
            <a:gdLst/>
            <a:ahLst/>
            <a:cxnLst/>
            <a:rect l="l" t="t" r="r" b="b"/>
            <a:pathLst>
              <a:path w="503554" h="494030">
                <a:moveTo>
                  <a:pt x="0" y="246761"/>
                </a:moveTo>
                <a:lnTo>
                  <a:pt x="4053" y="202408"/>
                </a:lnTo>
                <a:lnTo>
                  <a:pt x="15741" y="160662"/>
                </a:lnTo>
                <a:lnTo>
                  <a:pt x="34351" y="122221"/>
                </a:lnTo>
                <a:lnTo>
                  <a:pt x="59173" y="87780"/>
                </a:lnTo>
                <a:lnTo>
                  <a:pt x="89496" y="58038"/>
                </a:lnTo>
                <a:lnTo>
                  <a:pt x="124610" y="33692"/>
                </a:lnTo>
                <a:lnTo>
                  <a:pt x="163804" y="15439"/>
                </a:lnTo>
                <a:lnTo>
                  <a:pt x="206366" y="3976"/>
                </a:lnTo>
                <a:lnTo>
                  <a:pt x="251587" y="0"/>
                </a:lnTo>
                <a:lnTo>
                  <a:pt x="296807" y="3976"/>
                </a:lnTo>
                <a:lnTo>
                  <a:pt x="339369" y="15439"/>
                </a:lnTo>
                <a:lnTo>
                  <a:pt x="378563" y="33692"/>
                </a:lnTo>
                <a:lnTo>
                  <a:pt x="413677" y="58038"/>
                </a:lnTo>
                <a:lnTo>
                  <a:pt x="444000" y="87780"/>
                </a:lnTo>
                <a:lnTo>
                  <a:pt x="468822" y="122221"/>
                </a:lnTo>
                <a:lnTo>
                  <a:pt x="487432" y="160662"/>
                </a:lnTo>
                <a:lnTo>
                  <a:pt x="499120" y="202408"/>
                </a:lnTo>
                <a:lnTo>
                  <a:pt x="503174" y="246761"/>
                </a:lnTo>
                <a:lnTo>
                  <a:pt x="499120" y="291113"/>
                </a:lnTo>
                <a:lnTo>
                  <a:pt x="487432" y="332859"/>
                </a:lnTo>
                <a:lnTo>
                  <a:pt x="468822" y="371300"/>
                </a:lnTo>
                <a:lnTo>
                  <a:pt x="444000" y="405741"/>
                </a:lnTo>
                <a:lnTo>
                  <a:pt x="413677" y="435483"/>
                </a:lnTo>
                <a:lnTo>
                  <a:pt x="378563" y="459829"/>
                </a:lnTo>
                <a:lnTo>
                  <a:pt x="339369" y="478082"/>
                </a:lnTo>
                <a:lnTo>
                  <a:pt x="296807" y="489545"/>
                </a:lnTo>
                <a:lnTo>
                  <a:pt x="251587" y="493522"/>
                </a:lnTo>
                <a:lnTo>
                  <a:pt x="206366" y="489545"/>
                </a:lnTo>
                <a:lnTo>
                  <a:pt x="163804" y="478082"/>
                </a:lnTo>
                <a:lnTo>
                  <a:pt x="124610" y="459829"/>
                </a:lnTo>
                <a:lnTo>
                  <a:pt x="89496" y="435483"/>
                </a:lnTo>
                <a:lnTo>
                  <a:pt x="59173" y="405741"/>
                </a:lnTo>
                <a:lnTo>
                  <a:pt x="34351" y="371300"/>
                </a:lnTo>
                <a:lnTo>
                  <a:pt x="15741" y="332859"/>
                </a:lnTo>
                <a:lnTo>
                  <a:pt x="4053" y="291113"/>
                </a:lnTo>
                <a:lnTo>
                  <a:pt x="0" y="24676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29117" y="1137030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27812" y="0"/>
                </a:moveTo>
                <a:lnTo>
                  <a:pt x="16984" y="2139"/>
                </a:lnTo>
                <a:lnTo>
                  <a:pt x="8143" y="7969"/>
                </a:lnTo>
                <a:lnTo>
                  <a:pt x="2184" y="16609"/>
                </a:lnTo>
                <a:lnTo>
                  <a:pt x="0" y="27178"/>
                </a:lnTo>
                <a:lnTo>
                  <a:pt x="2184" y="37746"/>
                </a:lnTo>
                <a:lnTo>
                  <a:pt x="8143" y="46386"/>
                </a:lnTo>
                <a:lnTo>
                  <a:pt x="16984" y="52216"/>
                </a:lnTo>
                <a:lnTo>
                  <a:pt x="27812" y="54356"/>
                </a:lnTo>
                <a:lnTo>
                  <a:pt x="38568" y="52216"/>
                </a:lnTo>
                <a:lnTo>
                  <a:pt x="47371" y="46386"/>
                </a:lnTo>
                <a:lnTo>
                  <a:pt x="53316" y="37746"/>
                </a:lnTo>
                <a:lnTo>
                  <a:pt x="55499" y="27178"/>
                </a:lnTo>
                <a:lnTo>
                  <a:pt x="53316" y="16609"/>
                </a:lnTo>
                <a:lnTo>
                  <a:pt x="47371" y="7969"/>
                </a:lnTo>
                <a:lnTo>
                  <a:pt x="38568" y="2139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429117" y="1137030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0" y="27178"/>
                </a:moveTo>
                <a:lnTo>
                  <a:pt x="2184" y="16609"/>
                </a:lnTo>
                <a:lnTo>
                  <a:pt x="8143" y="7969"/>
                </a:lnTo>
                <a:lnTo>
                  <a:pt x="16984" y="2139"/>
                </a:lnTo>
                <a:lnTo>
                  <a:pt x="27812" y="0"/>
                </a:lnTo>
                <a:lnTo>
                  <a:pt x="38568" y="2139"/>
                </a:lnTo>
                <a:lnTo>
                  <a:pt x="47371" y="7969"/>
                </a:lnTo>
                <a:lnTo>
                  <a:pt x="53316" y="16609"/>
                </a:lnTo>
                <a:lnTo>
                  <a:pt x="55499" y="27178"/>
                </a:lnTo>
                <a:lnTo>
                  <a:pt x="53316" y="37746"/>
                </a:lnTo>
                <a:lnTo>
                  <a:pt x="47371" y="46386"/>
                </a:lnTo>
                <a:lnTo>
                  <a:pt x="38568" y="52216"/>
                </a:lnTo>
                <a:lnTo>
                  <a:pt x="27812" y="54356"/>
                </a:lnTo>
                <a:lnTo>
                  <a:pt x="16984" y="52216"/>
                </a:lnTo>
                <a:lnTo>
                  <a:pt x="8143" y="46386"/>
                </a:lnTo>
                <a:lnTo>
                  <a:pt x="2184" y="37746"/>
                </a:lnTo>
                <a:lnTo>
                  <a:pt x="0" y="2717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48700" y="1129664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27813" y="0"/>
                </a:moveTo>
                <a:lnTo>
                  <a:pt x="16984" y="2141"/>
                </a:lnTo>
                <a:lnTo>
                  <a:pt x="8143" y="7985"/>
                </a:lnTo>
                <a:lnTo>
                  <a:pt x="2184" y="16662"/>
                </a:lnTo>
                <a:lnTo>
                  <a:pt x="0" y="27305"/>
                </a:lnTo>
                <a:lnTo>
                  <a:pt x="2184" y="37873"/>
                </a:lnTo>
                <a:lnTo>
                  <a:pt x="8143" y="46513"/>
                </a:lnTo>
                <a:lnTo>
                  <a:pt x="16984" y="52343"/>
                </a:lnTo>
                <a:lnTo>
                  <a:pt x="27813" y="54483"/>
                </a:lnTo>
                <a:lnTo>
                  <a:pt x="38568" y="52343"/>
                </a:lnTo>
                <a:lnTo>
                  <a:pt x="47371" y="46513"/>
                </a:lnTo>
                <a:lnTo>
                  <a:pt x="53316" y="37873"/>
                </a:lnTo>
                <a:lnTo>
                  <a:pt x="55499" y="27305"/>
                </a:lnTo>
                <a:lnTo>
                  <a:pt x="53316" y="16662"/>
                </a:lnTo>
                <a:lnTo>
                  <a:pt x="47371" y="7985"/>
                </a:lnTo>
                <a:lnTo>
                  <a:pt x="38568" y="2141"/>
                </a:lnTo>
                <a:lnTo>
                  <a:pt x="27813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48700" y="1129664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0" y="27305"/>
                </a:moveTo>
                <a:lnTo>
                  <a:pt x="2184" y="16662"/>
                </a:lnTo>
                <a:lnTo>
                  <a:pt x="8143" y="7985"/>
                </a:lnTo>
                <a:lnTo>
                  <a:pt x="16984" y="2141"/>
                </a:lnTo>
                <a:lnTo>
                  <a:pt x="27813" y="0"/>
                </a:lnTo>
                <a:lnTo>
                  <a:pt x="38568" y="2141"/>
                </a:lnTo>
                <a:lnTo>
                  <a:pt x="47371" y="7985"/>
                </a:lnTo>
                <a:lnTo>
                  <a:pt x="53316" y="16662"/>
                </a:lnTo>
                <a:lnTo>
                  <a:pt x="55499" y="27305"/>
                </a:lnTo>
                <a:lnTo>
                  <a:pt x="53316" y="37873"/>
                </a:lnTo>
                <a:lnTo>
                  <a:pt x="47371" y="46513"/>
                </a:lnTo>
                <a:lnTo>
                  <a:pt x="38568" y="52343"/>
                </a:lnTo>
                <a:lnTo>
                  <a:pt x="27813" y="54483"/>
                </a:lnTo>
                <a:lnTo>
                  <a:pt x="16984" y="52343"/>
                </a:lnTo>
                <a:lnTo>
                  <a:pt x="8143" y="46513"/>
                </a:lnTo>
                <a:lnTo>
                  <a:pt x="2184" y="37873"/>
                </a:lnTo>
                <a:lnTo>
                  <a:pt x="0" y="2730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23020" y="1286255"/>
            <a:ext cx="304800" cy="64769"/>
          </a:xfrm>
          <a:custGeom>
            <a:avLst/>
            <a:gdLst/>
            <a:ahLst/>
            <a:cxnLst/>
            <a:rect l="l" t="t" r="r" b="b"/>
            <a:pathLst>
              <a:path w="304800" h="64769">
                <a:moveTo>
                  <a:pt x="0" y="64389"/>
                </a:moveTo>
                <a:lnTo>
                  <a:pt x="30791" y="38558"/>
                </a:lnTo>
                <a:lnTo>
                  <a:pt x="65738" y="18907"/>
                </a:lnTo>
                <a:lnTo>
                  <a:pt x="103852" y="5899"/>
                </a:lnTo>
                <a:lnTo>
                  <a:pt x="144145" y="0"/>
                </a:lnTo>
                <a:lnTo>
                  <a:pt x="188339" y="1948"/>
                </a:lnTo>
                <a:lnTo>
                  <a:pt x="230711" y="12446"/>
                </a:lnTo>
                <a:lnTo>
                  <a:pt x="269964" y="31039"/>
                </a:lnTo>
                <a:lnTo>
                  <a:pt x="304800" y="5727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9</a:t>
            </a:fld>
            <a:endParaRPr sz="1800" baseline="2314" dirty="0"/>
          </a:p>
        </p:txBody>
      </p:sp>
      <p:sp>
        <p:nvSpPr>
          <p:cNvPr id="18" name="object 6"/>
          <p:cNvSpPr txBox="1"/>
          <p:nvPr/>
        </p:nvSpPr>
        <p:spPr>
          <a:xfrm>
            <a:off x="78739" y="6715849"/>
            <a:ext cx="44932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de-DE" sz="800" i="1" spc="-5" dirty="0">
                <a:latin typeface="Verdana"/>
                <a:cs typeface="Verdana"/>
              </a:rPr>
              <a:t>(“Marco Gomes </a:t>
            </a:r>
            <a:r>
              <a:rPr lang="de-DE" sz="800" i="1" dirty="0">
                <a:latin typeface="Verdana"/>
                <a:cs typeface="Verdana"/>
              </a:rPr>
              <a:t>e Marcelo </a:t>
            </a:r>
            <a:r>
              <a:rPr lang="de-DE" sz="800" i="1" spc="-5" dirty="0" err="1">
                <a:latin typeface="Verdana"/>
                <a:cs typeface="Verdana"/>
              </a:rPr>
              <a:t>Edurdo</a:t>
            </a:r>
            <a:r>
              <a:rPr lang="de-DE" sz="800" i="1" spc="-5" dirty="0">
                <a:latin typeface="Verdana"/>
                <a:cs typeface="Verdana"/>
              </a:rPr>
              <a:t>” </a:t>
            </a:r>
            <a:r>
              <a:rPr lang="de-DE" sz="800" i="1" dirty="0" err="1">
                <a:latin typeface="Verdana"/>
                <a:cs typeface="Verdana"/>
              </a:rPr>
              <a:t>by</a:t>
            </a:r>
            <a:r>
              <a:rPr lang="de-DE" sz="800" i="1" dirty="0">
                <a:latin typeface="Verdana"/>
                <a:cs typeface="Verdana"/>
              </a:rPr>
              <a:t> Marco </a:t>
            </a:r>
            <a:r>
              <a:rPr lang="de-DE" sz="800" i="1" spc="-5" dirty="0">
                <a:latin typeface="Verdana"/>
                <a:cs typeface="Verdana"/>
              </a:rPr>
              <a:t>Gomes; "Smiley” </a:t>
            </a:r>
            <a:r>
              <a:rPr lang="de-DE" sz="800" i="1" dirty="0" err="1">
                <a:latin typeface="Verdana"/>
                <a:cs typeface="Verdana"/>
              </a:rPr>
              <a:t>by</a:t>
            </a:r>
            <a:r>
              <a:rPr lang="de-DE" sz="800" i="1" dirty="0">
                <a:latin typeface="Verdana"/>
                <a:cs typeface="Verdana"/>
              </a:rPr>
              <a:t> </a:t>
            </a:r>
            <a:r>
              <a:rPr lang="de-DE" sz="800" i="1" spc="-5" dirty="0">
                <a:latin typeface="Verdana"/>
                <a:cs typeface="Verdana"/>
              </a:rPr>
              <a:t>Ruth</a:t>
            </a:r>
            <a:r>
              <a:rPr lang="de-DE" sz="800" i="1" spc="90" dirty="0">
                <a:latin typeface="Verdana"/>
                <a:cs typeface="Verdana"/>
              </a:rPr>
              <a:t> </a:t>
            </a:r>
            <a:r>
              <a:rPr lang="de-DE" sz="800" i="1" spc="-5" dirty="0" err="1">
                <a:latin typeface="Verdana"/>
                <a:cs typeface="Verdana"/>
              </a:rPr>
              <a:t>Veckenstedt</a:t>
            </a:r>
            <a:r>
              <a:rPr lang="de-DE" sz="800" i="1" spc="-5" dirty="0">
                <a:latin typeface="Verdana"/>
                <a:cs typeface="Verdana"/>
              </a:rPr>
              <a:t>)</a:t>
            </a:r>
            <a:endParaRPr lang="de-DE" sz="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53987" y="3854450"/>
          <a:ext cx="8785288" cy="2514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9737"/>
                <a:gridCol w="4535551"/>
              </a:tblGrid>
              <a:tr h="128016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Атрибуция: </a:t>
                      </a:r>
                      <a:r>
                        <a:rPr sz="1500" b="1" dirty="0">
                          <a:latin typeface="Verdana"/>
                          <a:cs typeface="Verdana"/>
                        </a:rPr>
                        <a:t>я</a:t>
                      </a:r>
                      <a:r>
                        <a:rPr sz="1500" b="1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лично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5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«Это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действительно моя вина.</a:t>
                      </a:r>
                      <a:r>
                        <a:rPr sz="15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Я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spc="-5" dirty="0">
                          <a:latin typeface="Verdana"/>
                          <a:cs typeface="Verdana"/>
                        </a:rPr>
                        <a:t>мало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прикладывал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усилий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к</a:t>
                      </a:r>
                      <a:r>
                        <a:rPr sz="15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работе!»)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7493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Отрицательные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снижает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самооценку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6360" marR="4178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Положительные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рассматривается как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благородность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и  храбрость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взяв на себя</a:t>
                      </a:r>
                      <a:r>
                        <a:rPr sz="15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ответственность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443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Атрибуция:</a:t>
                      </a:r>
                      <a:r>
                        <a:rPr sz="1500" b="1" spc="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другие/совпадение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4455" marR="3587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«начальник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невзлюбил меня</a:t>
                      </a:r>
                      <a:r>
                        <a:rPr sz="15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  самого начала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–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ко мне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всегда  придирались»)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1765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Отрицательные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полностью  снять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себя ответственность -</a:t>
                      </a:r>
                      <a:r>
                        <a:rPr sz="15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несерьезно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Положительные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не</a:t>
                      </a:r>
                      <a:r>
                        <a:rPr sz="150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портит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500" spc="-5" dirty="0">
                          <a:latin typeface="Verdana"/>
                          <a:cs typeface="Verdana"/>
                        </a:rPr>
                        <a:t>самооценку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079750" y="1482725"/>
            <a:ext cx="2951226" cy="2214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8800" y="1987550"/>
            <a:ext cx="2727325" cy="1103630"/>
          </a:xfrm>
          <a:custGeom>
            <a:avLst/>
            <a:gdLst/>
            <a:ahLst/>
            <a:cxnLst/>
            <a:rect l="l" t="t" r="r" b="b"/>
            <a:pathLst>
              <a:path w="2727325" h="1103630">
                <a:moveTo>
                  <a:pt x="1916430" y="0"/>
                </a:moveTo>
                <a:lnTo>
                  <a:pt x="183883" y="0"/>
                </a:lnTo>
                <a:lnTo>
                  <a:pt x="135002" y="6566"/>
                </a:lnTo>
                <a:lnTo>
                  <a:pt x="91076" y="25098"/>
                </a:lnTo>
                <a:lnTo>
                  <a:pt x="53860" y="53847"/>
                </a:lnTo>
                <a:lnTo>
                  <a:pt x="25106" y="91063"/>
                </a:lnTo>
                <a:lnTo>
                  <a:pt x="6568" y="134996"/>
                </a:lnTo>
                <a:lnTo>
                  <a:pt x="0" y="183896"/>
                </a:lnTo>
                <a:lnTo>
                  <a:pt x="0" y="919479"/>
                </a:lnTo>
                <a:lnTo>
                  <a:pt x="6568" y="968335"/>
                </a:lnTo>
                <a:lnTo>
                  <a:pt x="25106" y="1012255"/>
                </a:lnTo>
                <a:lnTo>
                  <a:pt x="53860" y="1049480"/>
                </a:lnTo>
                <a:lnTo>
                  <a:pt x="91076" y="1078248"/>
                </a:lnTo>
                <a:lnTo>
                  <a:pt x="135002" y="1096800"/>
                </a:lnTo>
                <a:lnTo>
                  <a:pt x="183883" y="1103376"/>
                </a:lnTo>
                <a:lnTo>
                  <a:pt x="1916430" y="1103376"/>
                </a:lnTo>
                <a:lnTo>
                  <a:pt x="1965285" y="1096800"/>
                </a:lnTo>
                <a:lnTo>
                  <a:pt x="2009205" y="1078248"/>
                </a:lnTo>
                <a:lnTo>
                  <a:pt x="2046430" y="1049480"/>
                </a:lnTo>
                <a:lnTo>
                  <a:pt x="2075198" y="1012255"/>
                </a:lnTo>
                <a:lnTo>
                  <a:pt x="2093750" y="968335"/>
                </a:lnTo>
                <a:lnTo>
                  <a:pt x="2100326" y="919479"/>
                </a:lnTo>
                <a:lnTo>
                  <a:pt x="2100326" y="459739"/>
                </a:lnTo>
                <a:lnTo>
                  <a:pt x="2727325" y="322199"/>
                </a:lnTo>
                <a:lnTo>
                  <a:pt x="2100326" y="183896"/>
                </a:lnTo>
                <a:lnTo>
                  <a:pt x="2093750" y="134996"/>
                </a:lnTo>
                <a:lnTo>
                  <a:pt x="2075198" y="91063"/>
                </a:lnTo>
                <a:lnTo>
                  <a:pt x="2046430" y="53848"/>
                </a:lnTo>
                <a:lnTo>
                  <a:pt x="2009205" y="25098"/>
                </a:lnTo>
                <a:lnTo>
                  <a:pt x="1965285" y="6566"/>
                </a:lnTo>
                <a:lnTo>
                  <a:pt x="19164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8800" y="1987550"/>
            <a:ext cx="2727325" cy="1103630"/>
          </a:xfrm>
          <a:custGeom>
            <a:avLst/>
            <a:gdLst/>
            <a:ahLst/>
            <a:cxnLst/>
            <a:rect l="l" t="t" r="r" b="b"/>
            <a:pathLst>
              <a:path w="2727325" h="1103630">
                <a:moveTo>
                  <a:pt x="0" y="183896"/>
                </a:moveTo>
                <a:lnTo>
                  <a:pt x="6568" y="134996"/>
                </a:lnTo>
                <a:lnTo>
                  <a:pt x="25106" y="91063"/>
                </a:lnTo>
                <a:lnTo>
                  <a:pt x="53860" y="53847"/>
                </a:lnTo>
                <a:lnTo>
                  <a:pt x="91076" y="25098"/>
                </a:lnTo>
                <a:lnTo>
                  <a:pt x="135002" y="6566"/>
                </a:lnTo>
                <a:lnTo>
                  <a:pt x="183883" y="0"/>
                </a:lnTo>
                <a:lnTo>
                  <a:pt x="1225169" y="0"/>
                </a:lnTo>
                <a:lnTo>
                  <a:pt x="1750187" y="0"/>
                </a:lnTo>
                <a:lnTo>
                  <a:pt x="1916430" y="0"/>
                </a:lnTo>
                <a:lnTo>
                  <a:pt x="1965285" y="6566"/>
                </a:lnTo>
                <a:lnTo>
                  <a:pt x="2009205" y="25098"/>
                </a:lnTo>
                <a:lnTo>
                  <a:pt x="2046430" y="53848"/>
                </a:lnTo>
                <a:lnTo>
                  <a:pt x="2075198" y="91063"/>
                </a:lnTo>
                <a:lnTo>
                  <a:pt x="2093750" y="134996"/>
                </a:lnTo>
                <a:lnTo>
                  <a:pt x="2100326" y="183896"/>
                </a:lnTo>
                <a:lnTo>
                  <a:pt x="2727325" y="322199"/>
                </a:lnTo>
                <a:lnTo>
                  <a:pt x="2100326" y="459739"/>
                </a:lnTo>
                <a:lnTo>
                  <a:pt x="2100326" y="919479"/>
                </a:lnTo>
                <a:lnTo>
                  <a:pt x="2093750" y="968335"/>
                </a:lnTo>
                <a:lnTo>
                  <a:pt x="2075198" y="1012255"/>
                </a:lnTo>
                <a:lnTo>
                  <a:pt x="2046430" y="1049480"/>
                </a:lnTo>
                <a:lnTo>
                  <a:pt x="2009205" y="1078248"/>
                </a:lnTo>
                <a:lnTo>
                  <a:pt x="1965285" y="1096800"/>
                </a:lnTo>
                <a:lnTo>
                  <a:pt x="1916430" y="1103376"/>
                </a:lnTo>
                <a:lnTo>
                  <a:pt x="1750187" y="1103376"/>
                </a:lnTo>
                <a:lnTo>
                  <a:pt x="1225169" y="1103376"/>
                </a:lnTo>
                <a:lnTo>
                  <a:pt x="183883" y="1103376"/>
                </a:lnTo>
                <a:lnTo>
                  <a:pt x="135002" y="1096800"/>
                </a:lnTo>
                <a:lnTo>
                  <a:pt x="91076" y="1078248"/>
                </a:lnTo>
                <a:lnTo>
                  <a:pt x="53860" y="1049480"/>
                </a:lnTo>
                <a:lnTo>
                  <a:pt x="25106" y="1012255"/>
                </a:lnTo>
                <a:lnTo>
                  <a:pt x="6568" y="968335"/>
                </a:lnTo>
                <a:lnTo>
                  <a:pt x="0" y="919479"/>
                </a:lnTo>
                <a:lnTo>
                  <a:pt x="0" y="459739"/>
                </a:lnTo>
                <a:lnTo>
                  <a:pt x="0" y="18389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0409" y="2085340"/>
            <a:ext cx="1737995" cy="8616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</a:pPr>
            <a:r>
              <a:rPr sz="1400" dirty="0">
                <a:latin typeface="Verdana"/>
                <a:cs typeface="Verdana"/>
              </a:rPr>
              <a:t>Мне </a:t>
            </a:r>
            <a:r>
              <a:rPr sz="1400" spc="-5" dirty="0">
                <a:latin typeface="Verdana"/>
                <a:cs typeface="Verdana"/>
              </a:rPr>
              <a:t>жаль </a:t>
            </a:r>
            <a:r>
              <a:rPr sz="1400" dirty="0">
                <a:latin typeface="Verdana"/>
                <a:cs typeface="Verdana"/>
              </a:rPr>
              <a:t>Мр.  </a:t>
            </a:r>
            <a:r>
              <a:rPr sz="1400" spc="-5" dirty="0">
                <a:latin typeface="Verdana"/>
                <a:cs typeface="Verdana"/>
              </a:rPr>
              <a:t>Миллер, </a:t>
            </a:r>
            <a:r>
              <a:rPr sz="1400" dirty="0">
                <a:latin typeface="Verdana"/>
                <a:cs typeface="Verdana"/>
              </a:rPr>
              <a:t>но я не  </a:t>
            </a:r>
            <a:r>
              <a:rPr sz="1400" spc="-5" dirty="0">
                <a:latin typeface="Verdana"/>
                <a:cs typeface="Verdana"/>
              </a:rPr>
              <a:t>буду </a:t>
            </a:r>
            <a:r>
              <a:rPr sz="1400" dirty="0">
                <a:latin typeface="Verdana"/>
                <a:cs typeface="Verdana"/>
              </a:rPr>
              <a:t>продлевать  </a:t>
            </a:r>
            <a:r>
              <a:rPr sz="1400" spc="-5" dirty="0">
                <a:latin typeface="Verdana"/>
                <a:cs typeface="Verdana"/>
              </a:rPr>
              <a:t>трудовой</a:t>
            </a:r>
            <a:r>
              <a:rPr sz="1400" spc="-4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договор.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16976" y="990600"/>
            <a:ext cx="503555" cy="494030"/>
          </a:xfrm>
          <a:custGeom>
            <a:avLst/>
            <a:gdLst/>
            <a:ahLst/>
            <a:cxnLst/>
            <a:rect l="l" t="t" r="r" b="b"/>
            <a:pathLst>
              <a:path w="503554" h="494030">
                <a:moveTo>
                  <a:pt x="251587" y="0"/>
                </a:moveTo>
                <a:lnTo>
                  <a:pt x="206366" y="3976"/>
                </a:lnTo>
                <a:lnTo>
                  <a:pt x="163804" y="15439"/>
                </a:lnTo>
                <a:lnTo>
                  <a:pt x="124610" y="33692"/>
                </a:lnTo>
                <a:lnTo>
                  <a:pt x="89496" y="58038"/>
                </a:lnTo>
                <a:lnTo>
                  <a:pt x="59173" y="87780"/>
                </a:lnTo>
                <a:lnTo>
                  <a:pt x="34351" y="122221"/>
                </a:lnTo>
                <a:lnTo>
                  <a:pt x="15741" y="160662"/>
                </a:lnTo>
                <a:lnTo>
                  <a:pt x="4053" y="202408"/>
                </a:lnTo>
                <a:lnTo>
                  <a:pt x="0" y="246761"/>
                </a:lnTo>
                <a:lnTo>
                  <a:pt x="4053" y="291113"/>
                </a:lnTo>
                <a:lnTo>
                  <a:pt x="15741" y="332859"/>
                </a:lnTo>
                <a:lnTo>
                  <a:pt x="34351" y="371300"/>
                </a:lnTo>
                <a:lnTo>
                  <a:pt x="59173" y="405741"/>
                </a:lnTo>
                <a:lnTo>
                  <a:pt x="89496" y="435483"/>
                </a:lnTo>
                <a:lnTo>
                  <a:pt x="124610" y="459829"/>
                </a:lnTo>
                <a:lnTo>
                  <a:pt x="163804" y="478082"/>
                </a:lnTo>
                <a:lnTo>
                  <a:pt x="206366" y="489545"/>
                </a:lnTo>
                <a:lnTo>
                  <a:pt x="251587" y="493522"/>
                </a:lnTo>
                <a:lnTo>
                  <a:pt x="296807" y="489545"/>
                </a:lnTo>
                <a:lnTo>
                  <a:pt x="339369" y="478082"/>
                </a:lnTo>
                <a:lnTo>
                  <a:pt x="378563" y="459829"/>
                </a:lnTo>
                <a:lnTo>
                  <a:pt x="413677" y="435483"/>
                </a:lnTo>
                <a:lnTo>
                  <a:pt x="444000" y="405741"/>
                </a:lnTo>
                <a:lnTo>
                  <a:pt x="468822" y="371300"/>
                </a:lnTo>
                <a:lnTo>
                  <a:pt x="487432" y="332859"/>
                </a:lnTo>
                <a:lnTo>
                  <a:pt x="499120" y="291113"/>
                </a:lnTo>
                <a:lnTo>
                  <a:pt x="503174" y="246761"/>
                </a:lnTo>
                <a:lnTo>
                  <a:pt x="499120" y="202408"/>
                </a:lnTo>
                <a:lnTo>
                  <a:pt x="487432" y="160662"/>
                </a:lnTo>
                <a:lnTo>
                  <a:pt x="468822" y="122221"/>
                </a:lnTo>
                <a:lnTo>
                  <a:pt x="444000" y="87780"/>
                </a:lnTo>
                <a:lnTo>
                  <a:pt x="413677" y="58038"/>
                </a:lnTo>
                <a:lnTo>
                  <a:pt x="378563" y="33692"/>
                </a:lnTo>
                <a:lnTo>
                  <a:pt x="339369" y="15439"/>
                </a:lnTo>
                <a:lnTo>
                  <a:pt x="296807" y="3976"/>
                </a:lnTo>
                <a:lnTo>
                  <a:pt x="251587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16976" y="990600"/>
            <a:ext cx="503555" cy="494030"/>
          </a:xfrm>
          <a:custGeom>
            <a:avLst/>
            <a:gdLst/>
            <a:ahLst/>
            <a:cxnLst/>
            <a:rect l="l" t="t" r="r" b="b"/>
            <a:pathLst>
              <a:path w="503554" h="494030">
                <a:moveTo>
                  <a:pt x="0" y="246761"/>
                </a:moveTo>
                <a:lnTo>
                  <a:pt x="4053" y="202408"/>
                </a:lnTo>
                <a:lnTo>
                  <a:pt x="15741" y="160662"/>
                </a:lnTo>
                <a:lnTo>
                  <a:pt x="34351" y="122221"/>
                </a:lnTo>
                <a:lnTo>
                  <a:pt x="59173" y="87780"/>
                </a:lnTo>
                <a:lnTo>
                  <a:pt x="89496" y="58038"/>
                </a:lnTo>
                <a:lnTo>
                  <a:pt x="124610" y="33692"/>
                </a:lnTo>
                <a:lnTo>
                  <a:pt x="163804" y="15439"/>
                </a:lnTo>
                <a:lnTo>
                  <a:pt x="206366" y="3976"/>
                </a:lnTo>
                <a:lnTo>
                  <a:pt x="251587" y="0"/>
                </a:lnTo>
                <a:lnTo>
                  <a:pt x="296807" y="3976"/>
                </a:lnTo>
                <a:lnTo>
                  <a:pt x="339369" y="15439"/>
                </a:lnTo>
                <a:lnTo>
                  <a:pt x="378563" y="33692"/>
                </a:lnTo>
                <a:lnTo>
                  <a:pt x="413677" y="58038"/>
                </a:lnTo>
                <a:lnTo>
                  <a:pt x="444000" y="87780"/>
                </a:lnTo>
                <a:lnTo>
                  <a:pt x="468822" y="122221"/>
                </a:lnTo>
                <a:lnTo>
                  <a:pt x="487432" y="160662"/>
                </a:lnTo>
                <a:lnTo>
                  <a:pt x="499120" y="202408"/>
                </a:lnTo>
                <a:lnTo>
                  <a:pt x="503174" y="246761"/>
                </a:lnTo>
                <a:lnTo>
                  <a:pt x="499120" y="291113"/>
                </a:lnTo>
                <a:lnTo>
                  <a:pt x="487432" y="332859"/>
                </a:lnTo>
                <a:lnTo>
                  <a:pt x="468822" y="371300"/>
                </a:lnTo>
                <a:lnTo>
                  <a:pt x="444000" y="405741"/>
                </a:lnTo>
                <a:lnTo>
                  <a:pt x="413677" y="435483"/>
                </a:lnTo>
                <a:lnTo>
                  <a:pt x="378563" y="459829"/>
                </a:lnTo>
                <a:lnTo>
                  <a:pt x="339369" y="478082"/>
                </a:lnTo>
                <a:lnTo>
                  <a:pt x="296807" y="489545"/>
                </a:lnTo>
                <a:lnTo>
                  <a:pt x="251587" y="493522"/>
                </a:lnTo>
                <a:lnTo>
                  <a:pt x="206366" y="489545"/>
                </a:lnTo>
                <a:lnTo>
                  <a:pt x="163804" y="478082"/>
                </a:lnTo>
                <a:lnTo>
                  <a:pt x="124610" y="459829"/>
                </a:lnTo>
                <a:lnTo>
                  <a:pt x="89496" y="435483"/>
                </a:lnTo>
                <a:lnTo>
                  <a:pt x="59173" y="405741"/>
                </a:lnTo>
                <a:lnTo>
                  <a:pt x="34351" y="371300"/>
                </a:lnTo>
                <a:lnTo>
                  <a:pt x="15741" y="332859"/>
                </a:lnTo>
                <a:lnTo>
                  <a:pt x="4053" y="291113"/>
                </a:lnTo>
                <a:lnTo>
                  <a:pt x="0" y="24676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29117" y="1137030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27812" y="0"/>
                </a:moveTo>
                <a:lnTo>
                  <a:pt x="16984" y="2139"/>
                </a:lnTo>
                <a:lnTo>
                  <a:pt x="8143" y="7969"/>
                </a:lnTo>
                <a:lnTo>
                  <a:pt x="2184" y="16609"/>
                </a:lnTo>
                <a:lnTo>
                  <a:pt x="0" y="27178"/>
                </a:lnTo>
                <a:lnTo>
                  <a:pt x="2184" y="37746"/>
                </a:lnTo>
                <a:lnTo>
                  <a:pt x="8143" y="46386"/>
                </a:lnTo>
                <a:lnTo>
                  <a:pt x="16984" y="52216"/>
                </a:lnTo>
                <a:lnTo>
                  <a:pt x="27812" y="54356"/>
                </a:lnTo>
                <a:lnTo>
                  <a:pt x="38568" y="52216"/>
                </a:lnTo>
                <a:lnTo>
                  <a:pt x="47371" y="46386"/>
                </a:lnTo>
                <a:lnTo>
                  <a:pt x="53316" y="37746"/>
                </a:lnTo>
                <a:lnTo>
                  <a:pt x="55499" y="27178"/>
                </a:lnTo>
                <a:lnTo>
                  <a:pt x="53316" y="16609"/>
                </a:lnTo>
                <a:lnTo>
                  <a:pt x="47371" y="7969"/>
                </a:lnTo>
                <a:lnTo>
                  <a:pt x="38568" y="2139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429117" y="1137030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0" y="27178"/>
                </a:moveTo>
                <a:lnTo>
                  <a:pt x="2184" y="16609"/>
                </a:lnTo>
                <a:lnTo>
                  <a:pt x="8143" y="7969"/>
                </a:lnTo>
                <a:lnTo>
                  <a:pt x="16984" y="2139"/>
                </a:lnTo>
                <a:lnTo>
                  <a:pt x="27812" y="0"/>
                </a:lnTo>
                <a:lnTo>
                  <a:pt x="38568" y="2139"/>
                </a:lnTo>
                <a:lnTo>
                  <a:pt x="47371" y="7969"/>
                </a:lnTo>
                <a:lnTo>
                  <a:pt x="53316" y="16609"/>
                </a:lnTo>
                <a:lnTo>
                  <a:pt x="55499" y="27178"/>
                </a:lnTo>
                <a:lnTo>
                  <a:pt x="53316" y="37746"/>
                </a:lnTo>
                <a:lnTo>
                  <a:pt x="47371" y="46386"/>
                </a:lnTo>
                <a:lnTo>
                  <a:pt x="38568" y="52216"/>
                </a:lnTo>
                <a:lnTo>
                  <a:pt x="27812" y="54356"/>
                </a:lnTo>
                <a:lnTo>
                  <a:pt x="16984" y="52216"/>
                </a:lnTo>
                <a:lnTo>
                  <a:pt x="8143" y="46386"/>
                </a:lnTo>
                <a:lnTo>
                  <a:pt x="2184" y="37746"/>
                </a:lnTo>
                <a:lnTo>
                  <a:pt x="0" y="2717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48700" y="1129664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27813" y="0"/>
                </a:moveTo>
                <a:lnTo>
                  <a:pt x="16984" y="2141"/>
                </a:lnTo>
                <a:lnTo>
                  <a:pt x="8143" y="7985"/>
                </a:lnTo>
                <a:lnTo>
                  <a:pt x="2184" y="16662"/>
                </a:lnTo>
                <a:lnTo>
                  <a:pt x="0" y="27305"/>
                </a:lnTo>
                <a:lnTo>
                  <a:pt x="2184" y="37873"/>
                </a:lnTo>
                <a:lnTo>
                  <a:pt x="8143" y="46513"/>
                </a:lnTo>
                <a:lnTo>
                  <a:pt x="16984" y="52343"/>
                </a:lnTo>
                <a:lnTo>
                  <a:pt x="27813" y="54483"/>
                </a:lnTo>
                <a:lnTo>
                  <a:pt x="38568" y="52343"/>
                </a:lnTo>
                <a:lnTo>
                  <a:pt x="47371" y="46513"/>
                </a:lnTo>
                <a:lnTo>
                  <a:pt x="53316" y="37873"/>
                </a:lnTo>
                <a:lnTo>
                  <a:pt x="55499" y="27305"/>
                </a:lnTo>
                <a:lnTo>
                  <a:pt x="53316" y="16662"/>
                </a:lnTo>
                <a:lnTo>
                  <a:pt x="47371" y="7985"/>
                </a:lnTo>
                <a:lnTo>
                  <a:pt x="38568" y="2141"/>
                </a:lnTo>
                <a:lnTo>
                  <a:pt x="27813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48700" y="1129664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0" y="27305"/>
                </a:moveTo>
                <a:lnTo>
                  <a:pt x="2184" y="16662"/>
                </a:lnTo>
                <a:lnTo>
                  <a:pt x="8143" y="7985"/>
                </a:lnTo>
                <a:lnTo>
                  <a:pt x="16984" y="2141"/>
                </a:lnTo>
                <a:lnTo>
                  <a:pt x="27813" y="0"/>
                </a:lnTo>
                <a:lnTo>
                  <a:pt x="38568" y="2141"/>
                </a:lnTo>
                <a:lnTo>
                  <a:pt x="47371" y="7985"/>
                </a:lnTo>
                <a:lnTo>
                  <a:pt x="53316" y="16662"/>
                </a:lnTo>
                <a:lnTo>
                  <a:pt x="55499" y="27305"/>
                </a:lnTo>
                <a:lnTo>
                  <a:pt x="53316" y="37873"/>
                </a:lnTo>
                <a:lnTo>
                  <a:pt x="47371" y="46513"/>
                </a:lnTo>
                <a:lnTo>
                  <a:pt x="38568" y="52343"/>
                </a:lnTo>
                <a:lnTo>
                  <a:pt x="27813" y="54483"/>
                </a:lnTo>
                <a:lnTo>
                  <a:pt x="16984" y="52343"/>
                </a:lnTo>
                <a:lnTo>
                  <a:pt x="8143" y="46513"/>
                </a:lnTo>
                <a:lnTo>
                  <a:pt x="2184" y="37873"/>
                </a:lnTo>
                <a:lnTo>
                  <a:pt x="0" y="2730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23020" y="1286255"/>
            <a:ext cx="304800" cy="64769"/>
          </a:xfrm>
          <a:custGeom>
            <a:avLst/>
            <a:gdLst/>
            <a:ahLst/>
            <a:cxnLst/>
            <a:rect l="l" t="t" r="r" b="b"/>
            <a:pathLst>
              <a:path w="304800" h="64769">
                <a:moveTo>
                  <a:pt x="0" y="64389"/>
                </a:moveTo>
                <a:lnTo>
                  <a:pt x="30791" y="38558"/>
                </a:lnTo>
                <a:lnTo>
                  <a:pt x="65738" y="18907"/>
                </a:lnTo>
                <a:lnTo>
                  <a:pt x="103852" y="5899"/>
                </a:lnTo>
                <a:lnTo>
                  <a:pt x="144145" y="0"/>
                </a:lnTo>
                <a:lnTo>
                  <a:pt x="188339" y="1948"/>
                </a:lnTo>
                <a:lnTo>
                  <a:pt x="230711" y="12446"/>
                </a:lnTo>
                <a:lnTo>
                  <a:pt x="269964" y="31039"/>
                </a:lnTo>
                <a:lnTo>
                  <a:pt x="304800" y="5727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10</a:t>
            </a:fld>
            <a:endParaRPr sz="1800" baseline="2314"/>
          </a:p>
        </p:txBody>
      </p:sp>
      <p:sp>
        <p:nvSpPr>
          <p:cNvPr id="18" name="object 3"/>
          <p:cNvSpPr txBox="1">
            <a:spLocks noGrp="1"/>
          </p:cNvSpPr>
          <p:nvPr>
            <p:ph type="title"/>
          </p:nvPr>
        </p:nvSpPr>
        <p:spPr>
          <a:xfrm>
            <a:off x="0" y="70247"/>
            <a:ext cx="914399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1015" algn="ctr">
              <a:lnSpc>
                <a:spcPct val="100000"/>
              </a:lnSpc>
            </a:pPr>
            <a:r>
              <a:rPr spc="-5" dirty="0"/>
              <a:t>Последствия некоторых стилей атрибуции при</a:t>
            </a:r>
            <a:r>
              <a:rPr spc="-70" dirty="0"/>
              <a:t> </a:t>
            </a:r>
            <a:r>
              <a:rPr dirty="0"/>
              <a:t>негативных</a:t>
            </a:r>
          </a:p>
          <a:p>
            <a:pPr marL="505459" algn="ctr">
              <a:lnSpc>
                <a:spcPct val="100000"/>
              </a:lnSpc>
            </a:pPr>
            <a:r>
              <a:rPr spc="-5" dirty="0" err="1" smtClean="0"/>
              <a:t>событиях</a:t>
            </a:r>
            <a:endParaRPr spc="-5" dirty="0"/>
          </a:p>
        </p:txBody>
      </p:sp>
      <p:sp>
        <p:nvSpPr>
          <p:cNvPr id="19" name="object 6"/>
          <p:cNvSpPr txBox="1"/>
          <p:nvPr/>
        </p:nvSpPr>
        <p:spPr>
          <a:xfrm>
            <a:off x="78739" y="6715849"/>
            <a:ext cx="44932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de-DE" sz="800" i="1" spc="-5" dirty="0">
                <a:latin typeface="Verdana"/>
                <a:cs typeface="Verdana"/>
              </a:rPr>
              <a:t>(“Marco Gomes </a:t>
            </a:r>
            <a:r>
              <a:rPr lang="de-DE" sz="800" i="1" dirty="0">
                <a:latin typeface="Verdana"/>
                <a:cs typeface="Verdana"/>
              </a:rPr>
              <a:t>e Marcelo </a:t>
            </a:r>
            <a:r>
              <a:rPr lang="de-DE" sz="800" i="1" spc="-5" dirty="0" err="1">
                <a:latin typeface="Verdana"/>
                <a:cs typeface="Verdana"/>
              </a:rPr>
              <a:t>Edurdo</a:t>
            </a:r>
            <a:r>
              <a:rPr lang="de-DE" sz="800" i="1" spc="-5" dirty="0">
                <a:latin typeface="Verdana"/>
                <a:cs typeface="Verdana"/>
              </a:rPr>
              <a:t>” </a:t>
            </a:r>
            <a:r>
              <a:rPr lang="de-DE" sz="800" i="1" dirty="0" err="1">
                <a:latin typeface="Verdana"/>
                <a:cs typeface="Verdana"/>
              </a:rPr>
              <a:t>by</a:t>
            </a:r>
            <a:r>
              <a:rPr lang="de-DE" sz="800" i="1" dirty="0">
                <a:latin typeface="Verdana"/>
                <a:cs typeface="Verdana"/>
              </a:rPr>
              <a:t> Marco </a:t>
            </a:r>
            <a:r>
              <a:rPr lang="de-DE" sz="800" i="1" spc="-5" dirty="0">
                <a:latin typeface="Verdana"/>
                <a:cs typeface="Verdana"/>
              </a:rPr>
              <a:t>Gomes; "Smiley” </a:t>
            </a:r>
            <a:r>
              <a:rPr lang="de-DE" sz="800" i="1" dirty="0" err="1">
                <a:latin typeface="Verdana"/>
                <a:cs typeface="Verdana"/>
              </a:rPr>
              <a:t>by</a:t>
            </a:r>
            <a:r>
              <a:rPr lang="de-DE" sz="800" i="1" dirty="0">
                <a:latin typeface="Verdana"/>
                <a:cs typeface="Verdana"/>
              </a:rPr>
              <a:t> </a:t>
            </a:r>
            <a:r>
              <a:rPr lang="de-DE" sz="800" i="1" spc="-5" dirty="0">
                <a:latin typeface="Verdana"/>
                <a:cs typeface="Verdana"/>
              </a:rPr>
              <a:t>Ruth</a:t>
            </a:r>
            <a:r>
              <a:rPr lang="de-DE" sz="800" i="1" spc="90" dirty="0">
                <a:latin typeface="Verdana"/>
                <a:cs typeface="Verdana"/>
              </a:rPr>
              <a:t> </a:t>
            </a:r>
            <a:r>
              <a:rPr lang="de-DE" sz="800" i="1" spc="-5" dirty="0" err="1">
                <a:latin typeface="Verdana"/>
                <a:cs typeface="Verdana"/>
              </a:rPr>
              <a:t>Veckenstedt</a:t>
            </a:r>
            <a:r>
              <a:rPr lang="de-DE" sz="800" i="1" spc="-5" dirty="0">
                <a:latin typeface="Verdana"/>
                <a:cs typeface="Verdana"/>
              </a:rPr>
              <a:t>)</a:t>
            </a:r>
            <a:endParaRPr lang="de-DE" sz="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4475" y="4359275"/>
          <a:ext cx="8664575" cy="1749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64575"/>
              </a:tblGrid>
              <a:tr h="822960">
                <a:tc>
                  <a:txBody>
                    <a:bodyPr/>
                    <a:lstStyle/>
                    <a:p>
                      <a:pPr marL="84455" marR="2806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Более сбалансированные объяснения (сочетание разных аспектов: </a:t>
                      </a:r>
                      <a:r>
                        <a:rPr sz="1500" b="1" dirty="0">
                          <a:latin typeface="Verdana"/>
                          <a:cs typeface="Verdana"/>
                        </a:rPr>
                        <a:t>я, 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другие, обстоятельства/ситуации; другие, возможные варианты</a:t>
                      </a:r>
                      <a:r>
                        <a:rPr sz="1500" b="1" spc="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ответов):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26464">
                <a:tc>
                  <a:txBody>
                    <a:bodyPr/>
                    <a:lstStyle/>
                    <a:p>
                      <a:pPr marL="84455" marR="286385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5527675" algn="l"/>
                        </a:tabLst>
                      </a:pPr>
                      <a:r>
                        <a:rPr sz="1500" spc="-5" dirty="0">
                          <a:latin typeface="Verdana"/>
                          <a:cs typeface="Verdana"/>
                        </a:rPr>
                        <a:t>«Компания сокращала рабочие места.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Я сам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заметил, что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моя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текущая позиция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не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соответствует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моим способностям и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интересам,</a:t>
                      </a:r>
                      <a:r>
                        <a:rPr sz="150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и</a:t>
                      </a:r>
                      <a:r>
                        <a:rPr sz="1500" spc="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что	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я не всегда</a:t>
                      </a:r>
                      <a:r>
                        <a:rPr sz="15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нахожу</a:t>
                      </a:r>
                      <a:r>
                        <a:rPr sz="150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общий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язык с моими</a:t>
                      </a:r>
                      <a:r>
                        <a:rPr sz="15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коллегами».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262380" y="1024890"/>
            <a:ext cx="661225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«</a:t>
            </a:r>
            <a:r>
              <a:rPr sz="1800" i="1" spc="-5" dirty="0">
                <a:latin typeface="Verdana"/>
                <a:cs typeface="Verdana"/>
              </a:rPr>
              <a:t>У победы тысячи </a:t>
            </a:r>
            <a:r>
              <a:rPr sz="1800" i="1" dirty="0">
                <a:latin typeface="Verdana"/>
                <a:cs typeface="Verdana"/>
              </a:rPr>
              <a:t>отцов, а </a:t>
            </a:r>
            <a:r>
              <a:rPr sz="1800" i="1" spc="-5" dirty="0">
                <a:latin typeface="Verdana"/>
                <a:cs typeface="Verdana"/>
              </a:rPr>
              <a:t>поражение </a:t>
            </a:r>
            <a:r>
              <a:rPr sz="1800" i="1" dirty="0">
                <a:latin typeface="Verdana"/>
                <a:cs typeface="Verdana"/>
              </a:rPr>
              <a:t>всегда</a:t>
            </a:r>
            <a:r>
              <a:rPr sz="1800" i="1" spc="-10" dirty="0">
                <a:latin typeface="Verdana"/>
                <a:cs typeface="Verdana"/>
              </a:rPr>
              <a:t> </a:t>
            </a:r>
            <a:r>
              <a:rPr sz="1800" i="1" dirty="0">
                <a:latin typeface="Verdana"/>
                <a:cs typeface="Verdana"/>
              </a:rPr>
              <a:t>сирота.»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16976" y="990600"/>
            <a:ext cx="503555" cy="494030"/>
          </a:xfrm>
          <a:custGeom>
            <a:avLst/>
            <a:gdLst/>
            <a:ahLst/>
            <a:cxnLst/>
            <a:rect l="l" t="t" r="r" b="b"/>
            <a:pathLst>
              <a:path w="503554" h="494030">
                <a:moveTo>
                  <a:pt x="251587" y="0"/>
                </a:moveTo>
                <a:lnTo>
                  <a:pt x="206366" y="3976"/>
                </a:lnTo>
                <a:lnTo>
                  <a:pt x="163804" y="15439"/>
                </a:lnTo>
                <a:lnTo>
                  <a:pt x="124610" y="33692"/>
                </a:lnTo>
                <a:lnTo>
                  <a:pt x="89496" y="58038"/>
                </a:lnTo>
                <a:lnTo>
                  <a:pt x="59173" y="87780"/>
                </a:lnTo>
                <a:lnTo>
                  <a:pt x="34351" y="122221"/>
                </a:lnTo>
                <a:lnTo>
                  <a:pt x="15741" y="160662"/>
                </a:lnTo>
                <a:lnTo>
                  <a:pt x="4053" y="202408"/>
                </a:lnTo>
                <a:lnTo>
                  <a:pt x="0" y="246761"/>
                </a:lnTo>
                <a:lnTo>
                  <a:pt x="4053" y="291113"/>
                </a:lnTo>
                <a:lnTo>
                  <a:pt x="15741" y="332859"/>
                </a:lnTo>
                <a:lnTo>
                  <a:pt x="34351" y="371300"/>
                </a:lnTo>
                <a:lnTo>
                  <a:pt x="59173" y="405741"/>
                </a:lnTo>
                <a:lnTo>
                  <a:pt x="89496" y="435483"/>
                </a:lnTo>
                <a:lnTo>
                  <a:pt x="124610" y="459829"/>
                </a:lnTo>
                <a:lnTo>
                  <a:pt x="163804" y="478082"/>
                </a:lnTo>
                <a:lnTo>
                  <a:pt x="206366" y="489545"/>
                </a:lnTo>
                <a:lnTo>
                  <a:pt x="251587" y="493522"/>
                </a:lnTo>
                <a:lnTo>
                  <a:pt x="296807" y="489545"/>
                </a:lnTo>
                <a:lnTo>
                  <a:pt x="339369" y="478082"/>
                </a:lnTo>
                <a:lnTo>
                  <a:pt x="378563" y="459829"/>
                </a:lnTo>
                <a:lnTo>
                  <a:pt x="413677" y="435483"/>
                </a:lnTo>
                <a:lnTo>
                  <a:pt x="444000" y="405741"/>
                </a:lnTo>
                <a:lnTo>
                  <a:pt x="468822" y="371300"/>
                </a:lnTo>
                <a:lnTo>
                  <a:pt x="487432" y="332859"/>
                </a:lnTo>
                <a:lnTo>
                  <a:pt x="499120" y="291113"/>
                </a:lnTo>
                <a:lnTo>
                  <a:pt x="503174" y="246761"/>
                </a:lnTo>
                <a:lnTo>
                  <a:pt x="499120" y="202408"/>
                </a:lnTo>
                <a:lnTo>
                  <a:pt x="487432" y="160662"/>
                </a:lnTo>
                <a:lnTo>
                  <a:pt x="468822" y="122221"/>
                </a:lnTo>
                <a:lnTo>
                  <a:pt x="444000" y="87780"/>
                </a:lnTo>
                <a:lnTo>
                  <a:pt x="413677" y="58038"/>
                </a:lnTo>
                <a:lnTo>
                  <a:pt x="378563" y="33692"/>
                </a:lnTo>
                <a:lnTo>
                  <a:pt x="339369" y="15439"/>
                </a:lnTo>
                <a:lnTo>
                  <a:pt x="296807" y="3976"/>
                </a:lnTo>
                <a:lnTo>
                  <a:pt x="251587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16976" y="990600"/>
            <a:ext cx="503555" cy="494030"/>
          </a:xfrm>
          <a:custGeom>
            <a:avLst/>
            <a:gdLst/>
            <a:ahLst/>
            <a:cxnLst/>
            <a:rect l="l" t="t" r="r" b="b"/>
            <a:pathLst>
              <a:path w="503554" h="494030">
                <a:moveTo>
                  <a:pt x="0" y="246761"/>
                </a:moveTo>
                <a:lnTo>
                  <a:pt x="4053" y="202408"/>
                </a:lnTo>
                <a:lnTo>
                  <a:pt x="15741" y="160662"/>
                </a:lnTo>
                <a:lnTo>
                  <a:pt x="34351" y="122221"/>
                </a:lnTo>
                <a:lnTo>
                  <a:pt x="59173" y="87780"/>
                </a:lnTo>
                <a:lnTo>
                  <a:pt x="89496" y="58038"/>
                </a:lnTo>
                <a:lnTo>
                  <a:pt x="124610" y="33692"/>
                </a:lnTo>
                <a:lnTo>
                  <a:pt x="163804" y="15439"/>
                </a:lnTo>
                <a:lnTo>
                  <a:pt x="206366" y="3976"/>
                </a:lnTo>
                <a:lnTo>
                  <a:pt x="251587" y="0"/>
                </a:lnTo>
                <a:lnTo>
                  <a:pt x="296807" y="3976"/>
                </a:lnTo>
                <a:lnTo>
                  <a:pt x="339369" y="15439"/>
                </a:lnTo>
                <a:lnTo>
                  <a:pt x="378563" y="33692"/>
                </a:lnTo>
                <a:lnTo>
                  <a:pt x="413677" y="58038"/>
                </a:lnTo>
                <a:lnTo>
                  <a:pt x="444000" y="87780"/>
                </a:lnTo>
                <a:lnTo>
                  <a:pt x="468822" y="122221"/>
                </a:lnTo>
                <a:lnTo>
                  <a:pt x="487432" y="160662"/>
                </a:lnTo>
                <a:lnTo>
                  <a:pt x="499120" y="202408"/>
                </a:lnTo>
                <a:lnTo>
                  <a:pt x="503174" y="246761"/>
                </a:lnTo>
                <a:lnTo>
                  <a:pt x="499120" y="291113"/>
                </a:lnTo>
                <a:lnTo>
                  <a:pt x="487432" y="332859"/>
                </a:lnTo>
                <a:lnTo>
                  <a:pt x="468822" y="371300"/>
                </a:lnTo>
                <a:lnTo>
                  <a:pt x="444000" y="405741"/>
                </a:lnTo>
                <a:lnTo>
                  <a:pt x="413677" y="435483"/>
                </a:lnTo>
                <a:lnTo>
                  <a:pt x="378563" y="459829"/>
                </a:lnTo>
                <a:lnTo>
                  <a:pt x="339369" y="478082"/>
                </a:lnTo>
                <a:lnTo>
                  <a:pt x="296807" y="489545"/>
                </a:lnTo>
                <a:lnTo>
                  <a:pt x="251587" y="493522"/>
                </a:lnTo>
                <a:lnTo>
                  <a:pt x="206366" y="489545"/>
                </a:lnTo>
                <a:lnTo>
                  <a:pt x="163804" y="478082"/>
                </a:lnTo>
                <a:lnTo>
                  <a:pt x="124610" y="459829"/>
                </a:lnTo>
                <a:lnTo>
                  <a:pt x="89496" y="435483"/>
                </a:lnTo>
                <a:lnTo>
                  <a:pt x="59173" y="405741"/>
                </a:lnTo>
                <a:lnTo>
                  <a:pt x="34351" y="371300"/>
                </a:lnTo>
                <a:lnTo>
                  <a:pt x="15741" y="332859"/>
                </a:lnTo>
                <a:lnTo>
                  <a:pt x="4053" y="291113"/>
                </a:lnTo>
                <a:lnTo>
                  <a:pt x="0" y="24676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29117" y="1137030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27812" y="0"/>
                </a:moveTo>
                <a:lnTo>
                  <a:pt x="16984" y="2139"/>
                </a:lnTo>
                <a:lnTo>
                  <a:pt x="8143" y="7969"/>
                </a:lnTo>
                <a:lnTo>
                  <a:pt x="2184" y="16609"/>
                </a:lnTo>
                <a:lnTo>
                  <a:pt x="0" y="27178"/>
                </a:lnTo>
                <a:lnTo>
                  <a:pt x="2184" y="37746"/>
                </a:lnTo>
                <a:lnTo>
                  <a:pt x="8143" y="46386"/>
                </a:lnTo>
                <a:lnTo>
                  <a:pt x="16984" y="52216"/>
                </a:lnTo>
                <a:lnTo>
                  <a:pt x="27812" y="54356"/>
                </a:lnTo>
                <a:lnTo>
                  <a:pt x="38568" y="52216"/>
                </a:lnTo>
                <a:lnTo>
                  <a:pt x="47371" y="46386"/>
                </a:lnTo>
                <a:lnTo>
                  <a:pt x="53316" y="37746"/>
                </a:lnTo>
                <a:lnTo>
                  <a:pt x="55499" y="27178"/>
                </a:lnTo>
                <a:lnTo>
                  <a:pt x="53316" y="16609"/>
                </a:lnTo>
                <a:lnTo>
                  <a:pt x="47371" y="7969"/>
                </a:lnTo>
                <a:lnTo>
                  <a:pt x="38568" y="2139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29117" y="1137030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0" y="27178"/>
                </a:moveTo>
                <a:lnTo>
                  <a:pt x="2184" y="16609"/>
                </a:lnTo>
                <a:lnTo>
                  <a:pt x="8143" y="7969"/>
                </a:lnTo>
                <a:lnTo>
                  <a:pt x="16984" y="2139"/>
                </a:lnTo>
                <a:lnTo>
                  <a:pt x="27812" y="0"/>
                </a:lnTo>
                <a:lnTo>
                  <a:pt x="38568" y="2139"/>
                </a:lnTo>
                <a:lnTo>
                  <a:pt x="47371" y="7969"/>
                </a:lnTo>
                <a:lnTo>
                  <a:pt x="53316" y="16609"/>
                </a:lnTo>
                <a:lnTo>
                  <a:pt x="55499" y="27178"/>
                </a:lnTo>
                <a:lnTo>
                  <a:pt x="53316" y="37746"/>
                </a:lnTo>
                <a:lnTo>
                  <a:pt x="47371" y="46386"/>
                </a:lnTo>
                <a:lnTo>
                  <a:pt x="38568" y="52216"/>
                </a:lnTo>
                <a:lnTo>
                  <a:pt x="27812" y="54356"/>
                </a:lnTo>
                <a:lnTo>
                  <a:pt x="16984" y="52216"/>
                </a:lnTo>
                <a:lnTo>
                  <a:pt x="8143" y="46386"/>
                </a:lnTo>
                <a:lnTo>
                  <a:pt x="2184" y="37746"/>
                </a:lnTo>
                <a:lnTo>
                  <a:pt x="0" y="2717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48700" y="1129664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27813" y="0"/>
                </a:moveTo>
                <a:lnTo>
                  <a:pt x="16984" y="2141"/>
                </a:lnTo>
                <a:lnTo>
                  <a:pt x="8143" y="7985"/>
                </a:lnTo>
                <a:lnTo>
                  <a:pt x="2184" y="16662"/>
                </a:lnTo>
                <a:lnTo>
                  <a:pt x="0" y="27305"/>
                </a:lnTo>
                <a:lnTo>
                  <a:pt x="2184" y="37873"/>
                </a:lnTo>
                <a:lnTo>
                  <a:pt x="8143" y="46513"/>
                </a:lnTo>
                <a:lnTo>
                  <a:pt x="16984" y="52343"/>
                </a:lnTo>
                <a:lnTo>
                  <a:pt x="27813" y="54483"/>
                </a:lnTo>
                <a:lnTo>
                  <a:pt x="38568" y="52343"/>
                </a:lnTo>
                <a:lnTo>
                  <a:pt x="47371" y="46513"/>
                </a:lnTo>
                <a:lnTo>
                  <a:pt x="53316" y="37873"/>
                </a:lnTo>
                <a:lnTo>
                  <a:pt x="55499" y="27305"/>
                </a:lnTo>
                <a:lnTo>
                  <a:pt x="53316" y="16662"/>
                </a:lnTo>
                <a:lnTo>
                  <a:pt x="47371" y="7985"/>
                </a:lnTo>
                <a:lnTo>
                  <a:pt x="38568" y="2141"/>
                </a:lnTo>
                <a:lnTo>
                  <a:pt x="27813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48700" y="1129664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09">
                <a:moveTo>
                  <a:pt x="0" y="27305"/>
                </a:moveTo>
                <a:lnTo>
                  <a:pt x="2184" y="16662"/>
                </a:lnTo>
                <a:lnTo>
                  <a:pt x="8143" y="7985"/>
                </a:lnTo>
                <a:lnTo>
                  <a:pt x="16984" y="2141"/>
                </a:lnTo>
                <a:lnTo>
                  <a:pt x="27813" y="0"/>
                </a:lnTo>
                <a:lnTo>
                  <a:pt x="38568" y="2141"/>
                </a:lnTo>
                <a:lnTo>
                  <a:pt x="47371" y="7985"/>
                </a:lnTo>
                <a:lnTo>
                  <a:pt x="53316" y="16662"/>
                </a:lnTo>
                <a:lnTo>
                  <a:pt x="55499" y="27305"/>
                </a:lnTo>
                <a:lnTo>
                  <a:pt x="53316" y="37873"/>
                </a:lnTo>
                <a:lnTo>
                  <a:pt x="47371" y="46513"/>
                </a:lnTo>
                <a:lnTo>
                  <a:pt x="38568" y="52343"/>
                </a:lnTo>
                <a:lnTo>
                  <a:pt x="27813" y="54483"/>
                </a:lnTo>
                <a:lnTo>
                  <a:pt x="16984" y="52343"/>
                </a:lnTo>
                <a:lnTo>
                  <a:pt x="8143" y="46513"/>
                </a:lnTo>
                <a:lnTo>
                  <a:pt x="2184" y="37873"/>
                </a:lnTo>
                <a:lnTo>
                  <a:pt x="0" y="2730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23020" y="1286255"/>
            <a:ext cx="304800" cy="64769"/>
          </a:xfrm>
          <a:custGeom>
            <a:avLst/>
            <a:gdLst/>
            <a:ahLst/>
            <a:cxnLst/>
            <a:rect l="l" t="t" r="r" b="b"/>
            <a:pathLst>
              <a:path w="304800" h="64769">
                <a:moveTo>
                  <a:pt x="0" y="64389"/>
                </a:moveTo>
                <a:lnTo>
                  <a:pt x="30791" y="38558"/>
                </a:lnTo>
                <a:lnTo>
                  <a:pt x="65738" y="18907"/>
                </a:lnTo>
                <a:lnTo>
                  <a:pt x="103852" y="5899"/>
                </a:lnTo>
                <a:lnTo>
                  <a:pt x="144145" y="0"/>
                </a:lnTo>
                <a:lnTo>
                  <a:pt x="188339" y="1948"/>
                </a:lnTo>
                <a:lnTo>
                  <a:pt x="230711" y="12446"/>
                </a:lnTo>
                <a:lnTo>
                  <a:pt x="269964" y="31039"/>
                </a:lnTo>
                <a:lnTo>
                  <a:pt x="304800" y="5727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9750" y="1482725"/>
            <a:ext cx="2951226" cy="2214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8800" y="1987550"/>
            <a:ext cx="2727325" cy="1103630"/>
          </a:xfrm>
          <a:custGeom>
            <a:avLst/>
            <a:gdLst/>
            <a:ahLst/>
            <a:cxnLst/>
            <a:rect l="l" t="t" r="r" b="b"/>
            <a:pathLst>
              <a:path w="2727325" h="1103630">
                <a:moveTo>
                  <a:pt x="1916430" y="0"/>
                </a:moveTo>
                <a:lnTo>
                  <a:pt x="183883" y="0"/>
                </a:lnTo>
                <a:lnTo>
                  <a:pt x="135002" y="6566"/>
                </a:lnTo>
                <a:lnTo>
                  <a:pt x="91076" y="25098"/>
                </a:lnTo>
                <a:lnTo>
                  <a:pt x="53860" y="53847"/>
                </a:lnTo>
                <a:lnTo>
                  <a:pt x="25106" y="91063"/>
                </a:lnTo>
                <a:lnTo>
                  <a:pt x="6568" y="134996"/>
                </a:lnTo>
                <a:lnTo>
                  <a:pt x="0" y="183896"/>
                </a:lnTo>
                <a:lnTo>
                  <a:pt x="0" y="919479"/>
                </a:lnTo>
                <a:lnTo>
                  <a:pt x="6568" y="968335"/>
                </a:lnTo>
                <a:lnTo>
                  <a:pt x="25106" y="1012255"/>
                </a:lnTo>
                <a:lnTo>
                  <a:pt x="53860" y="1049480"/>
                </a:lnTo>
                <a:lnTo>
                  <a:pt x="91076" y="1078248"/>
                </a:lnTo>
                <a:lnTo>
                  <a:pt x="135002" y="1096800"/>
                </a:lnTo>
                <a:lnTo>
                  <a:pt x="183883" y="1103376"/>
                </a:lnTo>
                <a:lnTo>
                  <a:pt x="1916430" y="1103376"/>
                </a:lnTo>
                <a:lnTo>
                  <a:pt x="1965285" y="1096800"/>
                </a:lnTo>
                <a:lnTo>
                  <a:pt x="2009205" y="1078248"/>
                </a:lnTo>
                <a:lnTo>
                  <a:pt x="2046430" y="1049480"/>
                </a:lnTo>
                <a:lnTo>
                  <a:pt x="2075198" y="1012255"/>
                </a:lnTo>
                <a:lnTo>
                  <a:pt x="2093750" y="968335"/>
                </a:lnTo>
                <a:lnTo>
                  <a:pt x="2100326" y="919479"/>
                </a:lnTo>
                <a:lnTo>
                  <a:pt x="2100326" y="459739"/>
                </a:lnTo>
                <a:lnTo>
                  <a:pt x="2727325" y="322199"/>
                </a:lnTo>
                <a:lnTo>
                  <a:pt x="2100326" y="183896"/>
                </a:lnTo>
                <a:lnTo>
                  <a:pt x="2093750" y="134996"/>
                </a:lnTo>
                <a:lnTo>
                  <a:pt x="2075198" y="91063"/>
                </a:lnTo>
                <a:lnTo>
                  <a:pt x="2046430" y="53848"/>
                </a:lnTo>
                <a:lnTo>
                  <a:pt x="2009205" y="25098"/>
                </a:lnTo>
                <a:lnTo>
                  <a:pt x="1965285" y="6566"/>
                </a:lnTo>
                <a:lnTo>
                  <a:pt x="19164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8800" y="1987550"/>
            <a:ext cx="2727325" cy="1103630"/>
          </a:xfrm>
          <a:custGeom>
            <a:avLst/>
            <a:gdLst/>
            <a:ahLst/>
            <a:cxnLst/>
            <a:rect l="l" t="t" r="r" b="b"/>
            <a:pathLst>
              <a:path w="2727325" h="1103630">
                <a:moveTo>
                  <a:pt x="0" y="183896"/>
                </a:moveTo>
                <a:lnTo>
                  <a:pt x="6568" y="134996"/>
                </a:lnTo>
                <a:lnTo>
                  <a:pt x="25106" y="91063"/>
                </a:lnTo>
                <a:lnTo>
                  <a:pt x="53860" y="53847"/>
                </a:lnTo>
                <a:lnTo>
                  <a:pt x="91076" y="25098"/>
                </a:lnTo>
                <a:lnTo>
                  <a:pt x="135002" y="6566"/>
                </a:lnTo>
                <a:lnTo>
                  <a:pt x="183883" y="0"/>
                </a:lnTo>
                <a:lnTo>
                  <a:pt x="1225169" y="0"/>
                </a:lnTo>
                <a:lnTo>
                  <a:pt x="1750187" y="0"/>
                </a:lnTo>
                <a:lnTo>
                  <a:pt x="1916430" y="0"/>
                </a:lnTo>
                <a:lnTo>
                  <a:pt x="1965285" y="6566"/>
                </a:lnTo>
                <a:lnTo>
                  <a:pt x="2009205" y="25098"/>
                </a:lnTo>
                <a:lnTo>
                  <a:pt x="2046430" y="53848"/>
                </a:lnTo>
                <a:lnTo>
                  <a:pt x="2075198" y="91063"/>
                </a:lnTo>
                <a:lnTo>
                  <a:pt x="2093750" y="134996"/>
                </a:lnTo>
                <a:lnTo>
                  <a:pt x="2100326" y="183896"/>
                </a:lnTo>
                <a:lnTo>
                  <a:pt x="2727325" y="322199"/>
                </a:lnTo>
                <a:lnTo>
                  <a:pt x="2100326" y="459739"/>
                </a:lnTo>
                <a:lnTo>
                  <a:pt x="2100326" y="919479"/>
                </a:lnTo>
                <a:lnTo>
                  <a:pt x="2093750" y="968335"/>
                </a:lnTo>
                <a:lnTo>
                  <a:pt x="2075198" y="1012255"/>
                </a:lnTo>
                <a:lnTo>
                  <a:pt x="2046430" y="1049480"/>
                </a:lnTo>
                <a:lnTo>
                  <a:pt x="2009205" y="1078248"/>
                </a:lnTo>
                <a:lnTo>
                  <a:pt x="1965285" y="1096800"/>
                </a:lnTo>
                <a:lnTo>
                  <a:pt x="1916430" y="1103376"/>
                </a:lnTo>
                <a:lnTo>
                  <a:pt x="1750187" y="1103376"/>
                </a:lnTo>
                <a:lnTo>
                  <a:pt x="1225169" y="1103376"/>
                </a:lnTo>
                <a:lnTo>
                  <a:pt x="183883" y="1103376"/>
                </a:lnTo>
                <a:lnTo>
                  <a:pt x="135002" y="1096800"/>
                </a:lnTo>
                <a:lnTo>
                  <a:pt x="91076" y="1078248"/>
                </a:lnTo>
                <a:lnTo>
                  <a:pt x="53860" y="1049480"/>
                </a:lnTo>
                <a:lnTo>
                  <a:pt x="25106" y="1012255"/>
                </a:lnTo>
                <a:lnTo>
                  <a:pt x="6568" y="968335"/>
                </a:lnTo>
                <a:lnTo>
                  <a:pt x="0" y="919479"/>
                </a:lnTo>
                <a:lnTo>
                  <a:pt x="0" y="459739"/>
                </a:lnTo>
                <a:lnTo>
                  <a:pt x="0" y="18389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40409" y="2085340"/>
            <a:ext cx="1737995" cy="8616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</a:pPr>
            <a:r>
              <a:rPr sz="1400" dirty="0">
                <a:latin typeface="Verdana"/>
                <a:cs typeface="Verdana"/>
              </a:rPr>
              <a:t>Мне </a:t>
            </a:r>
            <a:r>
              <a:rPr sz="1400" spc="-5" dirty="0">
                <a:latin typeface="Verdana"/>
                <a:cs typeface="Verdana"/>
              </a:rPr>
              <a:t>жаль </a:t>
            </a:r>
            <a:r>
              <a:rPr sz="1400" dirty="0">
                <a:latin typeface="Verdana"/>
                <a:cs typeface="Verdana"/>
              </a:rPr>
              <a:t>Мр.  </a:t>
            </a:r>
            <a:r>
              <a:rPr sz="1400" spc="-5" dirty="0">
                <a:latin typeface="Verdana"/>
                <a:cs typeface="Verdana"/>
              </a:rPr>
              <a:t>Миллер, </a:t>
            </a:r>
            <a:r>
              <a:rPr sz="1400" dirty="0">
                <a:latin typeface="Verdana"/>
                <a:cs typeface="Verdana"/>
              </a:rPr>
              <a:t>но я не  </a:t>
            </a:r>
            <a:r>
              <a:rPr sz="1400" spc="-5" dirty="0">
                <a:latin typeface="Verdana"/>
                <a:cs typeface="Verdana"/>
              </a:rPr>
              <a:t>буду </a:t>
            </a:r>
            <a:r>
              <a:rPr sz="1400" dirty="0">
                <a:latin typeface="Verdana"/>
                <a:cs typeface="Verdana"/>
              </a:rPr>
              <a:t>продлевать  </a:t>
            </a:r>
            <a:r>
              <a:rPr sz="1400" spc="-5" dirty="0">
                <a:latin typeface="Verdana"/>
                <a:cs typeface="Verdana"/>
              </a:rPr>
              <a:t>трудовой</a:t>
            </a:r>
            <a:r>
              <a:rPr sz="1400" spc="-40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договор.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11</a:t>
            </a:fld>
            <a:endParaRPr sz="1800" baseline="2314" dirty="0"/>
          </a:p>
        </p:txBody>
      </p:sp>
      <p:sp>
        <p:nvSpPr>
          <p:cNvPr id="19" name="object 3"/>
          <p:cNvSpPr txBox="1">
            <a:spLocks noGrp="1"/>
          </p:cNvSpPr>
          <p:nvPr>
            <p:ph type="title"/>
          </p:nvPr>
        </p:nvSpPr>
        <p:spPr>
          <a:xfrm>
            <a:off x="0" y="70247"/>
            <a:ext cx="914399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1015" algn="ctr">
              <a:lnSpc>
                <a:spcPct val="100000"/>
              </a:lnSpc>
            </a:pPr>
            <a:r>
              <a:rPr spc="-5" dirty="0"/>
              <a:t>Последствия некоторых стилей атрибуции при</a:t>
            </a:r>
            <a:r>
              <a:rPr spc="-70" dirty="0"/>
              <a:t> </a:t>
            </a:r>
            <a:r>
              <a:rPr dirty="0"/>
              <a:t>негативных</a:t>
            </a:r>
          </a:p>
          <a:p>
            <a:pPr marL="505459" algn="ctr">
              <a:lnSpc>
                <a:spcPct val="100000"/>
              </a:lnSpc>
            </a:pPr>
            <a:r>
              <a:rPr spc="-5" dirty="0" err="1" smtClean="0"/>
              <a:t>событиях</a:t>
            </a:r>
            <a:endParaRPr spc="-5" dirty="0"/>
          </a:p>
        </p:txBody>
      </p:sp>
      <p:sp>
        <p:nvSpPr>
          <p:cNvPr id="20" name="object 6"/>
          <p:cNvSpPr txBox="1"/>
          <p:nvPr/>
        </p:nvSpPr>
        <p:spPr>
          <a:xfrm>
            <a:off x="78739" y="6715849"/>
            <a:ext cx="44932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de-DE" sz="800" i="1" spc="-5" dirty="0">
                <a:latin typeface="Verdana"/>
                <a:cs typeface="Verdana"/>
              </a:rPr>
              <a:t>(“Marco Gomes </a:t>
            </a:r>
            <a:r>
              <a:rPr lang="de-DE" sz="800" i="1" dirty="0">
                <a:latin typeface="Verdana"/>
                <a:cs typeface="Verdana"/>
              </a:rPr>
              <a:t>e Marcelo </a:t>
            </a:r>
            <a:r>
              <a:rPr lang="de-DE" sz="800" i="1" spc="-5" dirty="0" err="1">
                <a:latin typeface="Verdana"/>
                <a:cs typeface="Verdana"/>
              </a:rPr>
              <a:t>Edurdo</a:t>
            </a:r>
            <a:r>
              <a:rPr lang="de-DE" sz="800" i="1" spc="-5" dirty="0">
                <a:latin typeface="Verdana"/>
                <a:cs typeface="Verdana"/>
              </a:rPr>
              <a:t>” </a:t>
            </a:r>
            <a:r>
              <a:rPr lang="de-DE" sz="800" i="1" dirty="0" err="1">
                <a:latin typeface="Verdana"/>
                <a:cs typeface="Verdana"/>
              </a:rPr>
              <a:t>by</a:t>
            </a:r>
            <a:r>
              <a:rPr lang="de-DE" sz="800" i="1" dirty="0">
                <a:latin typeface="Verdana"/>
                <a:cs typeface="Verdana"/>
              </a:rPr>
              <a:t> Marco </a:t>
            </a:r>
            <a:r>
              <a:rPr lang="de-DE" sz="800" i="1" spc="-5" dirty="0">
                <a:latin typeface="Verdana"/>
                <a:cs typeface="Verdana"/>
              </a:rPr>
              <a:t>Gomes; "Smiley” </a:t>
            </a:r>
            <a:r>
              <a:rPr lang="de-DE" sz="800" i="1" dirty="0" err="1">
                <a:latin typeface="Verdana"/>
                <a:cs typeface="Verdana"/>
              </a:rPr>
              <a:t>by</a:t>
            </a:r>
            <a:r>
              <a:rPr lang="de-DE" sz="800" i="1" dirty="0">
                <a:latin typeface="Verdana"/>
                <a:cs typeface="Verdana"/>
              </a:rPr>
              <a:t> </a:t>
            </a:r>
            <a:r>
              <a:rPr lang="de-DE" sz="800" i="1" spc="-5" dirty="0">
                <a:latin typeface="Verdana"/>
                <a:cs typeface="Verdana"/>
              </a:rPr>
              <a:t>Ruth</a:t>
            </a:r>
            <a:r>
              <a:rPr lang="de-DE" sz="800" i="1" spc="90" dirty="0">
                <a:latin typeface="Verdana"/>
                <a:cs typeface="Verdana"/>
              </a:rPr>
              <a:t> </a:t>
            </a:r>
            <a:r>
              <a:rPr lang="de-DE" sz="800" i="1" spc="-5" dirty="0" err="1">
                <a:latin typeface="Verdana"/>
                <a:cs typeface="Verdana"/>
              </a:rPr>
              <a:t>Veckenstedt</a:t>
            </a:r>
            <a:r>
              <a:rPr lang="de-DE" sz="800" i="1" spc="-5" dirty="0">
                <a:latin typeface="Verdana"/>
                <a:cs typeface="Verdana"/>
              </a:rPr>
              <a:t>)</a:t>
            </a:r>
            <a:endParaRPr lang="de-DE" sz="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843633"/>
              </p:ext>
            </p:extLst>
          </p:nvPr>
        </p:nvGraphicFramePr>
        <p:xfrm>
          <a:off x="222250" y="4314825"/>
          <a:ext cx="8664575" cy="23320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1000"/>
                <a:gridCol w="4473575"/>
              </a:tblGrid>
              <a:tr h="1280337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Атрибуция: </a:t>
                      </a:r>
                      <a:r>
                        <a:rPr sz="1500" b="1" dirty="0">
                          <a:latin typeface="Verdana"/>
                          <a:cs typeface="Verdana"/>
                        </a:rPr>
                        <a:t>я</a:t>
                      </a:r>
                      <a:r>
                        <a:rPr sz="1500" b="1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лично</a:t>
                      </a:r>
                      <a:endParaRPr sz="1500" dirty="0">
                        <a:latin typeface="Verdana"/>
                        <a:cs typeface="Verdana"/>
                      </a:endParaRPr>
                    </a:p>
                    <a:p>
                      <a:pPr marL="84455" marR="6254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«Я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произвел хорошее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впечатление.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Конечно, моя</a:t>
                      </a:r>
                      <a:r>
                        <a:rPr sz="15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заявка 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была</a:t>
                      </a:r>
                      <a:r>
                        <a:rPr sz="15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принята!»)</a:t>
                      </a:r>
                      <a:endParaRPr sz="15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3244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 err="1">
                          <a:latin typeface="Verdana"/>
                          <a:cs typeface="Verdana"/>
                        </a:rPr>
                        <a:t>Отрицательные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 err="1" smtClean="0">
                          <a:latin typeface="Verdana"/>
                          <a:cs typeface="Verdana"/>
                        </a:rPr>
                        <a:t>стороны</a:t>
                      </a:r>
                      <a:r>
                        <a:rPr sz="1500" b="1" spc="-5" dirty="0" smtClean="0">
                          <a:latin typeface="Verdana"/>
                          <a:cs typeface="Verdana"/>
                        </a:rPr>
                        <a:t>:</a:t>
                      </a:r>
                      <a:r>
                        <a:rPr lang="de-DE" sz="1500" b="1" spc="-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de-DE" sz="1500" b="0" spc="-5" dirty="0" smtClean="0">
                          <a:latin typeface="Verdana"/>
                          <a:cs typeface="Verdana"/>
                        </a:rPr>
                        <a:t>???</a:t>
                      </a:r>
                      <a:r>
                        <a:rPr sz="1500" b="1" spc="-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 err="1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самовосхваление</a:t>
                      </a:r>
                      <a:r>
                        <a:rPr sz="1500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создает</a:t>
                      </a:r>
                      <a:r>
                        <a:rPr sz="1500" spc="-15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высокомерное  </a:t>
                      </a:r>
                      <a:r>
                        <a:rPr sz="15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впечатление </a:t>
                      </a:r>
                      <a:r>
                        <a:rPr sz="15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у</a:t>
                      </a:r>
                      <a:r>
                        <a:rPr sz="1500" spc="-7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окружающих</a:t>
                      </a:r>
                      <a:endParaRPr sz="1500" dirty="0">
                        <a:solidFill>
                          <a:schemeClr val="bg1"/>
                        </a:solidFill>
                        <a:latin typeface="Verdana"/>
                        <a:cs typeface="Verdana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Положительные</a:t>
                      </a:r>
                      <a:r>
                        <a:rPr sz="1500" b="1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10" dirty="0" err="1">
                          <a:latin typeface="Verdana"/>
                          <a:cs typeface="Verdana"/>
                        </a:rPr>
                        <a:t>стороны</a:t>
                      </a:r>
                      <a:r>
                        <a:rPr sz="1500" b="1" spc="-10" dirty="0" smtClean="0">
                          <a:latin typeface="Verdana"/>
                          <a:cs typeface="Verdana"/>
                        </a:rPr>
                        <a:t>:</a:t>
                      </a:r>
                      <a:r>
                        <a:rPr lang="de-DE" sz="1500" b="1" spc="-1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de-DE" sz="1500" b="0" spc="-10" dirty="0" smtClean="0">
                          <a:latin typeface="Verdana"/>
                          <a:cs typeface="Verdana"/>
                        </a:rPr>
                        <a:t>???</a:t>
                      </a:r>
                      <a:endParaRPr sz="1500" b="0" dirty="0">
                        <a:latin typeface="Verdana"/>
                        <a:cs typeface="Verdana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5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самовосхваления повышает</a:t>
                      </a:r>
                      <a:r>
                        <a:rPr sz="1500" spc="-16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самооценку</a:t>
                      </a:r>
                      <a:endParaRPr sz="1500" dirty="0">
                        <a:solidFill>
                          <a:schemeClr val="bg1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51699">
                <a:tc>
                  <a:txBody>
                    <a:bodyPr/>
                    <a:lstStyle/>
                    <a:p>
                      <a:pPr marL="84455" marR="577850">
                        <a:lnSpc>
                          <a:spcPct val="110000"/>
                        </a:lnSpc>
                        <a:spcBef>
                          <a:spcPts val="12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Атрибуция:</a:t>
                      </a:r>
                      <a:r>
                        <a:rPr sz="1500" b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dirty="0">
                          <a:latin typeface="Verdana"/>
                          <a:cs typeface="Verdana"/>
                        </a:rPr>
                        <a:t>другие/совпадение  </a:t>
                      </a:r>
                      <a:r>
                        <a:rPr sz="15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«Я,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должно быть, был  единственным</a:t>
                      </a:r>
                      <a:r>
                        <a:rPr sz="15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заинтересованным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dirty="0">
                          <a:latin typeface="Verdana"/>
                          <a:cs typeface="Verdana"/>
                        </a:rPr>
                        <a:t>лицом.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Какая</a:t>
                      </a:r>
                      <a:r>
                        <a:rPr sz="15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удача!»)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Отрицательные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</a:t>
                      </a:r>
                      <a:r>
                        <a:rPr sz="1500" b="1" spc="5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de-DE" sz="1500" b="0" spc="5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???</a:t>
                      </a:r>
                      <a:r>
                        <a:rPr sz="1500" spc="-5" dirty="0" err="1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самооценка</a:t>
                      </a:r>
                      <a:endParaRPr sz="1500" dirty="0">
                        <a:solidFill>
                          <a:schemeClr val="bg1"/>
                        </a:solidFill>
                        <a:latin typeface="Verdana"/>
                        <a:cs typeface="Verdana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5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не</a:t>
                      </a:r>
                      <a:r>
                        <a:rPr sz="1500" spc="-7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увеличивается</a:t>
                      </a:r>
                      <a:endParaRPr sz="1500" dirty="0">
                        <a:solidFill>
                          <a:schemeClr val="bg1"/>
                        </a:solidFill>
                        <a:latin typeface="Verdana"/>
                        <a:cs typeface="Verdana"/>
                      </a:endParaRPr>
                    </a:p>
                    <a:p>
                      <a:pPr marL="86360" marR="93980">
                        <a:lnSpc>
                          <a:spcPct val="100000"/>
                        </a:lnSpc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Положительные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 </a:t>
                      </a:r>
                      <a:r>
                        <a:rPr lang="de-DE" sz="1500" b="0" spc="-10" dirty="0" smtClean="0">
                          <a:solidFill>
                            <a:schemeClr val="tx1"/>
                          </a:solidFill>
                          <a:latin typeface="Verdana"/>
                          <a:cs typeface="Verdana"/>
                        </a:rPr>
                        <a:t>???</a:t>
                      </a:r>
                      <a:r>
                        <a:rPr sz="1500" spc="-5" dirty="0" err="1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Вы</a:t>
                      </a:r>
                      <a:r>
                        <a:rPr sz="1500" spc="-5" dirty="0" smtClean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скромен с  </a:t>
                      </a:r>
                      <a:r>
                        <a:rPr sz="1500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хорошими </a:t>
                      </a:r>
                      <a:r>
                        <a:rPr sz="15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манерами и</a:t>
                      </a:r>
                      <a:r>
                        <a:rPr sz="1500" spc="-6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solidFill>
                            <a:schemeClr val="bg1"/>
                          </a:solidFill>
                          <a:latin typeface="Verdana"/>
                          <a:cs typeface="Verdana"/>
                        </a:rPr>
                        <a:t>этикетом</a:t>
                      </a:r>
                      <a:endParaRPr sz="1500" dirty="0">
                        <a:solidFill>
                          <a:schemeClr val="bg1"/>
                        </a:solidFill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205851" y="981075"/>
            <a:ext cx="504825" cy="503555"/>
          </a:xfrm>
          <a:custGeom>
            <a:avLst/>
            <a:gdLst/>
            <a:ahLst/>
            <a:cxnLst/>
            <a:rect l="l" t="t" r="r" b="b"/>
            <a:pathLst>
              <a:path w="504825" h="503555">
                <a:moveTo>
                  <a:pt x="252349" y="0"/>
                </a:moveTo>
                <a:lnTo>
                  <a:pt x="206968" y="4053"/>
                </a:lnTo>
                <a:lnTo>
                  <a:pt x="164265" y="15741"/>
                </a:lnTo>
                <a:lnTo>
                  <a:pt x="124949" y="34351"/>
                </a:lnTo>
                <a:lnTo>
                  <a:pt x="89731" y="59173"/>
                </a:lnTo>
                <a:lnTo>
                  <a:pt x="59323" y="89496"/>
                </a:lnTo>
                <a:lnTo>
                  <a:pt x="34435" y="124610"/>
                </a:lnTo>
                <a:lnTo>
                  <a:pt x="15778" y="163804"/>
                </a:lnTo>
                <a:lnTo>
                  <a:pt x="4063" y="206366"/>
                </a:lnTo>
                <a:lnTo>
                  <a:pt x="0" y="251587"/>
                </a:lnTo>
                <a:lnTo>
                  <a:pt x="4063" y="296811"/>
                </a:lnTo>
                <a:lnTo>
                  <a:pt x="15778" y="339385"/>
                </a:lnTo>
                <a:lnTo>
                  <a:pt x="34435" y="378596"/>
                </a:lnTo>
                <a:lnTo>
                  <a:pt x="59323" y="413730"/>
                </a:lnTo>
                <a:lnTo>
                  <a:pt x="89731" y="444074"/>
                </a:lnTo>
                <a:lnTo>
                  <a:pt x="124949" y="468916"/>
                </a:lnTo>
                <a:lnTo>
                  <a:pt x="164265" y="487543"/>
                </a:lnTo>
                <a:lnTo>
                  <a:pt x="206968" y="499242"/>
                </a:lnTo>
                <a:lnTo>
                  <a:pt x="252349" y="503300"/>
                </a:lnTo>
                <a:lnTo>
                  <a:pt x="297733" y="499242"/>
                </a:lnTo>
                <a:lnTo>
                  <a:pt x="340449" y="487543"/>
                </a:lnTo>
                <a:lnTo>
                  <a:pt x="379781" y="468916"/>
                </a:lnTo>
                <a:lnTo>
                  <a:pt x="415019" y="444074"/>
                </a:lnTo>
                <a:lnTo>
                  <a:pt x="445448" y="413730"/>
                </a:lnTo>
                <a:lnTo>
                  <a:pt x="470356" y="378596"/>
                </a:lnTo>
                <a:lnTo>
                  <a:pt x="489030" y="339385"/>
                </a:lnTo>
                <a:lnTo>
                  <a:pt x="500757" y="296811"/>
                </a:lnTo>
                <a:lnTo>
                  <a:pt x="504825" y="251587"/>
                </a:lnTo>
                <a:lnTo>
                  <a:pt x="500757" y="206366"/>
                </a:lnTo>
                <a:lnTo>
                  <a:pt x="489030" y="163804"/>
                </a:lnTo>
                <a:lnTo>
                  <a:pt x="470356" y="124610"/>
                </a:lnTo>
                <a:lnTo>
                  <a:pt x="445448" y="89496"/>
                </a:lnTo>
                <a:lnTo>
                  <a:pt x="415019" y="59173"/>
                </a:lnTo>
                <a:lnTo>
                  <a:pt x="379781" y="34351"/>
                </a:lnTo>
                <a:lnTo>
                  <a:pt x="340449" y="15741"/>
                </a:lnTo>
                <a:lnTo>
                  <a:pt x="297733" y="4053"/>
                </a:lnTo>
                <a:lnTo>
                  <a:pt x="252349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05851" y="981075"/>
            <a:ext cx="504825" cy="503555"/>
          </a:xfrm>
          <a:custGeom>
            <a:avLst/>
            <a:gdLst/>
            <a:ahLst/>
            <a:cxnLst/>
            <a:rect l="l" t="t" r="r" b="b"/>
            <a:pathLst>
              <a:path w="504825" h="503555">
                <a:moveTo>
                  <a:pt x="0" y="251587"/>
                </a:moveTo>
                <a:lnTo>
                  <a:pt x="4063" y="206366"/>
                </a:lnTo>
                <a:lnTo>
                  <a:pt x="15778" y="163804"/>
                </a:lnTo>
                <a:lnTo>
                  <a:pt x="34435" y="124610"/>
                </a:lnTo>
                <a:lnTo>
                  <a:pt x="59323" y="89496"/>
                </a:lnTo>
                <a:lnTo>
                  <a:pt x="89731" y="59173"/>
                </a:lnTo>
                <a:lnTo>
                  <a:pt x="124949" y="34351"/>
                </a:lnTo>
                <a:lnTo>
                  <a:pt x="164265" y="15741"/>
                </a:lnTo>
                <a:lnTo>
                  <a:pt x="206968" y="4053"/>
                </a:lnTo>
                <a:lnTo>
                  <a:pt x="252349" y="0"/>
                </a:lnTo>
                <a:lnTo>
                  <a:pt x="297733" y="4053"/>
                </a:lnTo>
                <a:lnTo>
                  <a:pt x="340449" y="15741"/>
                </a:lnTo>
                <a:lnTo>
                  <a:pt x="379781" y="34351"/>
                </a:lnTo>
                <a:lnTo>
                  <a:pt x="415019" y="59173"/>
                </a:lnTo>
                <a:lnTo>
                  <a:pt x="445448" y="89496"/>
                </a:lnTo>
                <a:lnTo>
                  <a:pt x="470356" y="124610"/>
                </a:lnTo>
                <a:lnTo>
                  <a:pt x="489030" y="163804"/>
                </a:lnTo>
                <a:lnTo>
                  <a:pt x="500757" y="206366"/>
                </a:lnTo>
                <a:lnTo>
                  <a:pt x="504825" y="251587"/>
                </a:lnTo>
                <a:lnTo>
                  <a:pt x="500757" y="296811"/>
                </a:lnTo>
                <a:lnTo>
                  <a:pt x="489030" y="339385"/>
                </a:lnTo>
                <a:lnTo>
                  <a:pt x="470356" y="378596"/>
                </a:lnTo>
                <a:lnTo>
                  <a:pt x="445448" y="413730"/>
                </a:lnTo>
                <a:lnTo>
                  <a:pt x="415019" y="444074"/>
                </a:lnTo>
                <a:lnTo>
                  <a:pt x="379781" y="468916"/>
                </a:lnTo>
                <a:lnTo>
                  <a:pt x="340449" y="487543"/>
                </a:lnTo>
                <a:lnTo>
                  <a:pt x="297733" y="499242"/>
                </a:lnTo>
                <a:lnTo>
                  <a:pt x="252349" y="503300"/>
                </a:lnTo>
                <a:lnTo>
                  <a:pt x="206968" y="499242"/>
                </a:lnTo>
                <a:lnTo>
                  <a:pt x="164265" y="487543"/>
                </a:lnTo>
                <a:lnTo>
                  <a:pt x="124949" y="468916"/>
                </a:lnTo>
                <a:lnTo>
                  <a:pt x="89731" y="444074"/>
                </a:lnTo>
                <a:lnTo>
                  <a:pt x="59323" y="413730"/>
                </a:lnTo>
                <a:lnTo>
                  <a:pt x="34435" y="378596"/>
                </a:lnTo>
                <a:lnTo>
                  <a:pt x="15778" y="339385"/>
                </a:lnTo>
                <a:lnTo>
                  <a:pt x="4063" y="296811"/>
                </a:lnTo>
                <a:lnTo>
                  <a:pt x="0" y="25158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18372" y="113030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27812" y="0"/>
                </a:moveTo>
                <a:lnTo>
                  <a:pt x="16984" y="2184"/>
                </a:lnTo>
                <a:lnTo>
                  <a:pt x="8143" y="8143"/>
                </a:lnTo>
                <a:lnTo>
                  <a:pt x="2184" y="16984"/>
                </a:lnTo>
                <a:lnTo>
                  <a:pt x="0" y="27812"/>
                </a:lnTo>
                <a:lnTo>
                  <a:pt x="2184" y="38568"/>
                </a:lnTo>
                <a:lnTo>
                  <a:pt x="8143" y="47371"/>
                </a:lnTo>
                <a:lnTo>
                  <a:pt x="16984" y="53316"/>
                </a:lnTo>
                <a:lnTo>
                  <a:pt x="27812" y="55499"/>
                </a:lnTo>
                <a:lnTo>
                  <a:pt x="38661" y="53316"/>
                </a:lnTo>
                <a:lnTo>
                  <a:pt x="47545" y="47371"/>
                </a:lnTo>
                <a:lnTo>
                  <a:pt x="53548" y="38568"/>
                </a:lnTo>
                <a:lnTo>
                  <a:pt x="55752" y="27812"/>
                </a:lnTo>
                <a:lnTo>
                  <a:pt x="53548" y="16984"/>
                </a:lnTo>
                <a:lnTo>
                  <a:pt x="47545" y="8143"/>
                </a:lnTo>
                <a:lnTo>
                  <a:pt x="38661" y="2184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18372" y="113030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0" y="27812"/>
                </a:moveTo>
                <a:lnTo>
                  <a:pt x="2184" y="16984"/>
                </a:lnTo>
                <a:lnTo>
                  <a:pt x="8143" y="8143"/>
                </a:lnTo>
                <a:lnTo>
                  <a:pt x="16984" y="2184"/>
                </a:lnTo>
                <a:lnTo>
                  <a:pt x="27812" y="0"/>
                </a:lnTo>
                <a:lnTo>
                  <a:pt x="38661" y="2184"/>
                </a:lnTo>
                <a:lnTo>
                  <a:pt x="47545" y="8143"/>
                </a:lnTo>
                <a:lnTo>
                  <a:pt x="53548" y="16984"/>
                </a:lnTo>
                <a:lnTo>
                  <a:pt x="55752" y="27812"/>
                </a:lnTo>
                <a:lnTo>
                  <a:pt x="53548" y="38568"/>
                </a:lnTo>
                <a:lnTo>
                  <a:pt x="47545" y="47371"/>
                </a:lnTo>
                <a:lnTo>
                  <a:pt x="38661" y="53316"/>
                </a:lnTo>
                <a:lnTo>
                  <a:pt x="27812" y="55499"/>
                </a:lnTo>
                <a:lnTo>
                  <a:pt x="16984" y="53316"/>
                </a:lnTo>
                <a:lnTo>
                  <a:pt x="8143" y="47371"/>
                </a:lnTo>
                <a:lnTo>
                  <a:pt x="2184" y="38568"/>
                </a:lnTo>
                <a:lnTo>
                  <a:pt x="0" y="2781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38591" y="112293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27812" y="0"/>
                </a:moveTo>
                <a:lnTo>
                  <a:pt x="16984" y="2182"/>
                </a:lnTo>
                <a:lnTo>
                  <a:pt x="8143" y="8127"/>
                </a:lnTo>
                <a:lnTo>
                  <a:pt x="2184" y="16930"/>
                </a:lnTo>
                <a:lnTo>
                  <a:pt x="0" y="27686"/>
                </a:lnTo>
                <a:lnTo>
                  <a:pt x="2184" y="38514"/>
                </a:lnTo>
                <a:lnTo>
                  <a:pt x="8143" y="47355"/>
                </a:lnTo>
                <a:lnTo>
                  <a:pt x="16984" y="53314"/>
                </a:lnTo>
                <a:lnTo>
                  <a:pt x="27812" y="55499"/>
                </a:lnTo>
                <a:lnTo>
                  <a:pt x="38715" y="53314"/>
                </a:lnTo>
                <a:lnTo>
                  <a:pt x="47593" y="47355"/>
                </a:lnTo>
                <a:lnTo>
                  <a:pt x="53566" y="38514"/>
                </a:lnTo>
                <a:lnTo>
                  <a:pt x="55752" y="27686"/>
                </a:lnTo>
                <a:lnTo>
                  <a:pt x="53566" y="16930"/>
                </a:lnTo>
                <a:lnTo>
                  <a:pt x="47593" y="8127"/>
                </a:lnTo>
                <a:lnTo>
                  <a:pt x="38715" y="2182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38591" y="112293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0" y="27686"/>
                </a:moveTo>
                <a:lnTo>
                  <a:pt x="2184" y="16930"/>
                </a:lnTo>
                <a:lnTo>
                  <a:pt x="8143" y="8127"/>
                </a:lnTo>
                <a:lnTo>
                  <a:pt x="16984" y="2182"/>
                </a:lnTo>
                <a:lnTo>
                  <a:pt x="27812" y="0"/>
                </a:lnTo>
                <a:lnTo>
                  <a:pt x="38715" y="2182"/>
                </a:lnTo>
                <a:lnTo>
                  <a:pt x="47593" y="8127"/>
                </a:lnTo>
                <a:lnTo>
                  <a:pt x="53566" y="16930"/>
                </a:lnTo>
                <a:lnTo>
                  <a:pt x="55752" y="27686"/>
                </a:lnTo>
                <a:lnTo>
                  <a:pt x="53566" y="38514"/>
                </a:lnTo>
                <a:lnTo>
                  <a:pt x="47593" y="47355"/>
                </a:lnTo>
                <a:lnTo>
                  <a:pt x="38715" y="53314"/>
                </a:lnTo>
                <a:lnTo>
                  <a:pt x="27812" y="55499"/>
                </a:lnTo>
                <a:lnTo>
                  <a:pt x="16984" y="53314"/>
                </a:lnTo>
                <a:lnTo>
                  <a:pt x="8143" y="47355"/>
                </a:lnTo>
                <a:lnTo>
                  <a:pt x="2184" y="38514"/>
                </a:lnTo>
                <a:lnTo>
                  <a:pt x="0" y="2768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06054" y="1335024"/>
            <a:ext cx="306070" cy="66675"/>
          </a:xfrm>
          <a:custGeom>
            <a:avLst/>
            <a:gdLst/>
            <a:ahLst/>
            <a:cxnLst/>
            <a:rect l="l" t="t" r="r" b="b"/>
            <a:pathLst>
              <a:path w="306070" h="66675">
                <a:moveTo>
                  <a:pt x="305689" y="0"/>
                </a:moveTo>
                <a:lnTo>
                  <a:pt x="274895" y="26447"/>
                </a:lnTo>
                <a:lnTo>
                  <a:pt x="239934" y="46608"/>
                </a:lnTo>
                <a:lnTo>
                  <a:pt x="201783" y="60007"/>
                </a:lnTo>
                <a:lnTo>
                  <a:pt x="161417" y="66166"/>
                </a:lnTo>
                <a:lnTo>
                  <a:pt x="117103" y="64297"/>
                </a:lnTo>
                <a:lnTo>
                  <a:pt x="74564" y="53689"/>
                </a:lnTo>
                <a:lnTo>
                  <a:pt x="35097" y="34841"/>
                </a:lnTo>
                <a:lnTo>
                  <a:pt x="0" y="8254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65551" y="1982851"/>
            <a:ext cx="2609850" cy="1957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91100" y="1341500"/>
            <a:ext cx="2821305" cy="1405255"/>
          </a:xfrm>
          <a:custGeom>
            <a:avLst/>
            <a:gdLst/>
            <a:ahLst/>
            <a:cxnLst/>
            <a:rect l="l" t="t" r="r" b="b"/>
            <a:pathLst>
              <a:path w="2821304" h="1405255">
                <a:moveTo>
                  <a:pt x="1175385" y="889000"/>
                </a:moveTo>
                <a:lnTo>
                  <a:pt x="470153" y="889000"/>
                </a:lnTo>
                <a:lnTo>
                  <a:pt x="76200" y="1404874"/>
                </a:lnTo>
                <a:lnTo>
                  <a:pt x="1175385" y="889000"/>
                </a:lnTo>
                <a:close/>
              </a:path>
              <a:path w="2821304" h="1405255">
                <a:moveTo>
                  <a:pt x="2672842" y="0"/>
                </a:moveTo>
                <a:lnTo>
                  <a:pt x="148209" y="0"/>
                </a:lnTo>
                <a:lnTo>
                  <a:pt x="101339" y="7548"/>
                </a:lnTo>
                <a:lnTo>
                  <a:pt x="60652" y="28569"/>
                </a:lnTo>
                <a:lnTo>
                  <a:pt x="28578" y="60624"/>
                </a:lnTo>
                <a:lnTo>
                  <a:pt x="7549" y="101274"/>
                </a:lnTo>
                <a:lnTo>
                  <a:pt x="0" y="148082"/>
                </a:lnTo>
                <a:lnTo>
                  <a:pt x="0" y="740790"/>
                </a:lnTo>
                <a:lnTo>
                  <a:pt x="7549" y="787611"/>
                </a:lnTo>
                <a:lnTo>
                  <a:pt x="28578" y="828292"/>
                </a:lnTo>
                <a:lnTo>
                  <a:pt x="60652" y="860385"/>
                </a:lnTo>
                <a:lnTo>
                  <a:pt x="101339" y="881437"/>
                </a:lnTo>
                <a:lnTo>
                  <a:pt x="148209" y="889000"/>
                </a:lnTo>
                <a:lnTo>
                  <a:pt x="2672842" y="889000"/>
                </a:lnTo>
                <a:lnTo>
                  <a:pt x="2719662" y="881437"/>
                </a:lnTo>
                <a:lnTo>
                  <a:pt x="2760343" y="860385"/>
                </a:lnTo>
                <a:lnTo>
                  <a:pt x="2792436" y="828292"/>
                </a:lnTo>
                <a:lnTo>
                  <a:pt x="2813488" y="787611"/>
                </a:lnTo>
                <a:lnTo>
                  <a:pt x="2821051" y="740790"/>
                </a:lnTo>
                <a:lnTo>
                  <a:pt x="2821051" y="148082"/>
                </a:lnTo>
                <a:lnTo>
                  <a:pt x="2813488" y="101274"/>
                </a:lnTo>
                <a:lnTo>
                  <a:pt x="2792436" y="60624"/>
                </a:lnTo>
                <a:lnTo>
                  <a:pt x="2760343" y="28569"/>
                </a:lnTo>
                <a:lnTo>
                  <a:pt x="2719662" y="7548"/>
                </a:lnTo>
                <a:lnTo>
                  <a:pt x="26728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1100" y="1341500"/>
            <a:ext cx="2821305" cy="1405255"/>
          </a:xfrm>
          <a:custGeom>
            <a:avLst/>
            <a:gdLst/>
            <a:ahLst/>
            <a:cxnLst/>
            <a:rect l="l" t="t" r="r" b="b"/>
            <a:pathLst>
              <a:path w="2821304" h="1405255">
                <a:moveTo>
                  <a:pt x="0" y="148082"/>
                </a:moveTo>
                <a:lnTo>
                  <a:pt x="7549" y="101274"/>
                </a:lnTo>
                <a:lnTo>
                  <a:pt x="28578" y="60624"/>
                </a:lnTo>
                <a:lnTo>
                  <a:pt x="60652" y="28569"/>
                </a:lnTo>
                <a:lnTo>
                  <a:pt x="101339" y="7548"/>
                </a:lnTo>
                <a:lnTo>
                  <a:pt x="148209" y="0"/>
                </a:lnTo>
                <a:lnTo>
                  <a:pt x="470153" y="0"/>
                </a:lnTo>
                <a:lnTo>
                  <a:pt x="1175385" y="0"/>
                </a:lnTo>
                <a:lnTo>
                  <a:pt x="2672842" y="0"/>
                </a:lnTo>
                <a:lnTo>
                  <a:pt x="2719662" y="7548"/>
                </a:lnTo>
                <a:lnTo>
                  <a:pt x="2760343" y="28569"/>
                </a:lnTo>
                <a:lnTo>
                  <a:pt x="2792436" y="60624"/>
                </a:lnTo>
                <a:lnTo>
                  <a:pt x="2813488" y="101274"/>
                </a:lnTo>
                <a:lnTo>
                  <a:pt x="2821051" y="148082"/>
                </a:lnTo>
                <a:lnTo>
                  <a:pt x="2821051" y="518540"/>
                </a:lnTo>
                <a:lnTo>
                  <a:pt x="2821051" y="740790"/>
                </a:lnTo>
                <a:lnTo>
                  <a:pt x="2813488" y="787611"/>
                </a:lnTo>
                <a:lnTo>
                  <a:pt x="2792436" y="828292"/>
                </a:lnTo>
                <a:lnTo>
                  <a:pt x="2760343" y="860385"/>
                </a:lnTo>
                <a:lnTo>
                  <a:pt x="2719662" y="881437"/>
                </a:lnTo>
                <a:lnTo>
                  <a:pt x="2672842" y="889000"/>
                </a:lnTo>
                <a:lnTo>
                  <a:pt x="1175385" y="889000"/>
                </a:lnTo>
                <a:lnTo>
                  <a:pt x="76200" y="1404874"/>
                </a:lnTo>
                <a:lnTo>
                  <a:pt x="470153" y="889000"/>
                </a:lnTo>
                <a:lnTo>
                  <a:pt x="148209" y="889000"/>
                </a:lnTo>
                <a:lnTo>
                  <a:pt x="101339" y="881437"/>
                </a:lnTo>
                <a:lnTo>
                  <a:pt x="60652" y="860385"/>
                </a:lnTo>
                <a:lnTo>
                  <a:pt x="28578" y="828292"/>
                </a:lnTo>
                <a:lnTo>
                  <a:pt x="7549" y="787611"/>
                </a:lnTo>
                <a:lnTo>
                  <a:pt x="0" y="740790"/>
                </a:lnTo>
                <a:lnTo>
                  <a:pt x="0" y="518540"/>
                </a:lnTo>
                <a:lnTo>
                  <a:pt x="0" y="14808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00903" y="1428750"/>
            <a:ext cx="2400935" cy="648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400" dirty="0">
                <a:latin typeface="Verdana"/>
                <a:cs typeface="Verdana"/>
              </a:rPr>
              <a:t>Квартира </a:t>
            </a:r>
            <a:r>
              <a:rPr sz="1400" spc="-5" dirty="0">
                <a:latin typeface="Verdana"/>
                <a:cs typeface="Verdana"/>
              </a:rPr>
              <a:t>Ваша! </a:t>
            </a:r>
            <a:r>
              <a:rPr sz="1400" dirty="0">
                <a:latin typeface="Verdana"/>
                <a:cs typeface="Verdana"/>
              </a:rPr>
              <a:t>Мы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рады  Вам в </a:t>
            </a:r>
            <a:r>
              <a:rPr sz="1400" spc="-5" dirty="0">
                <a:latin typeface="Verdana"/>
                <a:cs typeface="Verdana"/>
              </a:rPr>
              <a:t>качестве нашего  нового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арендатора!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1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12</a:t>
            </a:r>
            <a:endParaRPr sz="1800" baseline="2314" dirty="0"/>
          </a:p>
        </p:txBody>
      </p:sp>
      <p:sp>
        <p:nvSpPr>
          <p:cNvPr id="19" name="object 3"/>
          <p:cNvSpPr txBox="1">
            <a:spLocks/>
          </p:cNvSpPr>
          <p:nvPr/>
        </p:nvSpPr>
        <p:spPr>
          <a:xfrm>
            <a:off x="0" y="70247"/>
            <a:ext cx="914399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501015" algn="ctr"/>
            <a:r>
              <a:rPr lang="ru-RU" spc="-5" dirty="0"/>
              <a:t>Последствия некоторых стилей атрибуции при</a:t>
            </a:r>
            <a:r>
              <a:rPr lang="ru-RU" spc="-70" dirty="0"/>
              <a:t> </a:t>
            </a:r>
            <a:r>
              <a:rPr lang="ru-RU" spc="-5" dirty="0"/>
              <a:t>позитивных событиях</a:t>
            </a:r>
            <a:endParaRPr lang="ru-RU" kern="0" spc="-5" dirty="0"/>
          </a:p>
        </p:txBody>
      </p:sp>
      <p:sp>
        <p:nvSpPr>
          <p:cNvPr id="22" name="object 6"/>
          <p:cNvSpPr txBox="1"/>
          <p:nvPr/>
        </p:nvSpPr>
        <p:spPr>
          <a:xfrm>
            <a:off x="78739" y="6715849"/>
            <a:ext cx="44932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en-US" sz="800" i="1" spc="-5" dirty="0">
                <a:latin typeface="Verdana"/>
                <a:cs typeface="Verdana"/>
              </a:rPr>
              <a:t>(“Secret handshakes”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5" dirty="0">
                <a:latin typeface="Verdana"/>
                <a:cs typeface="Verdana"/>
              </a:rPr>
              <a:t>The infamous </a:t>
            </a:r>
            <a:r>
              <a:rPr lang="en-US" sz="800" i="1" spc="-5" dirty="0" err="1">
                <a:latin typeface="Verdana"/>
                <a:cs typeface="Verdana"/>
              </a:rPr>
              <a:t>gdub</a:t>
            </a:r>
            <a:r>
              <a:rPr lang="en-US" sz="800" i="1" spc="-5" dirty="0">
                <a:latin typeface="Verdana"/>
                <a:cs typeface="Verdana"/>
              </a:rPr>
              <a:t> </a:t>
            </a:r>
            <a:r>
              <a:rPr lang="en-US" sz="800" i="1" dirty="0">
                <a:latin typeface="Verdana"/>
                <a:cs typeface="Verdana"/>
              </a:rPr>
              <a:t>; </a:t>
            </a:r>
            <a:r>
              <a:rPr lang="en-US" sz="800" i="1" spc="-5" dirty="0">
                <a:latin typeface="Verdana"/>
                <a:cs typeface="Verdana"/>
              </a:rPr>
              <a:t>"Smiley”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5" dirty="0">
                <a:latin typeface="Verdana"/>
                <a:cs typeface="Verdana"/>
              </a:rPr>
              <a:t>Ruth</a:t>
            </a:r>
            <a:r>
              <a:rPr lang="en-US" sz="800" i="1" spc="180" dirty="0">
                <a:latin typeface="Verdana"/>
                <a:cs typeface="Verdana"/>
              </a:rPr>
              <a:t> </a:t>
            </a:r>
            <a:r>
              <a:rPr lang="en-US" sz="800" i="1" spc="-5" dirty="0" err="1">
                <a:latin typeface="Verdana"/>
                <a:cs typeface="Verdana"/>
              </a:rPr>
              <a:t>Veckenstedt</a:t>
            </a:r>
            <a:r>
              <a:rPr lang="en-US" sz="800" i="1" spc="-5" dirty="0">
                <a:latin typeface="Verdana"/>
                <a:cs typeface="Verdana"/>
              </a:rPr>
              <a:t>)</a:t>
            </a:r>
            <a:endParaRPr lang="en-US" sz="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236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2250" y="4314825"/>
          <a:ext cx="8664575" cy="23320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1000"/>
                <a:gridCol w="4473575"/>
              </a:tblGrid>
              <a:tr h="1280337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Атрибуция: </a:t>
                      </a:r>
                      <a:r>
                        <a:rPr sz="1500" b="1" dirty="0">
                          <a:latin typeface="Verdana"/>
                          <a:cs typeface="Verdana"/>
                        </a:rPr>
                        <a:t>я</a:t>
                      </a:r>
                      <a:r>
                        <a:rPr sz="1500" b="1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лично</a:t>
                      </a:r>
                      <a:endParaRPr sz="1500" dirty="0">
                        <a:latin typeface="Verdana"/>
                        <a:cs typeface="Verdana"/>
                      </a:endParaRPr>
                    </a:p>
                    <a:p>
                      <a:pPr marL="84455" marR="6254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«Я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произвел хорошее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впечатление.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Конечно, моя</a:t>
                      </a:r>
                      <a:r>
                        <a:rPr sz="15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заявка 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была</a:t>
                      </a:r>
                      <a:r>
                        <a:rPr sz="15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принята!»)</a:t>
                      </a:r>
                      <a:endParaRPr sz="15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3244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Отрицательные стороны: 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самовосхваление создает</a:t>
                      </a:r>
                      <a:r>
                        <a:rPr sz="15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высокомерное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впечатление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у</a:t>
                      </a:r>
                      <a:r>
                        <a:rPr sz="15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окружающих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Положительные</a:t>
                      </a:r>
                      <a:r>
                        <a:rPr sz="1500" b="1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500" dirty="0">
                          <a:latin typeface="Verdana"/>
                          <a:cs typeface="Verdana"/>
                        </a:rPr>
                        <a:t>самовосхваления повышает</a:t>
                      </a:r>
                      <a:r>
                        <a:rPr sz="15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самооценку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51699">
                <a:tc>
                  <a:txBody>
                    <a:bodyPr/>
                    <a:lstStyle/>
                    <a:p>
                      <a:pPr marL="84455" marR="577850">
                        <a:lnSpc>
                          <a:spcPct val="110000"/>
                        </a:lnSpc>
                        <a:spcBef>
                          <a:spcPts val="12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Атрибуция:</a:t>
                      </a:r>
                      <a:r>
                        <a:rPr sz="1500" b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dirty="0">
                          <a:latin typeface="Verdana"/>
                          <a:cs typeface="Verdana"/>
                        </a:rPr>
                        <a:t>другие/совпадение  </a:t>
                      </a:r>
                      <a:r>
                        <a:rPr sz="15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«Я,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должно быть, был  единственным</a:t>
                      </a:r>
                      <a:r>
                        <a:rPr sz="15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заинтересованным</a:t>
                      </a: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dirty="0">
                          <a:latin typeface="Verdana"/>
                          <a:cs typeface="Verdana"/>
                        </a:rPr>
                        <a:t>лицом.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Какая</a:t>
                      </a:r>
                      <a:r>
                        <a:rPr sz="15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удача!»)</a:t>
                      </a:r>
                      <a:endParaRPr sz="15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Отрицательные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</a:t>
                      </a:r>
                      <a:r>
                        <a:rPr sz="1500" b="1" spc="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самооценка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500" dirty="0">
                          <a:latin typeface="Verdana"/>
                          <a:cs typeface="Verdana"/>
                        </a:rPr>
                        <a:t>не</a:t>
                      </a:r>
                      <a:r>
                        <a:rPr sz="15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увеличивается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6360" marR="93980">
                        <a:lnSpc>
                          <a:spcPct val="100000"/>
                        </a:lnSpc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Положительные </a:t>
                      </a:r>
                      <a:r>
                        <a:rPr sz="1500" b="1" spc="-10" dirty="0">
                          <a:latin typeface="Verdana"/>
                          <a:cs typeface="Verdana"/>
                        </a:rPr>
                        <a:t>стороны: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Вы скромен с 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хорошими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манерами и</a:t>
                      </a:r>
                      <a:r>
                        <a:rPr sz="15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этикетом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205851" y="981075"/>
            <a:ext cx="504825" cy="503555"/>
          </a:xfrm>
          <a:custGeom>
            <a:avLst/>
            <a:gdLst/>
            <a:ahLst/>
            <a:cxnLst/>
            <a:rect l="l" t="t" r="r" b="b"/>
            <a:pathLst>
              <a:path w="504825" h="503555">
                <a:moveTo>
                  <a:pt x="252349" y="0"/>
                </a:moveTo>
                <a:lnTo>
                  <a:pt x="206968" y="4053"/>
                </a:lnTo>
                <a:lnTo>
                  <a:pt x="164265" y="15741"/>
                </a:lnTo>
                <a:lnTo>
                  <a:pt x="124949" y="34351"/>
                </a:lnTo>
                <a:lnTo>
                  <a:pt x="89731" y="59173"/>
                </a:lnTo>
                <a:lnTo>
                  <a:pt x="59323" y="89496"/>
                </a:lnTo>
                <a:lnTo>
                  <a:pt x="34435" y="124610"/>
                </a:lnTo>
                <a:lnTo>
                  <a:pt x="15778" y="163804"/>
                </a:lnTo>
                <a:lnTo>
                  <a:pt x="4063" y="206366"/>
                </a:lnTo>
                <a:lnTo>
                  <a:pt x="0" y="251587"/>
                </a:lnTo>
                <a:lnTo>
                  <a:pt x="4063" y="296811"/>
                </a:lnTo>
                <a:lnTo>
                  <a:pt x="15778" y="339385"/>
                </a:lnTo>
                <a:lnTo>
                  <a:pt x="34435" y="378596"/>
                </a:lnTo>
                <a:lnTo>
                  <a:pt x="59323" y="413730"/>
                </a:lnTo>
                <a:lnTo>
                  <a:pt x="89731" y="444074"/>
                </a:lnTo>
                <a:lnTo>
                  <a:pt x="124949" y="468916"/>
                </a:lnTo>
                <a:lnTo>
                  <a:pt x="164265" y="487543"/>
                </a:lnTo>
                <a:lnTo>
                  <a:pt x="206968" y="499242"/>
                </a:lnTo>
                <a:lnTo>
                  <a:pt x="252349" y="503300"/>
                </a:lnTo>
                <a:lnTo>
                  <a:pt x="297733" y="499242"/>
                </a:lnTo>
                <a:lnTo>
                  <a:pt x="340449" y="487543"/>
                </a:lnTo>
                <a:lnTo>
                  <a:pt x="379781" y="468916"/>
                </a:lnTo>
                <a:lnTo>
                  <a:pt x="415019" y="444074"/>
                </a:lnTo>
                <a:lnTo>
                  <a:pt x="445448" y="413730"/>
                </a:lnTo>
                <a:lnTo>
                  <a:pt x="470356" y="378596"/>
                </a:lnTo>
                <a:lnTo>
                  <a:pt x="489030" y="339385"/>
                </a:lnTo>
                <a:lnTo>
                  <a:pt x="500757" y="296811"/>
                </a:lnTo>
                <a:lnTo>
                  <a:pt x="504825" y="251587"/>
                </a:lnTo>
                <a:lnTo>
                  <a:pt x="500757" y="206366"/>
                </a:lnTo>
                <a:lnTo>
                  <a:pt x="489030" y="163804"/>
                </a:lnTo>
                <a:lnTo>
                  <a:pt x="470356" y="124610"/>
                </a:lnTo>
                <a:lnTo>
                  <a:pt x="445448" y="89496"/>
                </a:lnTo>
                <a:lnTo>
                  <a:pt x="415019" y="59173"/>
                </a:lnTo>
                <a:lnTo>
                  <a:pt x="379781" y="34351"/>
                </a:lnTo>
                <a:lnTo>
                  <a:pt x="340449" y="15741"/>
                </a:lnTo>
                <a:lnTo>
                  <a:pt x="297733" y="4053"/>
                </a:lnTo>
                <a:lnTo>
                  <a:pt x="252349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05851" y="981075"/>
            <a:ext cx="504825" cy="503555"/>
          </a:xfrm>
          <a:custGeom>
            <a:avLst/>
            <a:gdLst/>
            <a:ahLst/>
            <a:cxnLst/>
            <a:rect l="l" t="t" r="r" b="b"/>
            <a:pathLst>
              <a:path w="504825" h="503555">
                <a:moveTo>
                  <a:pt x="0" y="251587"/>
                </a:moveTo>
                <a:lnTo>
                  <a:pt x="4063" y="206366"/>
                </a:lnTo>
                <a:lnTo>
                  <a:pt x="15778" y="163804"/>
                </a:lnTo>
                <a:lnTo>
                  <a:pt x="34435" y="124610"/>
                </a:lnTo>
                <a:lnTo>
                  <a:pt x="59323" y="89496"/>
                </a:lnTo>
                <a:lnTo>
                  <a:pt x="89731" y="59173"/>
                </a:lnTo>
                <a:lnTo>
                  <a:pt x="124949" y="34351"/>
                </a:lnTo>
                <a:lnTo>
                  <a:pt x="164265" y="15741"/>
                </a:lnTo>
                <a:lnTo>
                  <a:pt x="206968" y="4053"/>
                </a:lnTo>
                <a:lnTo>
                  <a:pt x="252349" y="0"/>
                </a:lnTo>
                <a:lnTo>
                  <a:pt x="297733" y="4053"/>
                </a:lnTo>
                <a:lnTo>
                  <a:pt x="340449" y="15741"/>
                </a:lnTo>
                <a:lnTo>
                  <a:pt x="379781" y="34351"/>
                </a:lnTo>
                <a:lnTo>
                  <a:pt x="415019" y="59173"/>
                </a:lnTo>
                <a:lnTo>
                  <a:pt x="445448" y="89496"/>
                </a:lnTo>
                <a:lnTo>
                  <a:pt x="470356" y="124610"/>
                </a:lnTo>
                <a:lnTo>
                  <a:pt x="489030" y="163804"/>
                </a:lnTo>
                <a:lnTo>
                  <a:pt x="500757" y="206366"/>
                </a:lnTo>
                <a:lnTo>
                  <a:pt x="504825" y="251587"/>
                </a:lnTo>
                <a:lnTo>
                  <a:pt x="500757" y="296811"/>
                </a:lnTo>
                <a:lnTo>
                  <a:pt x="489030" y="339385"/>
                </a:lnTo>
                <a:lnTo>
                  <a:pt x="470356" y="378596"/>
                </a:lnTo>
                <a:lnTo>
                  <a:pt x="445448" y="413730"/>
                </a:lnTo>
                <a:lnTo>
                  <a:pt x="415019" y="444074"/>
                </a:lnTo>
                <a:lnTo>
                  <a:pt x="379781" y="468916"/>
                </a:lnTo>
                <a:lnTo>
                  <a:pt x="340449" y="487543"/>
                </a:lnTo>
                <a:lnTo>
                  <a:pt x="297733" y="499242"/>
                </a:lnTo>
                <a:lnTo>
                  <a:pt x="252349" y="503300"/>
                </a:lnTo>
                <a:lnTo>
                  <a:pt x="206968" y="499242"/>
                </a:lnTo>
                <a:lnTo>
                  <a:pt x="164265" y="487543"/>
                </a:lnTo>
                <a:lnTo>
                  <a:pt x="124949" y="468916"/>
                </a:lnTo>
                <a:lnTo>
                  <a:pt x="89731" y="444074"/>
                </a:lnTo>
                <a:lnTo>
                  <a:pt x="59323" y="413730"/>
                </a:lnTo>
                <a:lnTo>
                  <a:pt x="34435" y="378596"/>
                </a:lnTo>
                <a:lnTo>
                  <a:pt x="15778" y="339385"/>
                </a:lnTo>
                <a:lnTo>
                  <a:pt x="4063" y="296811"/>
                </a:lnTo>
                <a:lnTo>
                  <a:pt x="0" y="25158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18372" y="113030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27812" y="0"/>
                </a:moveTo>
                <a:lnTo>
                  <a:pt x="16984" y="2184"/>
                </a:lnTo>
                <a:lnTo>
                  <a:pt x="8143" y="8143"/>
                </a:lnTo>
                <a:lnTo>
                  <a:pt x="2184" y="16984"/>
                </a:lnTo>
                <a:lnTo>
                  <a:pt x="0" y="27812"/>
                </a:lnTo>
                <a:lnTo>
                  <a:pt x="2184" y="38568"/>
                </a:lnTo>
                <a:lnTo>
                  <a:pt x="8143" y="47371"/>
                </a:lnTo>
                <a:lnTo>
                  <a:pt x="16984" y="53316"/>
                </a:lnTo>
                <a:lnTo>
                  <a:pt x="27812" y="55499"/>
                </a:lnTo>
                <a:lnTo>
                  <a:pt x="38661" y="53316"/>
                </a:lnTo>
                <a:lnTo>
                  <a:pt x="47545" y="47371"/>
                </a:lnTo>
                <a:lnTo>
                  <a:pt x="53548" y="38568"/>
                </a:lnTo>
                <a:lnTo>
                  <a:pt x="55752" y="27812"/>
                </a:lnTo>
                <a:lnTo>
                  <a:pt x="53548" y="16984"/>
                </a:lnTo>
                <a:lnTo>
                  <a:pt x="47545" y="8143"/>
                </a:lnTo>
                <a:lnTo>
                  <a:pt x="38661" y="2184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18372" y="113030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0" y="27812"/>
                </a:moveTo>
                <a:lnTo>
                  <a:pt x="2184" y="16984"/>
                </a:lnTo>
                <a:lnTo>
                  <a:pt x="8143" y="8143"/>
                </a:lnTo>
                <a:lnTo>
                  <a:pt x="16984" y="2184"/>
                </a:lnTo>
                <a:lnTo>
                  <a:pt x="27812" y="0"/>
                </a:lnTo>
                <a:lnTo>
                  <a:pt x="38661" y="2184"/>
                </a:lnTo>
                <a:lnTo>
                  <a:pt x="47545" y="8143"/>
                </a:lnTo>
                <a:lnTo>
                  <a:pt x="53548" y="16984"/>
                </a:lnTo>
                <a:lnTo>
                  <a:pt x="55752" y="27812"/>
                </a:lnTo>
                <a:lnTo>
                  <a:pt x="53548" y="38568"/>
                </a:lnTo>
                <a:lnTo>
                  <a:pt x="47545" y="47371"/>
                </a:lnTo>
                <a:lnTo>
                  <a:pt x="38661" y="53316"/>
                </a:lnTo>
                <a:lnTo>
                  <a:pt x="27812" y="55499"/>
                </a:lnTo>
                <a:lnTo>
                  <a:pt x="16984" y="53316"/>
                </a:lnTo>
                <a:lnTo>
                  <a:pt x="8143" y="47371"/>
                </a:lnTo>
                <a:lnTo>
                  <a:pt x="2184" y="38568"/>
                </a:lnTo>
                <a:lnTo>
                  <a:pt x="0" y="2781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38591" y="112293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27812" y="0"/>
                </a:moveTo>
                <a:lnTo>
                  <a:pt x="16984" y="2182"/>
                </a:lnTo>
                <a:lnTo>
                  <a:pt x="8143" y="8127"/>
                </a:lnTo>
                <a:lnTo>
                  <a:pt x="2184" y="16930"/>
                </a:lnTo>
                <a:lnTo>
                  <a:pt x="0" y="27686"/>
                </a:lnTo>
                <a:lnTo>
                  <a:pt x="2184" y="38514"/>
                </a:lnTo>
                <a:lnTo>
                  <a:pt x="8143" y="47355"/>
                </a:lnTo>
                <a:lnTo>
                  <a:pt x="16984" y="53314"/>
                </a:lnTo>
                <a:lnTo>
                  <a:pt x="27812" y="55499"/>
                </a:lnTo>
                <a:lnTo>
                  <a:pt x="38715" y="53314"/>
                </a:lnTo>
                <a:lnTo>
                  <a:pt x="47593" y="47355"/>
                </a:lnTo>
                <a:lnTo>
                  <a:pt x="53566" y="38514"/>
                </a:lnTo>
                <a:lnTo>
                  <a:pt x="55752" y="27686"/>
                </a:lnTo>
                <a:lnTo>
                  <a:pt x="53566" y="16930"/>
                </a:lnTo>
                <a:lnTo>
                  <a:pt x="47593" y="8127"/>
                </a:lnTo>
                <a:lnTo>
                  <a:pt x="38715" y="2182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38591" y="112293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0" y="27686"/>
                </a:moveTo>
                <a:lnTo>
                  <a:pt x="2184" y="16930"/>
                </a:lnTo>
                <a:lnTo>
                  <a:pt x="8143" y="8127"/>
                </a:lnTo>
                <a:lnTo>
                  <a:pt x="16984" y="2182"/>
                </a:lnTo>
                <a:lnTo>
                  <a:pt x="27812" y="0"/>
                </a:lnTo>
                <a:lnTo>
                  <a:pt x="38715" y="2182"/>
                </a:lnTo>
                <a:lnTo>
                  <a:pt x="47593" y="8127"/>
                </a:lnTo>
                <a:lnTo>
                  <a:pt x="53566" y="16930"/>
                </a:lnTo>
                <a:lnTo>
                  <a:pt x="55752" y="27686"/>
                </a:lnTo>
                <a:lnTo>
                  <a:pt x="53566" y="38514"/>
                </a:lnTo>
                <a:lnTo>
                  <a:pt x="47593" y="47355"/>
                </a:lnTo>
                <a:lnTo>
                  <a:pt x="38715" y="53314"/>
                </a:lnTo>
                <a:lnTo>
                  <a:pt x="27812" y="55499"/>
                </a:lnTo>
                <a:lnTo>
                  <a:pt x="16984" y="53314"/>
                </a:lnTo>
                <a:lnTo>
                  <a:pt x="8143" y="47355"/>
                </a:lnTo>
                <a:lnTo>
                  <a:pt x="2184" y="38514"/>
                </a:lnTo>
                <a:lnTo>
                  <a:pt x="0" y="2768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06054" y="1335024"/>
            <a:ext cx="306070" cy="66675"/>
          </a:xfrm>
          <a:custGeom>
            <a:avLst/>
            <a:gdLst/>
            <a:ahLst/>
            <a:cxnLst/>
            <a:rect l="l" t="t" r="r" b="b"/>
            <a:pathLst>
              <a:path w="306070" h="66675">
                <a:moveTo>
                  <a:pt x="305689" y="0"/>
                </a:moveTo>
                <a:lnTo>
                  <a:pt x="274895" y="26447"/>
                </a:lnTo>
                <a:lnTo>
                  <a:pt x="239934" y="46608"/>
                </a:lnTo>
                <a:lnTo>
                  <a:pt x="201783" y="60007"/>
                </a:lnTo>
                <a:lnTo>
                  <a:pt x="161417" y="66166"/>
                </a:lnTo>
                <a:lnTo>
                  <a:pt x="117103" y="64297"/>
                </a:lnTo>
                <a:lnTo>
                  <a:pt x="74564" y="53689"/>
                </a:lnTo>
                <a:lnTo>
                  <a:pt x="35097" y="34841"/>
                </a:lnTo>
                <a:lnTo>
                  <a:pt x="0" y="8254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65551" y="1982851"/>
            <a:ext cx="2609850" cy="1957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91100" y="1341500"/>
            <a:ext cx="2821305" cy="1405255"/>
          </a:xfrm>
          <a:custGeom>
            <a:avLst/>
            <a:gdLst/>
            <a:ahLst/>
            <a:cxnLst/>
            <a:rect l="l" t="t" r="r" b="b"/>
            <a:pathLst>
              <a:path w="2821304" h="1405255">
                <a:moveTo>
                  <a:pt x="1175385" y="889000"/>
                </a:moveTo>
                <a:lnTo>
                  <a:pt x="470153" y="889000"/>
                </a:lnTo>
                <a:lnTo>
                  <a:pt x="76200" y="1404874"/>
                </a:lnTo>
                <a:lnTo>
                  <a:pt x="1175385" y="889000"/>
                </a:lnTo>
                <a:close/>
              </a:path>
              <a:path w="2821304" h="1405255">
                <a:moveTo>
                  <a:pt x="2672842" y="0"/>
                </a:moveTo>
                <a:lnTo>
                  <a:pt x="148209" y="0"/>
                </a:lnTo>
                <a:lnTo>
                  <a:pt x="101339" y="7548"/>
                </a:lnTo>
                <a:lnTo>
                  <a:pt x="60652" y="28569"/>
                </a:lnTo>
                <a:lnTo>
                  <a:pt x="28578" y="60624"/>
                </a:lnTo>
                <a:lnTo>
                  <a:pt x="7549" y="101274"/>
                </a:lnTo>
                <a:lnTo>
                  <a:pt x="0" y="148082"/>
                </a:lnTo>
                <a:lnTo>
                  <a:pt x="0" y="740790"/>
                </a:lnTo>
                <a:lnTo>
                  <a:pt x="7549" y="787611"/>
                </a:lnTo>
                <a:lnTo>
                  <a:pt x="28578" y="828292"/>
                </a:lnTo>
                <a:lnTo>
                  <a:pt x="60652" y="860385"/>
                </a:lnTo>
                <a:lnTo>
                  <a:pt x="101339" y="881437"/>
                </a:lnTo>
                <a:lnTo>
                  <a:pt x="148209" y="889000"/>
                </a:lnTo>
                <a:lnTo>
                  <a:pt x="2672842" y="889000"/>
                </a:lnTo>
                <a:lnTo>
                  <a:pt x="2719662" y="881437"/>
                </a:lnTo>
                <a:lnTo>
                  <a:pt x="2760343" y="860385"/>
                </a:lnTo>
                <a:lnTo>
                  <a:pt x="2792436" y="828292"/>
                </a:lnTo>
                <a:lnTo>
                  <a:pt x="2813488" y="787611"/>
                </a:lnTo>
                <a:lnTo>
                  <a:pt x="2821051" y="740790"/>
                </a:lnTo>
                <a:lnTo>
                  <a:pt x="2821051" y="148082"/>
                </a:lnTo>
                <a:lnTo>
                  <a:pt x="2813488" y="101274"/>
                </a:lnTo>
                <a:lnTo>
                  <a:pt x="2792436" y="60624"/>
                </a:lnTo>
                <a:lnTo>
                  <a:pt x="2760343" y="28569"/>
                </a:lnTo>
                <a:lnTo>
                  <a:pt x="2719662" y="7548"/>
                </a:lnTo>
                <a:lnTo>
                  <a:pt x="26728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1100" y="1341500"/>
            <a:ext cx="2821305" cy="1405255"/>
          </a:xfrm>
          <a:custGeom>
            <a:avLst/>
            <a:gdLst/>
            <a:ahLst/>
            <a:cxnLst/>
            <a:rect l="l" t="t" r="r" b="b"/>
            <a:pathLst>
              <a:path w="2821304" h="1405255">
                <a:moveTo>
                  <a:pt x="0" y="148082"/>
                </a:moveTo>
                <a:lnTo>
                  <a:pt x="7549" y="101274"/>
                </a:lnTo>
                <a:lnTo>
                  <a:pt x="28578" y="60624"/>
                </a:lnTo>
                <a:lnTo>
                  <a:pt x="60652" y="28569"/>
                </a:lnTo>
                <a:lnTo>
                  <a:pt x="101339" y="7548"/>
                </a:lnTo>
                <a:lnTo>
                  <a:pt x="148209" y="0"/>
                </a:lnTo>
                <a:lnTo>
                  <a:pt x="470153" y="0"/>
                </a:lnTo>
                <a:lnTo>
                  <a:pt x="1175385" y="0"/>
                </a:lnTo>
                <a:lnTo>
                  <a:pt x="2672842" y="0"/>
                </a:lnTo>
                <a:lnTo>
                  <a:pt x="2719662" y="7548"/>
                </a:lnTo>
                <a:lnTo>
                  <a:pt x="2760343" y="28569"/>
                </a:lnTo>
                <a:lnTo>
                  <a:pt x="2792436" y="60624"/>
                </a:lnTo>
                <a:lnTo>
                  <a:pt x="2813488" y="101274"/>
                </a:lnTo>
                <a:lnTo>
                  <a:pt x="2821051" y="148082"/>
                </a:lnTo>
                <a:lnTo>
                  <a:pt x="2821051" y="518540"/>
                </a:lnTo>
                <a:lnTo>
                  <a:pt x="2821051" y="740790"/>
                </a:lnTo>
                <a:lnTo>
                  <a:pt x="2813488" y="787611"/>
                </a:lnTo>
                <a:lnTo>
                  <a:pt x="2792436" y="828292"/>
                </a:lnTo>
                <a:lnTo>
                  <a:pt x="2760343" y="860385"/>
                </a:lnTo>
                <a:lnTo>
                  <a:pt x="2719662" y="881437"/>
                </a:lnTo>
                <a:lnTo>
                  <a:pt x="2672842" y="889000"/>
                </a:lnTo>
                <a:lnTo>
                  <a:pt x="1175385" y="889000"/>
                </a:lnTo>
                <a:lnTo>
                  <a:pt x="76200" y="1404874"/>
                </a:lnTo>
                <a:lnTo>
                  <a:pt x="470153" y="889000"/>
                </a:lnTo>
                <a:lnTo>
                  <a:pt x="148209" y="889000"/>
                </a:lnTo>
                <a:lnTo>
                  <a:pt x="101339" y="881437"/>
                </a:lnTo>
                <a:lnTo>
                  <a:pt x="60652" y="860385"/>
                </a:lnTo>
                <a:lnTo>
                  <a:pt x="28578" y="828292"/>
                </a:lnTo>
                <a:lnTo>
                  <a:pt x="7549" y="787611"/>
                </a:lnTo>
                <a:lnTo>
                  <a:pt x="0" y="740790"/>
                </a:lnTo>
                <a:lnTo>
                  <a:pt x="0" y="518540"/>
                </a:lnTo>
                <a:lnTo>
                  <a:pt x="0" y="14808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00903" y="1428750"/>
            <a:ext cx="2400935" cy="648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400" dirty="0">
                <a:latin typeface="Verdana"/>
                <a:cs typeface="Verdana"/>
              </a:rPr>
              <a:t>Квартира </a:t>
            </a:r>
            <a:r>
              <a:rPr sz="1400" spc="-5" dirty="0">
                <a:latin typeface="Verdana"/>
                <a:cs typeface="Verdana"/>
              </a:rPr>
              <a:t>Ваша! </a:t>
            </a:r>
            <a:r>
              <a:rPr sz="1400" dirty="0">
                <a:latin typeface="Verdana"/>
                <a:cs typeface="Verdana"/>
              </a:rPr>
              <a:t>Мы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рады  Вам в </a:t>
            </a:r>
            <a:r>
              <a:rPr sz="1400" spc="-5" dirty="0">
                <a:latin typeface="Verdana"/>
                <a:cs typeface="Verdana"/>
              </a:rPr>
              <a:t>качестве нашего  нового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арендатора!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1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13</a:t>
            </a:r>
            <a:endParaRPr sz="1800" baseline="2314" dirty="0"/>
          </a:p>
        </p:txBody>
      </p:sp>
      <p:sp>
        <p:nvSpPr>
          <p:cNvPr id="22" name="object 3"/>
          <p:cNvSpPr txBox="1">
            <a:spLocks/>
          </p:cNvSpPr>
          <p:nvPr/>
        </p:nvSpPr>
        <p:spPr>
          <a:xfrm>
            <a:off x="0" y="70247"/>
            <a:ext cx="914399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501015" algn="ctr"/>
            <a:r>
              <a:rPr lang="ru-RU" spc="-5" dirty="0"/>
              <a:t>Последствия некоторых стилей атрибуции при</a:t>
            </a:r>
            <a:r>
              <a:rPr lang="ru-RU" spc="-70" dirty="0"/>
              <a:t> </a:t>
            </a:r>
            <a:r>
              <a:rPr lang="ru-RU" spc="-5" dirty="0"/>
              <a:t>позитивных событиях</a:t>
            </a:r>
            <a:endParaRPr lang="ru-RU" kern="0" spc="-5" dirty="0"/>
          </a:p>
        </p:txBody>
      </p:sp>
      <p:sp>
        <p:nvSpPr>
          <p:cNvPr id="23" name="object 6"/>
          <p:cNvSpPr txBox="1"/>
          <p:nvPr/>
        </p:nvSpPr>
        <p:spPr>
          <a:xfrm>
            <a:off x="78739" y="6715849"/>
            <a:ext cx="44932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en-US" sz="800" i="1" spc="-5" dirty="0">
                <a:latin typeface="Verdana"/>
                <a:cs typeface="Verdana"/>
              </a:rPr>
              <a:t>(“Secret handshakes”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5" dirty="0">
                <a:latin typeface="Verdana"/>
                <a:cs typeface="Verdana"/>
              </a:rPr>
              <a:t>The infamous </a:t>
            </a:r>
            <a:r>
              <a:rPr lang="en-US" sz="800" i="1" spc="-5" dirty="0" err="1">
                <a:latin typeface="Verdana"/>
                <a:cs typeface="Verdana"/>
              </a:rPr>
              <a:t>gdub</a:t>
            </a:r>
            <a:r>
              <a:rPr lang="en-US" sz="800" i="1" spc="-5" dirty="0">
                <a:latin typeface="Verdana"/>
                <a:cs typeface="Verdana"/>
              </a:rPr>
              <a:t> </a:t>
            </a:r>
            <a:r>
              <a:rPr lang="en-US" sz="800" i="1" dirty="0">
                <a:latin typeface="Verdana"/>
                <a:cs typeface="Verdana"/>
              </a:rPr>
              <a:t>; </a:t>
            </a:r>
            <a:r>
              <a:rPr lang="en-US" sz="800" i="1" spc="-5" dirty="0">
                <a:latin typeface="Verdana"/>
                <a:cs typeface="Verdana"/>
              </a:rPr>
              <a:t>"Smiley”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5" dirty="0">
                <a:latin typeface="Verdana"/>
                <a:cs typeface="Verdana"/>
              </a:rPr>
              <a:t>Ruth</a:t>
            </a:r>
            <a:r>
              <a:rPr lang="en-US" sz="800" i="1" spc="180" dirty="0">
                <a:latin typeface="Verdana"/>
                <a:cs typeface="Verdana"/>
              </a:rPr>
              <a:t> </a:t>
            </a:r>
            <a:r>
              <a:rPr lang="en-US" sz="800" i="1" spc="-5" dirty="0" err="1">
                <a:latin typeface="Verdana"/>
                <a:cs typeface="Verdana"/>
              </a:rPr>
              <a:t>Veckenstedt</a:t>
            </a:r>
            <a:r>
              <a:rPr lang="en-US" sz="800" i="1" spc="-5" dirty="0">
                <a:latin typeface="Verdana"/>
                <a:cs typeface="Verdana"/>
              </a:rPr>
              <a:t>)</a:t>
            </a:r>
            <a:endParaRPr lang="en-US" sz="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2983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2250" y="4456176"/>
          <a:ext cx="8664575" cy="1827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64575"/>
              </a:tblGrid>
              <a:tr h="76669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Более сбалансированные объяснения (сочетание разных аспектов:</a:t>
                      </a:r>
                      <a:r>
                        <a:rPr sz="1500" b="1" spc="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я,</a:t>
                      </a:r>
                      <a:endParaRPr sz="1500">
                        <a:latin typeface="Verdana"/>
                        <a:cs typeface="Verdana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другие, обстоятельства/ситуации; другие, возможные варианты</a:t>
                      </a:r>
                      <a:r>
                        <a:rPr sz="1500" b="1" spc="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ответов):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60450">
                <a:tc>
                  <a:txBody>
                    <a:bodyPr/>
                    <a:lstStyle/>
                    <a:p>
                      <a:pPr marL="84455" marR="6502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dirty="0">
                          <a:latin typeface="Verdana"/>
                          <a:cs typeface="Verdana"/>
                        </a:rPr>
                        <a:t>«Должно быть, я произвел хорошее впечатление на арендодателя.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Мы</a:t>
                      </a:r>
                      <a:r>
                        <a:rPr sz="1500" spc="-2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хорошо  поладили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с самого начала.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Кроме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того, конечно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сыграло свою роль то,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что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я 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привезу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свою </a:t>
                      </a:r>
                      <a:r>
                        <a:rPr sz="1500" spc="-5" dirty="0">
                          <a:latin typeface="Verdana"/>
                          <a:cs typeface="Verdana"/>
                        </a:rPr>
                        <a:t>кухонную</a:t>
                      </a:r>
                      <a:r>
                        <a:rPr sz="15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dirty="0">
                          <a:latin typeface="Verdana"/>
                          <a:cs typeface="Verdana"/>
                        </a:rPr>
                        <a:t>мебель!»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205851" y="981075"/>
            <a:ext cx="504825" cy="503555"/>
          </a:xfrm>
          <a:custGeom>
            <a:avLst/>
            <a:gdLst/>
            <a:ahLst/>
            <a:cxnLst/>
            <a:rect l="l" t="t" r="r" b="b"/>
            <a:pathLst>
              <a:path w="504825" h="503555">
                <a:moveTo>
                  <a:pt x="252349" y="0"/>
                </a:moveTo>
                <a:lnTo>
                  <a:pt x="206968" y="4053"/>
                </a:lnTo>
                <a:lnTo>
                  <a:pt x="164265" y="15741"/>
                </a:lnTo>
                <a:lnTo>
                  <a:pt x="124949" y="34351"/>
                </a:lnTo>
                <a:lnTo>
                  <a:pt x="89731" y="59173"/>
                </a:lnTo>
                <a:lnTo>
                  <a:pt x="59323" y="89496"/>
                </a:lnTo>
                <a:lnTo>
                  <a:pt x="34435" y="124610"/>
                </a:lnTo>
                <a:lnTo>
                  <a:pt x="15778" y="163804"/>
                </a:lnTo>
                <a:lnTo>
                  <a:pt x="4063" y="206366"/>
                </a:lnTo>
                <a:lnTo>
                  <a:pt x="0" y="251587"/>
                </a:lnTo>
                <a:lnTo>
                  <a:pt x="4063" y="296811"/>
                </a:lnTo>
                <a:lnTo>
                  <a:pt x="15778" y="339385"/>
                </a:lnTo>
                <a:lnTo>
                  <a:pt x="34435" y="378596"/>
                </a:lnTo>
                <a:lnTo>
                  <a:pt x="59323" y="413730"/>
                </a:lnTo>
                <a:lnTo>
                  <a:pt x="89731" y="444074"/>
                </a:lnTo>
                <a:lnTo>
                  <a:pt x="124949" y="468916"/>
                </a:lnTo>
                <a:lnTo>
                  <a:pt x="164265" y="487543"/>
                </a:lnTo>
                <a:lnTo>
                  <a:pt x="206968" y="499242"/>
                </a:lnTo>
                <a:lnTo>
                  <a:pt x="252349" y="503300"/>
                </a:lnTo>
                <a:lnTo>
                  <a:pt x="297733" y="499242"/>
                </a:lnTo>
                <a:lnTo>
                  <a:pt x="340449" y="487543"/>
                </a:lnTo>
                <a:lnTo>
                  <a:pt x="379781" y="468916"/>
                </a:lnTo>
                <a:lnTo>
                  <a:pt x="415019" y="444074"/>
                </a:lnTo>
                <a:lnTo>
                  <a:pt x="445448" y="413730"/>
                </a:lnTo>
                <a:lnTo>
                  <a:pt x="470356" y="378596"/>
                </a:lnTo>
                <a:lnTo>
                  <a:pt x="489030" y="339385"/>
                </a:lnTo>
                <a:lnTo>
                  <a:pt x="500757" y="296811"/>
                </a:lnTo>
                <a:lnTo>
                  <a:pt x="504825" y="251587"/>
                </a:lnTo>
                <a:lnTo>
                  <a:pt x="500757" y="206366"/>
                </a:lnTo>
                <a:lnTo>
                  <a:pt x="489030" y="163804"/>
                </a:lnTo>
                <a:lnTo>
                  <a:pt x="470356" y="124610"/>
                </a:lnTo>
                <a:lnTo>
                  <a:pt x="445448" y="89496"/>
                </a:lnTo>
                <a:lnTo>
                  <a:pt x="415019" y="59173"/>
                </a:lnTo>
                <a:lnTo>
                  <a:pt x="379781" y="34351"/>
                </a:lnTo>
                <a:lnTo>
                  <a:pt x="340449" y="15741"/>
                </a:lnTo>
                <a:lnTo>
                  <a:pt x="297733" y="4053"/>
                </a:lnTo>
                <a:lnTo>
                  <a:pt x="252349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05851" y="981075"/>
            <a:ext cx="504825" cy="503555"/>
          </a:xfrm>
          <a:custGeom>
            <a:avLst/>
            <a:gdLst/>
            <a:ahLst/>
            <a:cxnLst/>
            <a:rect l="l" t="t" r="r" b="b"/>
            <a:pathLst>
              <a:path w="504825" h="503555">
                <a:moveTo>
                  <a:pt x="0" y="251587"/>
                </a:moveTo>
                <a:lnTo>
                  <a:pt x="4063" y="206366"/>
                </a:lnTo>
                <a:lnTo>
                  <a:pt x="15778" y="163804"/>
                </a:lnTo>
                <a:lnTo>
                  <a:pt x="34435" y="124610"/>
                </a:lnTo>
                <a:lnTo>
                  <a:pt x="59323" y="89496"/>
                </a:lnTo>
                <a:lnTo>
                  <a:pt x="89731" y="59173"/>
                </a:lnTo>
                <a:lnTo>
                  <a:pt x="124949" y="34351"/>
                </a:lnTo>
                <a:lnTo>
                  <a:pt x="164265" y="15741"/>
                </a:lnTo>
                <a:lnTo>
                  <a:pt x="206968" y="4053"/>
                </a:lnTo>
                <a:lnTo>
                  <a:pt x="252349" y="0"/>
                </a:lnTo>
                <a:lnTo>
                  <a:pt x="297733" y="4053"/>
                </a:lnTo>
                <a:lnTo>
                  <a:pt x="340449" y="15741"/>
                </a:lnTo>
                <a:lnTo>
                  <a:pt x="379781" y="34351"/>
                </a:lnTo>
                <a:lnTo>
                  <a:pt x="415019" y="59173"/>
                </a:lnTo>
                <a:lnTo>
                  <a:pt x="445448" y="89496"/>
                </a:lnTo>
                <a:lnTo>
                  <a:pt x="470356" y="124610"/>
                </a:lnTo>
                <a:lnTo>
                  <a:pt x="489030" y="163804"/>
                </a:lnTo>
                <a:lnTo>
                  <a:pt x="500757" y="206366"/>
                </a:lnTo>
                <a:lnTo>
                  <a:pt x="504825" y="251587"/>
                </a:lnTo>
                <a:lnTo>
                  <a:pt x="500757" y="296811"/>
                </a:lnTo>
                <a:lnTo>
                  <a:pt x="489030" y="339385"/>
                </a:lnTo>
                <a:lnTo>
                  <a:pt x="470356" y="378596"/>
                </a:lnTo>
                <a:lnTo>
                  <a:pt x="445448" y="413730"/>
                </a:lnTo>
                <a:lnTo>
                  <a:pt x="415019" y="444074"/>
                </a:lnTo>
                <a:lnTo>
                  <a:pt x="379781" y="468916"/>
                </a:lnTo>
                <a:lnTo>
                  <a:pt x="340449" y="487543"/>
                </a:lnTo>
                <a:lnTo>
                  <a:pt x="297733" y="499242"/>
                </a:lnTo>
                <a:lnTo>
                  <a:pt x="252349" y="503300"/>
                </a:lnTo>
                <a:lnTo>
                  <a:pt x="206968" y="499242"/>
                </a:lnTo>
                <a:lnTo>
                  <a:pt x="164265" y="487543"/>
                </a:lnTo>
                <a:lnTo>
                  <a:pt x="124949" y="468916"/>
                </a:lnTo>
                <a:lnTo>
                  <a:pt x="89731" y="444074"/>
                </a:lnTo>
                <a:lnTo>
                  <a:pt x="59323" y="413730"/>
                </a:lnTo>
                <a:lnTo>
                  <a:pt x="34435" y="378596"/>
                </a:lnTo>
                <a:lnTo>
                  <a:pt x="15778" y="339385"/>
                </a:lnTo>
                <a:lnTo>
                  <a:pt x="4063" y="296811"/>
                </a:lnTo>
                <a:lnTo>
                  <a:pt x="0" y="25158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18372" y="113030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27812" y="0"/>
                </a:moveTo>
                <a:lnTo>
                  <a:pt x="16984" y="2184"/>
                </a:lnTo>
                <a:lnTo>
                  <a:pt x="8143" y="8143"/>
                </a:lnTo>
                <a:lnTo>
                  <a:pt x="2184" y="16984"/>
                </a:lnTo>
                <a:lnTo>
                  <a:pt x="0" y="27812"/>
                </a:lnTo>
                <a:lnTo>
                  <a:pt x="2184" y="38568"/>
                </a:lnTo>
                <a:lnTo>
                  <a:pt x="8143" y="47371"/>
                </a:lnTo>
                <a:lnTo>
                  <a:pt x="16984" y="53316"/>
                </a:lnTo>
                <a:lnTo>
                  <a:pt x="27812" y="55499"/>
                </a:lnTo>
                <a:lnTo>
                  <a:pt x="38661" y="53316"/>
                </a:lnTo>
                <a:lnTo>
                  <a:pt x="47545" y="47371"/>
                </a:lnTo>
                <a:lnTo>
                  <a:pt x="53548" y="38568"/>
                </a:lnTo>
                <a:lnTo>
                  <a:pt x="55752" y="27812"/>
                </a:lnTo>
                <a:lnTo>
                  <a:pt x="53548" y="16984"/>
                </a:lnTo>
                <a:lnTo>
                  <a:pt x="47545" y="8143"/>
                </a:lnTo>
                <a:lnTo>
                  <a:pt x="38661" y="2184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18372" y="113030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0" y="27812"/>
                </a:moveTo>
                <a:lnTo>
                  <a:pt x="2184" y="16984"/>
                </a:lnTo>
                <a:lnTo>
                  <a:pt x="8143" y="8143"/>
                </a:lnTo>
                <a:lnTo>
                  <a:pt x="16984" y="2184"/>
                </a:lnTo>
                <a:lnTo>
                  <a:pt x="27812" y="0"/>
                </a:lnTo>
                <a:lnTo>
                  <a:pt x="38661" y="2184"/>
                </a:lnTo>
                <a:lnTo>
                  <a:pt x="47545" y="8143"/>
                </a:lnTo>
                <a:lnTo>
                  <a:pt x="53548" y="16984"/>
                </a:lnTo>
                <a:lnTo>
                  <a:pt x="55752" y="27812"/>
                </a:lnTo>
                <a:lnTo>
                  <a:pt x="53548" y="38568"/>
                </a:lnTo>
                <a:lnTo>
                  <a:pt x="47545" y="47371"/>
                </a:lnTo>
                <a:lnTo>
                  <a:pt x="38661" y="53316"/>
                </a:lnTo>
                <a:lnTo>
                  <a:pt x="27812" y="55499"/>
                </a:lnTo>
                <a:lnTo>
                  <a:pt x="16984" y="53316"/>
                </a:lnTo>
                <a:lnTo>
                  <a:pt x="8143" y="47371"/>
                </a:lnTo>
                <a:lnTo>
                  <a:pt x="2184" y="38568"/>
                </a:lnTo>
                <a:lnTo>
                  <a:pt x="0" y="2781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38591" y="112293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27812" y="0"/>
                </a:moveTo>
                <a:lnTo>
                  <a:pt x="16984" y="2182"/>
                </a:lnTo>
                <a:lnTo>
                  <a:pt x="8143" y="8127"/>
                </a:lnTo>
                <a:lnTo>
                  <a:pt x="2184" y="16930"/>
                </a:lnTo>
                <a:lnTo>
                  <a:pt x="0" y="27686"/>
                </a:lnTo>
                <a:lnTo>
                  <a:pt x="2184" y="38514"/>
                </a:lnTo>
                <a:lnTo>
                  <a:pt x="8143" y="47355"/>
                </a:lnTo>
                <a:lnTo>
                  <a:pt x="16984" y="53314"/>
                </a:lnTo>
                <a:lnTo>
                  <a:pt x="27812" y="55499"/>
                </a:lnTo>
                <a:lnTo>
                  <a:pt x="38715" y="53314"/>
                </a:lnTo>
                <a:lnTo>
                  <a:pt x="47593" y="47355"/>
                </a:lnTo>
                <a:lnTo>
                  <a:pt x="53566" y="38514"/>
                </a:lnTo>
                <a:lnTo>
                  <a:pt x="55752" y="27686"/>
                </a:lnTo>
                <a:lnTo>
                  <a:pt x="53566" y="16930"/>
                </a:lnTo>
                <a:lnTo>
                  <a:pt x="47593" y="8127"/>
                </a:lnTo>
                <a:lnTo>
                  <a:pt x="38715" y="2182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38591" y="112293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80">
                <a:moveTo>
                  <a:pt x="0" y="27686"/>
                </a:moveTo>
                <a:lnTo>
                  <a:pt x="2184" y="16930"/>
                </a:lnTo>
                <a:lnTo>
                  <a:pt x="8143" y="8127"/>
                </a:lnTo>
                <a:lnTo>
                  <a:pt x="16984" y="2182"/>
                </a:lnTo>
                <a:lnTo>
                  <a:pt x="27812" y="0"/>
                </a:lnTo>
                <a:lnTo>
                  <a:pt x="38715" y="2182"/>
                </a:lnTo>
                <a:lnTo>
                  <a:pt x="47593" y="8127"/>
                </a:lnTo>
                <a:lnTo>
                  <a:pt x="53566" y="16930"/>
                </a:lnTo>
                <a:lnTo>
                  <a:pt x="55752" y="27686"/>
                </a:lnTo>
                <a:lnTo>
                  <a:pt x="53566" y="38514"/>
                </a:lnTo>
                <a:lnTo>
                  <a:pt x="47593" y="47355"/>
                </a:lnTo>
                <a:lnTo>
                  <a:pt x="38715" y="53314"/>
                </a:lnTo>
                <a:lnTo>
                  <a:pt x="27812" y="55499"/>
                </a:lnTo>
                <a:lnTo>
                  <a:pt x="16984" y="53314"/>
                </a:lnTo>
                <a:lnTo>
                  <a:pt x="8143" y="47355"/>
                </a:lnTo>
                <a:lnTo>
                  <a:pt x="2184" y="38514"/>
                </a:lnTo>
                <a:lnTo>
                  <a:pt x="0" y="2768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06054" y="1335024"/>
            <a:ext cx="306070" cy="66675"/>
          </a:xfrm>
          <a:custGeom>
            <a:avLst/>
            <a:gdLst/>
            <a:ahLst/>
            <a:cxnLst/>
            <a:rect l="l" t="t" r="r" b="b"/>
            <a:pathLst>
              <a:path w="306070" h="66675">
                <a:moveTo>
                  <a:pt x="305689" y="0"/>
                </a:moveTo>
                <a:lnTo>
                  <a:pt x="274895" y="26447"/>
                </a:lnTo>
                <a:lnTo>
                  <a:pt x="239934" y="46608"/>
                </a:lnTo>
                <a:lnTo>
                  <a:pt x="201783" y="60007"/>
                </a:lnTo>
                <a:lnTo>
                  <a:pt x="161417" y="66166"/>
                </a:lnTo>
                <a:lnTo>
                  <a:pt x="117103" y="64297"/>
                </a:lnTo>
                <a:lnTo>
                  <a:pt x="74564" y="53689"/>
                </a:lnTo>
                <a:lnTo>
                  <a:pt x="35097" y="34841"/>
                </a:lnTo>
                <a:lnTo>
                  <a:pt x="0" y="8254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65551" y="1982851"/>
            <a:ext cx="2609850" cy="1957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1100" y="1341500"/>
            <a:ext cx="2821305" cy="1405255"/>
          </a:xfrm>
          <a:custGeom>
            <a:avLst/>
            <a:gdLst/>
            <a:ahLst/>
            <a:cxnLst/>
            <a:rect l="l" t="t" r="r" b="b"/>
            <a:pathLst>
              <a:path w="2821304" h="1405255">
                <a:moveTo>
                  <a:pt x="1175385" y="889000"/>
                </a:moveTo>
                <a:lnTo>
                  <a:pt x="470153" y="889000"/>
                </a:lnTo>
                <a:lnTo>
                  <a:pt x="76200" y="1404874"/>
                </a:lnTo>
                <a:lnTo>
                  <a:pt x="1175385" y="889000"/>
                </a:lnTo>
                <a:close/>
              </a:path>
              <a:path w="2821304" h="1405255">
                <a:moveTo>
                  <a:pt x="2672842" y="0"/>
                </a:moveTo>
                <a:lnTo>
                  <a:pt x="148209" y="0"/>
                </a:lnTo>
                <a:lnTo>
                  <a:pt x="101339" y="7548"/>
                </a:lnTo>
                <a:lnTo>
                  <a:pt x="60652" y="28569"/>
                </a:lnTo>
                <a:lnTo>
                  <a:pt x="28578" y="60624"/>
                </a:lnTo>
                <a:lnTo>
                  <a:pt x="7549" y="101274"/>
                </a:lnTo>
                <a:lnTo>
                  <a:pt x="0" y="148082"/>
                </a:lnTo>
                <a:lnTo>
                  <a:pt x="0" y="740790"/>
                </a:lnTo>
                <a:lnTo>
                  <a:pt x="7549" y="787611"/>
                </a:lnTo>
                <a:lnTo>
                  <a:pt x="28578" y="828292"/>
                </a:lnTo>
                <a:lnTo>
                  <a:pt x="60652" y="860385"/>
                </a:lnTo>
                <a:lnTo>
                  <a:pt x="101339" y="881437"/>
                </a:lnTo>
                <a:lnTo>
                  <a:pt x="148209" y="889000"/>
                </a:lnTo>
                <a:lnTo>
                  <a:pt x="2672842" y="889000"/>
                </a:lnTo>
                <a:lnTo>
                  <a:pt x="2719662" y="881437"/>
                </a:lnTo>
                <a:lnTo>
                  <a:pt x="2760343" y="860385"/>
                </a:lnTo>
                <a:lnTo>
                  <a:pt x="2792436" y="828292"/>
                </a:lnTo>
                <a:lnTo>
                  <a:pt x="2813488" y="787611"/>
                </a:lnTo>
                <a:lnTo>
                  <a:pt x="2821051" y="740790"/>
                </a:lnTo>
                <a:lnTo>
                  <a:pt x="2821051" y="148082"/>
                </a:lnTo>
                <a:lnTo>
                  <a:pt x="2813488" y="101274"/>
                </a:lnTo>
                <a:lnTo>
                  <a:pt x="2792436" y="60624"/>
                </a:lnTo>
                <a:lnTo>
                  <a:pt x="2760343" y="28569"/>
                </a:lnTo>
                <a:lnTo>
                  <a:pt x="2719662" y="7548"/>
                </a:lnTo>
                <a:lnTo>
                  <a:pt x="26728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1100" y="1341500"/>
            <a:ext cx="2821305" cy="1405255"/>
          </a:xfrm>
          <a:custGeom>
            <a:avLst/>
            <a:gdLst/>
            <a:ahLst/>
            <a:cxnLst/>
            <a:rect l="l" t="t" r="r" b="b"/>
            <a:pathLst>
              <a:path w="2821304" h="1405255">
                <a:moveTo>
                  <a:pt x="0" y="148082"/>
                </a:moveTo>
                <a:lnTo>
                  <a:pt x="7549" y="101274"/>
                </a:lnTo>
                <a:lnTo>
                  <a:pt x="28578" y="60624"/>
                </a:lnTo>
                <a:lnTo>
                  <a:pt x="60652" y="28569"/>
                </a:lnTo>
                <a:lnTo>
                  <a:pt x="101339" y="7548"/>
                </a:lnTo>
                <a:lnTo>
                  <a:pt x="148209" y="0"/>
                </a:lnTo>
                <a:lnTo>
                  <a:pt x="470153" y="0"/>
                </a:lnTo>
                <a:lnTo>
                  <a:pt x="1175385" y="0"/>
                </a:lnTo>
                <a:lnTo>
                  <a:pt x="2672842" y="0"/>
                </a:lnTo>
                <a:lnTo>
                  <a:pt x="2719662" y="7548"/>
                </a:lnTo>
                <a:lnTo>
                  <a:pt x="2760343" y="28569"/>
                </a:lnTo>
                <a:lnTo>
                  <a:pt x="2792436" y="60624"/>
                </a:lnTo>
                <a:lnTo>
                  <a:pt x="2813488" y="101274"/>
                </a:lnTo>
                <a:lnTo>
                  <a:pt x="2821051" y="148082"/>
                </a:lnTo>
                <a:lnTo>
                  <a:pt x="2821051" y="518540"/>
                </a:lnTo>
                <a:lnTo>
                  <a:pt x="2821051" y="740790"/>
                </a:lnTo>
                <a:lnTo>
                  <a:pt x="2813488" y="787611"/>
                </a:lnTo>
                <a:lnTo>
                  <a:pt x="2792436" y="828292"/>
                </a:lnTo>
                <a:lnTo>
                  <a:pt x="2760343" y="860385"/>
                </a:lnTo>
                <a:lnTo>
                  <a:pt x="2719662" y="881437"/>
                </a:lnTo>
                <a:lnTo>
                  <a:pt x="2672842" y="889000"/>
                </a:lnTo>
                <a:lnTo>
                  <a:pt x="1175385" y="889000"/>
                </a:lnTo>
                <a:lnTo>
                  <a:pt x="76200" y="1404874"/>
                </a:lnTo>
                <a:lnTo>
                  <a:pt x="470153" y="889000"/>
                </a:lnTo>
                <a:lnTo>
                  <a:pt x="148209" y="889000"/>
                </a:lnTo>
                <a:lnTo>
                  <a:pt x="101339" y="881437"/>
                </a:lnTo>
                <a:lnTo>
                  <a:pt x="60652" y="860385"/>
                </a:lnTo>
                <a:lnTo>
                  <a:pt x="28578" y="828292"/>
                </a:lnTo>
                <a:lnTo>
                  <a:pt x="7549" y="787611"/>
                </a:lnTo>
                <a:lnTo>
                  <a:pt x="0" y="740790"/>
                </a:lnTo>
                <a:lnTo>
                  <a:pt x="0" y="518540"/>
                </a:lnTo>
                <a:lnTo>
                  <a:pt x="0" y="14808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200903" y="1428750"/>
            <a:ext cx="2400935" cy="648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400" dirty="0">
                <a:latin typeface="Verdana"/>
                <a:cs typeface="Verdana"/>
              </a:rPr>
              <a:t>Квартира </a:t>
            </a:r>
            <a:r>
              <a:rPr sz="1400" spc="-5" dirty="0">
                <a:latin typeface="Verdana"/>
                <a:cs typeface="Verdana"/>
              </a:rPr>
              <a:t>Ваша! </a:t>
            </a:r>
            <a:r>
              <a:rPr sz="1400" dirty="0">
                <a:latin typeface="Verdana"/>
                <a:cs typeface="Verdana"/>
              </a:rPr>
              <a:t>Мы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рады  Вам в </a:t>
            </a:r>
            <a:r>
              <a:rPr sz="1400" spc="-5" dirty="0">
                <a:latin typeface="Verdana"/>
                <a:cs typeface="Verdana"/>
              </a:rPr>
              <a:t>качестве нашего  нового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арендатора!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1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14</a:t>
            </a:r>
            <a:endParaRPr sz="1800" baseline="2314" dirty="0"/>
          </a:p>
        </p:txBody>
      </p:sp>
      <p:sp>
        <p:nvSpPr>
          <p:cNvPr id="22" name="object 3"/>
          <p:cNvSpPr txBox="1">
            <a:spLocks/>
          </p:cNvSpPr>
          <p:nvPr/>
        </p:nvSpPr>
        <p:spPr>
          <a:xfrm>
            <a:off x="0" y="70247"/>
            <a:ext cx="914399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501015" algn="ctr"/>
            <a:r>
              <a:rPr lang="ru-RU" spc="-5" dirty="0"/>
              <a:t>Последствия некоторых стилей атрибуции при</a:t>
            </a:r>
            <a:r>
              <a:rPr lang="ru-RU" spc="-70" dirty="0"/>
              <a:t> </a:t>
            </a:r>
            <a:r>
              <a:rPr lang="ru-RU" spc="-5" dirty="0"/>
              <a:t>позитивных событиях</a:t>
            </a:r>
            <a:endParaRPr lang="ru-RU" kern="0" spc="-5" dirty="0"/>
          </a:p>
        </p:txBody>
      </p:sp>
      <p:sp>
        <p:nvSpPr>
          <p:cNvPr id="23" name="object 6"/>
          <p:cNvSpPr txBox="1"/>
          <p:nvPr/>
        </p:nvSpPr>
        <p:spPr>
          <a:xfrm>
            <a:off x="78739" y="6715849"/>
            <a:ext cx="44932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en-US" sz="800" i="1" spc="-5" dirty="0">
                <a:latin typeface="Verdana"/>
                <a:cs typeface="Verdana"/>
              </a:rPr>
              <a:t>(“Secret handshakes”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5" dirty="0">
                <a:latin typeface="Verdana"/>
                <a:cs typeface="Verdana"/>
              </a:rPr>
              <a:t>The infamous </a:t>
            </a:r>
            <a:r>
              <a:rPr lang="en-US" sz="800" i="1" spc="-5" dirty="0" err="1">
                <a:latin typeface="Verdana"/>
                <a:cs typeface="Verdana"/>
              </a:rPr>
              <a:t>gdub</a:t>
            </a:r>
            <a:r>
              <a:rPr lang="en-US" sz="800" i="1" spc="-5" dirty="0">
                <a:latin typeface="Verdana"/>
                <a:cs typeface="Verdana"/>
              </a:rPr>
              <a:t> </a:t>
            </a:r>
            <a:r>
              <a:rPr lang="en-US" sz="800" i="1" dirty="0">
                <a:latin typeface="Verdana"/>
                <a:cs typeface="Verdana"/>
              </a:rPr>
              <a:t>; </a:t>
            </a:r>
            <a:r>
              <a:rPr lang="en-US" sz="800" i="1" spc="-5" dirty="0">
                <a:latin typeface="Verdana"/>
                <a:cs typeface="Verdana"/>
              </a:rPr>
              <a:t>"Smiley”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5" dirty="0">
                <a:latin typeface="Verdana"/>
                <a:cs typeface="Verdana"/>
              </a:rPr>
              <a:t>Ruth</a:t>
            </a:r>
            <a:r>
              <a:rPr lang="en-US" sz="800" i="1" spc="180" dirty="0">
                <a:latin typeface="Verdana"/>
                <a:cs typeface="Verdana"/>
              </a:rPr>
              <a:t> </a:t>
            </a:r>
            <a:r>
              <a:rPr lang="en-US" sz="800" i="1" spc="-5" dirty="0" err="1">
                <a:latin typeface="Verdana"/>
                <a:cs typeface="Verdana"/>
              </a:rPr>
              <a:t>Veckenstedt</a:t>
            </a:r>
            <a:r>
              <a:rPr lang="en-US" sz="800" i="1" spc="-5" dirty="0">
                <a:latin typeface="Verdana"/>
                <a:cs typeface="Verdana"/>
              </a:rPr>
              <a:t>)</a:t>
            </a:r>
            <a:endParaRPr lang="en-US" sz="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7875" y="4581525"/>
            <a:ext cx="6400800" cy="1511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7875" y="4581525"/>
            <a:ext cx="6409055" cy="1511300"/>
          </a:xfrm>
          <a:custGeom>
            <a:avLst/>
            <a:gdLst/>
            <a:ahLst/>
            <a:cxnLst/>
            <a:rect l="l" t="t" r="r" b="b"/>
            <a:pathLst>
              <a:path w="6409055" h="1511300">
                <a:moveTo>
                  <a:pt x="0" y="1511300"/>
                </a:moveTo>
                <a:lnTo>
                  <a:pt x="6408674" y="1511300"/>
                </a:lnTo>
                <a:lnTo>
                  <a:pt x="6408674" y="0"/>
                </a:lnTo>
                <a:lnTo>
                  <a:pt x="0" y="0"/>
                </a:lnTo>
                <a:lnTo>
                  <a:pt x="0" y="151130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9565" y="1601215"/>
            <a:ext cx="8228965" cy="1652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Пожалуйста, выберите </a:t>
            </a:r>
            <a:r>
              <a:rPr sz="1800" spc="-5" dirty="0">
                <a:latin typeface="Verdana"/>
                <a:cs typeface="Verdana"/>
              </a:rPr>
              <a:t>про </a:t>
            </a:r>
            <a:r>
              <a:rPr sz="1800" dirty="0">
                <a:latin typeface="Verdana"/>
                <a:cs typeface="Verdana"/>
              </a:rPr>
              <a:t>себя </a:t>
            </a:r>
            <a:r>
              <a:rPr sz="1800" spc="-5" dirty="0">
                <a:latin typeface="Verdana"/>
                <a:cs typeface="Verdana"/>
              </a:rPr>
              <a:t>одну </a:t>
            </a:r>
            <a:r>
              <a:rPr sz="1800" dirty="0">
                <a:latin typeface="Verdana"/>
                <a:cs typeface="Verdana"/>
              </a:rPr>
              <a:t>из этих </a:t>
            </a:r>
            <a:r>
              <a:rPr sz="1800" spc="-5" dirty="0">
                <a:latin typeface="Verdana"/>
                <a:cs typeface="Verdana"/>
              </a:rPr>
              <a:t>игральных карт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и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2221230" algn="l"/>
              </a:tabLst>
            </a:pPr>
            <a:r>
              <a:rPr sz="1800" spc="-5" dirty="0">
                <a:latin typeface="Verdana"/>
                <a:cs typeface="Verdana"/>
              </a:rPr>
              <a:t>сконцентрируйте	на ней </a:t>
            </a:r>
            <a:r>
              <a:rPr sz="1800" dirty="0">
                <a:latin typeface="Verdana"/>
                <a:cs typeface="Verdana"/>
              </a:rPr>
              <a:t>свое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внимание.</a:t>
            </a: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Verdana"/>
                <a:cs typeface="Verdana"/>
              </a:rPr>
              <a:t>Не </a:t>
            </a:r>
            <a:r>
              <a:rPr sz="1800" spc="-5" dirty="0">
                <a:latin typeface="Verdana"/>
                <a:cs typeface="Verdana"/>
              </a:rPr>
              <a:t>показывайте </a:t>
            </a:r>
            <a:r>
              <a:rPr sz="1800" dirty="0">
                <a:latin typeface="Verdana"/>
                <a:cs typeface="Verdana"/>
              </a:rPr>
              <a:t>и </a:t>
            </a:r>
            <a:r>
              <a:rPr sz="1800" spc="-5" dirty="0">
                <a:latin typeface="Verdana"/>
                <a:cs typeface="Verdana"/>
              </a:rPr>
              <a:t>не </a:t>
            </a:r>
            <a:r>
              <a:rPr sz="1800" dirty="0">
                <a:latin typeface="Verdana"/>
                <a:cs typeface="Verdana"/>
              </a:rPr>
              <a:t>говорите </a:t>
            </a:r>
            <a:r>
              <a:rPr sz="1800" spc="-5" dirty="0">
                <a:latin typeface="Verdana"/>
                <a:cs typeface="Verdana"/>
              </a:rPr>
              <a:t>мне, какую карту </a:t>
            </a:r>
            <a:r>
              <a:rPr sz="1800" dirty="0">
                <a:latin typeface="Verdana"/>
                <a:cs typeface="Verdana"/>
              </a:rPr>
              <a:t>Вы </a:t>
            </a:r>
            <a:r>
              <a:rPr sz="1800" spc="-5" dirty="0">
                <a:latin typeface="Verdana"/>
                <a:cs typeface="Verdana"/>
              </a:rPr>
              <a:t>выбрали.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После</a:t>
            </a:r>
          </a:p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того </a:t>
            </a:r>
            <a:r>
              <a:rPr sz="1800" spc="-5" dirty="0">
                <a:latin typeface="Verdana"/>
                <a:cs typeface="Verdana"/>
              </a:rPr>
              <a:t>как </a:t>
            </a:r>
            <a:r>
              <a:rPr sz="1800" dirty="0">
                <a:latin typeface="Verdana"/>
                <a:cs typeface="Verdana"/>
              </a:rPr>
              <a:t>Вы </a:t>
            </a:r>
            <a:r>
              <a:rPr sz="1800" spc="-5" dirty="0">
                <a:latin typeface="Verdana"/>
                <a:cs typeface="Verdana"/>
              </a:rPr>
              <a:t>запомнили карту, </a:t>
            </a:r>
            <a:r>
              <a:rPr sz="1800" dirty="0">
                <a:latin typeface="Verdana"/>
                <a:cs typeface="Verdana"/>
              </a:rPr>
              <a:t>я </a:t>
            </a:r>
            <a:r>
              <a:rPr sz="1800" spc="-5" dirty="0">
                <a:latin typeface="Verdana"/>
                <a:cs typeface="Verdana"/>
              </a:rPr>
              <a:t>перелистну страницу</a:t>
            </a:r>
            <a:r>
              <a:rPr sz="1800" dirty="0">
                <a:latin typeface="Verdana"/>
                <a:cs typeface="Verdana"/>
              </a:rPr>
              <a:t> ...</a:t>
            </a:r>
          </a:p>
        </p:txBody>
      </p:sp>
      <p:sp>
        <p:nvSpPr>
          <p:cNvPr id="9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15</a:t>
            </a:r>
            <a:endParaRPr sz="1800" baseline="2314" dirty="0"/>
          </a:p>
        </p:txBody>
      </p:sp>
      <p:sp>
        <p:nvSpPr>
          <p:cNvPr id="6" name="Textfeld 5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Игра </a:t>
            </a:r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az-Cyrl-AZ" sz="2000" spc="-8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карты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78739" y="6715849"/>
            <a:ext cx="28930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en-US" sz="800" i="1" spc="-5" dirty="0">
                <a:latin typeface="Verdana"/>
                <a:cs typeface="Verdana"/>
              </a:rPr>
              <a:t>(“Cards-Trick”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10" dirty="0" err="1">
                <a:latin typeface="Verdana"/>
                <a:cs typeface="Verdana"/>
              </a:rPr>
              <a:t>Linney</a:t>
            </a:r>
            <a:r>
              <a:rPr lang="en-US" sz="800" i="1" spc="-10" dirty="0">
                <a:latin typeface="Verdana"/>
                <a:cs typeface="Verdana"/>
              </a:rPr>
              <a:t> und </a:t>
            </a:r>
            <a:r>
              <a:rPr lang="en-US" sz="800" i="1" dirty="0">
                <a:latin typeface="Verdana"/>
                <a:cs typeface="Verdana"/>
              </a:rPr>
              <a:t>Peters,</a:t>
            </a:r>
            <a:r>
              <a:rPr lang="en-US" sz="800" i="1" spc="60" dirty="0">
                <a:latin typeface="Verdana"/>
                <a:cs typeface="Verdana"/>
              </a:rPr>
              <a:t> </a:t>
            </a:r>
            <a:r>
              <a:rPr lang="en-US" sz="800" i="1" spc="-10" dirty="0">
                <a:latin typeface="Verdana"/>
                <a:cs typeface="Verdana"/>
              </a:rPr>
              <a:t>2007)</a:t>
            </a:r>
            <a:endParaRPr lang="en-US" sz="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6350" y="5703863"/>
            <a:ext cx="1517650" cy="9731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1849" y="2177796"/>
            <a:ext cx="6447155" cy="1104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Карта, которую </a:t>
            </a:r>
            <a:r>
              <a:rPr sz="1800" dirty="0">
                <a:latin typeface="Verdana"/>
                <a:cs typeface="Verdana"/>
              </a:rPr>
              <a:t>Вы </a:t>
            </a:r>
            <a:r>
              <a:rPr sz="1800" spc="-5" dirty="0">
                <a:latin typeface="Verdana"/>
                <a:cs typeface="Verdana"/>
              </a:rPr>
              <a:t>выбрали, будет убрана </a:t>
            </a:r>
            <a:r>
              <a:rPr sz="1800" dirty="0">
                <a:latin typeface="Verdana"/>
                <a:cs typeface="Verdana"/>
              </a:rPr>
              <a:t>из колоды  </a:t>
            </a:r>
            <a:r>
              <a:rPr sz="1800" spc="-5" dirty="0">
                <a:latin typeface="Verdana"/>
                <a:cs typeface="Verdana"/>
              </a:rPr>
              <a:t>карт.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Verdana"/>
                <a:cs typeface="Verdana"/>
              </a:rPr>
              <a:t>Я переворачиваю </a:t>
            </a:r>
            <a:r>
              <a:rPr sz="1800" spc="-5" dirty="0">
                <a:latin typeface="Verdana"/>
                <a:cs typeface="Verdana"/>
              </a:rPr>
              <a:t>страницу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...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16</a:t>
            </a:r>
            <a:endParaRPr sz="1800" baseline="2314" dirty="0"/>
          </a:p>
        </p:txBody>
      </p:sp>
      <p:sp>
        <p:nvSpPr>
          <p:cNvPr id="9" name="Textfeld 8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Игра </a:t>
            </a:r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az-Cyrl-AZ" sz="2000" spc="-8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карты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78739" y="6715849"/>
            <a:ext cx="28930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de-DE" sz="800" i="1" spc="-5" dirty="0">
                <a:latin typeface="Verdana"/>
                <a:cs typeface="Verdana"/>
              </a:rPr>
              <a:t>(“Royal </a:t>
            </a:r>
            <a:r>
              <a:rPr lang="de-DE" sz="800" i="1" spc="-5" dirty="0" err="1">
                <a:latin typeface="Verdana"/>
                <a:cs typeface="Verdana"/>
              </a:rPr>
              <a:t>Flush</a:t>
            </a:r>
            <a:r>
              <a:rPr lang="de-DE" sz="800" i="1" spc="-5" dirty="0">
                <a:latin typeface="Verdana"/>
                <a:cs typeface="Verdana"/>
              </a:rPr>
              <a:t>” </a:t>
            </a:r>
            <a:r>
              <a:rPr lang="de-DE" sz="800" i="1" dirty="0" err="1">
                <a:latin typeface="Verdana"/>
                <a:cs typeface="Verdana"/>
              </a:rPr>
              <a:t>by</a:t>
            </a:r>
            <a:r>
              <a:rPr lang="de-DE" sz="800" i="1" dirty="0">
                <a:latin typeface="Verdana"/>
                <a:cs typeface="Verdana"/>
              </a:rPr>
              <a:t> </a:t>
            </a:r>
            <a:r>
              <a:rPr lang="de-DE" sz="800" i="1" spc="-5" dirty="0" err="1">
                <a:latin typeface="Verdana"/>
                <a:cs typeface="Verdana"/>
              </a:rPr>
              <a:t>mawel</a:t>
            </a:r>
            <a:r>
              <a:rPr lang="de-DE" sz="800" i="1" spc="-5" dirty="0">
                <a:latin typeface="Verdana"/>
                <a:cs typeface="Verdana"/>
              </a:rPr>
              <a:t>)</a:t>
            </a:r>
            <a:endParaRPr lang="de-DE" sz="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5150" y="2636901"/>
            <a:ext cx="5410200" cy="152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63776" y="2636901"/>
            <a:ext cx="5545455" cy="1511300"/>
          </a:xfrm>
          <a:custGeom>
            <a:avLst/>
            <a:gdLst/>
            <a:ahLst/>
            <a:cxnLst/>
            <a:rect l="l" t="t" r="r" b="b"/>
            <a:pathLst>
              <a:path w="5545455" h="1511300">
                <a:moveTo>
                  <a:pt x="0" y="1511300"/>
                </a:moveTo>
                <a:lnTo>
                  <a:pt x="5545074" y="1511300"/>
                </a:lnTo>
                <a:lnTo>
                  <a:pt x="5545074" y="0"/>
                </a:lnTo>
                <a:lnTo>
                  <a:pt x="0" y="0"/>
                </a:lnTo>
                <a:lnTo>
                  <a:pt x="0" y="151130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343021" y="4553584"/>
            <a:ext cx="244221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Ваша </a:t>
            </a:r>
            <a:r>
              <a:rPr sz="1800" spc="-5" dirty="0">
                <a:latin typeface="Verdana"/>
                <a:cs typeface="Verdana"/>
              </a:rPr>
              <a:t>карта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убрана?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9314" y="5634990"/>
            <a:ext cx="479361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Как </a:t>
            </a:r>
            <a:r>
              <a:rPr sz="1800" dirty="0">
                <a:latin typeface="Verdana"/>
                <a:cs typeface="Verdana"/>
              </a:rPr>
              <a:t>Вы думаете, </a:t>
            </a:r>
            <a:r>
              <a:rPr sz="1800" spc="-5" dirty="0">
                <a:latin typeface="Verdana"/>
                <a:cs typeface="Verdana"/>
              </a:rPr>
              <a:t>как </a:t>
            </a:r>
            <a:r>
              <a:rPr sz="1800" dirty="0">
                <a:latin typeface="Verdana"/>
                <a:cs typeface="Verdana"/>
              </a:rPr>
              <a:t>это </a:t>
            </a:r>
            <a:r>
              <a:rPr sz="1800" spc="-5" dirty="0">
                <a:latin typeface="Verdana"/>
                <a:cs typeface="Verdana"/>
              </a:rPr>
              <a:t>было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сделано?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0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17</a:t>
            </a:r>
            <a:endParaRPr sz="1800" baseline="2314" dirty="0"/>
          </a:p>
        </p:txBody>
      </p:sp>
      <p:sp>
        <p:nvSpPr>
          <p:cNvPr id="12" name="Textfeld 11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Игра </a:t>
            </a:r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az-Cyrl-AZ" sz="2000" spc="-8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карты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object 6"/>
          <p:cNvSpPr txBox="1"/>
          <p:nvPr/>
        </p:nvSpPr>
        <p:spPr>
          <a:xfrm>
            <a:off x="78739" y="6715849"/>
            <a:ext cx="28930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en-US" sz="800" i="1" spc="-5" dirty="0">
                <a:latin typeface="Verdana"/>
                <a:cs typeface="Verdana"/>
              </a:rPr>
              <a:t>(“Cards-Trick”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10" dirty="0" err="1">
                <a:latin typeface="Verdana"/>
                <a:cs typeface="Verdana"/>
              </a:rPr>
              <a:t>Linney</a:t>
            </a:r>
            <a:r>
              <a:rPr lang="en-US" sz="800" i="1" spc="-10" dirty="0">
                <a:latin typeface="Verdana"/>
                <a:cs typeface="Verdana"/>
              </a:rPr>
              <a:t> und </a:t>
            </a:r>
            <a:r>
              <a:rPr lang="en-US" sz="800" i="1" dirty="0">
                <a:latin typeface="Verdana"/>
                <a:cs typeface="Verdana"/>
              </a:rPr>
              <a:t>Peters,</a:t>
            </a:r>
            <a:r>
              <a:rPr lang="en-US" sz="800" i="1" spc="60" dirty="0">
                <a:latin typeface="Verdana"/>
                <a:cs typeface="Verdana"/>
              </a:rPr>
              <a:t> </a:t>
            </a:r>
            <a:r>
              <a:rPr lang="en-US" sz="800" i="1" spc="-10" dirty="0">
                <a:latin typeface="Verdana"/>
                <a:cs typeface="Verdana"/>
              </a:rPr>
              <a:t>2007)</a:t>
            </a:r>
            <a:endParaRPr lang="en-US" sz="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36901" y="1916048"/>
            <a:ext cx="1863725" cy="1514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9565" y="1312290"/>
            <a:ext cx="8251825" cy="427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3830" algn="ctr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Как Вы думаете, как это было</a:t>
            </a:r>
            <a:r>
              <a:rPr sz="1800" b="1" spc="-7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сделано?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4603750">
              <a:lnSpc>
                <a:spcPct val="100000"/>
              </a:lnSpc>
              <a:spcBef>
                <a:spcPts val="1405"/>
              </a:spcBef>
            </a:pPr>
            <a:r>
              <a:rPr sz="1800" spc="-5" dirty="0">
                <a:latin typeface="Verdana"/>
                <a:cs typeface="Verdana"/>
              </a:rPr>
              <a:t>Телепатия?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802130" algn="ctr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Магия?</a:t>
            </a:r>
            <a:endParaRPr sz="1800" dirty="0">
              <a:latin typeface="Verdana"/>
              <a:cs typeface="Verdana"/>
            </a:endParaRPr>
          </a:p>
          <a:p>
            <a:pPr marL="1184910" algn="ctr">
              <a:lnSpc>
                <a:spcPct val="100000"/>
              </a:lnSpc>
              <a:spcBef>
                <a:spcPts val="1400"/>
              </a:spcBef>
            </a:pPr>
            <a:r>
              <a:rPr sz="2200" dirty="0">
                <a:latin typeface="Verdana"/>
                <a:cs typeface="Verdana"/>
              </a:rPr>
              <a:t>…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58115" algn="ctr">
              <a:lnSpc>
                <a:spcPct val="100000"/>
              </a:lnSpc>
            </a:pPr>
            <a:r>
              <a:rPr lang="de-DE" sz="1800" spc="-5" dirty="0" smtClean="0">
                <a:latin typeface="Verdana"/>
                <a:cs typeface="Verdana"/>
              </a:rPr>
              <a:t>		</a:t>
            </a:r>
            <a:r>
              <a:rPr sz="1800" b="1" u="heavy" spc="-5" dirty="0" err="1" smtClean="0">
                <a:latin typeface="Verdana"/>
                <a:cs typeface="Verdana"/>
              </a:rPr>
              <a:t>Нет</a:t>
            </a:r>
            <a:r>
              <a:rPr sz="1800" b="1" u="heavy" spc="-5" dirty="0">
                <a:latin typeface="Verdana"/>
                <a:cs typeface="Verdana"/>
              </a:rPr>
              <a:t>: </a:t>
            </a:r>
            <a:r>
              <a:rPr sz="1800" spc="-5" dirty="0">
                <a:latin typeface="Verdana"/>
                <a:cs typeface="Verdana"/>
              </a:rPr>
              <a:t>Это фокус с</a:t>
            </a:r>
            <a:r>
              <a:rPr sz="1800" spc="-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картами!</a:t>
            </a:r>
          </a:p>
          <a:p>
            <a:pPr marL="12700" marR="5080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latin typeface="Verdana"/>
                <a:cs typeface="Verdana"/>
              </a:rPr>
              <a:t>Странные </a:t>
            </a:r>
            <a:r>
              <a:rPr sz="1800" dirty="0">
                <a:latin typeface="Verdana"/>
                <a:cs typeface="Verdana"/>
              </a:rPr>
              <a:t>явления или ситуации, </a:t>
            </a:r>
            <a:r>
              <a:rPr sz="1800" spc="-5" dirty="0">
                <a:latin typeface="Verdana"/>
                <a:cs typeface="Verdana"/>
              </a:rPr>
              <a:t>которые, </a:t>
            </a:r>
            <a:r>
              <a:rPr sz="1800" dirty="0">
                <a:latin typeface="Verdana"/>
                <a:cs typeface="Verdana"/>
              </a:rPr>
              <a:t>кажется, </a:t>
            </a:r>
            <a:r>
              <a:rPr sz="1800" spc="-5" dirty="0">
                <a:latin typeface="Verdana"/>
                <a:cs typeface="Verdana"/>
              </a:rPr>
              <a:t>носят </a:t>
            </a:r>
            <a:r>
              <a:rPr sz="1800" dirty="0">
                <a:latin typeface="Verdana"/>
                <a:cs typeface="Verdana"/>
              </a:rPr>
              <a:t>в себе  </a:t>
            </a:r>
            <a:r>
              <a:rPr sz="1800" spc="-5" dirty="0">
                <a:latin typeface="Verdana"/>
                <a:cs typeface="Verdana"/>
              </a:rPr>
              <a:t>сверхъестественный характер, иногда </a:t>
            </a:r>
            <a:r>
              <a:rPr sz="1800" dirty="0">
                <a:latin typeface="Verdana"/>
                <a:cs typeface="Verdana"/>
              </a:rPr>
              <a:t>происходят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повседневной  жизни. </a:t>
            </a:r>
            <a:r>
              <a:rPr sz="1800" dirty="0">
                <a:latin typeface="Verdana"/>
                <a:cs typeface="Verdana"/>
              </a:rPr>
              <a:t>Пожалуйста, обратите</a:t>
            </a:r>
            <a:r>
              <a:rPr sz="1800" spc="-1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внимание:</a:t>
            </a: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Verdana"/>
                <a:cs typeface="Verdana"/>
              </a:rPr>
              <a:t>В большинстве </a:t>
            </a:r>
            <a:r>
              <a:rPr sz="1800" spc="-5" dirty="0">
                <a:latin typeface="Verdana"/>
                <a:cs typeface="Verdana"/>
              </a:rPr>
              <a:t>случаев </a:t>
            </a:r>
            <a:r>
              <a:rPr sz="1800" dirty="0">
                <a:latin typeface="Verdana"/>
                <a:cs typeface="Verdana"/>
              </a:rPr>
              <a:t>есть </a:t>
            </a:r>
            <a:r>
              <a:rPr sz="1800" spc="-5" dirty="0">
                <a:latin typeface="Verdana"/>
                <a:cs typeface="Verdana"/>
              </a:rPr>
              <a:t>простые объяснения такого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рода,</a:t>
            </a: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странным,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событиям.</a:t>
            </a:r>
          </a:p>
        </p:txBody>
      </p:sp>
      <p:sp>
        <p:nvSpPr>
          <p:cNvPr id="4" name="object 4"/>
          <p:cNvSpPr/>
          <p:nvPr/>
        </p:nvSpPr>
        <p:spPr>
          <a:xfrm>
            <a:off x="7626350" y="5703863"/>
            <a:ext cx="1517650" cy="9731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23075" y="6677000"/>
            <a:ext cx="23164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z="1200" b="1" spc="-5" dirty="0">
                <a:solidFill>
                  <a:srgbClr val="636B85"/>
                </a:solidFill>
                <a:latin typeface="Verdana"/>
                <a:cs typeface="Verdana"/>
              </a:rPr>
              <a:t>Атрибутивный </a:t>
            </a:r>
            <a:r>
              <a:rPr sz="1200" b="1" dirty="0" err="1">
                <a:solidFill>
                  <a:srgbClr val="636B85"/>
                </a:solidFill>
                <a:latin typeface="Verdana"/>
                <a:cs typeface="Verdana"/>
              </a:rPr>
              <a:t>стиль</a:t>
            </a:r>
            <a:r>
              <a:rPr sz="1200" b="1" spc="204" dirty="0">
                <a:solidFill>
                  <a:srgbClr val="636B85"/>
                </a:solidFill>
                <a:latin typeface="Verdana"/>
                <a:cs typeface="Verdana"/>
              </a:rPr>
              <a:t> </a:t>
            </a:r>
            <a:r>
              <a:rPr sz="1800" b="1" spc="7" baseline="2314" dirty="0" smtClean="0">
                <a:solidFill>
                  <a:srgbClr val="636B85"/>
                </a:solidFill>
                <a:latin typeface="Verdana"/>
                <a:cs typeface="Verdana"/>
              </a:rPr>
              <a:t>4.</a:t>
            </a:r>
            <a:r>
              <a:rPr lang="ru-RU" sz="1800" b="1" spc="7" baseline="2314" dirty="0" smtClean="0">
                <a:solidFill>
                  <a:srgbClr val="636B85"/>
                </a:solidFill>
                <a:latin typeface="Verdana"/>
                <a:cs typeface="Verdana"/>
              </a:rPr>
              <a:t>18</a:t>
            </a:r>
            <a:endParaRPr sz="1800" baseline="2314" dirty="0">
              <a:latin typeface="Verdana"/>
              <a:cs typeface="Verdana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Игра </a:t>
            </a:r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az-Cyrl-AZ" sz="2000" spc="-8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карты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78739" y="6715849"/>
            <a:ext cx="517906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en-US" sz="800" i="1" spc="-5" dirty="0">
                <a:latin typeface="Verdana"/>
                <a:cs typeface="Verdana"/>
              </a:rPr>
              <a:t>(“Royal Flush”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5" dirty="0" err="1">
                <a:latin typeface="Verdana"/>
                <a:cs typeface="Verdana"/>
              </a:rPr>
              <a:t>mawel</a:t>
            </a:r>
            <a:r>
              <a:rPr lang="en-US" sz="800" i="1" spc="-5" dirty="0">
                <a:latin typeface="Verdana"/>
                <a:cs typeface="Verdana"/>
              </a:rPr>
              <a:t>; </a:t>
            </a:r>
            <a:r>
              <a:rPr lang="en-US" sz="800" i="1" spc="-10" dirty="0">
                <a:latin typeface="Verdana"/>
                <a:cs typeface="Verdana"/>
              </a:rPr>
              <a:t>“RAOK </a:t>
            </a:r>
            <a:r>
              <a:rPr lang="en-US" sz="800" i="1" spc="-5" dirty="0">
                <a:latin typeface="Verdana"/>
                <a:cs typeface="Verdana"/>
              </a:rPr>
              <a:t>Suggestion </a:t>
            </a:r>
            <a:r>
              <a:rPr lang="en-US" sz="800" i="1" dirty="0">
                <a:latin typeface="Verdana"/>
                <a:cs typeface="Verdana"/>
              </a:rPr>
              <a:t>#5 Do a magic </a:t>
            </a:r>
            <a:r>
              <a:rPr lang="en-US" sz="800" i="1" spc="-5" dirty="0">
                <a:latin typeface="Verdana"/>
                <a:cs typeface="Verdana"/>
              </a:rPr>
              <a:t>trick” </a:t>
            </a:r>
            <a:r>
              <a:rPr lang="en-US" sz="800" dirty="0">
                <a:latin typeface="Verdana"/>
                <a:cs typeface="Verdana"/>
              </a:rPr>
              <a:t>by</a:t>
            </a:r>
            <a:r>
              <a:rPr lang="en-US" sz="800" spc="175" dirty="0">
                <a:latin typeface="Verdana"/>
                <a:cs typeface="Verdana"/>
              </a:rPr>
              <a:t> </a:t>
            </a:r>
            <a:r>
              <a:rPr lang="en-US" sz="800" spc="-5" dirty="0" err="1">
                <a:latin typeface="Verdana"/>
                <a:cs typeface="Verdana"/>
              </a:rPr>
              <a:t>Garethjmsaunders</a:t>
            </a:r>
            <a:r>
              <a:rPr lang="en-US" sz="800" i="1" spc="-5" dirty="0">
                <a:latin typeface="Verdana"/>
                <a:cs typeface="Verdana"/>
              </a:rPr>
              <a:t>)</a:t>
            </a:r>
            <a:endParaRPr lang="en-US" sz="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0929" y="82550"/>
            <a:ext cx="4420870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99820" marR="5080" indent="-1087755">
              <a:lnSpc>
                <a:spcPct val="100000"/>
              </a:lnSpc>
            </a:pPr>
            <a:r>
              <a:rPr spc="-5" dirty="0"/>
              <a:t>Преследование/странные</a:t>
            </a:r>
            <a:r>
              <a:rPr spc="-55" dirty="0"/>
              <a:t> </a:t>
            </a:r>
            <a:r>
              <a:rPr spc="-5" dirty="0"/>
              <a:t>запахи  Плюсы и</a:t>
            </a:r>
            <a:r>
              <a:rPr spc="-80" dirty="0"/>
              <a:t> </a:t>
            </a:r>
            <a:r>
              <a:rPr spc="-5" dirty="0" err="1" smtClean="0"/>
              <a:t>минусы</a:t>
            </a:r>
            <a:r>
              <a:rPr lang="de-DE" spc="-5" dirty="0" smtClean="0"/>
              <a:t>?</a:t>
            </a:r>
            <a:endParaRPr spc="-5" dirty="0"/>
          </a:p>
        </p:txBody>
      </p:sp>
      <p:sp>
        <p:nvSpPr>
          <p:cNvPr id="4" name="object 4"/>
          <p:cNvSpPr/>
          <p:nvPr/>
        </p:nvSpPr>
        <p:spPr>
          <a:xfrm>
            <a:off x="6478524" y="2703600"/>
            <a:ext cx="2665476" cy="3960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19</a:t>
            </a:fld>
            <a:endParaRPr sz="1800" baseline="2314"/>
          </a:p>
        </p:txBody>
      </p:sp>
      <p:sp>
        <p:nvSpPr>
          <p:cNvPr id="6" name="object 6"/>
          <p:cNvSpPr txBox="1"/>
          <p:nvPr/>
        </p:nvSpPr>
        <p:spPr>
          <a:xfrm>
            <a:off x="78739" y="6715849"/>
            <a:ext cx="21697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(“Straßen von </a:t>
            </a:r>
            <a:r>
              <a:rPr sz="800" i="1" spc="-10" dirty="0">
                <a:latin typeface="Verdana"/>
                <a:cs typeface="Verdana"/>
              </a:rPr>
              <a:t>Bangkok”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Lisa</a:t>
            </a:r>
            <a:r>
              <a:rPr sz="800" i="1" spc="8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Schilling)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456565" y="1289050"/>
            <a:ext cx="5397500" cy="4524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b="1" spc="-5" dirty="0">
                <a:latin typeface="Verdana"/>
                <a:cs typeface="Verdana"/>
              </a:rPr>
              <a:t>Пример:</a:t>
            </a:r>
            <a:endParaRPr lang="ru-RU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ru-RU" spc="-5" dirty="0">
                <a:latin typeface="Verdana"/>
                <a:cs typeface="Verdana"/>
              </a:rPr>
              <a:t>Тина </a:t>
            </a:r>
            <a:r>
              <a:rPr lang="ru-RU" dirty="0">
                <a:latin typeface="Verdana"/>
                <a:cs typeface="Verdana"/>
              </a:rPr>
              <a:t>заметила </a:t>
            </a:r>
            <a:r>
              <a:rPr lang="ru-RU" spc="-5" dirty="0">
                <a:latin typeface="Verdana"/>
                <a:cs typeface="Verdana"/>
              </a:rPr>
              <a:t>запах </a:t>
            </a:r>
            <a:r>
              <a:rPr lang="ru-RU" dirty="0">
                <a:latin typeface="Verdana"/>
                <a:cs typeface="Verdana"/>
              </a:rPr>
              <a:t>слезоточивого </a:t>
            </a:r>
            <a:r>
              <a:rPr lang="ru-RU" spc="-5" dirty="0">
                <a:latin typeface="Verdana"/>
                <a:cs typeface="Verdana"/>
              </a:rPr>
              <a:t>газа</a:t>
            </a:r>
            <a:r>
              <a:rPr lang="ru-RU" spc="-130" dirty="0">
                <a:latin typeface="Verdana"/>
                <a:cs typeface="Verdana"/>
              </a:rPr>
              <a:t> </a:t>
            </a:r>
            <a:r>
              <a:rPr lang="ru-RU" spc="-5" dirty="0">
                <a:latin typeface="Verdana"/>
                <a:cs typeface="Verdana"/>
              </a:rPr>
              <a:t>на</a:t>
            </a:r>
            <a:endParaRPr lang="ru-RU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lang="ru-RU" spc="-5" dirty="0">
                <a:latin typeface="Verdana"/>
                <a:cs typeface="Verdana"/>
              </a:rPr>
              <a:t>улицах</a:t>
            </a:r>
            <a:r>
              <a:rPr lang="ru-RU" spc="-80" dirty="0">
                <a:latin typeface="Verdana"/>
                <a:cs typeface="Verdana"/>
              </a:rPr>
              <a:t> </a:t>
            </a:r>
            <a:r>
              <a:rPr lang="ru-RU" spc="-5" dirty="0">
                <a:latin typeface="Verdana"/>
                <a:cs typeface="Verdana"/>
              </a:rPr>
              <a:t>Бангкока.</a:t>
            </a:r>
            <a:endParaRPr lang="ru-RU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ru-RU"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b="1" dirty="0">
                <a:latin typeface="Verdana"/>
                <a:cs typeface="Verdana"/>
              </a:rPr>
              <a:t>Интерпретация/Атрибуция:</a:t>
            </a:r>
            <a:endParaRPr lang="ru-RU" dirty="0">
              <a:latin typeface="Verdana"/>
              <a:cs typeface="Verdana"/>
            </a:endParaRPr>
          </a:p>
          <a:p>
            <a:pPr marL="12700" marR="39370">
              <a:lnSpc>
                <a:spcPct val="100000"/>
              </a:lnSpc>
              <a:spcBef>
                <a:spcPts val="420"/>
              </a:spcBef>
            </a:pPr>
            <a:r>
              <a:rPr lang="ru-RU" dirty="0">
                <a:latin typeface="Verdana"/>
                <a:cs typeface="Verdana"/>
              </a:rPr>
              <a:t>Она </a:t>
            </a:r>
            <a:r>
              <a:rPr lang="ru-RU" spc="-5" dirty="0">
                <a:latin typeface="Verdana"/>
                <a:cs typeface="Verdana"/>
              </a:rPr>
              <a:t>убеждена, что </a:t>
            </a:r>
            <a:r>
              <a:rPr lang="ru-RU" dirty="0">
                <a:latin typeface="Verdana"/>
                <a:cs typeface="Verdana"/>
              </a:rPr>
              <a:t>сосед </a:t>
            </a:r>
            <a:r>
              <a:rPr lang="ru-RU" spc="-5" dirty="0">
                <a:latin typeface="Verdana"/>
                <a:cs typeface="Verdana"/>
              </a:rPr>
              <a:t>преследует </a:t>
            </a:r>
            <a:r>
              <a:rPr lang="ru-RU" dirty="0">
                <a:latin typeface="Verdana"/>
                <a:cs typeface="Verdana"/>
              </a:rPr>
              <a:t>ее в  </a:t>
            </a:r>
            <a:r>
              <a:rPr lang="ru-RU" spc="-5" dirty="0">
                <a:latin typeface="Verdana"/>
                <a:cs typeface="Verdana"/>
              </a:rPr>
              <a:t>Бангкоке </a:t>
            </a:r>
            <a:r>
              <a:rPr lang="ru-RU" dirty="0">
                <a:latin typeface="Verdana"/>
                <a:cs typeface="Verdana"/>
              </a:rPr>
              <a:t>и </a:t>
            </a:r>
            <a:r>
              <a:rPr lang="ru-RU" spc="-5" dirty="0">
                <a:latin typeface="Verdana"/>
                <a:cs typeface="Verdana"/>
              </a:rPr>
              <a:t>пытается </a:t>
            </a:r>
            <a:r>
              <a:rPr lang="ru-RU" dirty="0">
                <a:latin typeface="Verdana"/>
                <a:cs typeface="Verdana"/>
              </a:rPr>
              <a:t>отравить ее ядом,</a:t>
            </a:r>
            <a:r>
              <a:rPr lang="ru-RU" spc="-114" dirty="0">
                <a:latin typeface="Verdana"/>
                <a:cs typeface="Verdana"/>
              </a:rPr>
              <a:t> </a:t>
            </a:r>
            <a:r>
              <a:rPr lang="ru-RU" spc="-5" dirty="0">
                <a:latin typeface="Verdana"/>
                <a:cs typeface="Verdana"/>
              </a:rPr>
              <a:t>как  </a:t>
            </a:r>
            <a:r>
              <a:rPr lang="ru-RU" dirty="0">
                <a:latin typeface="Verdana"/>
                <a:cs typeface="Verdana"/>
              </a:rPr>
              <a:t>он </a:t>
            </a:r>
            <a:r>
              <a:rPr lang="ru-RU" spc="-5" dirty="0">
                <a:latin typeface="Verdana"/>
                <a:cs typeface="Verdana"/>
              </a:rPr>
              <a:t>уже пытался </a:t>
            </a:r>
            <a:r>
              <a:rPr lang="ru-RU" dirty="0">
                <a:latin typeface="Verdana"/>
                <a:cs typeface="Verdana"/>
              </a:rPr>
              <a:t>это сделать, </a:t>
            </a:r>
            <a:r>
              <a:rPr lang="ru-RU" spc="-5" dirty="0">
                <a:latin typeface="Verdana"/>
                <a:cs typeface="Verdana"/>
              </a:rPr>
              <a:t>когда </a:t>
            </a:r>
            <a:r>
              <a:rPr lang="ru-RU" dirty="0">
                <a:latin typeface="Verdana"/>
                <a:cs typeface="Verdana"/>
              </a:rPr>
              <a:t>она  </a:t>
            </a:r>
            <a:r>
              <a:rPr lang="ru-RU" spc="-5" dirty="0">
                <a:latin typeface="Verdana"/>
                <a:cs typeface="Verdana"/>
              </a:rPr>
              <a:t>была</a:t>
            </a:r>
            <a:r>
              <a:rPr lang="ru-RU" spc="-80" dirty="0">
                <a:latin typeface="Verdana"/>
                <a:cs typeface="Verdana"/>
              </a:rPr>
              <a:t> </a:t>
            </a:r>
            <a:r>
              <a:rPr lang="ru-RU" dirty="0">
                <a:latin typeface="Verdana"/>
                <a:cs typeface="Verdana"/>
              </a:rPr>
              <a:t>дома.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2600" dirty="0">
              <a:latin typeface="Times New Roman"/>
              <a:cs typeface="Times New Roman"/>
            </a:endParaRPr>
          </a:p>
          <a:p>
            <a:pPr marL="12700" marR="1318895">
              <a:lnSpc>
                <a:spcPct val="100000"/>
              </a:lnSpc>
            </a:pPr>
            <a:r>
              <a:rPr lang="ru-RU" spc="-5" dirty="0">
                <a:latin typeface="Verdana"/>
                <a:cs typeface="Verdana"/>
              </a:rPr>
              <a:t>Какие альтернативные  объяснения/причины могут</a:t>
            </a:r>
            <a:r>
              <a:rPr lang="ru-RU" spc="-40" dirty="0">
                <a:latin typeface="Verdana"/>
                <a:cs typeface="Verdana"/>
              </a:rPr>
              <a:t> </a:t>
            </a:r>
            <a:r>
              <a:rPr lang="ru-RU" spc="-5" dirty="0">
                <a:latin typeface="Verdana"/>
                <a:cs typeface="Verdana"/>
              </a:rPr>
              <a:t>быть  возможны?</a:t>
            </a:r>
            <a:endParaRPr lang="ru-RU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1850" dirty="0">
              <a:latin typeface="Times New Roman"/>
              <a:cs typeface="Times New Roman"/>
            </a:endParaRPr>
          </a:p>
          <a:p>
            <a:pPr marL="69850" algn="ctr">
              <a:lnSpc>
                <a:spcPct val="100000"/>
              </a:lnSpc>
            </a:pPr>
            <a:r>
              <a:rPr lang="ru-RU" b="1" spc="10" dirty="0">
                <a:latin typeface="Verdana"/>
                <a:cs typeface="Verdana"/>
              </a:rPr>
              <a:t>???</a:t>
            </a:r>
            <a:endParaRPr lang="ru-RU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6565" y="1289050"/>
            <a:ext cx="5397500" cy="34317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Пример: странный</a:t>
            </a:r>
            <a:r>
              <a:rPr sz="1800" b="1" spc="-5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запах</a:t>
            </a:r>
            <a:endParaRPr sz="1800" dirty="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sz="1800" spc="-5" dirty="0">
                <a:latin typeface="Verdana"/>
                <a:cs typeface="Verdana"/>
              </a:rPr>
              <a:t>Какие </a:t>
            </a:r>
            <a:r>
              <a:rPr sz="1800" dirty="0">
                <a:latin typeface="Verdana"/>
                <a:cs typeface="Verdana"/>
              </a:rPr>
              <a:t>альтернативные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объяснения/причины</a:t>
            </a: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могут </a:t>
            </a:r>
            <a:r>
              <a:rPr sz="1800" spc="-5" dirty="0">
                <a:latin typeface="Verdana"/>
                <a:cs typeface="Verdana"/>
              </a:rPr>
              <a:t>быть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возможны?</a:t>
            </a:r>
          </a:p>
          <a:p>
            <a:pPr marL="12700" algn="just">
              <a:lnSpc>
                <a:spcPct val="100000"/>
              </a:lnSpc>
              <a:spcBef>
                <a:spcPts val="660"/>
              </a:spcBef>
            </a:pPr>
            <a:r>
              <a:rPr sz="1800" b="1" dirty="0">
                <a:latin typeface="Verdana"/>
                <a:cs typeface="Verdana"/>
              </a:rPr>
              <a:t>Совпадение/Случайность:</a:t>
            </a:r>
            <a:endParaRPr sz="1800" dirty="0">
              <a:latin typeface="Verdana"/>
              <a:cs typeface="Verdana"/>
            </a:endParaRPr>
          </a:p>
          <a:p>
            <a:pPr marL="12700" marR="721995" algn="just">
              <a:lnSpc>
                <a:spcPct val="100000"/>
              </a:lnSpc>
              <a:spcBef>
                <a:spcPts val="640"/>
              </a:spcBef>
            </a:pP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Тине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многие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запахи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могут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быть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просто 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незнакомы,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а так же в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Бангкоке много 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смога.</a:t>
            </a:r>
          </a:p>
          <a:p>
            <a:pPr marL="12700" marR="154305" algn="just">
              <a:lnSpc>
                <a:spcPct val="100000"/>
              </a:lnSpc>
              <a:spcBef>
                <a:spcPts val="660"/>
              </a:spcBef>
            </a:pPr>
            <a:r>
              <a:rPr sz="1800" b="1" dirty="0">
                <a:latin typeface="Verdana"/>
                <a:cs typeface="Verdana"/>
              </a:rPr>
              <a:t>Дело </a:t>
            </a:r>
            <a:r>
              <a:rPr sz="1800" b="1" spc="-5" dirty="0">
                <a:latin typeface="Verdana"/>
                <a:cs typeface="Verdana"/>
              </a:rPr>
              <a:t>в </a:t>
            </a:r>
            <a:r>
              <a:rPr sz="1800" b="1" dirty="0">
                <a:latin typeface="Verdana"/>
                <a:cs typeface="Verdana"/>
              </a:rPr>
              <a:t>других: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Проводилась</a:t>
            </a:r>
            <a:r>
              <a:rPr sz="1800" spc="-6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полицейская  операция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с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использованием слезоточивого  газа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(что</a:t>
            </a:r>
            <a:r>
              <a:rPr sz="1800" spc="-6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маловероятно).</a:t>
            </a:r>
          </a:p>
          <a:p>
            <a:pPr marL="12700" marR="63500">
              <a:lnSpc>
                <a:spcPct val="100000"/>
              </a:lnSpc>
              <a:spcBef>
                <a:spcPts val="640"/>
              </a:spcBef>
            </a:pPr>
            <a:r>
              <a:rPr sz="1800" b="1" dirty="0">
                <a:latin typeface="Verdana"/>
                <a:cs typeface="Verdana"/>
              </a:rPr>
              <a:t>Дело </a:t>
            </a:r>
            <a:r>
              <a:rPr sz="1800" b="1" spc="-5" dirty="0">
                <a:latin typeface="Verdana"/>
                <a:cs typeface="Verdana"/>
              </a:rPr>
              <a:t>в </a:t>
            </a:r>
            <a:r>
              <a:rPr sz="1800" b="1" dirty="0">
                <a:latin typeface="Verdana"/>
                <a:cs typeface="Verdana"/>
              </a:rPr>
              <a:t>Тине </a:t>
            </a:r>
            <a:r>
              <a:rPr sz="1800" b="1" dirty="0" err="1">
                <a:latin typeface="Verdana"/>
                <a:cs typeface="Verdana"/>
              </a:rPr>
              <a:t>лично</a:t>
            </a:r>
            <a:r>
              <a:rPr sz="1800" b="1" dirty="0" smtClean="0">
                <a:latin typeface="Verdana"/>
                <a:cs typeface="Verdana"/>
              </a:rPr>
              <a:t>: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60929" y="82550"/>
            <a:ext cx="4420870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99820" marR="5080" indent="-1087755">
              <a:lnSpc>
                <a:spcPct val="100000"/>
              </a:lnSpc>
            </a:pPr>
            <a:r>
              <a:rPr spc="-5" dirty="0"/>
              <a:t>Преследование/странные</a:t>
            </a:r>
            <a:r>
              <a:rPr spc="-55" dirty="0"/>
              <a:t> </a:t>
            </a:r>
            <a:r>
              <a:rPr spc="-5" dirty="0"/>
              <a:t>запахи  Плюсы и</a:t>
            </a:r>
            <a:r>
              <a:rPr spc="-80" dirty="0"/>
              <a:t> </a:t>
            </a:r>
            <a:r>
              <a:rPr spc="-5" dirty="0" err="1" smtClean="0"/>
              <a:t>минусы</a:t>
            </a:r>
            <a:r>
              <a:rPr lang="de-DE" spc="-5" dirty="0" smtClean="0"/>
              <a:t>?</a:t>
            </a:r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78739" y="6715849"/>
            <a:ext cx="21697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(“Straßen von </a:t>
            </a:r>
            <a:r>
              <a:rPr sz="800" i="1" spc="-10" dirty="0">
                <a:latin typeface="Verdana"/>
                <a:cs typeface="Verdana"/>
              </a:rPr>
              <a:t>Bangkok”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Lisa</a:t>
            </a:r>
            <a:r>
              <a:rPr sz="800" i="1" spc="8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Schilling)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6478524" y="2703600"/>
            <a:ext cx="2665476" cy="3960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20</a:t>
            </a:r>
            <a:endParaRPr sz="1800" baseline="231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6565" y="1289050"/>
            <a:ext cx="5397500" cy="4780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Пример: странный</a:t>
            </a:r>
            <a:r>
              <a:rPr sz="1800" b="1" spc="-5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запах</a:t>
            </a:r>
            <a:endParaRPr sz="1800" dirty="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sz="1800" spc="-5" dirty="0">
                <a:latin typeface="Verdana"/>
                <a:cs typeface="Verdana"/>
              </a:rPr>
              <a:t>Какие </a:t>
            </a:r>
            <a:r>
              <a:rPr sz="1800" dirty="0">
                <a:latin typeface="Verdana"/>
                <a:cs typeface="Verdana"/>
              </a:rPr>
              <a:t>альтернативные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объяснения/причины</a:t>
            </a: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могут </a:t>
            </a:r>
            <a:r>
              <a:rPr sz="1800" spc="-5" dirty="0">
                <a:latin typeface="Verdana"/>
                <a:cs typeface="Verdana"/>
              </a:rPr>
              <a:t>быть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возможны?</a:t>
            </a:r>
          </a:p>
          <a:p>
            <a:pPr marL="12700" algn="just">
              <a:lnSpc>
                <a:spcPct val="100000"/>
              </a:lnSpc>
              <a:spcBef>
                <a:spcPts val="660"/>
              </a:spcBef>
            </a:pPr>
            <a:r>
              <a:rPr sz="1800" b="1" dirty="0">
                <a:latin typeface="Verdana"/>
                <a:cs typeface="Verdana"/>
              </a:rPr>
              <a:t>Совпадение/Случайность:</a:t>
            </a:r>
            <a:endParaRPr sz="1800" dirty="0">
              <a:latin typeface="Verdana"/>
              <a:cs typeface="Verdana"/>
            </a:endParaRPr>
          </a:p>
          <a:p>
            <a:pPr marL="12700" marR="721995" algn="just">
              <a:lnSpc>
                <a:spcPct val="100000"/>
              </a:lnSpc>
              <a:spcBef>
                <a:spcPts val="640"/>
              </a:spcBef>
            </a:pPr>
            <a:r>
              <a:rPr sz="1800" spc="-5" dirty="0">
                <a:latin typeface="Verdana"/>
                <a:cs typeface="Verdana"/>
              </a:rPr>
              <a:t>Тине </a:t>
            </a:r>
            <a:r>
              <a:rPr sz="1800" dirty="0">
                <a:latin typeface="Verdana"/>
                <a:cs typeface="Verdana"/>
              </a:rPr>
              <a:t>многие </a:t>
            </a:r>
            <a:r>
              <a:rPr sz="1800" spc="-5" dirty="0">
                <a:latin typeface="Verdana"/>
                <a:cs typeface="Verdana"/>
              </a:rPr>
              <a:t>запахи </a:t>
            </a:r>
            <a:r>
              <a:rPr sz="1800" dirty="0">
                <a:latin typeface="Verdana"/>
                <a:cs typeface="Verdana"/>
              </a:rPr>
              <a:t>могут </a:t>
            </a:r>
            <a:r>
              <a:rPr sz="1800" spc="-5" dirty="0">
                <a:latin typeface="Verdana"/>
                <a:cs typeface="Verdana"/>
              </a:rPr>
              <a:t>быть </a:t>
            </a:r>
            <a:r>
              <a:rPr sz="1800" dirty="0">
                <a:latin typeface="Verdana"/>
                <a:cs typeface="Verdana"/>
              </a:rPr>
              <a:t>просто  </a:t>
            </a:r>
            <a:r>
              <a:rPr sz="1800" spc="-5" dirty="0">
                <a:latin typeface="Verdana"/>
                <a:cs typeface="Verdana"/>
              </a:rPr>
              <a:t>незнакомы, </a:t>
            </a:r>
            <a:r>
              <a:rPr sz="1800" dirty="0">
                <a:latin typeface="Verdana"/>
                <a:cs typeface="Verdana"/>
              </a:rPr>
              <a:t>а так же в </a:t>
            </a:r>
            <a:r>
              <a:rPr sz="1800" spc="-5" dirty="0">
                <a:latin typeface="Verdana"/>
                <a:cs typeface="Verdana"/>
              </a:rPr>
              <a:t>Бангкоке много  </a:t>
            </a:r>
            <a:r>
              <a:rPr sz="1800" dirty="0">
                <a:latin typeface="Verdana"/>
                <a:cs typeface="Verdana"/>
              </a:rPr>
              <a:t>смога.</a:t>
            </a:r>
          </a:p>
          <a:p>
            <a:pPr marL="12700" marR="154305" algn="just">
              <a:lnSpc>
                <a:spcPct val="100000"/>
              </a:lnSpc>
              <a:spcBef>
                <a:spcPts val="660"/>
              </a:spcBef>
            </a:pPr>
            <a:r>
              <a:rPr sz="1800" b="1" dirty="0">
                <a:latin typeface="Verdana"/>
                <a:cs typeface="Verdana"/>
              </a:rPr>
              <a:t>Дело </a:t>
            </a:r>
            <a:r>
              <a:rPr sz="1800" b="1" spc="-5" dirty="0">
                <a:latin typeface="Verdana"/>
                <a:cs typeface="Verdana"/>
              </a:rPr>
              <a:t>в </a:t>
            </a:r>
            <a:r>
              <a:rPr sz="1800" b="1" dirty="0">
                <a:latin typeface="Verdana"/>
                <a:cs typeface="Verdana"/>
              </a:rPr>
              <a:t>других: </a:t>
            </a:r>
            <a:r>
              <a:rPr sz="1800" dirty="0">
                <a:latin typeface="Verdana"/>
                <a:cs typeface="Verdana"/>
              </a:rPr>
              <a:t>Проводилась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полицейская  операция </a:t>
            </a:r>
            <a:r>
              <a:rPr sz="1800" spc="-5" dirty="0">
                <a:latin typeface="Verdana"/>
                <a:cs typeface="Verdana"/>
              </a:rPr>
              <a:t>с </a:t>
            </a:r>
            <a:r>
              <a:rPr sz="1800" dirty="0">
                <a:latin typeface="Verdana"/>
                <a:cs typeface="Verdana"/>
              </a:rPr>
              <a:t>использованием слезоточивого  газа </a:t>
            </a:r>
            <a:r>
              <a:rPr sz="1800" spc="-5" dirty="0">
                <a:latin typeface="Verdana"/>
                <a:cs typeface="Verdana"/>
              </a:rPr>
              <a:t>(что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маловероятно).</a:t>
            </a:r>
          </a:p>
          <a:p>
            <a:pPr marL="12700" marR="63500">
              <a:lnSpc>
                <a:spcPct val="100000"/>
              </a:lnSpc>
              <a:spcBef>
                <a:spcPts val="640"/>
              </a:spcBef>
            </a:pPr>
            <a:r>
              <a:rPr sz="1800" b="1" dirty="0">
                <a:latin typeface="Verdana"/>
                <a:cs typeface="Verdana"/>
              </a:rPr>
              <a:t>Дело </a:t>
            </a:r>
            <a:r>
              <a:rPr sz="1800" b="1" spc="-5" dirty="0">
                <a:latin typeface="Verdana"/>
                <a:cs typeface="Verdana"/>
              </a:rPr>
              <a:t>в </a:t>
            </a:r>
            <a:r>
              <a:rPr sz="1800" b="1" dirty="0">
                <a:latin typeface="Verdana"/>
                <a:cs typeface="Verdana"/>
              </a:rPr>
              <a:t>Тине лично: </a:t>
            </a:r>
            <a:r>
              <a:rPr sz="1800" spc="-5" dirty="0">
                <a:latin typeface="Verdana"/>
                <a:cs typeface="Verdana"/>
              </a:rPr>
              <a:t>Тина </a:t>
            </a:r>
            <a:r>
              <a:rPr sz="1800" dirty="0">
                <a:latin typeface="Verdana"/>
                <a:cs typeface="Verdana"/>
              </a:rPr>
              <a:t>очень устала  после перелета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поэтому находится в  нервном напряжении. Кроме того, она  </a:t>
            </a:r>
            <a:r>
              <a:rPr sz="1800" spc="-5" dirty="0">
                <a:latin typeface="Verdana"/>
                <a:cs typeface="Verdana"/>
              </a:rPr>
              <a:t>очень </a:t>
            </a:r>
            <a:r>
              <a:rPr sz="1800" dirty="0">
                <a:latin typeface="Verdana"/>
                <a:cs typeface="Verdana"/>
              </a:rPr>
              <a:t>чувствительна к запахам. У </a:t>
            </a:r>
            <a:r>
              <a:rPr sz="1800" spc="-5" dirty="0">
                <a:latin typeface="Verdana"/>
                <a:cs typeface="Verdana"/>
              </a:rPr>
              <a:t>Тины </a:t>
            </a:r>
            <a:r>
              <a:rPr sz="1800" dirty="0">
                <a:latin typeface="Verdana"/>
                <a:cs typeface="Verdana"/>
              </a:rPr>
              <a:t>уже  наблюдались психозы, сопровождающиеся  такого рода искаженными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восприятиями.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60929" y="82550"/>
            <a:ext cx="4420870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99820" marR="5080" indent="-1087755">
              <a:lnSpc>
                <a:spcPct val="100000"/>
              </a:lnSpc>
            </a:pPr>
            <a:r>
              <a:rPr spc="-5" dirty="0"/>
              <a:t>Преследование/странные</a:t>
            </a:r>
            <a:r>
              <a:rPr spc="-55" dirty="0"/>
              <a:t> </a:t>
            </a:r>
            <a:r>
              <a:rPr spc="-5" dirty="0"/>
              <a:t>запахи  Плюсы и</a:t>
            </a:r>
            <a:r>
              <a:rPr spc="-80" dirty="0"/>
              <a:t> </a:t>
            </a:r>
            <a:r>
              <a:rPr spc="-5" dirty="0" err="1" smtClean="0"/>
              <a:t>минусы</a:t>
            </a:r>
            <a:r>
              <a:rPr lang="de-DE" spc="-5" dirty="0" smtClean="0"/>
              <a:t>?</a:t>
            </a:r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78739" y="6715849"/>
            <a:ext cx="21697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(“Straßen von </a:t>
            </a:r>
            <a:r>
              <a:rPr sz="800" i="1" spc="-10" dirty="0">
                <a:latin typeface="Verdana"/>
                <a:cs typeface="Verdana"/>
              </a:rPr>
              <a:t>Bangkok”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Lisa</a:t>
            </a:r>
            <a:r>
              <a:rPr sz="800" i="1" spc="8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Schilling)</a:t>
            </a:r>
            <a:endParaRPr sz="800">
              <a:latin typeface="Verdana"/>
              <a:cs typeface="Verdana"/>
            </a:endParaRPr>
          </a:p>
        </p:txBody>
      </p:sp>
      <p:grpSp>
        <p:nvGrpSpPr>
          <p:cNvPr id="9" name="Group 41"/>
          <p:cNvGrpSpPr>
            <a:grpSpLocks/>
          </p:cNvGrpSpPr>
          <p:nvPr/>
        </p:nvGrpSpPr>
        <p:grpSpPr bwMode="auto">
          <a:xfrm>
            <a:off x="0" y="6167443"/>
            <a:ext cx="2339975" cy="598488"/>
            <a:chOff x="0" y="3957"/>
            <a:chExt cx="1474" cy="377"/>
          </a:xfrm>
        </p:grpSpPr>
        <p:sp>
          <p:nvSpPr>
            <p:cNvPr id="10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7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sp>
          <p:nvSpPr>
            <p:cNvPr id="12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ru-RU" altLang="de-DE" sz="1200" i="1" dirty="0" smtClean="0"/>
                <a:t>Рабочий лист</a:t>
              </a:r>
              <a:r>
                <a:rPr lang="en-GB" altLang="de-DE" sz="1200" i="1" dirty="0" smtClean="0"/>
                <a:t> 4.</a:t>
              </a:r>
              <a:r>
                <a:rPr lang="ru-RU" altLang="de-DE" sz="1200" i="1" dirty="0" smtClean="0"/>
                <a:t>2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  <p:pic>
        <p:nvPicPr>
          <p:cNvPr id="13" name="Picture 70" descr="Notizen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29356"/>
            <a:ext cx="33655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ject 4"/>
          <p:cNvSpPr/>
          <p:nvPr/>
        </p:nvSpPr>
        <p:spPr>
          <a:xfrm>
            <a:off x="6478524" y="2703600"/>
            <a:ext cx="2665476" cy="3960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21</a:t>
            </a:r>
            <a:endParaRPr sz="1800" baseline="2314" dirty="0"/>
          </a:p>
        </p:txBody>
      </p:sp>
    </p:spTree>
    <p:extLst>
      <p:ext uri="{BB962C8B-B14F-4D97-AF65-F5344CB8AC3E}">
        <p14:creationId xmlns:p14="http://schemas.microsoft.com/office/powerpoint/2010/main" val="338472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6565" y="1289050"/>
            <a:ext cx="5397500" cy="36853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Пример: странный</a:t>
            </a:r>
            <a:r>
              <a:rPr sz="1800" b="1" spc="-5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запах</a:t>
            </a:r>
            <a:endParaRPr sz="1800" dirty="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sz="1800" spc="-5" dirty="0">
                <a:latin typeface="Verdana"/>
                <a:cs typeface="Verdana"/>
              </a:rPr>
              <a:t>Какие </a:t>
            </a:r>
            <a:r>
              <a:rPr sz="1800" dirty="0">
                <a:latin typeface="Verdana"/>
                <a:cs typeface="Verdana"/>
              </a:rPr>
              <a:t>альтернативные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объяснения/причины</a:t>
            </a: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могут </a:t>
            </a:r>
            <a:r>
              <a:rPr sz="1800" spc="-5" dirty="0">
                <a:latin typeface="Verdana"/>
                <a:cs typeface="Verdana"/>
              </a:rPr>
              <a:t>быть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 err="1">
                <a:latin typeface="Verdana"/>
                <a:cs typeface="Verdana"/>
              </a:rPr>
              <a:t>возможны</a:t>
            </a:r>
            <a:r>
              <a:rPr sz="1800" dirty="0" smtClean="0">
                <a:latin typeface="Verdana"/>
                <a:cs typeface="Verdana"/>
              </a:rPr>
              <a:t>?</a:t>
            </a:r>
            <a:endParaRPr lang="de-DE" dirty="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</a:pPr>
            <a:endParaRPr lang="de-DE" dirty="0">
              <a:latin typeface="Verdana"/>
              <a:cs typeface="Verdana"/>
            </a:endParaRPr>
          </a:p>
          <a:p>
            <a:pPr marL="12700" marR="116205">
              <a:lnSpc>
                <a:spcPct val="100000"/>
              </a:lnSpc>
            </a:pPr>
            <a:r>
              <a:rPr lang="ru-RU" b="1" dirty="0">
                <a:latin typeface="Verdana"/>
                <a:cs typeface="Verdana"/>
              </a:rPr>
              <a:t>Со</a:t>
            </a:r>
            <a:r>
              <a:rPr lang="ru-RU" b="1" spc="5" dirty="0">
                <a:latin typeface="Verdana"/>
                <a:cs typeface="Verdana"/>
              </a:rPr>
              <a:t>вп</a:t>
            </a:r>
            <a:r>
              <a:rPr lang="ru-RU" b="1" spc="-5" dirty="0">
                <a:latin typeface="Verdana"/>
                <a:cs typeface="Verdana"/>
              </a:rPr>
              <a:t>аде</a:t>
            </a:r>
            <a:r>
              <a:rPr lang="ru-RU" b="1" spc="5" dirty="0">
                <a:latin typeface="Verdana"/>
                <a:cs typeface="Verdana"/>
              </a:rPr>
              <a:t>н</a:t>
            </a:r>
            <a:r>
              <a:rPr lang="ru-RU" b="1" dirty="0">
                <a:latin typeface="Verdana"/>
                <a:cs typeface="Verdana"/>
              </a:rPr>
              <a:t>ие</a:t>
            </a:r>
            <a:r>
              <a:rPr lang="ru-RU" b="1" spc="-5" dirty="0">
                <a:latin typeface="Verdana"/>
                <a:cs typeface="Verdana"/>
              </a:rPr>
              <a:t>/</a:t>
            </a:r>
            <a:r>
              <a:rPr lang="ru-RU" b="1" dirty="0">
                <a:latin typeface="Verdana"/>
                <a:cs typeface="Verdana"/>
              </a:rPr>
              <a:t>с</a:t>
            </a:r>
            <a:r>
              <a:rPr lang="ru-RU" b="1" spc="-5" dirty="0">
                <a:latin typeface="Verdana"/>
                <a:cs typeface="Verdana"/>
              </a:rPr>
              <a:t>л</a:t>
            </a:r>
            <a:r>
              <a:rPr lang="ru-RU" b="1" spc="5" dirty="0">
                <a:latin typeface="Verdana"/>
                <a:cs typeface="Verdana"/>
              </a:rPr>
              <a:t>у</a:t>
            </a:r>
            <a:r>
              <a:rPr lang="ru-RU" b="1" dirty="0">
                <a:latin typeface="Verdana"/>
                <a:cs typeface="Verdana"/>
              </a:rPr>
              <a:t>ч</a:t>
            </a:r>
            <a:r>
              <a:rPr lang="ru-RU" b="1" spc="-5" dirty="0">
                <a:latin typeface="Verdana"/>
                <a:cs typeface="Verdana"/>
              </a:rPr>
              <a:t>а</a:t>
            </a:r>
            <a:r>
              <a:rPr lang="ru-RU" b="1" dirty="0">
                <a:latin typeface="Verdana"/>
                <a:cs typeface="Verdana"/>
              </a:rPr>
              <a:t>й</a:t>
            </a:r>
            <a:r>
              <a:rPr lang="ru-RU" b="1" spc="5" dirty="0">
                <a:latin typeface="Verdana"/>
                <a:cs typeface="Verdana"/>
              </a:rPr>
              <a:t>н</a:t>
            </a:r>
            <a:r>
              <a:rPr lang="ru-RU" b="1" dirty="0">
                <a:latin typeface="Verdana"/>
                <a:cs typeface="Verdana"/>
              </a:rPr>
              <a:t>о</a:t>
            </a:r>
            <a:r>
              <a:rPr lang="ru-RU" b="1" spc="-5" dirty="0">
                <a:latin typeface="Verdana"/>
                <a:cs typeface="Verdana"/>
              </a:rPr>
              <a:t>ст</a:t>
            </a:r>
            <a:r>
              <a:rPr lang="ru-RU" b="1" spc="-35" dirty="0">
                <a:latin typeface="Verdana"/>
                <a:cs typeface="Verdana"/>
              </a:rPr>
              <a:t>ь</a:t>
            </a:r>
            <a:r>
              <a:rPr lang="ru-RU" b="1" dirty="0">
                <a:latin typeface="Verdana"/>
                <a:cs typeface="Verdana"/>
              </a:rPr>
              <a:t>/</a:t>
            </a:r>
            <a:r>
              <a:rPr lang="ru-RU" b="1" spc="-5" dirty="0">
                <a:latin typeface="Verdana"/>
                <a:cs typeface="Verdana"/>
              </a:rPr>
              <a:t>др</a:t>
            </a:r>
            <a:r>
              <a:rPr lang="ru-RU" b="1" dirty="0">
                <a:latin typeface="Verdana"/>
                <a:cs typeface="Verdana"/>
              </a:rPr>
              <a:t>уги</a:t>
            </a:r>
            <a:r>
              <a:rPr lang="ru-RU" b="1" spc="-10" dirty="0">
                <a:latin typeface="Verdana"/>
                <a:cs typeface="Verdana"/>
              </a:rPr>
              <a:t>е</a:t>
            </a:r>
            <a:r>
              <a:rPr lang="ru-RU" b="1" spc="-5" dirty="0">
                <a:latin typeface="Verdana"/>
                <a:cs typeface="Verdana"/>
              </a:rPr>
              <a:t>/</a:t>
            </a:r>
            <a:r>
              <a:rPr lang="ru-RU" b="1" dirty="0">
                <a:latin typeface="Verdana"/>
                <a:cs typeface="Verdana"/>
              </a:rPr>
              <a:t>Ти</a:t>
            </a:r>
            <a:r>
              <a:rPr lang="ru-RU" b="1" spc="5" dirty="0">
                <a:latin typeface="Verdana"/>
                <a:cs typeface="Verdana"/>
              </a:rPr>
              <a:t>н</a:t>
            </a:r>
            <a:r>
              <a:rPr lang="ru-RU" b="1" dirty="0">
                <a:latin typeface="Verdana"/>
                <a:cs typeface="Verdana"/>
              </a:rPr>
              <a:t>а  лично:</a:t>
            </a:r>
            <a:endParaRPr lang="ru-RU" dirty="0">
              <a:latin typeface="Times New Roman"/>
              <a:cs typeface="Times New Roman"/>
            </a:endParaRPr>
          </a:p>
          <a:p>
            <a:pPr marL="12700" marR="101600">
              <a:lnSpc>
                <a:spcPct val="102299"/>
              </a:lnSpc>
            </a:pPr>
            <a:r>
              <a:rPr lang="ru-RU" dirty="0">
                <a:latin typeface="Verdana"/>
                <a:cs typeface="Verdana"/>
              </a:rPr>
              <a:t>Из-за долгого путешествия </a:t>
            </a:r>
            <a:r>
              <a:rPr lang="ru-RU" spc="-5" dirty="0">
                <a:latin typeface="Verdana"/>
                <a:cs typeface="Verdana"/>
              </a:rPr>
              <a:t>и </a:t>
            </a:r>
            <a:r>
              <a:rPr lang="ru-RU" dirty="0">
                <a:latin typeface="Verdana"/>
                <a:cs typeface="Verdana"/>
              </a:rPr>
              <a:t>смены  часового пояса </a:t>
            </a:r>
            <a:r>
              <a:rPr lang="ru-RU" spc="-5" dirty="0">
                <a:latin typeface="Verdana"/>
                <a:cs typeface="Verdana"/>
              </a:rPr>
              <a:t>Тина </a:t>
            </a:r>
            <a:r>
              <a:rPr lang="ru-RU" dirty="0">
                <a:latin typeface="Verdana"/>
                <a:cs typeface="Verdana"/>
              </a:rPr>
              <a:t>находилась в нервном  </a:t>
            </a:r>
            <a:r>
              <a:rPr lang="ru-RU" spc="-5" dirty="0">
                <a:latin typeface="Verdana"/>
                <a:cs typeface="Verdana"/>
              </a:rPr>
              <a:t>и </a:t>
            </a:r>
            <a:r>
              <a:rPr lang="ru-RU" dirty="0">
                <a:latin typeface="Verdana"/>
                <a:cs typeface="Verdana"/>
              </a:rPr>
              <a:t>уставшем состоянии. </a:t>
            </a:r>
            <a:r>
              <a:rPr lang="ru-RU" spc="-5" dirty="0">
                <a:latin typeface="Verdana"/>
                <a:cs typeface="Verdana"/>
              </a:rPr>
              <a:t>Незнакомые запахи,  </a:t>
            </a:r>
            <a:r>
              <a:rPr lang="ru-RU" dirty="0">
                <a:latin typeface="Verdana"/>
                <a:cs typeface="Verdana"/>
              </a:rPr>
              <a:t>ее чувствительность к </a:t>
            </a:r>
            <a:r>
              <a:rPr lang="ru-RU" spc="-5" dirty="0">
                <a:latin typeface="Verdana"/>
                <a:cs typeface="Verdana"/>
              </a:rPr>
              <a:t>запахам и </a:t>
            </a:r>
            <a:r>
              <a:rPr lang="ru-RU" dirty="0">
                <a:latin typeface="Verdana"/>
                <a:cs typeface="Verdana"/>
              </a:rPr>
              <a:t>страх к  соседу усилил восприятие </a:t>
            </a:r>
            <a:r>
              <a:rPr lang="ru-RU" spc="-5" dirty="0">
                <a:latin typeface="Verdana"/>
                <a:cs typeface="Verdana"/>
              </a:rPr>
              <a:t>и </a:t>
            </a:r>
            <a:r>
              <a:rPr lang="ru-RU" dirty="0">
                <a:latin typeface="Verdana"/>
                <a:cs typeface="Verdana"/>
              </a:rPr>
              <a:t>способствовал  развитию искаженного</a:t>
            </a:r>
            <a:r>
              <a:rPr lang="ru-RU" spc="-65" dirty="0">
                <a:latin typeface="Verdana"/>
                <a:cs typeface="Verdana"/>
              </a:rPr>
              <a:t> </a:t>
            </a:r>
            <a:r>
              <a:rPr lang="ru-RU" dirty="0">
                <a:latin typeface="Verdana"/>
                <a:cs typeface="Verdana"/>
              </a:rPr>
              <a:t>восприятия.</a:t>
            </a:r>
          </a:p>
          <a:p>
            <a:pPr marL="12700" algn="just">
              <a:lnSpc>
                <a:spcPct val="100000"/>
              </a:lnSpc>
            </a:pPr>
            <a:endParaRPr sz="18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60929" y="82550"/>
            <a:ext cx="4420870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99820" marR="5080" indent="-1087755">
              <a:lnSpc>
                <a:spcPct val="100000"/>
              </a:lnSpc>
            </a:pPr>
            <a:r>
              <a:rPr spc="-5" dirty="0"/>
              <a:t>Преследование/странные</a:t>
            </a:r>
            <a:r>
              <a:rPr spc="-55" dirty="0"/>
              <a:t> </a:t>
            </a:r>
            <a:r>
              <a:rPr spc="-5" dirty="0"/>
              <a:t>запахи  Плюсы и</a:t>
            </a:r>
            <a:r>
              <a:rPr spc="-80" dirty="0"/>
              <a:t> </a:t>
            </a:r>
            <a:r>
              <a:rPr spc="-5" dirty="0" err="1" smtClean="0"/>
              <a:t>минусы</a:t>
            </a:r>
            <a:r>
              <a:rPr lang="de-DE" spc="-5" dirty="0" smtClean="0"/>
              <a:t>?</a:t>
            </a:r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78739" y="6715849"/>
            <a:ext cx="21697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(“Straßen von </a:t>
            </a:r>
            <a:r>
              <a:rPr sz="800" i="1" spc="-10" dirty="0">
                <a:latin typeface="Verdana"/>
                <a:cs typeface="Verdana"/>
              </a:rPr>
              <a:t>Bangkok”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Lisa</a:t>
            </a:r>
            <a:r>
              <a:rPr sz="800" i="1" spc="8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Schilling)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6478524" y="2703600"/>
            <a:ext cx="2665476" cy="3960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22</a:t>
            </a:r>
            <a:endParaRPr sz="1800" baseline="2314" dirty="0"/>
          </a:p>
        </p:txBody>
      </p:sp>
    </p:spTree>
    <p:extLst>
      <p:ext uri="{BB962C8B-B14F-4D97-AF65-F5344CB8AC3E}">
        <p14:creationId xmlns:p14="http://schemas.microsoft.com/office/powerpoint/2010/main" val="1142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126" y="69850"/>
            <a:ext cx="8353424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4629" algn="ctr">
              <a:lnSpc>
                <a:spcPct val="100000"/>
              </a:lnSpc>
            </a:pPr>
            <a:r>
              <a:rPr dirty="0"/>
              <a:t>Негативное </a:t>
            </a:r>
            <a:r>
              <a:rPr spc="-5" dirty="0"/>
              <a:t>событие </a:t>
            </a:r>
            <a:r>
              <a:rPr dirty="0"/>
              <a:t>на </a:t>
            </a:r>
            <a:r>
              <a:rPr spc="-5" dirty="0" err="1"/>
              <a:t>прошлой</a:t>
            </a:r>
            <a:r>
              <a:rPr spc="-140" dirty="0"/>
              <a:t> </a:t>
            </a:r>
            <a:r>
              <a:rPr dirty="0" err="1" smtClean="0"/>
              <a:t>неделе</a:t>
            </a:r>
            <a:endParaRPr dirty="0"/>
          </a:p>
          <a:p>
            <a:pPr marL="218440" algn="ctr">
              <a:lnSpc>
                <a:spcPct val="100000"/>
              </a:lnSpc>
            </a:pPr>
            <a:r>
              <a:rPr spc="-5" dirty="0"/>
              <a:t>(стресс, ссора, горе, разочарование</a:t>
            </a:r>
            <a:r>
              <a:rPr spc="-30" dirty="0"/>
              <a:t> </a:t>
            </a:r>
            <a:r>
              <a:rPr spc="-10" dirty="0"/>
              <a:t>...)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0257" y="4108704"/>
            <a:ext cx="7564120" cy="1379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Что является для Вас </a:t>
            </a:r>
            <a:r>
              <a:rPr sz="1800" spc="-5" dirty="0">
                <a:latin typeface="Verdana"/>
                <a:cs typeface="Verdana"/>
              </a:rPr>
              <a:t>причиной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события?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Какие </a:t>
            </a:r>
            <a:r>
              <a:rPr sz="1800" dirty="0">
                <a:latin typeface="Verdana"/>
                <a:cs typeface="Verdana"/>
              </a:rPr>
              <a:t>последствия </a:t>
            </a:r>
            <a:r>
              <a:rPr sz="1800" spc="-5" dirty="0">
                <a:latin typeface="Verdana"/>
                <a:cs typeface="Verdana"/>
              </a:rPr>
              <a:t>возникли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результате </a:t>
            </a:r>
            <a:r>
              <a:rPr sz="1800" dirty="0">
                <a:latin typeface="Verdana"/>
                <a:cs typeface="Verdana"/>
              </a:rPr>
              <a:t>Ваших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объяснений?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Каковы другие возможные объяснения</a:t>
            </a:r>
            <a:r>
              <a:rPr sz="1800" spc="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событию?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19476" y="2532062"/>
            <a:ext cx="1065212" cy="11255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38600" y="2420873"/>
            <a:ext cx="2128901" cy="1295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37026" y="1691640"/>
            <a:ext cx="207962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Что</a:t>
            </a:r>
            <a:r>
              <a:rPr sz="1800" b="1" spc="-9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случилось?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5110" y="6229350"/>
            <a:ext cx="315772" cy="347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0" y="6167443"/>
            <a:ext cx="2339975" cy="598488"/>
            <a:chOff x="0" y="3957"/>
            <a:chExt cx="1474" cy="377"/>
          </a:xfrm>
        </p:grpSpPr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7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6" name="Picture 70" descr="Notizen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ru-RU" altLang="de-DE" sz="1200" i="1" dirty="0" smtClean="0"/>
                <a:t>Рабочий лист</a:t>
              </a:r>
              <a:r>
                <a:rPr lang="en-GB" altLang="de-DE" sz="1200" i="1" dirty="0" smtClean="0"/>
                <a:t> 4.</a:t>
              </a:r>
              <a:r>
                <a:rPr lang="ru-RU" altLang="de-DE" sz="1200" i="1" dirty="0"/>
                <a:t>3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  <p:sp>
        <p:nvSpPr>
          <p:cNvPr id="19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23</a:t>
            </a:r>
            <a:endParaRPr sz="1800" baseline="2314" dirty="0"/>
          </a:p>
        </p:txBody>
      </p:sp>
      <p:sp>
        <p:nvSpPr>
          <p:cNvPr id="20" name="object 13"/>
          <p:cNvSpPr txBox="1"/>
          <p:nvPr/>
        </p:nvSpPr>
        <p:spPr>
          <a:xfrm>
            <a:off x="34607" y="6722199"/>
            <a:ext cx="647636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lang="en-US" sz="800" i="1" spc="-5" dirty="0">
                <a:latin typeface="Verdana"/>
                <a:cs typeface="Verdana"/>
              </a:rPr>
              <a:t>(</a:t>
            </a:r>
            <a:r>
              <a:rPr lang="en-US" sz="800" i="1" dirty="0" err="1">
                <a:latin typeface="Verdana"/>
                <a:cs typeface="Verdana"/>
              </a:rPr>
              <a:t>f.l.t.r</a:t>
            </a:r>
            <a:r>
              <a:rPr lang="en-US" sz="800" i="1" dirty="0">
                <a:latin typeface="Verdana"/>
                <a:cs typeface="Verdana"/>
              </a:rPr>
              <a:t>.: </a:t>
            </a:r>
            <a:r>
              <a:rPr lang="en-US" sz="800" i="1" spc="-5" dirty="0">
                <a:latin typeface="Verdana"/>
                <a:cs typeface="Verdana"/>
              </a:rPr>
              <a:t>“Loneliness”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5" dirty="0">
                <a:latin typeface="Verdana"/>
                <a:cs typeface="Verdana"/>
              </a:rPr>
              <a:t>The unnamed, “Anger”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5" dirty="0" err="1">
                <a:latin typeface="Verdana"/>
                <a:cs typeface="Verdana"/>
              </a:rPr>
              <a:t>Mr.Gunn</a:t>
            </a:r>
            <a:r>
              <a:rPr lang="en-US" sz="800" i="1" spc="-5" dirty="0">
                <a:latin typeface="Verdana"/>
                <a:cs typeface="Verdana"/>
              </a:rPr>
              <a:t>, “Index” </a:t>
            </a:r>
            <a:r>
              <a:rPr lang="en-US" sz="800" i="1" dirty="0">
                <a:latin typeface="Verdana"/>
                <a:cs typeface="Verdana"/>
              </a:rPr>
              <a:t>by </a:t>
            </a:r>
            <a:r>
              <a:rPr lang="en-US" sz="800" i="1" spc="-5" dirty="0">
                <a:latin typeface="Verdana"/>
                <a:cs typeface="Verdana"/>
              </a:rPr>
              <a:t>Sami</a:t>
            </a:r>
            <a:r>
              <a:rPr lang="en-US" sz="800" i="1" spc="160" dirty="0">
                <a:latin typeface="Verdana"/>
                <a:cs typeface="Verdana"/>
              </a:rPr>
              <a:t> </a:t>
            </a:r>
            <a:r>
              <a:rPr lang="en-US" sz="800" i="1" spc="-5" dirty="0" err="1">
                <a:latin typeface="Verdana"/>
                <a:cs typeface="Verdana"/>
              </a:rPr>
              <a:t>Keinänen</a:t>
            </a:r>
            <a:r>
              <a:rPr lang="en-US" sz="800" i="1" spc="-5" dirty="0">
                <a:latin typeface="Verdana"/>
                <a:cs typeface="Verdana"/>
              </a:rPr>
              <a:t>)</a:t>
            </a:r>
            <a:endParaRPr lang="en-US" sz="8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24300" y="2506598"/>
            <a:ext cx="1044575" cy="119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87675" y="2492375"/>
            <a:ext cx="915987" cy="122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32426" y="2492438"/>
            <a:ext cx="1285875" cy="12239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90892" y="4108704"/>
            <a:ext cx="7555865" cy="1379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"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Что является для Вас </a:t>
            </a:r>
            <a:r>
              <a:rPr sz="1800" spc="-5" dirty="0">
                <a:latin typeface="Verdana"/>
                <a:cs typeface="Verdana"/>
              </a:rPr>
              <a:t>причиной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события?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Какие </a:t>
            </a:r>
            <a:r>
              <a:rPr sz="1800" dirty="0">
                <a:latin typeface="Verdana"/>
                <a:cs typeface="Verdana"/>
              </a:rPr>
              <a:t>последствия </a:t>
            </a:r>
            <a:r>
              <a:rPr sz="1800" spc="-5" dirty="0">
                <a:latin typeface="Verdana"/>
                <a:cs typeface="Verdana"/>
              </a:rPr>
              <a:t>возникли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результате </a:t>
            </a:r>
            <a:r>
              <a:rPr sz="1800" dirty="0">
                <a:latin typeface="Verdana"/>
                <a:cs typeface="Verdana"/>
              </a:rPr>
              <a:t>Ваших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объяснений?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Каковы другие возможные объяснения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событию?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7026" y="1691640"/>
            <a:ext cx="207835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Что</a:t>
            </a:r>
            <a:r>
              <a:rPr sz="1800" b="1" spc="-10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случилось?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5110" y="6229350"/>
            <a:ext cx="315772" cy="347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607" y="6722199"/>
            <a:ext cx="647636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 smtClean="0">
                <a:latin typeface="Verdana"/>
                <a:cs typeface="Verdana"/>
              </a:rPr>
              <a:t>(</a:t>
            </a:r>
            <a:r>
              <a:rPr sz="800" i="1" dirty="0" err="1" smtClean="0">
                <a:latin typeface="Verdana"/>
                <a:cs typeface="Verdana"/>
              </a:rPr>
              <a:t>f.l.t.r</a:t>
            </a:r>
            <a:r>
              <a:rPr sz="800" i="1" dirty="0">
                <a:latin typeface="Verdana"/>
                <a:cs typeface="Verdana"/>
              </a:rPr>
              <a:t>.: </a:t>
            </a:r>
            <a:r>
              <a:rPr sz="800" i="1" spc="-5" dirty="0">
                <a:latin typeface="Verdana"/>
                <a:cs typeface="Verdana"/>
              </a:rPr>
              <a:t>“The </a:t>
            </a:r>
            <a:r>
              <a:rPr sz="800" i="1" dirty="0">
                <a:latin typeface="Verdana"/>
                <a:cs typeface="Verdana"/>
              </a:rPr>
              <a:t>Happy </a:t>
            </a:r>
            <a:r>
              <a:rPr sz="800" i="1" spc="-5" dirty="0">
                <a:latin typeface="Verdana"/>
                <a:cs typeface="Verdana"/>
              </a:rPr>
              <a:t>couple”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The Geary‘s</a:t>
            </a:r>
            <a:r>
              <a:rPr sz="800" i="1" spc="-5" dirty="0" smtClean="0">
                <a:latin typeface="Verdana"/>
                <a:cs typeface="Verdana"/>
              </a:rPr>
              <a:t>,“</a:t>
            </a:r>
            <a:r>
              <a:rPr lang="de-DE" sz="800" i="1" spc="-5" dirty="0" smtClean="0">
                <a:latin typeface="Verdana"/>
                <a:cs typeface="Verdana"/>
              </a:rPr>
              <a:t>T</a:t>
            </a:r>
            <a:r>
              <a:rPr sz="800" i="1" spc="-5" dirty="0" err="1" smtClean="0">
                <a:latin typeface="Verdana"/>
                <a:cs typeface="Verdana"/>
              </a:rPr>
              <a:t>humbs</a:t>
            </a:r>
            <a:r>
              <a:rPr sz="800" i="1" spc="-5" dirty="0" smtClean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up” by </a:t>
            </a:r>
            <a:r>
              <a:rPr sz="800" i="1" spc="-5" dirty="0">
                <a:latin typeface="Verdana"/>
                <a:cs typeface="Verdana"/>
              </a:rPr>
              <a:t>Joeltelling, </a:t>
            </a:r>
            <a:r>
              <a:rPr sz="800" i="1" spc="-5" dirty="0" smtClean="0">
                <a:latin typeface="Verdana"/>
                <a:cs typeface="Verdana"/>
              </a:rPr>
              <a:t>“</a:t>
            </a:r>
            <a:r>
              <a:rPr lang="de-DE" sz="800" i="1" spc="-5" dirty="0" smtClean="0">
                <a:latin typeface="Verdana"/>
                <a:cs typeface="Verdana"/>
              </a:rPr>
              <a:t>t</a:t>
            </a:r>
            <a:r>
              <a:rPr sz="800" i="1" spc="-5" dirty="0" smtClean="0">
                <a:latin typeface="Verdana"/>
                <a:cs typeface="Verdana"/>
              </a:rPr>
              <a:t>he </a:t>
            </a:r>
            <a:r>
              <a:rPr sz="800" i="1" dirty="0">
                <a:latin typeface="Verdana"/>
                <a:cs typeface="Verdana"/>
              </a:rPr>
              <a:t>same </a:t>
            </a:r>
            <a:r>
              <a:rPr sz="800" i="1" spc="-5" dirty="0">
                <a:latin typeface="Verdana"/>
                <a:cs typeface="Verdana"/>
              </a:rPr>
              <a:t>bundle of (</a:t>
            </a:r>
            <a:r>
              <a:rPr sz="800" i="1" spc="-5" dirty="0" smtClean="0">
                <a:latin typeface="Verdana"/>
                <a:cs typeface="Verdana"/>
              </a:rPr>
              <a:t>sheer)</a:t>
            </a:r>
            <a:r>
              <a:rPr lang="de-DE" sz="800" i="1" spc="-5" dirty="0" smtClean="0">
                <a:latin typeface="Verdana"/>
                <a:cs typeface="Verdana"/>
              </a:rPr>
              <a:t> </a:t>
            </a:r>
            <a:r>
              <a:rPr lang="de-DE" sz="800" i="1" spc="-5" dirty="0" err="1" smtClean="0">
                <a:latin typeface="Verdana"/>
                <a:cs typeface="Verdana"/>
              </a:rPr>
              <a:t>joy</a:t>
            </a:r>
            <a:r>
              <a:rPr lang="de-DE" sz="800" i="1" spc="-5" dirty="0" smtClean="0">
                <a:latin typeface="Verdana"/>
                <a:cs typeface="Verdana"/>
              </a:rPr>
              <a:t>“ </a:t>
            </a:r>
            <a:r>
              <a:rPr lang="de-DE" sz="800" i="1" spc="-5" dirty="0" err="1" smtClean="0">
                <a:latin typeface="Verdana"/>
                <a:cs typeface="Verdana"/>
              </a:rPr>
              <a:t>by</a:t>
            </a:r>
            <a:r>
              <a:rPr lang="de-DE" sz="800" i="1" spc="-5" dirty="0" smtClean="0">
                <a:latin typeface="Verdana"/>
                <a:cs typeface="Verdana"/>
              </a:rPr>
              <a:t> Ali </a:t>
            </a:r>
            <a:r>
              <a:rPr lang="de-DE" sz="800" i="1" spc="-5" dirty="0" err="1" smtClean="0">
                <a:latin typeface="Verdana"/>
                <a:cs typeface="Verdana"/>
              </a:rPr>
              <a:t>Brohi</a:t>
            </a:r>
            <a:r>
              <a:rPr lang="de-DE" sz="800" i="1" spc="-5" dirty="0" smtClean="0">
                <a:latin typeface="Verdana"/>
                <a:cs typeface="Verdana"/>
              </a:rPr>
              <a:t>)</a:t>
            </a:r>
            <a:r>
              <a:rPr sz="800" i="1" spc="-5" dirty="0" smtClean="0">
                <a:latin typeface="Verdana"/>
                <a:cs typeface="Verdana"/>
              </a:rPr>
              <a:t>)</a:t>
            </a:r>
            <a:endParaRPr sz="800" dirty="0">
              <a:latin typeface="Verdana"/>
              <a:cs typeface="Verdana"/>
            </a:endParaRPr>
          </a:p>
        </p:txBody>
      </p: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0" y="6167443"/>
            <a:ext cx="2339975" cy="598488"/>
            <a:chOff x="0" y="3957"/>
            <a:chExt cx="1474" cy="377"/>
          </a:xfrm>
        </p:grpSpPr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7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6" name="Picture 70" descr="Notizen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ru-RU" altLang="de-DE" sz="1200" i="1" dirty="0" smtClean="0"/>
                <a:t>Рабочий лист</a:t>
              </a:r>
              <a:r>
                <a:rPr lang="en-GB" altLang="de-DE" sz="1200" i="1" dirty="0" smtClean="0"/>
                <a:t> 4.</a:t>
              </a:r>
              <a:r>
                <a:rPr lang="ru-RU" altLang="de-DE" sz="1200" i="1" dirty="0" smtClean="0"/>
                <a:t>4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  <p:sp>
        <p:nvSpPr>
          <p:cNvPr id="18" name="object 2"/>
          <p:cNvSpPr txBox="1">
            <a:spLocks noGrp="1"/>
          </p:cNvSpPr>
          <p:nvPr>
            <p:ph type="title"/>
          </p:nvPr>
        </p:nvSpPr>
        <p:spPr>
          <a:xfrm>
            <a:off x="500126" y="69850"/>
            <a:ext cx="835342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4629" algn="ctr">
              <a:lnSpc>
                <a:spcPct val="100000"/>
              </a:lnSpc>
            </a:pPr>
            <a:r>
              <a:rPr lang="az-Cyrl-AZ" spc="-5" dirty="0"/>
              <a:t>Позитивное </a:t>
            </a:r>
            <a:r>
              <a:rPr spc="-5" dirty="0" err="1" smtClean="0"/>
              <a:t>событие</a:t>
            </a:r>
            <a:r>
              <a:rPr spc="-5" dirty="0" smtClean="0"/>
              <a:t> </a:t>
            </a:r>
            <a:r>
              <a:rPr dirty="0"/>
              <a:t>на </a:t>
            </a:r>
            <a:r>
              <a:rPr spc="-5" dirty="0" err="1"/>
              <a:t>прошлой</a:t>
            </a:r>
            <a:r>
              <a:rPr spc="-140" dirty="0"/>
              <a:t> </a:t>
            </a:r>
            <a:r>
              <a:rPr dirty="0" err="1" smtClean="0"/>
              <a:t>неделе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az-Cyrl-AZ" dirty="0"/>
              <a:t>(комплимент, </a:t>
            </a:r>
            <a:r>
              <a:rPr lang="az-Cyrl-AZ" spc="-5" dirty="0"/>
              <a:t>знакомства, </a:t>
            </a:r>
            <a:r>
              <a:rPr lang="az-Cyrl-AZ" dirty="0"/>
              <a:t>приглашения</a:t>
            </a:r>
            <a:r>
              <a:rPr lang="az-Cyrl-AZ" spc="-165" dirty="0"/>
              <a:t> </a:t>
            </a:r>
            <a:r>
              <a:rPr lang="az-Cyrl-AZ" spc="-10" dirty="0"/>
              <a:t>...)</a:t>
            </a:r>
            <a:endParaRPr dirty="0"/>
          </a:p>
        </p:txBody>
      </p:sp>
      <p:sp>
        <p:nvSpPr>
          <p:cNvPr id="20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24</a:t>
            </a:r>
            <a:endParaRPr sz="1800" baseline="231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9370" y="4018026"/>
            <a:ext cx="228600" cy="11328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745"/>
              </a:lnSpc>
            </a:pPr>
            <a:r>
              <a:rPr sz="1600" dirty="0">
                <a:latin typeface="Verdana"/>
                <a:cs typeface="Verdana"/>
              </a:rPr>
              <a:t>атриб</a:t>
            </a:r>
            <a:r>
              <a:rPr sz="1600" spc="-15" dirty="0">
                <a:latin typeface="Verdana"/>
                <a:cs typeface="Verdana"/>
              </a:rPr>
              <a:t>у</a:t>
            </a:r>
            <a:r>
              <a:rPr sz="1600" spc="5" dirty="0">
                <a:latin typeface="Verdana"/>
                <a:cs typeface="Verdana"/>
              </a:rPr>
              <a:t>ц</a:t>
            </a:r>
            <a:r>
              <a:rPr sz="1600" dirty="0">
                <a:latin typeface="Verdana"/>
                <a:cs typeface="Verdana"/>
              </a:rPr>
              <a:t>ия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04632" y="5922327"/>
            <a:ext cx="1282065" cy="495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Verdana"/>
                <a:cs typeface="Verdana"/>
              </a:rPr>
              <a:t>п</a:t>
            </a:r>
            <a:r>
              <a:rPr sz="1600" dirty="0">
                <a:latin typeface="Verdana"/>
                <a:cs typeface="Verdana"/>
              </a:rPr>
              <a:t>о</a:t>
            </a:r>
            <a:r>
              <a:rPr sz="1600" spc="-5" dirty="0">
                <a:latin typeface="Verdana"/>
                <a:cs typeface="Verdana"/>
              </a:rPr>
              <a:t>зити</a:t>
            </a:r>
            <a:r>
              <a:rPr sz="1600" dirty="0">
                <a:latin typeface="Verdana"/>
                <a:cs typeface="Verdana"/>
              </a:rPr>
              <a:t>в</a:t>
            </a:r>
            <a:r>
              <a:rPr sz="1600" spc="-5" dirty="0">
                <a:latin typeface="Verdana"/>
                <a:cs typeface="Verdana"/>
              </a:rPr>
              <a:t>н</a:t>
            </a:r>
            <a:r>
              <a:rPr sz="1600" spc="0" dirty="0">
                <a:latin typeface="Verdana"/>
                <a:cs typeface="Verdana"/>
              </a:rPr>
              <a:t>ы</a:t>
            </a:r>
            <a:r>
              <a:rPr sz="1600" dirty="0">
                <a:latin typeface="Verdana"/>
                <a:cs typeface="Verdana"/>
              </a:rPr>
              <a:t>е</a:t>
            </a:r>
          </a:p>
          <a:p>
            <a:pPr marL="12700">
              <a:lnSpc>
                <a:spcPct val="100000"/>
              </a:lnSpc>
            </a:pPr>
            <a:r>
              <a:rPr sz="1600" dirty="0">
                <a:latin typeface="Verdana"/>
                <a:cs typeface="Verdana"/>
              </a:rPr>
              <a:t>события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2915" y="5874702"/>
            <a:ext cx="1260475" cy="495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dirty="0">
                <a:latin typeface="Verdana"/>
                <a:cs typeface="Verdana"/>
              </a:rPr>
              <a:t>не</a:t>
            </a:r>
            <a:r>
              <a:rPr sz="1600" spc="-5" dirty="0">
                <a:latin typeface="Verdana"/>
                <a:cs typeface="Verdana"/>
              </a:rPr>
              <a:t>г</a:t>
            </a:r>
            <a:r>
              <a:rPr sz="1600" dirty="0">
                <a:latin typeface="Verdana"/>
                <a:cs typeface="Verdana"/>
              </a:rPr>
              <a:t>ативные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Verdana"/>
                <a:cs typeface="Verdana"/>
              </a:rPr>
              <a:t>события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08625" y="2993389"/>
            <a:ext cx="290195" cy="219710"/>
          </a:xfrm>
          <a:custGeom>
            <a:avLst/>
            <a:gdLst/>
            <a:ahLst/>
            <a:cxnLst/>
            <a:rect l="l" t="t" r="r" b="b"/>
            <a:pathLst>
              <a:path w="290195" h="219710">
                <a:moveTo>
                  <a:pt x="37973" y="143510"/>
                </a:moveTo>
                <a:lnTo>
                  <a:pt x="0" y="219710"/>
                </a:lnTo>
                <a:lnTo>
                  <a:pt x="83820" y="204343"/>
                </a:lnTo>
                <a:lnTo>
                  <a:pt x="69558" y="185420"/>
                </a:lnTo>
                <a:lnTo>
                  <a:pt x="53594" y="185420"/>
                </a:lnTo>
                <a:lnTo>
                  <a:pt x="47878" y="177800"/>
                </a:lnTo>
                <a:lnTo>
                  <a:pt x="58053" y="170154"/>
                </a:lnTo>
                <a:lnTo>
                  <a:pt x="37973" y="143510"/>
                </a:lnTo>
                <a:close/>
              </a:path>
              <a:path w="290195" h="219710">
                <a:moveTo>
                  <a:pt x="58053" y="170154"/>
                </a:moveTo>
                <a:lnTo>
                  <a:pt x="47878" y="177800"/>
                </a:lnTo>
                <a:lnTo>
                  <a:pt x="53594" y="185420"/>
                </a:lnTo>
                <a:lnTo>
                  <a:pt x="63786" y="177760"/>
                </a:lnTo>
                <a:lnTo>
                  <a:pt x="58053" y="170154"/>
                </a:lnTo>
                <a:close/>
              </a:path>
              <a:path w="290195" h="219710">
                <a:moveTo>
                  <a:pt x="63786" y="177760"/>
                </a:moveTo>
                <a:lnTo>
                  <a:pt x="53594" y="185420"/>
                </a:lnTo>
                <a:lnTo>
                  <a:pt x="69558" y="185420"/>
                </a:lnTo>
                <a:lnTo>
                  <a:pt x="63786" y="177760"/>
                </a:lnTo>
                <a:close/>
              </a:path>
              <a:path w="290195" h="219710">
                <a:moveTo>
                  <a:pt x="284479" y="0"/>
                </a:moveTo>
                <a:lnTo>
                  <a:pt x="58053" y="170154"/>
                </a:lnTo>
                <a:lnTo>
                  <a:pt x="63786" y="177760"/>
                </a:lnTo>
                <a:lnTo>
                  <a:pt x="290195" y="7620"/>
                </a:lnTo>
                <a:lnTo>
                  <a:pt x="2844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24904" y="2993389"/>
            <a:ext cx="292100" cy="219710"/>
          </a:xfrm>
          <a:custGeom>
            <a:avLst/>
            <a:gdLst/>
            <a:ahLst/>
            <a:cxnLst/>
            <a:rect l="l" t="t" r="r" b="b"/>
            <a:pathLst>
              <a:path w="292100" h="219710">
                <a:moveTo>
                  <a:pt x="227874" y="177888"/>
                </a:moveTo>
                <a:lnTo>
                  <a:pt x="207899" y="204597"/>
                </a:lnTo>
                <a:lnTo>
                  <a:pt x="291719" y="219710"/>
                </a:lnTo>
                <a:lnTo>
                  <a:pt x="274551" y="185547"/>
                </a:lnTo>
                <a:lnTo>
                  <a:pt x="238125" y="185547"/>
                </a:lnTo>
                <a:lnTo>
                  <a:pt x="227874" y="177888"/>
                </a:lnTo>
                <a:close/>
              </a:path>
              <a:path w="292100" h="219710">
                <a:moveTo>
                  <a:pt x="233536" y="170318"/>
                </a:moveTo>
                <a:lnTo>
                  <a:pt x="227874" y="177888"/>
                </a:lnTo>
                <a:lnTo>
                  <a:pt x="238125" y="185547"/>
                </a:lnTo>
                <a:lnTo>
                  <a:pt x="243712" y="177926"/>
                </a:lnTo>
                <a:lnTo>
                  <a:pt x="233536" y="170318"/>
                </a:lnTo>
                <a:close/>
              </a:path>
              <a:path w="292100" h="219710">
                <a:moveTo>
                  <a:pt x="253492" y="143637"/>
                </a:moveTo>
                <a:lnTo>
                  <a:pt x="233536" y="170318"/>
                </a:lnTo>
                <a:lnTo>
                  <a:pt x="243712" y="177926"/>
                </a:lnTo>
                <a:lnTo>
                  <a:pt x="238125" y="185547"/>
                </a:lnTo>
                <a:lnTo>
                  <a:pt x="274551" y="185547"/>
                </a:lnTo>
                <a:lnTo>
                  <a:pt x="253492" y="143637"/>
                </a:lnTo>
                <a:close/>
              </a:path>
              <a:path w="292100" h="219710">
                <a:moveTo>
                  <a:pt x="5715" y="0"/>
                </a:moveTo>
                <a:lnTo>
                  <a:pt x="0" y="7620"/>
                </a:lnTo>
                <a:lnTo>
                  <a:pt x="227874" y="177888"/>
                </a:lnTo>
                <a:lnTo>
                  <a:pt x="233536" y="170318"/>
                </a:lnTo>
                <a:lnTo>
                  <a:pt x="57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92654" y="4221098"/>
            <a:ext cx="292100" cy="220345"/>
          </a:xfrm>
          <a:custGeom>
            <a:avLst/>
            <a:gdLst/>
            <a:ahLst/>
            <a:cxnLst/>
            <a:rect l="l" t="t" r="r" b="b"/>
            <a:pathLst>
              <a:path w="292100" h="220345">
                <a:moveTo>
                  <a:pt x="227906" y="41919"/>
                </a:moveTo>
                <a:lnTo>
                  <a:pt x="0" y="212089"/>
                </a:lnTo>
                <a:lnTo>
                  <a:pt x="5714" y="219837"/>
                </a:lnTo>
                <a:lnTo>
                  <a:pt x="233562" y="49498"/>
                </a:lnTo>
                <a:lnTo>
                  <a:pt x="227906" y="41919"/>
                </a:lnTo>
                <a:close/>
              </a:path>
              <a:path w="292100" h="220345">
                <a:moveTo>
                  <a:pt x="274516" y="34289"/>
                </a:moveTo>
                <a:lnTo>
                  <a:pt x="238125" y="34289"/>
                </a:lnTo>
                <a:lnTo>
                  <a:pt x="243712" y="41909"/>
                </a:lnTo>
                <a:lnTo>
                  <a:pt x="233562" y="49498"/>
                </a:lnTo>
                <a:lnTo>
                  <a:pt x="253492" y="76200"/>
                </a:lnTo>
                <a:lnTo>
                  <a:pt x="274516" y="34289"/>
                </a:lnTo>
                <a:close/>
              </a:path>
              <a:path w="292100" h="220345">
                <a:moveTo>
                  <a:pt x="238125" y="34289"/>
                </a:moveTo>
                <a:lnTo>
                  <a:pt x="227906" y="41919"/>
                </a:lnTo>
                <a:lnTo>
                  <a:pt x="233562" y="49498"/>
                </a:lnTo>
                <a:lnTo>
                  <a:pt x="243712" y="41909"/>
                </a:lnTo>
                <a:lnTo>
                  <a:pt x="238125" y="34289"/>
                </a:lnTo>
                <a:close/>
              </a:path>
              <a:path w="292100" h="220345">
                <a:moveTo>
                  <a:pt x="291719" y="0"/>
                </a:moveTo>
                <a:lnTo>
                  <a:pt x="207899" y="15112"/>
                </a:lnTo>
                <a:lnTo>
                  <a:pt x="227906" y="41919"/>
                </a:lnTo>
                <a:lnTo>
                  <a:pt x="238125" y="34289"/>
                </a:lnTo>
                <a:lnTo>
                  <a:pt x="274516" y="34289"/>
                </a:lnTo>
                <a:lnTo>
                  <a:pt x="2917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92147" y="4649596"/>
            <a:ext cx="219710" cy="219710"/>
          </a:xfrm>
          <a:custGeom>
            <a:avLst/>
            <a:gdLst/>
            <a:ahLst/>
            <a:cxnLst/>
            <a:rect l="l" t="t" r="r" b="b"/>
            <a:pathLst>
              <a:path w="219710" h="219710">
                <a:moveTo>
                  <a:pt x="161988" y="168719"/>
                </a:moveTo>
                <a:lnTo>
                  <a:pt x="138429" y="192277"/>
                </a:lnTo>
                <a:lnTo>
                  <a:pt x="219201" y="219201"/>
                </a:lnTo>
                <a:lnTo>
                  <a:pt x="205358" y="177672"/>
                </a:lnTo>
                <a:lnTo>
                  <a:pt x="170941" y="177672"/>
                </a:lnTo>
                <a:lnTo>
                  <a:pt x="161988" y="168719"/>
                </a:lnTo>
                <a:close/>
              </a:path>
              <a:path w="219710" h="219710">
                <a:moveTo>
                  <a:pt x="168719" y="161988"/>
                </a:moveTo>
                <a:lnTo>
                  <a:pt x="161988" y="168719"/>
                </a:lnTo>
                <a:lnTo>
                  <a:pt x="170941" y="177672"/>
                </a:lnTo>
                <a:lnTo>
                  <a:pt x="177672" y="170941"/>
                </a:lnTo>
                <a:lnTo>
                  <a:pt x="168719" y="161988"/>
                </a:lnTo>
                <a:close/>
              </a:path>
              <a:path w="219710" h="219710">
                <a:moveTo>
                  <a:pt x="192277" y="138429"/>
                </a:moveTo>
                <a:lnTo>
                  <a:pt x="168719" y="161988"/>
                </a:lnTo>
                <a:lnTo>
                  <a:pt x="177672" y="170941"/>
                </a:lnTo>
                <a:lnTo>
                  <a:pt x="170941" y="177672"/>
                </a:lnTo>
                <a:lnTo>
                  <a:pt x="205358" y="177672"/>
                </a:lnTo>
                <a:lnTo>
                  <a:pt x="192277" y="138429"/>
                </a:lnTo>
                <a:close/>
              </a:path>
              <a:path w="219710" h="219710">
                <a:moveTo>
                  <a:pt x="6730" y="0"/>
                </a:moveTo>
                <a:lnTo>
                  <a:pt x="0" y="6730"/>
                </a:lnTo>
                <a:lnTo>
                  <a:pt x="161988" y="168719"/>
                </a:lnTo>
                <a:lnTo>
                  <a:pt x="168719" y="161988"/>
                </a:lnTo>
                <a:lnTo>
                  <a:pt x="6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080420"/>
              </p:ext>
            </p:extLst>
          </p:nvPr>
        </p:nvGraphicFramePr>
        <p:xfrm>
          <a:off x="1106487" y="1808226"/>
          <a:ext cx="6792912" cy="36368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6240"/>
                <a:gridCol w="1544574"/>
                <a:gridCol w="1950974"/>
                <a:gridCol w="1881124"/>
              </a:tblGrid>
              <a:tr h="1225550">
                <a:tc rowSpan="2" gridSpan="2">
                  <a:txBody>
                    <a:bodyPr/>
                    <a:lstStyle/>
                    <a:p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728980">
                        <a:lnSpc>
                          <a:spcPts val="5510"/>
                        </a:lnSpc>
                        <a:spcBef>
                          <a:spcPts val="1075"/>
                        </a:spcBef>
                        <a:tabLst>
                          <a:tab pos="2961640" algn="l"/>
                        </a:tabLst>
                      </a:pPr>
                      <a:r>
                        <a:rPr sz="7200" baseline="-6944" dirty="0">
                          <a:latin typeface="Verdana"/>
                          <a:cs typeface="Verdana"/>
                        </a:rPr>
                        <a:t>-	</a:t>
                      </a:r>
                      <a:r>
                        <a:rPr sz="4800" dirty="0">
                          <a:latin typeface="Verdana"/>
                          <a:cs typeface="Verdana"/>
                        </a:rPr>
                        <a:t>-</a:t>
                      </a:r>
                    </a:p>
                    <a:p>
                      <a:pPr marL="2540" algn="ctr">
                        <a:lnSpc>
                          <a:spcPts val="1670"/>
                        </a:lnSpc>
                      </a:pPr>
                      <a:r>
                        <a:rPr sz="1600" spc="-5" dirty="0">
                          <a:latin typeface="Verdana"/>
                          <a:cs typeface="Verdana"/>
                        </a:rPr>
                        <a:t>атрибуция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65301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  <a:p>
                      <a:pPr marL="4318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сам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лично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  <a:p>
                      <a:pPr marL="57467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Verdana"/>
                          <a:cs typeface="Verdana"/>
                        </a:rPr>
                        <a:t>другие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2960">
                <a:tc rowSpan="2">
                  <a:txBody>
                    <a:bodyPr/>
                    <a:lstStyle/>
                    <a:p>
                      <a:pPr marL="159385">
                        <a:lnSpc>
                          <a:spcPts val="3745"/>
                        </a:lnSpc>
                      </a:pPr>
                      <a:r>
                        <a:rPr sz="3400" dirty="0">
                          <a:latin typeface="Verdana"/>
                          <a:cs typeface="Verdana"/>
                        </a:rPr>
                        <a:t>+</a:t>
                      </a:r>
                      <a:endParaRPr sz="340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3400" dirty="0">
                          <a:latin typeface="Verdana"/>
                          <a:cs typeface="Verdana"/>
                        </a:rPr>
                        <a:t>+</a:t>
                      </a:r>
                      <a:endParaRPr sz="3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lang="de-DE" sz="1600" dirty="0" smtClean="0">
                        <a:latin typeface="Verdana"/>
                        <a:cs typeface="Verdan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 err="1" smtClean="0">
                          <a:latin typeface="Verdana"/>
                          <a:cs typeface="Verdana"/>
                        </a:rPr>
                        <a:t>сам</a:t>
                      </a:r>
                      <a:r>
                        <a:rPr sz="1600" spc="-114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5" dirty="0">
                          <a:latin typeface="Verdana"/>
                          <a:cs typeface="Verdana"/>
                        </a:rPr>
                        <a:t>лично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эгоцентричный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 marR="20764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395095" algn="l"/>
                        </a:tabLst>
                      </a:pPr>
                      <a:r>
                        <a:rPr sz="16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к</a:t>
                      </a:r>
                      <a:r>
                        <a:rPr sz="1600" spc="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о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р</a:t>
                      </a:r>
                      <a:r>
                        <a:rPr sz="1600" spc="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ы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стн</a:t>
                      </a:r>
                      <a:r>
                        <a:rPr sz="1600" spc="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ы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й	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-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&gt; 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искажение  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восприятия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230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lang="de-DE" sz="1600" spc="-5" dirty="0" smtClean="0">
                        <a:latin typeface="Verdana"/>
                        <a:cs typeface="Verdan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spc="-5" dirty="0" err="1" smtClean="0">
                          <a:latin typeface="Verdana"/>
                          <a:cs typeface="Verdana"/>
                        </a:rPr>
                        <a:t>другие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депрессивный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 marR="7086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бессилие/  потеря  контроля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1208087" y="4276725"/>
            <a:ext cx="505459" cy="503555"/>
          </a:xfrm>
          <a:custGeom>
            <a:avLst/>
            <a:gdLst/>
            <a:ahLst/>
            <a:cxnLst/>
            <a:rect l="l" t="t" r="r" b="b"/>
            <a:pathLst>
              <a:path w="505460" h="503554">
                <a:moveTo>
                  <a:pt x="252412" y="0"/>
                </a:moveTo>
                <a:lnTo>
                  <a:pt x="207029" y="4053"/>
                </a:lnTo>
                <a:lnTo>
                  <a:pt x="164320" y="15741"/>
                </a:lnTo>
                <a:lnTo>
                  <a:pt x="124996" y="34351"/>
                </a:lnTo>
                <a:lnTo>
                  <a:pt x="89768" y="59173"/>
                </a:lnTo>
                <a:lnTo>
                  <a:pt x="59350" y="89496"/>
                </a:lnTo>
                <a:lnTo>
                  <a:pt x="34452" y="124610"/>
                </a:lnTo>
                <a:lnTo>
                  <a:pt x="15786" y="163804"/>
                </a:lnTo>
                <a:lnTo>
                  <a:pt x="4065" y="206366"/>
                </a:lnTo>
                <a:lnTo>
                  <a:pt x="0" y="251587"/>
                </a:lnTo>
                <a:lnTo>
                  <a:pt x="4065" y="296811"/>
                </a:lnTo>
                <a:lnTo>
                  <a:pt x="15786" y="339385"/>
                </a:lnTo>
                <a:lnTo>
                  <a:pt x="34452" y="378596"/>
                </a:lnTo>
                <a:lnTo>
                  <a:pt x="59350" y="413730"/>
                </a:lnTo>
                <a:lnTo>
                  <a:pt x="89768" y="444074"/>
                </a:lnTo>
                <a:lnTo>
                  <a:pt x="124996" y="468916"/>
                </a:lnTo>
                <a:lnTo>
                  <a:pt x="164320" y="487543"/>
                </a:lnTo>
                <a:lnTo>
                  <a:pt x="207029" y="499242"/>
                </a:lnTo>
                <a:lnTo>
                  <a:pt x="252412" y="503300"/>
                </a:lnTo>
                <a:lnTo>
                  <a:pt x="297797" y="499242"/>
                </a:lnTo>
                <a:lnTo>
                  <a:pt x="340512" y="487543"/>
                </a:lnTo>
                <a:lnTo>
                  <a:pt x="379845" y="468916"/>
                </a:lnTo>
                <a:lnTo>
                  <a:pt x="415082" y="444074"/>
                </a:lnTo>
                <a:lnTo>
                  <a:pt x="445511" y="413730"/>
                </a:lnTo>
                <a:lnTo>
                  <a:pt x="470419" y="378596"/>
                </a:lnTo>
                <a:lnTo>
                  <a:pt x="489093" y="339385"/>
                </a:lnTo>
                <a:lnTo>
                  <a:pt x="500821" y="296811"/>
                </a:lnTo>
                <a:lnTo>
                  <a:pt x="504888" y="251587"/>
                </a:lnTo>
                <a:lnTo>
                  <a:pt x="500821" y="206366"/>
                </a:lnTo>
                <a:lnTo>
                  <a:pt x="489093" y="163804"/>
                </a:lnTo>
                <a:lnTo>
                  <a:pt x="470419" y="124610"/>
                </a:lnTo>
                <a:lnTo>
                  <a:pt x="445511" y="89496"/>
                </a:lnTo>
                <a:lnTo>
                  <a:pt x="415082" y="59173"/>
                </a:lnTo>
                <a:lnTo>
                  <a:pt x="379845" y="34351"/>
                </a:lnTo>
                <a:lnTo>
                  <a:pt x="340512" y="15741"/>
                </a:lnTo>
                <a:lnTo>
                  <a:pt x="297797" y="4053"/>
                </a:lnTo>
                <a:lnTo>
                  <a:pt x="252412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08087" y="4276725"/>
            <a:ext cx="505459" cy="503555"/>
          </a:xfrm>
          <a:custGeom>
            <a:avLst/>
            <a:gdLst/>
            <a:ahLst/>
            <a:cxnLst/>
            <a:rect l="l" t="t" r="r" b="b"/>
            <a:pathLst>
              <a:path w="505460" h="503554">
                <a:moveTo>
                  <a:pt x="0" y="251587"/>
                </a:moveTo>
                <a:lnTo>
                  <a:pt x="4065" y="206366"/>
                </a:lnTo>
                <a:lnTo>
                  <a:pt x="15786" y="163804"/>
                </a:lnTo>
                <a:lnTo>
                  <a:pt x="34452" y="124610"/>
                </a:lnTo>
                <a:lnTo>
                  <a:pt x="59350" y="89496"/>
                </a:lnTo>
                <a:lnTo>
                  <a:pt x="89768" y="59173"/>
                </a:lnTo>
                <a:lnTo>
                  <a:pt x="124996" y="34351"/>
                </a:lnTo>
                <a:lnTo>
                  <a:pt x="164320" y="15741"/>
                </a:lnTo>
                <a:lnTo>
                  <a:pt x="207029" y="4053"/>
                </a:lnTo>
                <a:lnTo>
                  <a:pt x="252412" y="0"/>
                </a:lnTo>
                <a:lnTo>
                  <a:pt x="297797" y="4053"/>
                </a:lnTo>
                <a:lnTo>
                  <a:pt x="340512" y="15741"/>
                </a:lnTo>
                <a:lnTo>
                  <a:pt x="379845" y="34351"/>
                </a:lnTo>
                <a:lnTo>
                  <a:pt x="415082" y="59173"/>
                </a:lnTo>
                <a:lnTo>
                  <a:pt x="445511" y="89496"/>
                </a:lnTo>
                <a:lnTo>
                  <a:pt x="470419" y="124610"/>
                </a:lnTo>
                <a:lnTo>
                  <a:pt x="489093" y="163804"/>
                </a:lnTo>
                <a:lnTo>
                  <a:pt x="500821" y="206366"/>
                </a:lnTo>
                <a:lnTo>
                  <a:pt x="504888" y="251587"/>
                </a:lnTo>
                <a:lnTo>
                  <a:pt x="500821" y="296811"/>
                </a:lnTo>
                <a:lnTo>
                  <a:pt x="489093" y="339385"/>
                </a:lnTo>
                <a:lnTo>
                  <a:pt x="470419" y="378596"/>
                </a:lnTo>
                <a:lnTo>
                  <a:pt x="445511" y="413730"/>
                </a:lnTo>
                <a:lnTo>
                  <a:pt x="415082" y="444074"/>
                </a:lnTo>
                <a:lnTo>
                  <a:pt x="379845" y="468916"/>
                </a:lnTo>
                <a:lnTo>
                  <a:pt x="340512" y="487543"/>
                </a:lnTo>
                <a:lnTo>
                  <a:pt x="297797" y="499242"/>
                </a:lnTo>
                <a:lnTo>
                  <a:pt x="252412" y="503300"/>
                </a:lnTo>
                <a:lnTo>
                  <a:pt x="207029" y="499242"/>
                </a:lnTo>
                <a:lnTo>
                  <a:pt x="164320" y="487543"/>
                </a:lnTo>
                <a:lnTo>
                  <a:pt x="124996" y="468916"/>
                </a:lnTo>
                <a:lnTo>
                  <a:pt x="89768" y="444074"/>
                </a:lnTo>
                <a:lnTo>
                  <a:pt x="59350" y="413730"/>
                </a:lnTo>
                <a:lnTo>
                  <a:pt x="34452" y="378596"/>
                </a:lnTo>
                <a:lnTo>
                  <a:pt x="15786" y="339385"/>
                </a:lnTo>
                <a:lnTo>
                  <a:pt x="4065" y="296811"/>
                </a:lnTo>
                <a:lnTo>
                  <a:pt x="0" y="25158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20672" y="442595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80" h="55879">
                <a:moveTo>
                  <a:pt x="27813" y="0"/>
                </a:moveTo>
                <a:lnTo>
                  <a:pt x="16984" y="2184"/>
                </a:lnTo>
                <a:lnTo>
                  <a:pt x="8143" y="8143"/>
                </a:lnTo>
                <a:lnTo>
                  <a:pt x="2184" y="16984"/>
                </a:lnTo>
                <a:lnTo>
                  <a:pt x="0" y="27812"/>
                </a:lnTo>
                <a:lnTo>
                  <a:pt x="2184" y="38568"/>
                </a:lnTo>
                <a:lnTo>
                  <a:pt x="8143" y="47370"/>
                </a:lnTo>
                <a:lnTo>
                  <a:pt x="16984" y="53316"/>
                </a:lnTo>
                <a:lnTo>
                  <a:pt x="27813" y="55499"/>
                </a:lnTo>
                <a:lnTo>
                  <a:pt x="38661" y="53316"/>
                </a:lnTo>
                <a:lnTo>
                  <a:pt x="47545" y="47370"/>
                </a:lnTo>
                <a:lnTo>
                  <a:pt x="53548" y="38568"/>
                </a:lnTo>
                <a:lnTo>
                  <a:pt x="55753" y="27812"/>
                </a:lnTo>
                <a:lnTo>
                  <a:pt x="53548" y="16984"/>
                </a:lnTo>
                <a:lnTo>
                  <a:pt x="47545" y="8143"/>
                </a:lnTo>
                <a:lnTo>
                  <a:pt x="38661" y="2184"/>
                </a:lnTo>
                <a:lnTo>
                  <a:pt x="27813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20672" y="442595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80" h="55879">
                <a:moveTo>
                  <a:pt x="0" y="27812"/>
                </a:moveTo>
                <a:lnTo>
                  <a:pt x="2184" y="16984"/>
                </a:lnTo>
                <a:lnTo>
                  <a:pt x="8143" y="8143"/>
                </a:lnTo>
                <a:lnTo>
                  <a:pt x="16984" y="2184"/>
                </a:lnTo>
                <a:lnTo>
                  <a:pt x="27813" y="0"/>
                </a:lnTo>
                <a:lnTo>
                  <a:pt x="38661" y="2184"/>
                </a:lnTo>
                <a:lnTo>
                  <a:pt x="47545" y="8143"/>
                </a:lnTo>
                <a:lnTo>
                  <a:pt x="53548" y="16984"/>
                </a:lnTo>
                <a:lnTo>
                  <a:pt x="55753" y="27812"/>
                </a:lnTo>
                <a:lnTo>
                  <a:pt x="53548" y="38568"/>
                </a:lnTo>
                <a:lnTo>
                  <a:pt x="47545" y="47370"/>
                </a:lnTo>
                <a:lnTo>
                  <a:pt x="38661" y="53316"/>
                </a:lnTo>
                <a:lnTo>
                  <a:pt x="27813" y="55499"/>
                </a:lnTo>
                <a:lnTo>
                  <a:pt x="16984" y="53316"/>
                </a:lnTo>
                <a:lnTo>
                  <a:pt x="8143" y="47370"/>
                </a:lnTo>
                <a:lnTo>
                  <a:pt x="2184" y="38568"/>
                </a:lnTo>
                <a:lnTo>
                  <a:pt x="0" y="2781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40891" y="4418584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80" h="55879">
                <a:moveTo>
                  <a:pt x="27812" y="0"/>
                </a:moveTo>
                <a:lnTo>
                  <a:pt x="16984" y="2182"/>
                </a:lnTo>
                <a:lnTo>
                  <a:pt x="8143" y="8128"/>
                </a:lnTo>
                <a:lnTo>
                  <a:pt x="2184" y="16930"/>
                </a:lnTo>
                <a:lnTo>
                  <a:pt x="0" y="27686"/>
                </a:lnTo>
                <a:lnTo>
                  <a:pt x="2184" y="38514"/>
                </a:lnTo>
                <a:lnTo>
                  <a:pt x="8143" y="47355"/>
                </a:lnTo>
                <a:lnTo>
                  <a:pt x="16984" y="53314"/>
                </a:lnTo>
                <a:lnTo>
                  <a:pt x="27812" y="55499"/>
                </a:lnTo>
                <a:lnTo>
                  <a:pt x="38715" y="53314"/>
                </a:lnTo>
                <a:lnTo>
                  <a:pt x="47593" y="47355"/>
                </a:lnTo>
                <a:lnTo>
                  <a:pt x="53566" y="38514"/>
                </a:lnTo>
                <a:lnTo>
                  <a:pt x="55753" y="27686"/>
                </a:lnTo>
                <a:lnTo>
                  <a:pt x="53566" y="16930"/>
                </a:lnTo>
                <a:lnTo>
                  <a:pt x="47593" y="8128"/>
                </a:lnTo>
                <a:lnTo>
                  <a:pt x="38715" y="2182"/>
                </a:lnTo>
                <a:lnTo>
                  <a:pt x="27812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40891" y="4418584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80" h="55879">
                <a:moveTo>
                  <a:pt x="0" y="27686"/>
                </a:moveTo>
                <a:lnTo>
                  <a:pt x="2184" y="16930"/>
                </a:lnTo>
                <a:lnTo>
                  <a:pt x="8143" y="8128"/>
                </a:lnTo>
                <a:lnTo>
                  <a:pt x="16984" y="2182"/>
                </a:lnTo>
                <a:lnTo>
                  <a:pt x="27812" y="0"/>
                </a:lnTo>
                <a:lnTo>
                  <a:pt x="38715" y="2182"/>
                </a:lnTo>
                <a:lnTo>
                  <a:pt x="47593" y="8128"/>
                </a:lnTo>
                <a:lnTo>
                  <a:pt x="53566" y="16930"/>
                </a:lnTo>
                <a:lnTo>
                  <a:pt x="55753" y="27686"/>
                </a:lnTo>
                <a:lnTo>
                  <a:pt x="53566" y="38514"/>
                </a:lnTo>
                <a:lnTo>
                  <a:pt x="47593" y="47355"/>
                </a:lnTo>
                <a:lnTo>
                  <a:pt x="38715" y="53314"/>
                </a:lnTo>
                <a:lnTo>
                  <a:pt x="27812" y="55499"/>
                </a:lnTo>
                <a:lnTo>
                  <a:pt x="16984" y="53314"/>
                </a:lnTo>
                <a:lnTo>
                  <a:pt x="8143" y="47355"/>
                </a:lnTo>
                <a:lnTo>
                  <a:pt x="2184" y="38514"/>
                </a:lnTo>
                <a:lnTo>
                  <a:pt x="0" y="2768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08353" y="4630673"/>
            <a:ext cx="306070" cy="66675"/>
          </a:xfrm>
          <a:custGeom>
            <a:avLst/>
            <a:gdLst/>
            <a:ahLst/>
            <a:cxnLst/>
            <a:rect l="l" t="t" r="r" b="b"/>
            <a:pathLst>
              <a:path w="306069" h="66675">
                <a:moveTo>
                  <a:pt x="305689" y="0"/>
                </a:moveTo>
                <a:lnTo>
                  <a:pt x="274895" y="26447"/>
                </a:lnTo>
                <a:lnTo>
                  <a:pt x="239934" y="46609"/>
                </a:lnTo>
                <a:lnTo>
                  <a:pt x="201783" y="60007"/>
                </a:lnTo>
                <a:lnTo>
                  <a:pt x="161417" y="66167"/>
                </a:lnTo>
                <a:lnTo>
                  <a:pt x="117103" y="64297"/>
                </a:lnTo>
                <a:lnTo>
                  <a:pt x="74564" y="53689"/>
                </a:lnTo>
                <a:lnTo>
                  <a:pt x="35097" y="34841"/>
                </a:lnTo>
                <a:lnTo>
                  <a:pt x="0" y="825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38200" y="5788025"/>
            <a:ext cx="505459" cy="503555"/>
          </a:xfrm>
          <a:custGeom>
            <a:avLst/>
            <a:gdLst/>
            <a:ahLst/>
            <a:cxnLst/>
            <a:rect l="l" t="t" r="r" b="b"/>
            <a:pathLst>
              <a:path w="505459" h="503554">
                <a:moveTo>
                  <a:pt x="252412" y="0"/>
                </a:moveTo>
                <a:lnTo>
                  <a:pt x="207039" y="4053"/>
                </a:lnTo>
                <a:lnTo>
                  <a:pt x="164335" y="15741"/>
                </a:lnTo>
                <a:lnTo>
                  <a:pt x="125013" y="34352"/>
                </a:lnTo>
                <a:lnTo>
                  <a:pt x="89784" y="59176"/>
                </a:lnTo>
                <a:lnTo>
                  <a:pt x="59362" y="89503"/>
                </a:lnTo>
                <a:lnTo>
                  <a:pt x="34460" y="124621"/>
                </a:lnTo>
                <a:lnTo>
                  <a:pt x="15791" y="163821"/>
                </a:lnTo>
                <a:lnTo>
                  <a:pt x="4066" y="206393"/>
                </a:lnTo>
                <a:lnTo>
                  <a:pt x="0" y="251625"/>
                </a:lnTo>
                <a:lnTo>
                  <a:pt x="4066" y="296853"/>
                </a:lnTo>
                <a:lnTo>
                  <a:pt x="15791" y="339421"/>
                </a:lnTo>
                <a:lnTo>
                  <a:pt x="34460" y="378619"/>
                </a:lnTo>
                <a:lnTo>
                  <a:pt x="59362" y="413736"/>
                </a:lnTo>
                <a:lnTo>
                  <a:pt x="89784" y="444061"/>
                </a:lnTo>
                <a:lnTo>
                  <a:pt x="125013" y="468885"/>
                </a:lnTo>
                <a:lnTo>
                  <a:pt x="164335" y="487496"/>
                </a:lnTo>
                <a:lnTo>
                  <a:pt x="207039" y="499183"/>
                </a:lnTo>
                <a:lnTo>
                  <a:pt x="252412" y="503237"/>
                </a:lnTo>
                <a:lnTo>
                  <a:pt x="297787" y="499183"/>
                </a:lnTo>
                <a:lnTo>
                  <a:pt x="340497" y="487496"/>
                </a:lnTo>
                <a:lnTo>
                  <a:pt x="379828" y="468885"/>
                </a:lnTo>
                <a:lnTo>
                  <a:pt x="415066" y="444061"/>
                </a:lnTo>
                <a:lnTo>
                  <a:pt x="445499" y="413736"/>
                </a:lnTo>
                <a:lnTo>
                  <a:pt x="470411" y="378619"/>
                </a:lnTo>
                <a:lnTo>
                  <a:pt x="489089" y="339421"/>
                </a:lnTo>
                <a:lnTo>
                  <a:pt x="500819" y="296853"/>
                </a:lnTo>
                <a:lnTo>
                  <a:pt x="504888" y="251625"/>
                </a:lnTo>
                <a:lnTo>
                  <a:pt x="500819" y="206393"/>
                </a:lnTo>
                <a:lnTo>
                  <a:pt x="489089" y="163821"/>
                </a:lnTo>
                <a:lnTo>
                  <a:pt x="470411" y="124621"/>
                </a:lnTo>
                <a:lnTo>
                  <a:pt x="445499" y="89503"/>
                </a:lnTo>
                <a:lnTo>
                  <a:pt x="415066" y="59176"/>
                </a:lnTo>
                <a:lnTo>
                  <a:pt x="379828" y="34352"/>
                </a:lnTo>
                <a:lnTo>
                  <a:pt x="340497" y="15741"/>
                </a:lnTo>
                <a:lnTo>
                  <a:pt x="297787" y="4053"/>
                </a:lnTo>
                <a:lnTo>
                  <a:pt x="252412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8837" y="5788025"/>
            <a:ext cx="505459" cy="503555"/>
          </a:xfrm>
          <a:custGeom>
            <a:avLst/>
            <a:gdLst/>
            <a:ahLst/>
            <a:cxnLst/>
            <a:rect l="l" t="t" r="r" b="b"/>
            <a:pathLst>
              <a:path w="505459" h="503554">
                <a:moveTo>
                  <a:pt x="0" y="251625"/>
                </a:moveTo>
                <a:lnTo>
                  <a:pt x="4066" y="206393"/>
                </a:lnTo>
                <a:lnTo>
                  <a:pt x="15791" y="163821"/>
                </a:lnTo>
                <a:lnTo>
                  <a:pt x="34460" y="124621"/>
                </a:lnTo>
                <a:lnTo>
                  <a:pt x="59362" y="89503"/>
                </a:lnTo>
                <a:lnTo>
                  <a:pt x="89784" y="59176"/>
                </a:lnTo>
                <a:lnTo>
                  <a:pt x="125013" y="34352"/>
                </a:lnTo>
                <a:lnTo>
                  <a:pt x="164335" y="15741"/>
                </a:lnTo>
                <a:lnTo>
                  <a:pt x="207039" y="4053"/>
                </a:lnTo>
                <a:lnTo>
                  <a:pt x="252412" y="0"/>
                </a:lnTo>
                <a:lnTo>
                  <a:pt x="297787" y="4053"/>
                </a:lnTo>
                <a:lnTo>
                  <a:pt x="340497" y="15741"/>
                </a:lnTo>
                <a:lnTo>
                  <a:pt x="379828" y="34352"/>
                </a:lnTo>
                <a:lnTo>
                  <a:pt x="415066" y="59176"/>
                </a:lnTo>
                <a:lnTo>
                  <a:pt x="445499" y="89503"/>
                </a:lnTo>
                <a:lnTo>
                  <a:pt x="470411" y="124621"/>
                </a:lnTo>
                <a:lnTo>
                  <a:pt x="489089" y="163821"/>
                </a:lnTo>
                <a:lnTo>
                  <a:pt x="500819" y="206393"/>
                </a:lnTo>
                <a:lnTo>
                  <a:pt x="504888" y="251625"/>
                </a:lnTo>
                <a:lnTo>
                  <a:pt x="500819" y="296853"/>
                </a:lnTo>
                <a:lnTo>
                  <a:pt x="489089" y="339421"/>
                </a:lnTo>
                <a:lnTo>
                  <a:pt x="470411" y="378619"/>
                </a:lnTo>
                <a:lnTo>
                  <a:pt x="445499" y="413736"/>
                </a:lnTo>
                <a:lnTo>
                  <a:pt x="415066" y="444061"/>
                </a:lnTo>
                <a:lnTo>
                  <a:pt x="379828" y="468885"/>
                </a:lnTo>
                <a:lnTo>
                  <a:pt x="340497" y="487496"/>
                </a:lnTo>
                <a:lnTo>
                  <a:pt x="297787" y="499183"/>
                </a:lnTo>
                <a:lnTo>
                  <a:pt x="252412" y="503237"/>
                </a:lnTo>
                <a:lnTo>
                  <a:pt x="207039" y="499183"/>
                </a:lnTo>
                <a:lnTo>
                  <a:pt x="164335" y="487496"/>
                </a:lnTo>
                <a:lnTo>
                  <a:pt x="125013" y="468885"/>
                </a:lnTo>
                <a:lnTo>
                  <a:pt x="89784" y="444061"/>
                </a:lnTo>
                <a:lnTo>
                  <a:pt x="59362" y="413736"/>
                </a:lnTo>
                <a:lnTo>
                  <a:pt x="34460" y="378619"/>
                </a:lnTo>
                <a:lnTo>
                  <a:pt x="15791" y="339421"/>
                </a:lnTo>
                <a:lnTo>
                  <a:pt x="4066" y="296853"/>
                </a:lnTo>
                <a:lnTo>
                  <a:pt x="0" y="25162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71435" y="593727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80" h="55879">
                <a:moveTo>
                  <a:pt x="27838" y="0"/>
                </a:moveTo>
                <a:lnTo>
                  <a:pt x="17000" y="2180"/>
                </a:lnTo>
                <a:lnTo>
                  <a:pt x="8151" y="8126"/>
                </a:lnTo>
                <a:lnTo>
                  <a:pt x="2186" y="16946"/>
                </a:lnTo>
                <a:lnTo>
                  <a:pt x="0" y="27749"/>
                </a:lnTo>
                <a:lnTo>
                  <a:pt x="2186" y="38552"/>
                </a:lnTo>
                <a:lnTo>
                  <a:pt x="8151" y="47372"/>
                </a:lnTo>
                <a:lnTo>
                  <a:pt x="17000" y="53318"/>
                </a:lnTo>
                <a:lnTo>
                  <a:pt x="27838" y="55498"/>
                </a:lnTo>
                <a:lnTo>
                  <a:pt x="38676" y="53318"/>
                </a:lnTo>
                <a:lnTo>
                  <a:pt x="47524" y="47372"/>
                </a:lnTo>
                <a:lnTo>
                  <a:pt x="53489" y="38552"/>
                </a:lnTo>
                <a:lnTo>
                  <a:pt x="55676" y="27749"/>
                </a:lnTo>
                <a:lnTo>
                  <a:pt x="53489" y="16946"/>
                </a:lnTo>
                <a:lnTo>
                  <a:pt x="47524" y="8126"/>
                </a:lnTo>
                <a:lnTo>
                  <a:pt x="38676" y="2180"/>
                </a:lnTo>
                <a:lnTo>
                  <a:pt x="27838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71435" y="593727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80" h="55879">
                <a:moveTo>
                  <a:pt x="0" y="27749"/>
                </a:moveTo>
                <a:lnTo>
                  <a:pt x="2186" y="16946"/>
                </a:lnTo>
                <a:lnTo>
                  <a:pt x="8151" y="8126"/>
                </a:lnTo>
                <a:lnTo>
                  <a:pt x="17000" y="2180"/>
                </a:lnTo>
                <a:lnTo>
                  <a:pt x="27838" y="0"/>
                </a:lnTo>
                <a:lnTo>
                  <a:pt x="38676" y="2180"/>
                </a:lnTo>
                <a:lnTo>
                  <a:pt x="47524" y="8126"/>
                </a:lnTo>
                <a:lnTo>
                  <a:pt x="53489" y="16946"/>
                </a:lnTo>
                <a:lnTo>
                  <a:pt x="55676" y="27749"/>
                </a:lnTo>
                <a:lnTo>
                  <a:pt x="53489" y="38552"/>
                </a:lnTo>
                <a:lnTo>
                  <a:pt x="47524" y="47372"/>
                </a:lnTo>
                <a:lnTo>
                  <a:pt x="38676" y="53318"/>
                </a:lnTo>
                <a:lnTo>
                  <a:pt x="27838" y="55498"/>
                </a:lnTo>
                <a:lnTo>
                  <a:pt x="17000" y="53318"/>
                </a:lnTo>
                <a:lnTo>
                  <a:pt x="8151" y="47372"/>
                </a:lnTo>
                <a:lnTo>
                  <a:pt x="2186" y="38552"/>
                </a:lnTo>
                <a:lnTo>
                  <a:pt x="0" y="2774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91679" y="592987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80" h="55879">
                <a:moveTo>
                  <a:pt x="27838" y="0"/>
                </a:moveTo>
                <a:lnTo>
                  <a:pt x="17000" y="2180"/>
                </a:lnTo>
                <a:lnTo>
                  <a:pt x="8151" y="8126"/>
                </a:lnTo>
                <a:lnTo>
                  <a:pt x="2186" y="16946"/>
                </a:lnTo>
                <a:lnTo>
                  <a:pt x="0" y="27749"/>
                </a:lnTo>
                <a:lnTo>
                  <a:pt x="2186" y="38552"/>
                </a:lnTo>
                <a:lnTo>
                  <a:pt x="8151" y="47372"/>
                </a:lnTo>
                <a:lnTo>
                  <a:pt x="17000" y="53318"/>
                </a:lnTo>
                <a:lnTo>
                  <a:pt x="27838" y="55499"/>
                </a:lnTo>
                <a:lnTo>
                  <a:pt x="38676" y="53318"/>
                </a:lnTo>
                <a:lnTo>
                  <a:pt x="47524" y="47372"/>
                </a:lnTo>
                <a:lnTo>
                  <a:pt x="53489" y="38552"/>
                </a:lnTo>
                <a:lnTo>
                  <a:pt x="55676" y="27749"/>
                </a:lnTo>
                <a:lnTo>
                  <a:pt x="53489" y="16946"/>
                </a:lnTo>
                <a:lnTo>
                  <a:pt x="47524" y="8126"/>
                </a:lnTo>
                <a:lnTo>
                  <a:pt x="38676" y="2180"/>
                </a:lnTo>
                <a:lnTo>
                  <a:pt x="27838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91679" y="592987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80" h="55879">
                <a:moveTo>
                  <a:pt x="0" y="27749"/>
                </a:moveTo>
                <a:lnTo>
                  <a:pt x="2186" y="16946"/>
                </a:lnTo>
                <a:lnTo>
                  <a:pt x="8151" y="8126"/>
                </a:lnTo>
                <a:lnTo>
                  <a:pt x="17000" y="2180"/>
                </a:lnTo>
                <a:lnTo>
                  <a:pt x="27838" y="0"/>
                </a:lnTo>
                <a:lnTo>
                  <a:pt x="38676" y="2180"/>
                </a:lnTo>
                <a:lnTo>
                  <a:pt x="47524" y="8126"/>
                </a:lnTo>
                <a:lnTo>
                  <a:pt x="53489" y="16946"/>
                </a:lnTo>
                <a:lnTo>
                  <a:pt x="55676" y="27749"/>
                </a:lnTo>
                <a:lnTo>
                  <a:pt x="53489" y="38552"/>
                </a:lnTo>
                <a:lnTo>
                  <a:pt x="47524" y="47372"/>
                </a:lnTo>
                <a:lnTo>
                  <a:pt x="38676" y="53318"/>
                </a:lnTo>
                <a:lnTo>
                  <a:pt x="27838" y="55499"/>
                </a:lnTo>
                <a:lnTo>
                  <a:pt x="17000" y="53318"/>
                </a:lnTo>
                <a:lnTo>
                  <a:pt x="8151" y="47372"/>
                </a:lnTo>
                <a:lnTo>
                  <a:pt x="2186" y="38552"/>
                </a:lnTo>
                <a:lnTo>
                  <a:pt x="0" y="2774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59116" y="6141986"/>
            <a:ext cx="306070" cy="66675"/>
          </a:xfrm>
          <a:custGeom>
            <a:avLst/>
            <a:gdLst/>
            <a:ahLst/>
            <a:cxnLst/>
            <a:rect l="l" t="t" r="r" b="b"/>
            <a:pathLst>
              <a:path w="306069" h="66675">
                <a:moveTo>
                  <a:pt x="305663" y="0"/>
                </a:moveTo>
                <a:lnTo>
                  <a:pt x="274895" y="26458"/>
                </a:lnTo>
                <a:lnTo>
                  <a:pt x="239942" y="46609"/>
                </a:lnTo>
                <a:lnTo>
                  <a:pt x="201791" y="59996"/>
                </a:lnTo>
                <a:lnTo>
                  <a:pt x="161429" y="66167"/>
                </a:lnTo>
                <a:lnTo>
                  <a:pt x="117103" y="64280"/>
                </a:lnTo>
                <a:lnTo>
                  <a:pt x="74552" y="53676"/>
                </a:lnTo>
                <a:lnTo>
                  <a:pt x="35081" y="34823"/>
                </a:lnTo>
                <a:lnTo>
                  <a:pt x="0" y="819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867275" y="5788025"/>
            <a:ext cx="503555" cy="494030"/>
          </a:xfrm>
          <a:custGeom>
            <a:avLst/>
            <a:gdLst/>
            <a:ahLst/>
            <a:cxnLst/>
            <a:rect l="l" t="t" r="r" b="b"/>
            <a:pathLst>
              <a:path w="503554" h="494029">
                <a:moveTo>
                  <a:pt x="251587" y="0"/>
                </a:moveTo>
                <a:lnTo>
                  <a:pt x="206366" y="3976"/>
                </a:lnTo>
                <a:lnTo>
                  <a:pt x="163804" y="15439"/>
                </a:lnTo>
                <a:lnTo>
                  <a:pt x="124610" y="33693"/>
                </a:lnTo>
                <a:lnTo>
                  <a:pt x="89496" y="58039"/>
                </a:lnTo>
                <a:lnTo>
                  <a:pt x="59173" y="87782"/>
                </a:lnTo>
                <a:lnTo>
                  <a:pt x="34351" y="122224"/>
                </a:lnTo>
                <a:lnTo>
                  <a:pt x="15741" y="160668"/>
                </a:lnTo>
                <a:lnTo>
                  <a:pt x="4053" y="202417"/>
                </a:lnTo>
                <a:lnTo>
                  <a:pt x="0" y="246773"/>
                </a:lnTo>
                <a:lnTo>
                  <a:pt x="4053" y="291133"/>
                </a:lnTo>
                <a:lnTo>
                  <a:pt x="15741" y="332885"/>
                </a:lnTo>
                <a:lnTo>
                  <a:pt x="34351" y="371331"/>
                </a:lnTo>
                <a:lnTo>
                  <a:pt x="59173" y="405775"/>
                </a:lnTo>
                <a:lnTo>
                  <a:pt x="89496" y="435519"/>
                </a:lnTo>
                <a:lnTo>
                  <a:pt x="124610" y="459866"/>
                </a:lnTo>
                <a:lnTo>
                  <a:pt x="163804" y="478120"/>
                </a:lnTo>
                <a:lnTo>
                  <a:pt x="206366" y="489584"/>
                </a:lnTo>
                <a:lnTo>
                  <a:pt x="251587" y="493560"/>
                </a:lnTo>
                <a:lnTo>
                  <a:pt x="296811" y="489584"/>
                </a:lnTo>
                <a:lnTo>
                  <a:pt x="339385" y="478120"/>
                </a:lnTo>
                <a:lnTo>
                  <a:pt x="378596" y="459866"/>
                </a:lnTo>
                <a:lnTo>
                  <a:pt x="413730" y="435519"/>
                </a:lnTo>
                <a:lnTo>
                  <a:pt x="444074" y="405775"/>
                </a:lnTo>
                <a:lnTo>
                  <a:pt x="468916" y="371331"/>
                </a:lnTo>
                <a:lnTo>
                  <a:pt x="487543" y="332885"/>
                </a:lnTo>
                <a:lnTo>
                  <a:pt x="499242" y="291133"/>
                </a:lnTo>
                <a:lnTo>
                  <a:pt x="503300" y="246773"/>
                </a:lnTo>
                <a:lnTo>
                  <a:pt x="499242" y="202417"/>
                </a:lnTo>
                <a:lnTo>
                  <a:pt x="487543" y="160668"/>
                </a:lnTo>
                <a:lnTo>
                  <a:pt x="468916" y="122224"/>
                </a:lnTo>
                <a:lnTo>
                  <a:pt x="444074" y="87782"/>
                </a:lnTo>
                <a:lnTo>
                  <a:pt x="413730" y="58039"/>
                </a:lnTo>
                <a:lnTo>
                  <a:pt x="378596" y="33693"/>
                </a:lnTo>
                <a:lnTo>
                  <a:pt x="339385" y="15439"/>
                </a:lnTo>
                <a:lnTo>
                  <a:pt x="296811" y="3976"/>
                </a:lnTo>
                <a:lnTo>
                  <a:pt x="251587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867275" y="5788025"/>
            <a:ext cx="503555" cy="494030"/>
          </a:xfrm>
          <a:custGeom>
            <a:avLst/>
            <a:gdLst/>
            <a:ahLst/>
            <a:cxnLst/>
            <a:rect l="l" t="t" r="r" b="b"/>
            <a:pathLst>
              <a:path w="503554" h="494029">
                <a:moveTo>
                  <a:pt x="0" y="246773"/>
                </a:moveTo>
                <a:lnTo>
                  <a:pt x="4053" y="202417"/>
                </a:lnTo>
                <a:lnTo>
                  <a:pt x="15741" y="160668"/>
                </a:lnTo>
                <a:lnTo>
                  <a:pt x="34351" y="122224"/>
                </a:lnTo>
                <a:lnTo>
                  <a:pt x="59173" y="87782"/>
                </a:lnTo>
                <a:lnTo>
                  <a:pt x="89496" y="58039"/>
                </a:lnTo>
                <a:lnTo>
                  <a:pt x="124610" y="33693"/>
                </a:lnTo>
                <a:lnTo>
                  <a:pt x="163804" y="15439"/>
                </a:lnTo>
                <a:lnTo>
                  <a:pt x="206366" y="3976"/>
                </a:lnTo>
                <a:lnTo>
                  <a:pt x="251587" y="0"/>
                </a:lnTo>
                <a:lnTo>
                  <a:pt x="296811" y="3976"/>
                </a:lnTo>
                <a:lnTo>
                  <a:pt x="339385" y="15439"/>
                </a:lnTo>
                <a:lnTo>
                  <a:pt x="378596" y="33693"/>
                </a:lnTo>
                <a:lnTo>
                  <a:pt x="413730" y="58039"/>
                </a:lnTo>
                <a:lnTo>
                  <a:pt x="444074" y="87782"/>
                </a:lnTo>
                <a:lnTo>
                  <a:pt x="468916" y="122224"/>
                </a:lnTo>
                <a:lnTo>
                  <a:pt x="487543" y="160668"/>
                </a:lnTo>
                <a:lnTo>
                  <a:pt x="499242" y="202417"/>
                </a:lnTo>
                <a:lnTo>
                  <a:pt x="503300" y="246773"/>
                </a:lnTo>
                <a:lnTo>
                  <a:pt x="499242" y="291133"/>
                </a:lnTo>
                <a:lnTo>
                  <a:pt x="487543" y="332885"/>
                </a:lnTo>
                <a:lnTo>
                  <a:pt x="468916" y="371331"/>
                </a:lnTo>
                <a:lnTo>
                  <a:pt x="444074" y="405775"/>
                </a:lnTo>
                <a:lnTo>
                  <a:pt x="413730" y="435519"/>
                </a:lnTo>
                <a:lnTo>
                  <a:pt x="378596" y="459866"/>
                </a:lnTo>
                <a:lnTo>
                  <a:pt x="339385" y="478120"/>
                </a:lnTo>
                <a:lnTo>
                  <a:pt x="296811" y="489584"/>
                </a:lnTo>
                <a:lnTo>
                  <a:pt x="251587" y="493560"/>
                </a:lnTo>
                <a:lnTo>
                  <a:pt x="206366" y="489584"/>
                </a:lnTo>
                <a:lnTo>
                  <a:pt x="163804" y="478120"/>
                </a:lnTo>
                <a:lnTo>
                  <a:pt x="124610" y="459866"/>
                </a:lnTo>
                <a:lnTo>
                  <a:pt x="89496" y="435519"/>
                </a:lnTo>
                <a:lnTo>
                  <a:pt x="59173" y="405775"/>
                </a:lnTo>
                <a:lnTo>
                  <a:pt x="34351" y="371331"/>
                </a:lnTo>
                <a:lnTo>
                  <a:pt x="15741" y="332885"/>
                </a:lnTo>
                <a:lnTo>
                  <a:pt x="4053" y="291133"/>
                </a:lnTo>
                <a:lnTo>
                  <a:pt x="0" y="246773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979542" y="5934405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10">
                <a:moveTo>
                  <a:pt x="27686" y="0"/>
                </a:moveTo>
                <a:lnTo>
                  <a:pt x="16930" y="2137"/>
                </a:lnTo>
                <a:lnTo>
                  <a:pt x="8127" y="7969"/>
                </a:lnTo>
                <a:lnTo>
                  <a:pt x="2182" y="16619"/>
                </a:lnTo>
                <a:lnTo>
                  <a:pt x="0" y="27216"/>
                </a:lnTo>
                <a:lnTo>
                  <a:pt x="2182" y="37806"/>
                </a:lnTo>
                <a:lnTo>
                  <a:pt x="8127" y="46458"/>
                </a:lnTo>
                <a:lnTo>
                  <a:pt x="16930" y="52292"/>
                </a:lnTo>
                <a:lnTo>
                  <a:pt x="27686" y="54432"/>
                </a:lnTo>
                <a:lnTo>
                  <a:pt x="38514" y="52292"/>
                </a:lnTo>
                <a:lnTo>
                  <a:pt x="47355" y="46458"/>
                </a:lnTo>
                <a:lnTo>
                  <a:pt x="53314" y="37806"/>
                </a:lnTo>
                <a:lnTo>
                  <a:pt x="55499" y="27216"/>
                </a:lnTo>
                <a:lnTo>
                  <a:pt x="53314" y="16619"/>
                </a:lnTo>
                <a:lnTo>
                  <a:pt x="47355" y="7969"/>
                </a:lnTo>
                <a:lnTo>
                  <a:pt x="38514" y="2137"/>
                </a:lnTo>
                <a:lnTo>
                  <a:pt x="27686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979542" y="5934405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10">
                <a:moveTo>
                  <a:pt x="0" y="27216"/>
                </a:moveTo>
                <a:lnTo>
                  <a:pt x="2182" y="16619"/>
                </a:lnTo>
                <a:lnTo>
                  <a:pt x="8127" y="7969"/>
                </a:lnTo>
                <a:lnTo>
                  <a:pt x="16930" y="2137"/>
                </a:lnTo>
                <a:lnTo>
                  <a:pt x="27686" y="0"/>
                </a:lnTo>
                <a:lnTo>
                  <a:pt x="38514" y="2137"/>
                </a:lnTo>
                <a:lnTo>
                  <a:pt x="47355" y="7969"/>
                </a:lnTo>
                <a:lnTo>
                  <a:pt x="53314" y="16619"/>
                </a:lnTo>
                <a:lnTo>
                  <a:pt x="55499" y="27216"/>
                </a:lnTo>
                <a:lnTo>
                  <a:pt x="53314" y="37806"/>
                </a:lnTo>
                <a:lnTo>
                  <a:pt x="47355" y="46458"/>
                </a:lnTo>
                <a:lnTo>
                  <a:pt x="38514" y="52292"/>
                </a:lnTo>
                <a:lnTo>
                  <a:pt x="27686" y="54432"/>
                </a:lnTo>
                <a:lnTo>
                  <a:pt x="16930" y="52292"/>
                </a:lnTo>
                <a:lnTo>
                  <a:pt x="8127" y="46458"/>
                </a:lnTo>
                <a:lnTo>
                  <a:pt x="2182" y="37806"/>
                </a:lnTo>
                <a:lnTo>
                  <a:pt x="0" y="27216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199126" y="5927140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10">
                <a:moveTo>
                  <a:pt x="27686" y="0"/>
                </a:moveTo>
                <a:lnTo>
                  <a:pt x="16877" y="2139"/>
                </a:lnTo>
                <a:lnTo>
                  <a:pt x="8080" y="7974"/>
                </a:lnTo>
                <a:lnTo>
                  <a:pt x="2164" y="16625"/>
                </a:lnTo>
                <a:lnTo>
                  <a:pt x="0" y="27216"/>
                </a:lnTo>
                <a:lnTo>
                  <a:pt x="2164" y="37812"/>
                </a:lnTo>
                <a:lnTo>
                  <a:pt x="8080" y="46462"/>
                </a:lnTo>
                <a:lnTo>
                  <a:pt x="16877" y="52294"/>
                </a:lnTo>
                <a:lnTo>
                  <a:pt x="27686" y="54432"/>
                </a:lnTo>
                <a:lnTo>
                  <a:pt x="38514" y="52294"/>
                </a:lnTo>
                <a:lnTo>
                  <a:pt x="47355" y="46462"/>
                </a:lnTo>
                <a:lnTo>
                  <a:pt x="53314" y="37812"/>
                </a:lnTo>
                <a:lnTo>
                  <a:pt x="55499" y="27216"/>
                </a:lnTo>
                <a:lnTo>
                  <a:pt x="53314" y="16625"/>
                </a:lnTo>
                <a:lnTo>
                  <a:pt x="47355" y="7974"/>
                </a:lnTo>
                <a:lnTo>
                  <a:pt x="38514" y="2139"/>
                </a:lnTo>
                <a:lnTo>
                  <a:pt x="27686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199126" y="5927140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10">
                <a:moveTo>
                  <a:pt x="0" y="27216"/>
                </a:moveTo>
                <a:lnTo>
                  <a:pt x="2164" y="16625"/>
                </a:lnTo>
                <a:lnTo>
                  <a:pt x="8080" y="7974"/>
                </a:lnTo>
                <a:lnTo>
                  <a:pt x="16877" y="2139"/>
                </a:lnTo>
                <a:lnTo>
                  <a:pt x="27686" y="0"/>
                </a:lnTo>
                <a:lnTo>
                  <a:pt x="38514" y="2139"/>
                </a:lnTo>
                <a:lnTo>
                  <a:pt x="47355" y="7974"/>
                </a:lnTo>
                <a:lnTo>
                  <a:pt x="53314" y="16625"/>
                </a:lnTo>
                <a:lnTo>
                  <a:pt x="55499" y="27216"/>
                </a:lnTo>
                <a:lnTo>
                  <a:pt x="53314" y="37812"/>
                </a:lnTo>
                <a:lnTo>
                  <a:pt x="47355" y="46462"/>
                </a:lnTo>
                <a:lnTo>
                  <a:pt x="38514" y="52294"/>
                </a:lnTo>
                <a:lnTo>
                  <a:pt x="27686" y="54432"/>
                </a:lnTo>
                <a:lnTo>
                  <a:pt x="16877" y="52294"/>
                </a:lnTo>
                <a:lnTo>
                  <a:pt x="8080" y="46462"/>
                </a:lnTo>
                <a:lnTo>
                  <a:pt x="2164" y="37812"/>
                </a:lnTo>
                <a:lnTo>
                  <a:pt x="0" y="27216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973446" y="6083617"/>
            <a:ext cx="304800" cy="64769"/>
          </a:xfrm>
          <a:custGeom>
            <a:avLst/>
            <a:gdLst/>
            <a:ahLst/>
            <a:cxnLst/>
            <a:rect l="l" t="t" r="r" b="b"/>
            <a:pathLst>
              <a:path w="304800" h="64770">
                <a:moveTo>
                  <a:pt x="0" y="64503"/>
                </a:moveTo>
                <a:lnTo>
                  <a:pt x="30789" y="38640"/>
                </a:lnTo>
                <a:lnTo>
                  <a:pt x="65722" y="18973"/>
                </a:lnTo>
                <a:lnTo>
                  <a:pt x="103798" y="5945"/>
                </a:lnTo>
                <a:lnTo>
                  <a:pt x="144017" y="0"/>
                </a:lnTo>
                <a:lnTo>
                  <a:pt x="188212" y="1970"/>
                </a:lnTo>
                <a:lnTo>
                  <a:pt x="230584" y="12487"/>
                </a:lnTo>
                <a:lnTo>
                  <a:pt x="269837" y="31086"/>
                </a:lnTo>
                <a:lnTo>
                  <a:pt x="304673" y="5730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49925" y="1989201"/>
            <a:ext cx="503555" cy="494030"/>
          </a:xfrm>
          <a:custGeom>
            <a:avLst/>
            <a:gdLst/>
            <a:ahLst/>
            <a:cxnLst/>
            <a:rect l="l" t="t" r="r" b="b"/>
            <a:pathLst>
              <a:path w="503554" h="494030">
                <a:moveTo>
                  <a:pt x="251587" y="0"/>
                </a:moveTo>
                <a:lnTo>
                  <a:pt x="206366" y="3971"/>
                </a:lnTo>
                <a:lnTo>
                  <a:pt x="163804" y="15424"/>
                </a:lnTo>
                <a:lnTo>
                  <a:pt x="124610" y="33664"/>
                </a:lnTo>
                <a:lnTo>
                  <a:pt x="89496" y="57997"/>
                </a:lnTo>
                <a:lnTo>
                  <a:pt x="59173" y="87728"/>
                </a:lnTo>
                <a:lnTo>
                  <a:pt x="34351" y="122164"/>
                </a:lnTo>
                <a:lnTo>
                  <a:pt x="15741" y="160611"/>
                </a:lnTo>
                <a:lnTo>
                  <a:pt x="4053" y="202374"/>
                </a:lnTo>
                <a:lnTo>
                  <a:pt x="0" y="246761"/>
                </a:lnTo>
                <a:lnTo>
                  <a:pt x="4053" y="291113"/>
                </a:lnTo>
                <a:lnTo>
                  <a:pt x="15741" y="332859"/>
                </a:lnTo>
                <a:lnTo>
                  <a:pt x="34351" y="371300"/>
                </a:lnTo>
                <a:lnTo>
                  <a:pt x="59173" y="405741"/>
                </a:lnTo>
                <a:lnTo>
                  <a:pt x="89496" y="435483"/>
                </a:lnTo>
                <a:lnTo>
                  <a:pt x="124610" y="459829"/>
                </a:lnTo>
                <a:lnTo>
                  <a:pt x="163804" y="478082"/>
                </a:lnTo>
                <a:lnTo>
                  <a:pt x="206366" y="489545"/>
                </a:lnTo>
                <a:lnTo>
                  <a:pt x="251587" y="493522"/>
                </a:lnTo>
                <a:lnTo>
                  <a:pt x="296811" y="489545"/>
                </a:lnTo>
                <a:lnTo>
                  <a:pt x="339385" y="478082"/>
                </a:lnTo>
                <a:lnTo>
                  <a:pt x="378596" y="459829"/>
                </a:lnTo>
                <a:lnTo>
                  <a:pt x="413730" y="435483"/>
                </a:lnTo>
                <a:lnTo>
                  <a:pt x="444074" y="405741"/>
                </a:lnTo>
                <a:lnTo>
                  <a:pt x="468916" y="371300"/>
                </a:lnTo>
                <a:lnTo>
                  <a:pt x="487543" y="332859"/>
                </a:lnTo>
                <a:lnTo>
                  <a:pt x="499242" y="291113"/>
                </a:lnTo>
                <a:lnTo>
                  <a:pt x="503300" y="246761"/>
                </a:lnTo>
                <a:lnTo>
                  <a:pt x="499242" y="202374"/>
                </a:lnTo>
                <a:lnTo>
                  <a:pt x="487543" y="160611"/>
                </a:lnTo>
                <a:lnTo>
                  <a:pt x="468916" y="122164"/>
                </a:lnTo>
                <a:lnTo>
                  <a:pt x="444074" y="87728"/>
                </a:lnTo>
                <a:lnTo>
                  <a:pt x="413730" y="57997"/>
                </a:lnTo>
                <a:lnTo>
                  <a:pt x="378596" y="33664"/>
                </a:lnTo>
                <a:lnTo>
                  <a:pt x="339385" y="15424"/>
                </a:lnTo>
                <a:lnTo>
                  <a:pt x="296811" y="3971"/>
                </a:lnTo>
                <a:lnTo>
                  <a:pt x="251587" y="0"/>
                </a:lnTo>
                <a:close/>
              </a:path>
            </a:pathLst>
          </a:custGeom>
          <a:solidFill>
            <a:srgbClr val="FFF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749925" y="1989201"/>
            <a:ext cx="503555" cy="494030"/>
          </a:xfrm>
          <a:custGeom>
            <a:avLst/>
            <a:gdLst/>
            <a:ahLst/>
            <a:cxnLst/>
            <a:rect l="l" t="t" r="r" b="b"/>
            <a:pathLst>
              <a:path w="503554" h="494030">
                <a:moveTo>
                  <a:pt x="0" y="246761"/>
                </a:moveTo>
                <a:lnTo>
                  <a:pt x="4053" y="202374"/>
                </a:lnTo>
                <a:lnTo>
                  <a:pt x="15741" y="160611"/>
                </a:lnTo>
                <a:lnTo>
                  <a:pt x="34351" y="122164"/>
                </a:lnTo>
                <a:lnTo>
                  <a:pt x="59173" y="87728"/>
                </a:lnTo>
                <a:lnTo>
                  <a:pt x="89496" y="57997"/>
                </a:lnTo>
                <a:lnTo>
                  <a:pt x="124610" y="33664"/>
                </a:lnTo>
                <a:lnTo>
                  <a:pt x="163804" y="15424"/>
                </a:lnTo>
                <a:lnTo>
                  <a:pt x="206366" y="3971"/>
                </a:lnTo>
                <a:lnTo>
                  <a:pt x="251587" y="0"/>
                </a:lnTo>
                <a:lnTo>
                  <a:pt x="296811" y="3971"/>
                </a:lnTo>
                <a:lnTo>
                  <a:pt x="339385" y="15424"/>
                </a:lnTo>
                <a:lnTo>
                  <a:pt x="378596" y="33664"/>
                </a:lnTo>
                <a:lnTo>
                  <a:pt x="413730" y="57997"/>
                </a:lnTo>
                <a:lnTo>
                  <a:pt x="444074" y="87728"/>
                </a:lnTo>
                <a:lnTo>
                  <a:pt x="468916" y="122164"/>
                </a:lnTo>
                <a:lnTo>
                  <a:pt x="487543" y="160611"/>
                </a:lnTo>
                <a:lnTo>
                  <a:pt x="499242" y="202374"/>
                </a:lnTo>
                <a:lnTo>
                  <a:pt x="503300" y="246761"/>
                </a:lnTo>
                <a:lnTo>
                  <a:pt x="499242" y="291113"/>
                </a:lnTo>
                <a:lnTo>
                  <a:pt x="487543" y="332859"/>
                </a:lnTo>
                <a:lnTo>
                  <a:pt x="468916" y="371300"/>
                </a:lnTo>
                <a:lnTo>
                  <a:pt x="444074" y="405741"/>
                </a:lnTo>
                <a:lnTo>
                  <a:pt x="413730" y="435483"/>
                </a:lnTo>
                <a:lnTo>
                  <a:pt x="378596" y="459829"/>
                </a:lnTo>
                <a:lnTo>
                  <a:pt x="339385" y="478082"/>
                </a:lnTo>
                <a:lnTo>
                  <a:pt x="296811" y="489545"/>
                </a:lnTo>
                <a:lnTo>
                  <a:pt x="251587" y="493522"/>
                </a:lnTo>
                <a:lnTo>
                  <a:pt x="206366" y="489545"/>
                </a:lnTo>
                <a:lnTo>
                  <a:pt x="163804" y="478082"/>
                </a:lnTo>
                <a:lnTo>
                  <a:pt x="124610" y="459829"/>
                </a:lnTo>
                <a:lnTo>
                  <a:pt x="89496" y="435483"/>
                </a:lnTo>
                <a:lnTo>
                  <a:pt x="59173" y="405741"/>
                </a:lnTo>
                <a:lnTo>
                  <a:pt x="34351" y="371300"/>
                </a:lnTo>
                <a:lnTo>
                  <a:pt x="15741" y="332859"/>
                </a:lnTo>
                <a:lnTo>
                  <a:pt x="4053" y="291113"/>
                </a:lnTo>
                <a:lnTo>
                  <a:pt x="0" y="24676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62192" y="2135504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10">
                <a:moveTo>
                  <a:pt x="27686" y="0"/>
                </a:moveTo>
                <a:lnTo>
                  <a:pt x="16930" y="2139"/>
                </a:lnTo>
                <a:lnTo>
                  <a:pt x="8127" y="7969"/>
                </a:lnTo>
                <a:lnTo>
                  <a:pt x="2182" y="16609"/>
                </a:lnTo>
                <a:lnTo>
                  <a:pt x="0" y="27178"/>
                </a:lnTo>
                <a:lnTo>
                  <a:pt x="2182" y="37820"/>
                </a:lnTo>
                <a:lnTo>
                  <a:pt x="8127" y="46497"/>
                </a:lnTo>
                <a:lnTo>
                  <a:pt x="16930" y="52341"/>
                </a:lnTo>
                <a:lnTo>
                  <a:pt x="27686" y="54483"/>
                </a:lnTo>
                <a:lnTo>
                  <a:pt x="38514" y="52341"/>
                </a:lnTo>
                <a:lnTo>
                  <a:pt x="47355" y="46497"/>
                </a:lnTo>
                <a:lnTo>
                  <a:pt x="53314" y="37820"/>
                </a:lnTo>
                <a:lnTo>
                  <a:pt x="55499" y="27178"/>
                </a:lnTo>
                <a:lnTo>
                  <a:pt x="53314" y="16609"/>
                </a:lnTo>
                <a:lnTo>
                  <a:pt x="47355" y="7969"/>
                </a:lnTo>
                <a:lnTo>
                  <a:pt x="38514" y="2139"/>
                </a:lnTo>
                <a:lnTo>
                  <a:pt x="27686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62192" y="2135504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10">
                <a:moveTo>
                  <a:pt x="0" y="27178"/>
                </a:moveTo>
                <a:lnTo>
                  <a:pt x="2182" y="16609"/>
                </a:lnTo>
                <a:lnTo>
                  <a:pt x="8127" y="7969"/>
                </a:lnTo>
                <a:lnTo>
                  <a:pt x="16930" y="2139"/>
                </a:lnTo>
                <a:lnTo>
                  <a:pt x="27686" y="0"/>
                </a:lnTo>
                <a:lnTo>
                  <a:pt x="38514" y="2139"/>
                </a:lnTo>
                <a:lnTo>
                  <a:pt x="47355" y="7969"/>
                </a:lnTo>
                <a:lnTo>
                  <a:pt x="53314" y="16609"/>
                </a:lnTo>
                <a:lnTo>
                  <a:pt x="55499" y="27178"/>
                </a:lnTo>
                <a:lnTo>
                  <a:pt x="53314" y="37820"/>
                </a:lnTo>
                <a:lnTo>
                  <a:pt x="47355" y="46497"/>
                </a:lnTo>
                <a:lnTo>
                  <a:pt x="38514" y="52341"/>
                </a:lnTo>
                <a:lnTo>
                  <a:pt x="27686" y="54483"/>
                </a:lnTo>
                <a:lnTo>
                  <a:pt x="16930" y="52341"/>
                </a:lnTo>
                <a:lnTo>
                  <a:pt x="8127" y="46497"/>
                </a:lnTo>
                <a:lnTo>
                  <a:pt x="2182" y="37820"/>
                </a:lnTo>
                <a:lnTo>
                  <a:pt x="0" y="2717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081776" y="2128266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10">
                <a:moveTo>
                  <a:pt x="27686" y="0"/>
                </a:moveTo>
                <a:lnTo>
                  <a:pt x="16877" y="2139"/>
                </a:lnTo>
                <a:lnTo>
                  <a:pt x="8080" y="7969"/>
                </a:lnTo>
                <a:lnTo>
                  <a:pt x="2164" y="16609"/>
                </a:lnTo>
                <a:lnTo>
                  <a:pt x="0" y="27178"/>
                </a:lnTo>
                <a:lnTo>
                  <a:pt x="2164" y="37820"/>
                </a:lnTo>
                <a:lnTo>
                  <a:pt x="8080" y="46497"/>
                </a:lnTo>
                <a:lnTo>
                  <a:pt x="16877" y="52341"/>
                </a:lnTo>
                <a:lnTo>
                  <a:pt x="27686" y="54483"/>
                </a:lnTo>
                <a:lnTo>
                  <a:pt x="38514" y="52341"/>
                </a:lnTo>
                <a:lnTo>
                  <a:pt x="47355" y="46497"/>
                </a:lnTo>
                <a:lnTo>
                  <a:pt x="53314" y="37820"/>
                </a:lnTo>
                <a:lnTo>
                  <a:pt x="55499" y="27178"/>
                </a:lnTo>
                <a:lnTo>
                  <a:pt x="53314" y="16609"/>
                </a:lnTo>
                <a:lnTo>
                  <a:pt x="47355" y="7969"/>
                </a:lnTo>
                <a:lnTo>
                  <a:pt x="38514" y="2139"/>
                </a:lnTo>
                <a:lnTo>
                  <a:pt x="27686" y="0"/>
                </a:lnTo>
                <a:close/>
              </a:path>
            </a:pathLst>
          </a:custGeom>
          <a:solidFill>
            <a:srgbClr val="000000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81776" y="2128266"/>
            <a:ext cx="55880" cy="54610"/>
          </a:xfrm>
          <a:custGeom>
            <a:avLst/>
            <a:gdLst/>
            <a:ahLst/>
            <a:cxnLst/>
            <a:rect l="l" t="t" r="r" b="b"/>
            <a:pathLst>
              <a:path w="55879" h="54610">
                <a:moveTo>
                  <a:pt x="0" y="27178"/>
                </a:moveTo>
                <a:lnTo>
                  <a:pt x="2164" y="16609"/>
                </a:lnTo>
                <a:lnTo>
                  <a:pt x="8080" y="7969"/>
                </a:lnTo>
                <a:lnTo>
                  <a:pt x="16877" y="2139"/>
                </a:lnTo>
                <a:lnTo>
                  <a:pt x="27686" y="0"/>
                </a:lnTo>
                <a:lnTo>
                  <a:pt x="38514" y="2139"/>
                </a:lnTo>
                <a:lnTo>
                  <a:pt x="47355" y="7969"/>
                </a:lnTo>
                <a:lnTo>
                  <a:pt x="53314" y="16609"/>
                </a:lnTo>
                <a:lnTo>
                  <a:pt x="55499" y="27178"/>
                </a:lnTo>
                <a:lnTo>
                  <a:pt x="53314" y="37820"/>
                </a:lnTo>
                <a:lnTo>
                  <a:pt x="47355" y="46497"/>
                </a:lnTo>
                <a:lnTo>
                  <a:pt x="38514" y="52341"/>
                </a:lnTo>
                <a:lnTo>
                  <a:pt x="27686" y="54483"/>
                </a:lnTo>
                <a:lnTo>
                  <a:pt x="16877" y="52341"/>
                </a:lnTo>
                <a:lnTo>
                  <a:pt x="8080" y="46497"/>
                </a:lnTo>
                <a:lnTo>
                  <a:pt x="2164" y="37820"/>
                </a:lnTo>
                <a:lnTo>
                  <a:pt x="0" y="2717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56096" y="2284729"/>
            <a:ext cx="304800" cy="64769"/>
          </a:xfrm>
          <a:custGeom>
            <a:avLst/>
            <a:gdLst/>
            <a:ahLst/>
            <a:cxnLst/>
            <a:rect l="l" t="t" r="r" b="b"/>
            <a:pathLst>
              <a:path w="304800" h="64769">
                <a:moveTo>
                  <a:pt x="0" y="64516"/>
                </a:moveTo>
                <a:lnTo>
                  <a:pt x="30789" y="38629"/>
                </a:lnTo>
                <a:lnTo>
                  <a:pt x="65722" y="18970"/>
                </a:lnTo>
                <a:lnTo>
                  <a:pt x="103798" y="5955"/>
                </a:lnTo>
                <a:lnTo>
                  <a:pt x="144017" y="0"/>
                </a:lnTo>
                <a:lnTo>
                  <a:pt x="188212" y="1966"/>
                </a:lnTo>
                <a:lnTo>
                  <a:pt x="230584" y="12493"/>
                </a:lnTo>
                <a:lnTo>
                  <a:pt x="269837" y="31093"/>
                </a:lnTo>
                <a:lnTo>
                  <a:pt x="304673" y="5727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1762" y="987425"/>
            <a:ext cx="871537" cy="12875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8739" y="6711087"/>
            <a:ext cx="31394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(“Index”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Sami Keinänen; </a:t>
            </a:r>
            <a:r>
              <a:rPr sz="800" i="1" dirty="0">
                <a:latin typeface="Verdana"/>
                <a:cs typeface="Verdana"/>
              </a:rPr>
              <a:t>“Smileys” by </a:t>
            </a:r>
            <a:r>
              <a:rPr sz="800" i="1" spc="-5" dirty="0">
                <a:latin typeface="Verdana"/>
                <a:cs typeface="Verdana"/>
              </a:rPr>
              <a:t>Ruth</a:t>
            </a:r>
            <a:r>
              <a:rPr sz="800" i="1" spc="7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Veckenstedt)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Каков </a:t>
            </a:r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Ваш </a:t>
            </a:r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стиль</a:t>
            </a:r>
            <a:r>
              <a:rPr lang="az-Cyrl-AZ" sz="2000" spc="-8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атрибуции?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25</a:t>
            </a:r>
            <a:endParaRPr sz="1800" baseline="231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770" y="3280717"/>
            <a:ext cx="872490" cy="1582420"/>
          </a:xfrm>
          <a:custGeom>
            <a:avLst/>
            <a:gdLst/>
            <a:ahLst/>
            <a:cxnLst/>
            <a:rect l="l" t="t" r="r" b="b"/>
            <a:pathLst>
              <a:path w="872489" h="1582420">
                <a:moveTo>
                  <a:pt x="0" y="0"/>
                </a:moveTo>
                <a:lnTo>
                  <a:pt x="0" y="876409"/>
                </a:lnTo>
                <a:lnTo>
                  <a:pt x="510123" y="1581864"/>
                </a:lnTo>
                <a:lnTo>
                  <a:pt x="548661" y="1550818"/>
                </a:lnTo>
                <a:lnTo>
                  <a:pt x="585367" y="1518069"/>
                </a:lnTo>
                <a:lnTo>
                  <a:pt x="620175" y="1483696"/>
                </a:lnTo>
                <a:lnTo>
                  <a:pt x="653021" y="1447780"/>
                </a:lnTo>
                <a:lnTo>
                  <a:pt x="683840" y="1410398"/>
                </a:lnTo>
                <a:lnTo>
                  <a:pt x="712566" y="1371631"/>
                </a:lnTo>
                <a:lnTo>
                  <a:pt x="739135" y="1331557"/>
                </a:lnTo>
                <a:lnTo>
                  <a:pt x="763482" y="1290257"/>
                </a:lnTo>
                <a:lnTo>
                  <a:pt x="785542" y="1247808"/>
                </a:lnTo>
                <a:lnTo>
                  <a:pt x="805249" y="1204291"/>
                </a:lnTo>
                <a:lnTo>
                  <a:pt x="822540" y="1159784"/>
                </a:lnTo>
                <a:lnTo>
                  <a:pt x="837349" y="1114368"/>
                </a:lnTo>
                <a:lnTo>
                  <a:pt x="849611" y="1068121"/>
                </a:lnTo>
                <a:lnTo>
                  <a:pt x="859261" y="1021122"/>
                </a:lnTo>
                <a:lnTo>
                  <a:pt x="866234" y="973451"/>
                </a:lnTo>
                <a:lnTo>
                  <a:pt x="870466" y="925187"/>
                </a:lnTo>
                <a:lnTo>
                  <a:pt x="871891" y="876409"/>
                </a:lnTo>
                <a:lnTo>
                  <a:pt x="870590" y="827624"/>
                </a:lnTo>
                <a:lnTo>
                  <a:pt x="866734" y="779611"/>
                </a:lnTo>
                <a:lnTo>
                  <a:pt x="860392" y="732432"/>
                </a:lnTo>
                <a:lnTo>
                  <a:pt x="851631" y="686150"/>
                </a:lnTo>
                <a:lnTo>
                  <a:pt x="840521" y="640826"/>
                </a:lnTo>
                <a:lnTo>
                  <a:pt x="827131" y="596522"/>
                </a:lnTo>
                <a:lnTo>
                  <a:pt x="811528" y="553299"/>
                </a:lnTo>
                <a:lnTo>
                  <a:pt x="793782" y="511221"/>
                </a:lnTo>
                <a:lnTo>
                  <a:pt x="773961" y="470347"/>
                </a:lnTo>
                <a:lnTo>
                  <a:pt x="752134" y="430742"/>
                </a:lnTo>
                <a:lnTo>
                  <a:pt x="728370" y="392465"/>
                </a:lnTo>
                <a:lnTo>
                  <a:pt x="702736" y="355579"/>
                </a:lnTo>
                <a:lnTo>
                  <a:pt x="675302" y="320147"/>
                </a:lnTo>
                <a:lnTo>
                  <a:pt x="646137" y="286229"/>
                </a:lnTo>
                <a:lnTo>
                  <a:pt x="615308" y="253887"/>
                </a:lnTo>
                <a:lnTo>
                  <a:pt x="582886" y="223184"/>
                </a:lnTo>
                <a:lnTo>
                  <a:pt x="548937" y="194181"/>
                </a:lnTo>
                <a:lnTo>
                  <a:pt x="513532" y="166940"/>
                </a:lnTo>
                <a:lnTo>
                  <a:pt x="476738" y="141523"/>
                </a:lnTo>
                <a:lnTo>
                  <a:pt x="438624" y="117992"/>
                </a:lnTo>
                <a:lnTo>
                  <a:pt x="399259" y="96408"/>
                </a:lnTo>
                <a:lnTo>
                  <a:pt x="358712" y="76834"/>
                </a:lnTo>
                <a:lnTo>
                  <a:pt x="317051" y="59331"/>
                </a:lnTo>
                <a:lnTo>
                  <a:pt x="274344" y="43961"/>
                </a:lnTo>
                <a:lnTo>
                  <a:pt x="230661" y="30786"/>
                </a:lnTo>
                <a:lnTo>
                  <a:pt x="186070" y="19868"/>
                </a:lnTo>
                <a:lnTo>
                  <a:pt x="140640" y="11268"/>
                </a:lnTo>
                <a:lnTo>
                  <a:pt x="94439" y="5049"/>
                </a:lnTo>
                <a:lnTo>
                  <a:pt x="47536" y="1272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5770" y="3280717"/>
            <a:ext cx="872490" cy="1582420"/>
          </a:xfrm>
          <a:custGeom>
            <a:avLst/>
            <a:gdLst/>
            <a:ahLst/>
            <a:cxnLst/>
            <a:rect l="l" t="t" r="r" b="b"/>
            <a:pathLst>
              <a:path w="872489" h="1582420">
                <a:moveTo>
                  <a:pt x="510123" y="1581864"/>
                </a:moveTo>
                <a:lnTo>
                  <a:pt x="548661" y="1550818"/>
                </a:lnTo>
                <a:lnTo>
                  <a:pt x="585367" y="1518069"/>
                </a:lnTo>
                <a:lnTo>
                  <a:pt x="620175" y="1483696"/>
                </a:lnTo>
                <a:lnTo>
                  <a:pt x="653021" y="1447780"/>
                </a:lnTo>
                <a:lnTo>
                  <a:pt x="683840" y="1410398"/>
                </a:lnTo>
                <a:lnTo>
                  <a:pt x="712566" y="1371631"/>
                </a:lnTo>
                <a:lnTo>
                  <a:pt x="739135" y="1331557"/>
                </a:lnTo>
                <a:lnTo>
                  <a:pt x="763482" y="1290257"/>
                </a:lnTo>
                <a:lnTo>
                  <a:pt x="785542" y="1247808"/>
                </a:lnTo>
                <a:lnTo>
                  <a:pt x="805249" y="1204291"/>
                </a:lnTo>
                <a:lnTo>
                  <a:pt x="822540" y="1159784"/>
                </a:lnTo>
                <a:lnTo>
                  <a:pt x="837349" y="1114368"/>
                </a:lnTo>
                <a:lnTo>
                  <a:pt x="849611" y="1068121"/>
                </a:lnTo>
                <a:lnTo>
                  <a:pt x="859261" y="1021122"/>
                </a:lnTo>
                <a:lnTo>
                  <a:pt x="866234" y="973451"/>
                </a:lnTo>
                <a:lnTo>
                  <a:pt x="870466" y="925187"/>
                </a:lnTo>
                <a:lnTo>
                  <a:pt x="871891" y="876409"/>
                </a:lnTo>
                <a:lnTo>
                  <a:pt x="870590" y="827624"/>
                </a:lnTo>
                <a:lnTo>
                  <a:pt x="866734" y="779611"/>
                </a:lnTo>
                <a:lnTo>
                  <a:pt x="860392" y="732432"/>
                </a:lnTo>
                <a:lnTo>
                  <a:pt x="851631" y="686150"/>
                </a:lnTo>
                <a:lnTo>
                  <a:pt x="840521" y="640826"/>
                </a:lnTo>
                <a:lnTo>
                  <a:pt x="827131" y="596522"/>
                </a:lnTo>
                <a:lnTo>
                  <a:pt x="811528" y="553299"/>
                </a:lnTo>
                <a:lnTo>
                  <a:pt x="793782" y="511221"/>
                </a:lnTo>
                <a:lnTo>
                  <a:pt x="773961" y="470347"/>
                </a:lnTo>
                <a:lnTo>
                  <a:pt x="752134" y="430742"/>
                </a:lnTo>
                <a:lnTo>
                  <a:pt x="728370" y="392465"/>
                </a:lnTo>
                <a:lnTo>
                  <a:pt x="702736" y="355579"/>
                </a:lnTo>
                <a:lnTo>
                  <a:pt x="675302" y="320147"/>
                </a:lnTo>
                <a:lnTo>
                  <a:pt x="646137" y="286229"/>
                </a:lnTo>
                <a:lnTo>
                  <a:pt x="615308" y="253887"/>
                </a:lnTo>
                <a:lnTo>
                  <a:pt x="582886" y="223184"/>
                </a:lnTo>
                <a:lnTo>
                  <a:pt x="548937" y="194181"/>
                </a:lnTo>
                <a:lnTo>
                  <a:pt x="513532" y="166940"/>
                </a:lnTo>
                <a:lnTo>
                  <a:pt x="476738" y="141523"/>
                </a:lnTo>
                <a:lnTo>
                  <a:pt x="438624" y="117992"/>
                </a:lnTo>
                <a:lnTo>
                  <a:pt x="399259" y="96408"/>
                </a:lnTo>
                <a:lnTo>
                  <a:pt x="358712" y="76834"/>
                </a:lnTo>
                <a:lnTo>
                  <a:pt x="317051" y="59331"/>
                </a:lnTo>
                <a:lnTo>
                  <a:pt x="274344" y="43961"/>
                </a:lnTo>
                <a:lnTo>
                  <a:pt x="230661" y="30786"/>
                </a:lnTo>
                <a:lnTo>
                  <a:pt x="186070" y="19868"/>
                </a:lnTo>
                <a:lnTo>
                  <a:pt x="140640" y="11268"/>
                </a:lnTo>
                <a:lnTo>
                  <a:pt x="94439" y="5049"/>
                </a:lnTo>
                <a:lnTo>
                  <a:pt x="47536" y="1272"/>
                </a:lnTo>
                <a:lnTo>
                  <a:pt x="0" y="0"/>
                </a:lnTo>
                <a:lnTo>
                  <a:pt x="0" y="876409"/>
                </a:lnTo>
                <a:lnTo>
                  <a:pt x="510123" y="1581864"/>
                </a:lnTo>
                <a:close/>
              </a:path>
            </a:pathLst>
          </a:custGeom>
          <a:ln w="10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35629" y="4157126"/>
            <a:ext cx="1350645" cy="876935"/>
          </a:xfrm>
          <a:custGeom>
            <a:avLst/>
            <a:gdLst/>
            <a:ahLst/>
            <a:cxnLst/>
            <a:rect l="l" t="t" r="r" b="b"/>
            <a:pathLst>
              <a:path w="1350645" h="876935">
                <a:moveTo>
                  <a:pt x="840140" y="0"/>
                </a:moveTo>
                <a:lnTo>
                  <a:pt x="0" y="267072"/>
                </a:lnTo>
                <a:lnTo>
                  <a:pt x="16515" y="312543"/>
                </a:lnTo>
                <a:lnTo>
                  <a:pt x="35471" y="356841"/>
                </a:lnTo>
                <a:lnTo>
                  <a:pt x="56781" y="399886"/>
                </a:lnTo>
                <a:lnTo>
                  <a:pt x="80354" y="441601"/>
                </a:lnTo>
                <a:lnTo>
                  <a:pt x="106102" y="481906"/>
                </a:lnTo>
                <a:lnTo>
                  <a:pt x="133936" y="520723"/>
                </a:lnTo>
                <a:lnTo>
                  <a:pt x="163767" y="557972"/>
                </a:lnTo>
                <a:lnTo>
                  <a:pt x="195506" y="593575"/>
                </a:lnTo>
                <a:lnTo>
                  <a:pt x="229065" y="627452"/>
                </a:lnTo>
                <a:lnTo>
                  <a:pt x="264354" y="659525"/>
                </a:lnTo>
                <a:lnTo>
                  <a:pt x="301285" y="689716"/>
                </a:lnTo>
                <a:lnTo>
                  <a:pt x="339768" y="717944"/>
                </a:lnTo>
                <a:lnTo>
                  <a:pt x="379716" y="744131"/>
                </a:lnTo>
                <a:lnTo>
                  <a:pt x="421038" y="768199"/>
                </a:lnTo>
                <a:lnTo>
                  <a:pt x="463646" y="790069"/>
                </a:lnTo>
                <a:lnTo>
                  <a:pt x="507451" y="809660"/>
                </a:lnTo>
                <a:lnTo>
                  <a:pt x="552364" y="826896"/>
                </a:lnTo>
                <a:lnTo>
                  <a:pt x="598297" y="841696"/>
                </a:lnTo>
                <a:lnTo>
                  <a:pt x="645160" y="853983"/>
                </a:lnTo>
                <a:lnTo>
                  <a:pt x="692865" y="863676"/>
                </a:lnTo>
                <a:lnTo>
                  <a:pt x="741323" y="870697"/>
                </a:lnTo>
                <a:lnTo>
                  <a:pt x="790444" y="874968"/>
                </a:lnTo>
                <a:lnTo>
                  <a:pt x="840140" y="876409"/>
                </a:lnTo>
                <a:lnTo>
                  <a:pt x="889375" y="872435"/>
                </a:lnTo>
                <a:lnTo>
                  <a:pt x="938471" y="866287"/>
                </a:lnTo>
                <a:lnTo>
                  <a:pt x="987285" y="857918"/>
                </a:lnTo>
                <a:lnTo>
                  <a:pt x="1035672" y="847282"/>
                </a:lnTo>
                <a:lnTo>
                  <a:pt x="1083487" y="834333"/>
                </a:lnTo>
                <a:lnTo>
                  <a:pt x="1130586" y="819023"/>
                </a:lnTo>
                <a:lnTo>
                  <a:pt x="1176823" y="801307"/>
                </a:lnTo>
                <a:lnTo>
                  <a:pt x="1222054" y="781139"/>
                </a:lnTo>
                <a:lnTo>
                  <a:pt x="1266134" y="758472"/>
                </a:lnTo>
                <a:lnTo>
                  <a:pt x="1308919" y="733259"/>
                </a:lnTo>
                <a:lnTo>
                  <a:pt x="1350264" y="705454"/>
                </a:lnTo>
                <a:lnTo>
                  <a:pt x="84014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35629" y="4157126"/>
            <a:ext cx="1350645" cy="876935"/>
          </a:xfrm>
          <a:custGeom>
            <a:avLst/>
            <a:gdLst/>
            <a:ahLst/>
            <a:cxnLst/>
            <a:rect l="l" t="t" r="r" b="b"/>
            <a:pathLst>
              <a:path w="1350645" h="876935">
                <a:moveTo>
                  <a:pt x="0" y="267072"/>
                </a:moveTo>
                <a:lnTo>
                  <a:pt x="16515" y="312543"/>
                </a:lnTo>
                <a:lnTo>
                  <a:pt x="35471" y="356841"/>
                </a:lnTo>
                <a:lnTo>
                  <a:pt x="56781" y="399886"/>
                </a:lnTo>
                <a:lnTo>
                  <a:pt x="80354" y="441601"/>
                </a:lnTo>
                <a:lnTo>
                  <a:pt x="106102" y="481906"/>
                </a:lnTo>
                <a:lnTo>
                  <a:pt x="133936" y="520723"/>
                </a:lnTo>
                <a:lnTo>
                  <a:pt x="163767" y="557972"/>
                </a:lnTo>
                <a:lnTo>
                  <a:pt x="195506" y="593575"/>
                </a:lnTo>
                <a:lnTo>
                  <a:pt x="229065" y="627452"/>
                </a:lnTo>
                <a:lnTo>
                  <a:pt x="264354" y="659525"/>
                </a:lnTo>
                <a:lnTo>
                  <a:pt x="301285" y="689716"/>
                </a:lnTo>
                <a:lnTo>
                  <a:pt x="339768" y="717944"/>
                </a:lnTo>
                <a:lnTo>
                  <a:pt x="379716" y="744131"/>
                </a:lnTo>
                <a:lnTo>
                  <a:pt x="421038" y="768199"/>
                </a:lnTo>
                <a:lnTo>
                  <a:pt x="463646" y="790069"/>
                </a:lnTo>
                <a:lnTo>
                  <a:pt x="507451" y="809660"/>
                </a:lnTo>
                <a:lnTo>
                  <a:pt x="552364" y="826896"/>
                </a:lnTo>
                <a:lnTo>
                  <a:pt x="598297" y="841696"/>
                </a:lnTo>
                <a:lnTo>
                  <a:pt x="645160" y="853983"/>
                </a:lnTo>
                <a:lnTo>
                  <a:pt x="692865" y="863676"/>
                </a:lnTo>
                <a:lnTo>
                  <a:pt x="741323" y="870697"/>
                </a:lnTo>
                <a:lnTo>
                  <a:pt x="790444" y="874968"/>
                </a:lnTo>
                <a:lnTo>
                  <a:pt x="840140" y="876409"/>
                </a:lnTo>
                <a:lnTo>
                  <a:pt x="889375" y="872435"/>
                </a:lnTo>
                <a:lnTo>
                  <a:pt x="938471" y="866287"/>
                </a:lnTo>
                <a:lnTo>
                  <a:pt x="987285" y="857918"/>
                </a:lnTo>
                <a:lnTo>
                  <a:pt x="1035672" y="847282"/>
                </a:lnTo>
                <a:lnTo>
                  <a:pt x="1083487" y="834333"/>
                </a:lnTo>
                <a:lnTo>
                  <a:pt x="1130586" y="819023"/>
                </a:lnTo>
                <a:lnTo>
                  <a:pt x="1176823" y="801307"/>
                </a:lnTo>
                <a:lnTo>
                  <a:pt x="1222054" y="781139"/>
                </a:lnTo>
                <a:lnTo>
                  <a:pt x="1266134" y="758472"/>
                </a:lnTo>
                <a:lnTo>
                  <a:pt x="1308919" y="733259"/>
                </a:lnTo>
                <a:lnTo>
                  <a:pt x="1350264" y="705454"/>
                </a:lnTo>
                <a:lnTo>
                  <a:pt x="840140" y="0"/>
                </a:lnTo>
                <a:lnTo>
                  <a:pt x="0" y="267072"/>
                </a:lnTo>
                <a:close/>
              </a:path>
            </a:pathLst>
          </a:custGeom>
          <a:ln w="106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01009" y="3280717"/>
            <a:ext cx="875030" cy="1143635"/>
          </a:xfrm>
          <a:custGeom>
            <a:avLst/>
            <a:gdLst/>
            <a:ahLst/>
            <a:cxnLst/>
            <a:rect l="l" t="t" r="r" b="b"/>
            <a:pathLst>
              <a:path w="875029" h="1143635">
                <a:moveTo>
                  <a:pt x="864153" y="0"/>
                </a:moveTo>
                <a:lnTo>
                  <a:pt x="816638" y="1272"/>
                </a:lnTo>
                <a:lnTo>
                  <a:pt x="769823" y="5046"/>
                </a:lnTo>
                <a:lnTo>
                  <a:pt x="723774" y="11257"/>
                </a:lnTo>
                <a:lnTo>
                  <a:pt x="678552" y="19842"/>
                </a:lnTo>
                <a:lnTo>
                  <a:pt x="634223" y="30737"/>
                </a:lnTo>
                <a:lnTo>
                  <a:pt x="590850" y="43876"/>
                </a:lnTo>
                <a:lnTo>
                  <a:pt x="548497" y="59196"/>
                </a:lnTo>
                <a:lnTo>
                  <a:pt x="507228" y="76632"/>
                </a:lnTo>
                <a:lnTo>
                  <a:pt x="467107" y="96121"/>
                </a:lnTo>
                <a:lnTo>
                  <a:pt x="428197" y="117598"/>
                </a:lnTo>
                <a:lnTo>
                  <a:pt x="390563" y="140998"/>
                </a:lnTo>
                <a:lnTo>
                  <a:pt x="354269" y="166259"/>
                </a:lnTo>
                <a:lnTo>
                  <a:pt x="319377" y="193315"/>
                </a:lnTo>
                <a:lnTo>
                  <a:pt x="285953" y="222102"/>
                </a:lnTo>
                <a:lnTo>
                  <a:pt x="254059" y="252557"/>
                </a:lnTo>
                <a:lnTo>
                  <a:pt x="223761" y="284614"/>
                </a:lnTo>
                <a:lnTo>
                  <a:pt x="195121" y="318210"/>
                </a:lnTo>
                <a:lnTo>
                  <a:pt x="168204" y="353281"/>
                </a:lnTo>
                <a:lnTo>
                  <a:pt x="143073" y="389762"/>
                </a:lnTo>
                <a:lnTo>
                  <a:pt x="119792" y="427589"/>
                </a:lnTo>
                <a:lnTo>
                  <a:pt x="98425" y="466698"/>
                </a:lnTo>
                <a:lnTo>
                  <a:pt x="79037" y="507024"/>
                </a:lnTo>
                <a:lnTo>
                  <a:pt x="61690" y="548504"/>
                </a:lnTo>
                <a:lnTo>
                  <a:pt x="46449" y="591074"/>
                </a:lnTo>
                <a:lnTo>
                  <a:pt x="33377" y="634668"/>
                </a:lnTo>
                <a:lnTo>
                  <a:pt x="22539" y="679223"/>
                </a:lnTo>
                <a:lnTo>
                  <a:pt x="13999" y="724675"/>
                </a:lnTo>
                <a:lnTo>
                  <a:pt x="7819" y="770960"/>
                </a:lnTo>
                <a:lnTo>
                  <a:pt x="4064" y="818012"/>
                </a:lnTo>
                <a:lnTo>
                  <a:pt x="2799" y="865769"/>
                </a:lnTo>
                <a:lnTo>
                  <a:pt x="0" y="913039"/>
                </a:lnTo>
                <a:lnTo>
                  <a:pt x="1620" y="959128"/>
                </a:lnTo>
                <a:lnTo>
                  <a:pt x="6776" y="1004625"/>
                </a:lnTo>
                <a:lnTo>
                  <a:pt x="14584" y="1050123"/>
                </a:lnTo>
                <a:lnTo>
                  <a:pt x="24160" y="1096211"/>
                </a:lnTo>
                <a:lnTo>
                  <a:pt x="34619" y="1143482"/>
                </a:lnTo>
                <a:lnTo>
                  <a:pt x="874760" y="876409"/>
                </a:lnTo>
                <a:lnTo>
                  <a:pt x="864153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01009" y="3280717"/>
            <a:ext cx="875030" cy="1143635"/>
          </a:xfrm>
          <a:custGeom>
            <a:avLst/>
            <a:gdLst/>
            <a:ahLst/>
            <a:cxnLst/>
            <a:rect l="l" t="t" r="r" b="b"/>
            <a:pathLst>
              <a:path w="875029" h="1143635">
                <a:moveTo>
                  <a:pt x="864153" y="0"/>
                </a:moveTo>
                <a:lnTo>
                  <a:pt x="816638" y="1272"/>
                </a:lnTo>
                <a:lnTo>
                  <a:pt x="769823" y="5046"/>
                </a:lnTo>
                <a:lnTo>
                  <a:pt x="723774" y="11257"/>
                </a:lnTo>
                <a:lnTo>
                  <a:pt x="678552" y="19842"/>
                </a:lnTo>
                <a:lnTo>
                  <a:pt x="634223" y="30737"/>
                </a:lnTo>
                <a:lnTo>
                  <a:pt x="590850" y="43876"/>
                </a:lnTo>
                <a:lnTo>
                  <a:pt x="548497" y="59196"/>
                </a:lnTo>
                <a:lnTo>
                  <a:pt x="507228" y="76632"/>
                </a:lnTo>
                <a:lnTo>
                  <a:pt x="467107" y="96121"/>
                </a:lnTo>
                <a:lnTo>
                  <a:pt x="428197" y="117598"/>
                </a:lnTo>
                <a:lnTo>
                  <a:pt x="390563" y="140998"/>
                </a:lnTo>
                <a:lnTo>
                  <a:pt x="354269" y="166259"/>
                </a:lnTo>
                <a:lnTo>
                  <a:pt x="319377" y="193315"/>
                </a:lnTo>
                <a:lnTo>
                  <a:pt x="285953" y="222102"/>
                </a:lnTo>
                <a:lnTo>
                  <a:pt x="254059" y="252557"/>
                </a:lnTo>
                <a:lnTo>
                  <a:pt x="223761" y="284614"/>
                </a:lnTo>
                <a:lnTo>
                  <a:pt x="195121" y="318210"/>
                </a:lnTo>
                <a:lnTo>
                  <a:pt x="168204" y="353281"/>
                </a:lnTo>
                <a:lnTo>
                  <a:pt x="143073" y="389762"/>
                </a:lnTo>
                <a:lnTo>
                  <a:pt x="119792" y="427589"/>
                </a:lnTo>
                <a:lnTo>
                  <a:pt x="98425" y="466698"/>
                </a:lnTo>
                <a:lnTo>
                  <a:pt x="79037" y="507024"/>
                </a:lnTo>
                <a:lnTo>
                  <a:pt x="61690" y="548504"/>
                </a:lnTo>
                <a:lnTo>
                  <a:pt x="46449" y="591074"/>
                </a:lnTo>
                <a:lnTo>
                  <a:pt x="33377" y="634668"/>
                </a:lnTo>
                <a:lnTo>
                  <a:pt x="22539" y="679223"/>
                </a:lnTo>
                <a:lnTo>
                  <a:pt x="13999" y="724675"/>
                </a:lnTo>
                <a:lnTo>
                  <a:pt x="7819" y="770960"/>
                </a:lnTo>
                <a:lnTo>
                  <a:pt x="4064" y="818012"/>
                </a:lnTo>
                <a:lnTo>
                  <a:pt x="2799" y="865769"/>
                </a:lnTo>
                <a:lnTo>
                  <a:pt x="0" y="913039"/>
                </a:lnTo>
                <a:lnTo>
                  <a:pt x="1620" y="959128"/>
                </a:lnTo>
                <a:lnTo>
                  <a:pt x="6776" y="1004625"/>
                </a:lnTo>
                <a:lnTo>
                  <a:pt x="14584" y="1050123"/>
                </a:lnTo>
                <a:lnTo>
                  <a:pt x="24160" y="1096211"/>
                </a:lnTo>
                <a:lnTo>
                  <a:pt x="34619" y="1143482"/>
                </a:lnTo>
                <a:lnTo>
                  <a:pt x="874760" y="876409"/>
                </a:lnTo>
                <a:lnTo>
                  <a:pt x="864153" y="0"/>
                </a:lnTo>
                <a:close/>
              </a:path>
            </a:pathLst>
          </a:custGeom>
          <a:ln w="106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86889" y="87630"/>
            <a:ext cx="5571490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696720">
              <a:lnSpc>
                <a:spcPct val="100000"/>
              </a:lnSpc>
            </a:pPr>
            <a:r>
              <a:rPr spc="-5" dirty="0"/>
              <a:t>Преследование:  Обстоятельства, другие люди, сам</a:t>
            </a:r>
            <a:r>
              <a:rPr spc="-75" dirty="0"/>
              <a:t> </a:t>
            </a:r>
            <a:r>
              <a:rPr dirty="0"/>
              <a:t>лично!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995929" y="5304790"/>
            <a:ext cx="198247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>
                <a:latin typeface="Verdana"/>
                <a:cs typeface="Verdana"/>
              </a:rPr>
              <a:t>Сам </a:t>
            </a:r>
            <a:r>
              <a:rPr spc="-5" dirty="0">
                <a:latin typeface="Verdana"/>
                <a:cs typeface="Verdana"/>
              </a:rPr>
              <a:t>лично:  </a:t>
            </a:r>
            <a:r>
              <a:rPr dirty="0">
                <a:latin typeface="Verdana"/>
                <a:cs typeface="Verdana"/>
              </a:rPr>
              <a:t>чрезмерно  чу</a:t>
            </a:r>
            <a:r>
              <a:rPr spc="-20" dirty="0">
                <a:latin typeface="Verdana"/>
                <a:cs typeface="Verdana"/>
              </a:rPr>
              <a:t>в</a:t>
            </a:r>
            <a:r>
              <a:rPr dirty="0">
                <a:latin typeface="Verdana"/>
                <a:cs typeface="Verdana"/>
              </a:rPr>
              <a:t>с</a:t>
            </a:r>
            <a:r>
              <a:rPr spc="5" dirty="0">
                <a:latin typeface="Verdana"/>
                <a:cs typeface="Verdana"/>
              </a:rPr>
              <a:t>т</a:t>
            </a:r>
            <a:r>
              <a:rPr spc="-15" dirty="0">
                <a:latin typeface="Verdana"/>
                <a:cs typeface="Verdana"/>
              </a:rPr>
              <a:t>в</a:t>
            </a:r>
            <a:r>
              <a:rPr spc="-10" dirty="0">
                <a:latin typeface="Verdana"/>
                <a:cs typeface="Verdana"/>
              </a:rPr>
              <a:t>и</a:t>
            </a:r>
            <a:r>
              <a:rPr dirty="0">
                <a:latin typeface="Verdana"/>
                <a:cs typeface="Verdana"/>
              </a:rPr>
              <a:t>те</a:t>
            </a:r>
            <a:r>
              <a:rPr spc="-10" dirty="0">
                <a:latin typeface="Verdana"/>
                <a:cs typeface="Verdana"/>
              </a:rPr>
              <a:t>л</a:t>
            </a:r>
            <a:r>
              <a:rPr dirty="0">
                <a:latin typeface="Verdana"/>
                <a:cs typeface="Verdana"/>
              </a:rPr>
              <a:t>ен  </a:t>
            </a:r>
            <a:r>
              <a:rPr spc="-5" dirty="0">
                <a:latin typeface="Verdana"/>
                <a:cs typeface="Verdana"/>
              </a:rPr>
              <a:t>(30%)</a:t>
            </a:r>
            <a:endParaRPr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60390" y="3401948"/>
            <a:ext cx="255016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>
                <a:latin typeface="Verdana"/>
                <a:cs typeface="Verdana"/>
              </a:rPr>
              <a:t>обстоятельства:  </a:t>
            </a:r>
            <a:r>
              <a:rPr spc="-5" dirty="0">
                <a:latin typeface="Verdana"/>
                <a:cs typeface="Verdana"/>
              </a:rPr>
              <a:t>алкоголь,  </a:t>
            </a:r>
            <a:r>
              <a:rPr dirty="0">
                <a:latin typeface="Verdana"/>
                <a:cs typeface="Verdana"/>
              </a:rPr>
              <a:t>наркотики</a:t>
            </a:r>
            <a:r>
              <a:rPr spc="-110" dirty="0">
                <a:latin typeface="Verdana"/>
                <a:cs typeface="Verdana"/>
              </a:rPr>
              <a:t> </a:t>
            </a:r>
            <a:r>
              <a:rPr dirty="0">
                <a:latin typeface="Verdana"/>
                <a:cs typeface="Verdana"/>
              </a:rPr>
              <a:t>(40%)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9169" y="3257550"/>
            <a:ext cx="241935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другие </a:t>
            </a:r>
            <a:r>
              <a:rPr spc="-10" dirty="0">
                <a:latin typeface="Verdana"/>
                <a:cs typeface="Verdana"/>
              </a:rPr>
              <a:t>люди:  </a:t>
            </a:r>
            <a:r>
              <a:rPr dirty="0">
                <a:latin typeface="Verdana"/>
                <a:cs typeface="Verdana"/>
              </a:rPr>
              <a:t>недруж</a:t>
            </a:r>
            <a:r>
              <a:rPr spc="5" dirty="0">
                <a:latin typeface="Verdana"/>
                <a:cs typeface="Verdana"/>
              </a:rPr>
              <a:t>е</a:t>
            </a:r>
            <a:r>
              <a:rPr spc="-10" dirty="0">
                <a:latin typeface="Verdana"/>
                <a:cs typeface="Verdana"/>
              </a:rPr>
              <a:t>лю</a:t>
            </a:r>
            <a:r>
              <a:rPr dirty="0">
                <a:latin typeface="Verdana"/>
                <a:cs typeface="Verdana"/>
              </a:rPr>
              <a:t>бн</a:t>
            </a:r>
            <a:r>
              <a:rPr spc="-15" dirty="0">
                <a:latin typeface="Verdana"/>
                <a:cs typeface="Verdana"/>
              </a:rPr>
              <a:t>ы</a:t>
            </a:r>
            <a:r>
              <a:rPr dirty="0">
                <a:latin typeface="Verdana"/>
                <a:cs typeface="Verdana"/>
              </a:rPr>
              <a:t>е  соседи</a:t>
            </a:r>
            <a:r>
              <a:rPr spc="-105" dirty="0">
                <a:latin typeface="Verdana"/>
                <a:cs typeface="Verdana"/>
              </a:rPr>
              <a:t> </a:t>
            </a:r>
            <a:r>
              <a:rPr dirty="0">
                <a:latin typeface="Verdana"/>
                <a:cs typeface="Verdana"/>
              </a:rPr>
              <a:t>(30%)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58127" y="1240790"/>
            <a:ext cx="8253730" cy="1261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pc="-5" dirty="0">
                <a:latin typeface="Verdana"/>
                <a:cs typeface="Verdana"/>
              </a:rPr>
              <a:t>Пример: </a:t>
            </a:r>
            <a:r>
              <a:rPr dirty="0">
                <a:latin typeface="Verdana"/>
                <a:cs typeface="Verdana"/>
              </a:rPr>
              <a:t>Питер думает, что его </a:t>
            </a:r>
            <a:r>
              <a:rPr spc="-5" dirty="0">
                <a:latin typeface="Verdana"/>
                <a:cs typeface="Verdana"/>
              </a:rPr>
              <a:t>соседи </a:t>
            </a:r>
            <a:r>
              <a:rPr dirty="0">
                <a:latin typeface="Verdana"/>
                <a:cs typeface="Verdana"/>
              </a:rPr>
              <a:t>хотят </a:t>
            </a:r>
            <a:r>
              <a:rPr spc="-5" dirty="0">
                <a:latin typeface="Verdana"/>
                <a:cs typeface="Verdana"/>
              </a:rPr>
              <a:t>выжить </a:t>
            </a:r>
            <a:r>
              <a:rPr dirty="0">
                <a:latin typeface="Verdana"/>
                <a:cs typeface="Verdana"/>
              </a:rPr>
              <a:t>его </a:t>
            </a:r>
            <a:r>
              <a:rPr spc="-5" dirty="0">
                <a:latin typeface="Verdana"/>
                <a:cs typeface="Verdana"/>
              </a:rPr>
              <a:t>из  квартиры. Конфликт обостряется, </a:t>
            </a:r>
            <a:r>
              <a:rPr dirty="0">
                <a:latin typeface="Verdana"/>
                <a:cs typeface="Verdana"/>
              </a:rPr>
              <a:t>когда </a:t>
            </a:r>
            <a:r>
              <a:rPr spc="-5" dirty="0">
                <a:latin typeface="Verdana"/>
                <a:cs typeface="Verdana"/>
              </a:rPr>
              <a:t>он звонит </a:t>
            </a:r>
            <a:r>
              <a:rPr dirty="0">
                <a:latin typeface="Verdana"/>
                <a:cs typeface="Verdana"/>
              </a:rPr>
              <a:t>в </a:t>
            </a:r>
            <a:r>
              <a:rPr spc="-5" dirty="0">
                <a:latin typeface="Verdana"/>
                <a:cs typeface="Verdana"/>
              </a:rPr>
              <a:t>полицию  находясь </a:t>
            </a:r>
            <a:r>
              <a:rPr dirty="0">
                <a:latin typeface="Verdana"/>
                <a:cs typeface="Verdana"/>
              </a:rPr>
              <a:t>под </a:t>
            </a:r>
            <a:r>
              <a:rPr spc="-5" dirty="0">
                <a:latin typeface="Verdana"/>
                <a:cs typeface="Verdana"/>
              </a:rPr>
              <a:t>воздействием</a:t>
            </a:r>
            <a:r>
              <a:rPr spc="-45" dirty="0">
                <a:latin typeface="Verdana"/>
                <a:cs typeface="Verdana"/>
              </a:rPr>
              <a:t> </a:t>
            </a:r>
            <a:r>
              <a:rPr spc="-5" dirty="0">
                <a:latin typeface="Verdana"/>
                <a:cs typeface="Verdana"/>
              </a:rPr>
              <a:t>наркотиков.</a:t>
            </a:r>
            <a:endParaRPr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pc="-5" dirty="0">
                <a:latin typeface="Verdana"/>
                <a:cs typeface="Verdana"/>
              </a:rPr>
              <a:t>Какие факторы привили </a:t>
            </a:r>
            <a:r>
              <a:rPr dirty="0">
                <a:latin typeface="Verdana"/>
                <a:cs typeface="Verdana"/>
              </a:rPr>
              <a:t>к </a:t>
            </a:r>
            <a:r>
              <a:rPr spc="-5" dirty="0">
                <a:latin typeface="Verdana"/>
                <a:cs typeface="Verdana"/>
              </a:rPr>
              <a:t>кризисной</a:t>
            </a:r>
            <a:r>
              <a:rPr spc="10" dirty="0">
                <a:latin typeface="Verdana"/>
                <a:cs typeface="Verdana"/>
              </a:rPr>
              <a:t> </a:t>
            </a:r>
            <a:r>
              <a:rPr spc="-5" dirty="0">
                <a:latin typeface="Verdana"/>
                <a:cs typeface="Verdana"/>
              </a:rPr>
              <a:t>ситуации?</a:t>
            </a:r>
            <a:endParaRPr dirty="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737" y="6229350"/>
            <a:ext cx="336550" cy="347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Group 41"/>
          <p:cNvGrpSpPr>
            <a:grpSpLocks/>
          </p:cNvGrpSpPr>
          <p:nvPr/>
        </p:nvGrpSpPr>
        <p:grpSpPr bwMode="auto">
          <a:xfrm>
            <a:off x="0" y="6167443"/>
            <a:ext cx="2339975" cy="598488"/>
            <a:chOff x="0" y="3957"/>
            <a:chExt cx="1474" cy="377"/>
          </a:xfrm>
        </p:grpSpPr>
        <p:sp>
          <p:nvSpPr>
            <p:cNvPr id="1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7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8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ru-RU" altLang="de-DE" sz="1200" i="1" dirty="0" smtClean="0"/>
                <a:t>Рабочий лист</a:t>
              </a:r>
              <a:r>
                <a:rPr lang="en-GB" altLang="de-DE" sz="1200" i="1" dirty="0" smtClean="0"/>
                <a:t> 4.</a:t>
              </a:r>
              <a:r>
                <a:rPr lang="ru-RU" altLang="de-DE" sz="1200" i="1" dirty="0" smtClean="0"/>
                <a:t>5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  <p:sp>
        <p:nvSpPr>
          <p:cNvPr id="21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26</a:t>
            </a:r>
            <a:endParaRPr sz="1800" baseline="231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7369" y="1115948"/>
            <a:ext cx="6752590" cy="1938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Возможные</a:t>
            </a:r>
            <a:r>
              <a:rPr sz="1800" b="1" spc="-7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атрибуции…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... </a:t>
            </a:r>
            <a:r>
              <a:rPr sz="1800" spc="-5" dirty="0" err="1">
                <a:latin typeface="Verdana"/>
                <a:cs typeface="Verdana"/>
              </a:rPr>
              <a:t>Сам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 err="1" smtClean="0">
                <a:latin typeface="Verdana"/>
                <a:cs typeface="Verdana"/>
              </a:rPr>
              <a:t>лично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o"/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ts val="2110"/>
              </a:lnSpc>
            </a:pPr>
            <a:r>
              <a:rPr sz="1800" dirty="0">
                <a:latin typeface="Verdana"/>
                <a:cs typeface="Verdana"/>
              </a:rPr>
              <a:t>...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dirty="0" err="1" smtClean="0">
                <a:latin typeface="Verdana"/>
                <a:cs typeface="Verdana"/>
              </a:rPr>
              <a:t>другие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o"/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...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 err="1" smtClean="0">
                <a:latin typeface="Verdana"/>
                <a:cs typeface="Verdana"/>
              </a:rPr>
              <a:t>ситуация</a:t>
            </a:r>
            <a:r>
              <a:rPr sz="1800" dirty="0" smtClean="0">
                <a:latin typeface="Verdana"/>
                <a:cs typeface="Verdana"/>
              </a:rPr>
              <a:t>/</a:t>
            </a:r>
            <a:r>
              <a:rPr sz="1800" dirty="0" err="1" smtClean="0">
                <a:latin typeface="Verdana"/>
                <a:cs typeface="Verdana"/>
              </a:rPr>
              <a:t>случайность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775" y="245490"/>
            <a:ext cx="8425180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Ваш внутренний голос говорит Вам, что Вы ни на что не</a:t>
            </a:r>
            <a:r>
              <a:rPr spc="-260" dirty="0"/>
              <a:t> </a:t>
            </a:r>
            <a:r>
              <a:rPr dirty="0"/>
              <a:t>годны</a:t>
            </a:r>
          </a:p>
        </p:txBody>
      </p:sp>
      <p:sp>
        <p:nvSpPr>
          <p:cNvPr id="4" name="object 4"/>
          <p:cNvSpPr/>
          <p:nvPr/>
        </p:nvSpPr>
        <p:spPr>
          <a:xfrm>
            <a:off x="7885176" y="4868926"/>
            <a:ext cx="1049337" cy="1655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39" y="6696799"/>
            <a:ext cx="215836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(“Mask of horror”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Chrystalline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Radical)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27</a:t>
            </a:r>
            <a:endParaRPr sz="1800" baseline="231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7369" y="1115948"/>
            <a:ext cx="6752590" cy="524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Возможные</a:t>
            </a:r>
            <a:r>
              <a:rPr sz="1800" b="1" spc="-7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атрибуции…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... </a:t>
            </a:r>
            <a:r>
              <a:rPr sz="1800" b="1" spc="-5" dirty="0">
                <a:latin typeface="Verdana"/>
                <a:cs typeface="Verdana"/>
              </a:rPr>
              <a:t>Сам</a:t>
            </a:r>
            <a:r>
              <a:rPr sz="1800" b="1" spc="-9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лично:</a:t>
            </a:r>
            <a:endParaRPr sz="1800">
              <a:latin typeface="Verdana"/>
              <a:cs typeface="Verdana"/>
            </a:endParaRPr>
          </a:p>
          <a:p>
            <a:pPr marL="368300" indent="-35560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Самообвинения из-за </a:t>
            </a:r>
            <a:r>
              <a:rPr sz="1800" spc="-5" dirty="0">
                <a:latin typeface="Verdana"/>
                <a:cs typeface="Verdana"/>
              </a:rPr>
              <a:t>ненависти </a:t>
            </a:r>
            <a:r>
              <a:rPr sz="1800" dirty="0">
                <a:latin typeface="Verdana"/>
                <a:cs typeface="Verdana"/>
              </a:rPr>
              <a:t>к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себе</a:t>
            </a:r>
            <a:endParaRPr sz="1800">
              <a:latin typeface="Verdana"/>
              <a:cs typeface="Verdana"/>
            </a:endParaRPr>
          </a:p>
          <a:p>
            <a:pPr marL="368300" indent="-355600">
              <a:lnSpc>
                <a:spcPct val="100000"/>
              </a:lnSpc>
              <a:buClr>
                <a:srgbClr val="8BACAD"/>
              </a:buClr>
              <a:buSzPct val="83333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симптом </a:t>
            </a:r>
            <a:r>
              <a:rPr sz="1800" spc="-5" dirty="0">
                <a:latin typeface="Verdana"/>
                <a:cs typeface="Verdana"/>
              </a:rPr>
              <a:t>психического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заболевания</a:t>
            </a:r>
            <a:endParaRPr sz="1800">
              <a:latin typeface="Verdana"/>
              <a:cs typeface="Verdana"/>
            </a:endParaRPr>
          </a:p>
          <a:p>
            <a:pPr marL="368300" indent="-355600">
              <a:lnSpc>
                <a:spcPts val="2050"/>
              </a:lnSpc>
              <a:buClr>
                <a:srgbClr val="8BACAD"/>
              </a:buClr>
              <a:buSzPct val="83333"/>
              <a:buChar char="o"/>
              <a:tabLst>
                <a:tab pos="367665" algn="l"/>
                <a:tab pos="368300" algn="l"/>
              </a:tabLst>
            </a:pPr>
            <a:r>
              <a:rPr sz="1800" spc="-5" dirty="0">
                <a:latin typeface="Verdana"/>
                <a:cs typeface="Verdana"/>
              </a:rPr>
              <a:t>спонтанные разряды/изменения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мозге (напр.,</a:t>
            </a:r>
            <a:r>
              <a:rPr sz="1800" spc="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</a:t>
            </a:r>
            <a:endParaRPr sz="1800">
              <a:latin typeface="Verdana"/>
              <a:cs typeface="Verdana"/>
            </a:endParaRPr>
          </a:p>
          <a:p>
            <a:pPr marL="367665">
              <a:lnSpc>
                <a:spcPts val="2050"/>
              </a:lnSpc>
            </a:pPr>
            <a:r>
              <a:rPr sz="1800" spc="-5" dirty="0">
                <a:latin typeface="Verdana"/>
                <a:cs typeface="Verdana"/>
              </a:rPr>
              <a:t>языковом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центре)</a:t>
            </a:r>
            <a:endParaRPr sz="1800">
              <a:latin typeface="Verdana"/>
              <a:cs typeface="Verdana"/>
            </a:endParaRPr>
          </a:p>
          <a:p>
            <a:pPr marL="368300" marR="67945" indent="-355600">
              <a:lnSpc>
                <a:spcPts val="1939"/>
              </a:lnSpc>
              <a:spcBef>
                <a:spcPts val="245"/>
              </a:spcBef>
              <a:buClr>
                <a:srgbClr val="8BACAD"/>
              </a:buClr>
              <a:buSzPct val="86111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Ваши </a:t>
            </a:r>
            <a:r>
              <a:rPr sz="1800" spc="-5" dirty="0">
                <a:latin typeface="Verdana"/>
                <a:cs typeface="Verdana"/>
              </a:rPr>
              <a:t>собственные мысли, просто воспринимаются </a:t>
            </a:r>
            <a:r>
              <a:rPr sz="1800" dirty="0">
                <a:latin typeface="Verdana"/>
                <a:cs typeface="Verdana"/>
              </a:rPr>
              <a:t>в  более </a:t>
            </a:r>
            <a:r>
              <a:rPr sz="1800" spc="-5" dirty="0">
                <a:latin typeface="Verdana"/>
                <a:cs typeface="Verdana"/>
              </a:rPr>
              <a:t>интенсивной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форме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o"/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ts val="2110"/>
              </a:lnSpc>
            </a:pPr>
            <a:r>
              <a:rPr sz="1800" b="1" dirty="0">
                <a:latin typeface="Verdana"/>
                <a:cs typeface="Verdana"/>
              </a:rPr>
              <a:t>...</a:t>
            </a:r>
            <a:r>
              <a:rPr sz="1800" b="1" spc="-10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другие:</a:t>
            </a:r>
            <a:endParaRPr sz="1800">
              <a:latin typeface="Verdana"/>
              <a:cs typeface="Verdana"/>
            </a:endParaRPr>
          </a:p>
          <a:p>
            <a:pPr marL="368300" indent="-355600">
              <a:lnSpc>
                <a:spcPts val="1950"/>
              </a:lnSpc>
              <a:buClr>
                <a:srgbClr val="8BACAD"/>
              </a:buClr>
              <a:buSzPct val="83333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что-то </a:t>
            </a:r>
            <a:r>
              <a:rPr sz="1800" spc="-5" dirty="0">
                <a:latin typeface="Verdana"/>
                <a:cs typeface="Verdana"/>
              </a:rPr>
              <a:t>было имплантировано прямо </a:t>
            </a:r>
            <a:r>
              <a:rPr sz="1800" dirty="0">
                <a:latin typeface="Verdana"/>
                <a:cs typeface="Verdana"/>
              </a:rPr>
              <a:t>в мозг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(напр.,</a:t>
            </a:r>
            <a:endParaRPr sz="1800">
              <a:latin typeface="Verdana"/>
              <a:cs typeface="Verdana"/>
            </a:endParaRPr>
          </a:p>
          <a:p>
            <a:pPr marL="367665">
              <a:lnSpc>
                <a:spcPts val="1939"/>
              </a:lnSpc>
            </a:pPr>
            <a:r>
              <a:rPr sz="1800" dirty="0">
                <a:latin typeface="Verdana"/>
                <a:cs typeface="Verdana"/>
              </a:rPr>
              <a:t>электрод) или </a:t>
            </a:r>
            <a:r>
              <a:rPr sz="1800" spc="-5" dirty="0">
                <a:latin typeface="Verdana"/>
                <a:cs typeface="Verdana"/>
              </a:rPr>
              <a:t>транслируется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извне</a:t>
            </a:r>
            <a:endParaRPr sz="1800">
              <a:latin typeface="Verdana"/>
              <a:cs typeface="Verdana"/>
            </a:endParaRPr>
          </a:p>
          <a:p>
            <a:pPr marL="368300" indent="-355600">
              <a:lnSpc>
                <a:spcPts val="2100"/>
              </a:lnSpc>
              <a:buClr>
                <a:srgbClr val="8BACAD"/>
              </a:buClr>
              <a:buSzPct val="83333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кто-то взял контроль </a:t>
            </a:r>
            <a:r>
              <a:rPr sz="1800" spc="-5" dirty="0">
                <a:latin typeface="Verdana"/>
                <a:cs typeface="Verdana"/>
              </a:rPr>
              <a:t>над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мыслями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o"/>
            </a:pP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...</a:t>
            </a:r>
            <a:r>
              <a:rPr sz="1800" b="1" spc="-9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ситуация/случайность:</a:t>
            </a:r>
            <a:endParaRPr sz="1800">
              <a:latin typeface="Verdana"/>
              <a:cs typeface="Verdana"/>
            </a:endParaRPr>
          </a:p>
          <a:p>
            <a:pPr marL="368300" indent="-355600">
              <a:lnSpc>
                <a:spcPct val="100000"/>
              </a:lnSpc>
              <a:spcBef>
                <a:spcPts val="860"/>
              </a:spcBef>
              <a:buClr>
                <a:srgbClr val="8BACAD"/>
              </a:buClr>
              <a:buSzPct val="86111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стресс</a:t>
            </a:r>
            <a:endParaRPr sz="1800">
              <a:latin typeface="Verdana"/>
              <a:cs typeface="Verdana"/>
            </a:endParaRPr>
          </a:p>
          <a:p>
            <a:pPr marL="368300" indent="-355600">
              <a:lnSpc>
                <a:spcPts val="1950"/>
              </a:lnSpc>
              <a:spcBef>
                <a:spcPts val="860"/>
              </a:spcBef>
              <a:buClr>
                <a:srgbClr val="8BACAD"/>
              </a:buClr>
              <a:buSzPct val="83333"/>
              <a:buChar char="o"/>
              <a:tabLst>
                <a:tab pos="367665" algn="l"/>
                <a:tab pos="368300" algn="l"/>
              </a:tabLst>
            </a:pPr>
            <a:r>
              <a:rPr sz="1800" spc="-5" dirty="0">
                <a:latin typeface="Verdana"/>
                <a:cs typeface="Verdana"/>
              </a:rPr>
              <a:t>запоминающееся </a:t>
            </a:r>
            <a:r>
              <a:rPr sz="1800" dirty="0">
                <a:latin typeface="Verdana"/>
                <a:cs typeface="Verdana"/>
              </a:rPr>
              <a:t>мелодия, </a:t>
            </a:r>
            <a:r>
              <a:rPr sz="1800" spc="-5" dirty="0">
                <a:latin typeface="Verdana"/>
                <a:cs typeface="Verdana"/>
              </a:rPr>
              <a:t>размышления, перебирая</a:t>
            </a:r>
            <a:endParaRPr sz="1800">
              <a:latin typeface="Verdana"/>
              <a:cs typeface="Verdana"/>
            </a:endParaRPr>
          </a:p>
          <a:p>
            <a:pPr marL="367665">
              <a:lnSpc>
                <a:spcPts val="1950"/>
              </a:lnSpc>
            </a:pPr>
            <a:r>
              <a:rPr sz="1800" spc="-5" dirty="0">
                <a:latin typeface="Verdana"/>
                <a:cs typeface="Verdana"/>
              </a:rPr>
              <a:t>мысли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уме (напр., после</a:t>
            </a:r>
            <a:r>
              <a:rPr sz="1800" spc="-1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спора)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775" y="245490"/>
            <a:ext cx="8425180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Ваш внутренний голос говорит Вам, что Вы ни на что не</a:t>
            </a:r>
            <a:r>
              <a:rPr spc="-260" dirty="0"/>
              <a:t> </a:t>
            </a:r>
            <a:r>
              <a:rPr dirty="0"/>
              <a:t>годны</a:t>
            </a:r>
          </a:p>
        </p:txBody>
      </p:sp>
      <p:sp>
        <p:nvSpPr>
          <p:cNvPr id="4" name="object 4"/>
          <p:cNvSpPr/>
          <p:nvPr/>
        </p:nvSpPr>
        <p:spPr>
          <a:xfrm>
            <a:off x="7885176" y="4868926"/>
            <a:ext cx="1049337" cy="1655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39" y="6696799"/>
            <a:ext cx="215836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(“Mask of horror”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Chrystalline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Radical)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28</a:t>
            </a:r>
            <a:endParaRPr sz="1800" baseline="2314" dirty="0"/>
          </a:p>
        </p:txBody>
      </p:sp>
    </p:spTree>
    <p:extLst>
      <p:ext uri="{BB962C8B-B14F-4D97-AF65-F5344CB8AC3E}">
        <p14:creationId xmlns:p14="http://schemas.microsoft.com/office/powerpoint/2010/main" val="27769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2169" y="1502790"/>
            <a:ext cx="7581265" cy="1762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Типичные Атрибуции во время</a:t>
            </a:r>
            <a:r>
              <a:rPr sz="1800" b="1" spc="-9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психоза: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287020" marR="5080" indent="-274320">
              <a:lnSpc>
                <a:spcPts val="1939"/>
              </a:lnSpc>
              <a:buClr>
                <a:srgbClr val="8BACAD"/>
              </a:buClr>
              <a:buSzPct val="83333"/>
              <a:buChar char="o"/>
              <a:tabLst>
                <a:tab pos="286385" algn="l"/>
                <a:tab pos="287020" algn="l"/>
              </a:tabLst>
            </a:pPr>
            <a:r>
              <a:rPr sz="1800" dirty="0">
                <a:latin typeface="Verdana"/>
                <a:cs typeface="Verdana"/>
              </a:rPr>
              <a:t>что-то </a:t>
            </a:r>
            <a:r>
              <a:rPr sz="1800" spc="-5" dirty="0">
                <a:latin typeface="Verdana"/>
                <a:cs typeface="Verdana"/>
              </a:rPr>
              <a:t>было имплантировано прямо </a:t>
            </a:r>
            <a:r>
              <a:rPr sz="1800" dirty="0">
                <a:latin typeface="Verdana"/>
                <a:cs typeface="Verdana"/>
              </a:rPr>
              <a:t>в мозг </a:t>
            </a:r>
            <a:r>
              <a:rPr sz="1800" spc="-5" dirty="0">
                <a:latin typeface="Verdana"/>
                <a:cs typeface="Verdana"/>
              </a:rPr>
              <a:t>(напр.,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электрод)  или транслируется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извне</a:t>
            </a:r>
            <a:endParaRPr sz="1800" dirty="0">
              <a:latin typeface="Verdana"/>
              <a:cs typeface="Verdana"/>
            </a:endParaRPr>
          </a:p>
          <a:p>
            <a:pPr marL="287020" indent="-274320">
              <a:lnSpc>
                <a:spcPct val="100000"/>
              </a:lnSpc>
              <a:spcBef>
                <a:spcPts val="1055"/>
              </a:spcBef>
              <a:buClr>
                <a:srgbClr val="8BACAD"/>
              </a:buClr>
              <a:buSzPct val="86111"/>
              <a:buChar char="o"/>
              <a:tabLst>
                <a:tab pos="286385" algn="l"/>
                <a:tab pos="287020" algn="l"/>
              </a:tabLst>
            </a:pPr>
            <a:r>
              <a:rPr sz="1800" dirty="0">
                <a:latin typeface="Verdana"/>
                <a:cs typeface="Verdana"/>
              </a:rPr>
              <a:t>кто-то взял </a:t>
            </a:r>
            <a:r>
              <a:rPr sz="1800" spc="-5" dirty="0">
                <a:latin typeface="Verdana"/>
                <a:cs typeface="Verdana"/>
              </a:rPr>
              <a:t>контроль над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мыслями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737" y="6229350"/>
            <a:ext cx="336550" cy="347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85176" y="4868926"/>
            <a:ext cx="1049337" cy="16556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8775" y="245490"/>
            <a:ext cx="8425180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Ваш внутренний голос говорит Вам, что Вы ни на что не</a:t>
            </a:r>
            <a:r>
              <a:rPr spc="-260" dirty="0"/>
              <a:t> </a:t>
            </a:r>
            <a:r>
              <a:rPr dirty="0"/>
              <a:t>годны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8739" y="6696799"/>
            <a:ext cx="215836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(“Mask of horror”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Chrystalline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Radical)</a:t>
            </a:r>
            <a:endParaRPr sz="800">
              <a:latin typeface="Verdana"/>
              <a:cs typeface="Verdana"/>
            </a:endParaRPr>
          </a:p>
        </p:txBody>
      </p:sp>
      <p:grpSp>
        <p:nvGrpSpPr>
          <p:cNvPr id="13" name="Group 41"/>
          <p:cNvGrpSpPr>
            <a:grpSpLocks/>
          </p:cNvGrpSpPr>
          <p:nvPr/>
        </p:nvGrpSpPr>
        <p:grpSpPr bwMode="auto">
          <a:xfrm>
            <a:off x="0" y="6167443"/>
            <a:ext cx="2339975" cy="598488"/>
            <a:chOff x="0" y="3957"/>
            <a:chExt cx="1474" cy="377"/>
          </a:xfrm>
        </p:grpSpPr>
        <p:sp>
          <p:nvSpPr>
            <p:cNvPr id="14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7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5" name="Picture 70" descr="Notizen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ru-RU" altLang="de-DE" sz="1200" i="1" dirty="0" smtClean="0"/>
                <a:t>Рабочий лист</a:t>
              </a:r>
              <a:r>
                <a:rPr lang="en-GB" altLang="de-DE" sz="1200" i="1" dirty="0" smtClean="0"/>
                <a:t> 4.</a:t>
              </a:r>
              <a:r>
                <a:rPr lang="ru-RU" altLang="de-DE" sz="1200" i="1" dirty="0"/>
                <a:t>6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  <p:sp>
        <p:nvSpPr>
          <p:cNvPr id="12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29</a:t>
            </a:r>
            <a:endParaRPr sz="1800" baseline="231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5175"/>
            <a:ext cx="9144000" cy="88900"/>
          </a:xfrm>
          <a:custGeom>
            <a:avLst/>
            <a:gdLst/>
            <a:ahLst/>
            <a:cxnLst/>
            <a:rect l="l" t="t" r="r" b="b"/>
            <a:pathLst>
              <a:path w="9144000" h="88900">
                <a:moveTo>
                  <a:pt x="0" y="88900"/>
                </a:moveTo>
                <a:lnTo>
                  <a:pt x="9144000" y="88900"/>
                </a:lnTo>
                <a:lnTo>
                  <a:pt x="9144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8890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0805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088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7858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802750"/>
              </p:ext>
            </p:extLst>
          </p:nvPr>
        </p:nvGraphicFramePr>
        <p:xfrm>
          <a:off x="-6350" y="1406525"/>
          <a:ext cx="9144000" cy="5445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97961"/>
                <a:gridCol w="5646039"/>
              </a:tblGrid>
              <a:tr h="3200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Управление</a:t>
                      </a:r>
                      <a:r>
                        <a:rPr sz="1500" b="1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другими?</a:t>
                      </a:r>
                      <a:endParaRPr sz="15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Есть, возможно, другие</a:t>
                      </a:r>
                      <a:r>
                        <a:rPr sz="1500" b="1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объяснения?</a:t>
                      </a:r>
                      <a:endParaRPr sz="15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85214">
                <a:tc>
                  <a:txBody>
                    <a:bodyPr/>
                    <a:lstStyle/>
                    <a:p>
                      <a:pPr marL="85090" marR="1479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«Я слышу эти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голоса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очень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внятно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и отчетливо. Мои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же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мысли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это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время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совершенно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беззвучны!»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0">
                        <a:lnSpc>
                          <a:spcPct val="100000"/>
                        </a:lnSpc>
                        <a:spcBef>
                          <a:spcPts val="295"/>
                        </a:spcBef>
                        <a:buClr>
                          <a:srgbClr val="336699"/>
                        </a:buClr>
                        <a:buFont typeface="Courier New"/>
                        <a:buNone/>
                        <a:tabLst>
                          <a:tab pos="372745" algn="l"/>
                          <a:tab pos="373380" algn="l"/>
                        </a:tabLst>
                      </a:pPr>
                      <a:endParaRPr lang="de-DE" sz="2000" dirty="0" smtClean="0">
                        <a:latin typeface="Verdana"/>
                        <a:cs typeface="Verdana"/>
                      </a:endParaRPr>
                    </a:p>
                    <a:p>
                      <a:pPr marL="85725" indent="0">
                        <a:lnSpc>
                          <a:spcPct val="100000"/>
                        </a:lnSpc>
                        <a:spcBef>
                          <a:spcPts val="295"/>
                        </a:spcBef>
                        <a:buClr>
                          <a:srgbClr val="336699"/>
                        </a:buClr>
                        <a:buFont typeface="Courier New"/>
                        <a:buNone/>
                        <a:tabLst>
                          <a:tab pos="372745" algn="l"/>
                          <a:tab pos="373380" algn="l"/>
                        </a:tabLst>
                      </a:pPr>
                      <a:endParaRPr lang="de-DE" sz="2000" dirty="0" smtClean="0">
                        <a:latin typeface="Verdana"/>
                        <a:cs typeface="Verdana"/>
                      </a:endParaRPr>
                    </a:p>
                    <a:p>
                      <a:pPr marL="85725" indent="0">
                        <a:lnSpc>
                          <a:spcPct val="100000"/>
                        </a:lnSpc>
                        <a:spcBef>
                          <a:spcPts val="295"/>
                        </a:spcBef>
                        <a:buClr>
                          <a:srgbClr val="336699"/>
                        </a:buClr>
                        <a:buFont typeface="Courier New"/>
                        <a:buNone/>
                        <a:tabLst>
                          <a:tab pos="372745" algn="l"/>
                          <a:tab pos="373380" algn="l"/>
                        </a:tabLst>
                      </a:pPr>
                      <a:r>
                        <a:rPr lang="de-DE" sz="2000" b="1" dirty="0" smtClean="0">
                          <a:latin typeface="Verdana"/>
                          <a:cs typeface="Verdana"/>
                        </a:rPr>
                        <a:t>???</a:t>
                      </a:r>
                      <a:endParaRPr sz="2000" b="1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13992">
                <a:tc>
                  <a:txBody>
                    <a:bodyPr/>
                    <a:lstStyle/>
                    <a:p>
                      <a:pPr marL="85090" marR="3086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«Я не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могу контролировать эти 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голоса. Если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я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пробую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их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контролировать, они становятся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еще интенсивнее. Ведь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это и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показывает,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что кто-то  контролирует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меня и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желает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мне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зла.»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336699"/>
                        </a:buClr>
                        <a:buFont typeface="Courier New"/>
                        <a:buNone/>
                        <a:tabLst>
                          <a:tab pos="372745" algn="l"/>
                          <a:tab pos="373380" algn="l"/>
                        </a:tabLst>
                      </a:pPr>
                      <a:endParaRPr lang="de-DE" sz="2000" dirty="0" smtClean="0">
                        <a:latin typeface="Verdana"/>
                        <a:cs typeface="Verdana"/>
                      </a:endParaRPr>
                    </a:p>
                    <a:p>
                      <a:pPr marL="85725" indent="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336699"/>
                        </a:buClr>
                        <a:buFont typeface="Courier New"/>
                        <a:buNone/>
                        <a:tabLst>
                          <a:tab pos="372745" algn="l"/>
                          <a:tab pos="373380" algn="l"/>
                        </a:tabLst>
                      </a:pPr>
                      <a:endParaRPr lang="de-DE" sz="2000" dirty="0" smtClean="0">
                        <a:latin typeface="Verdana"/>
                        <a:cs typeface="Verdana"/>
                      </a:endParaRPr>
                    </a:p>
                    <a:p>
                      <a:pPr marL="85725" indent="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336699"/>
                        </a:buClr>
                        <a:buFont typeface="Courier New"/>
                        <a:buNone/>
                        <a:tabLst>
                          <a:tab pos="372745" algn="l"/>
                          <a:tab pos="373380" algn="l"/>
                        </a:tabLst>
                      </a:pPr>
                      <a:r>
                        <a:rPr lang="de-DE" sz="2000" b="1" dirty="0" smtClean="0">
                          <a:latin typeface="Verdana"/>
                          <a:cs typeface="Verdana"/>
                        </a:rPr>
                        <a:t>???</a:t>
                      </a:r>
                      <a:endParaRPr sz="2000" b="1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48872">
                <a:tc>
                  <a:txBody>
                    <a:bodyPr/>
                    <a:lstStyle/>
                    <a:p>
                      <a:pPr marL="85090" marR="22415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«Мысли, которые крутятся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у меня  в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голове очень плохие и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злые.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85090" marR="11239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Несмотря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то, что они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у меня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постоянно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голове,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знаю  наверняка,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что эти мысли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я бы</a:t>
                      </a:r>
                      <a:r>
                        <a:rPr sz="1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сам  никогда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реализовал,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ведь я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и  мухи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</a:t>
                      </a:r>
                      <a:r>
                        <a:rPr sz="1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обижу!»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372745" algn="l"/>
                        </a:tabLst>
                      </a:pPr>
                      <a:endParaRPr lang="de-DE" sz="2000" dirty="0" smtClean="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372745" algn="l"/>
                        </a:tabLst>
                      </a:pPr>
                      <a:endParaRPr lang="de-DE" sz="2000" dirty="0" smtClean="0">
                        <a:latin typeface="Verdana"/>
                        <a:cs typeface="Verdana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372745" algn="l"/>
                        </a:tabLst>
                      </a:pPr>
                      <a:r>
                        <a:rPr lang="de-DE" sz="2000" b="1" dirty="0" smtClean="0">
                          <a:latin typeface="Verdana"/>
                          <a:cs typeface="Verdana"/>
                        </a:rPr>
                        <a:t>???</a:t>
                      </a:r>
                      <a:endParaRPr sz="2000" b="1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700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5D1D6"/>
                    </a:solidFill>
                  </a:tcPr>
                </a:tc>
                <a:tc>
                  <a:txBody>
                    <a:bodyPr/>
                    <a:lstStyle/>
                    <a:p>
                      <a:pPr marL="3337560">
                        <a:lnSpc>
                          <a:spcPts val="1300"/>
                        </a:lnSpc>
                      </a:pPr>
                      <a:endParaRPr sz="1800" baseline="2314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5D1D6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8486775" y="0"/>
            <a:ext cx="657225" cy="908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3765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sz="1800" spc="-5" dirty="0" err="1"/>
              <a:t>Слышать</a:t>
            </a:r>
            <a:r>
              <a:rPr sz="1800" spc="-75" dirty="0"/>
              <a:t> </a:t>
            </a:r>
            <a:r>
              <a:rPr sz="1800" spc="-5" dirty="0" err="1" smtClean="0"/>
              <a:t>голоса</a:t>
            </a:r>
            <a:r>
              <a:rPr lang="de-DE" sz="1800" spc="-5" dirty="0" smtClean="0"/>
              <a:t/>
            </a:r>
            <a:br>
              <a:rPr lang="de-DE" sz="1800" spc="-5" dirty="0" smtClean="0"/>
            </a:br>
            <a:r>
              <a:rPr lang="ru-RU" sz="1600" dirty="0"/>
              <a:t>Кто контролирует эти голоса- Вы или другие?</a:t>
            </a:r>
            <a:br>
              <a:rPr lang="ru-RU" sz="1600" dirty="0"/>
            </a:br>
            <a:r>
              <a:rPr lang="ru-RU" sz="1600" dirty="0"/>
              <a:t>За и </a:t>
            </a:r>
            <a:r>
              <a:rPr lang="ru-RU" sz="1600" dirty="0" smtClean="0"/>
              <a:t>Против</a:t>
            </a:r>
            <a:endParaRPr spc="-5" dirty="0"/>
          </a:p>
        </p:txBody>
      </p:sp>
      <p:sp>
        <p:nvSpPr>
          <p:cNvPr id="11" name="object 13"/>
          <p:cNvSpPr txBox="1"/>
          <p:nvPr/>
        </p:nvSpPr>
        <p:spPr>
          <a:xfrm>
            <a:off x="78739" y="6691947"/>
            <a:ext cx="215836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i="1" spc="-5" dirty="0">
                <a:latin typeface="Verdana"/>
                <a:cs typeface="Verdana"/>
              </a:rPr>
              <a:t>(“Mask of horror”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Chrystalline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Radical)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2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30</a:t>
            </a:r>
            <a:endParaRPr sz="1800" baseline="231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5175"/>
            <a:ext cx="9144000" cy="88900"/>
          </a:xfrm>
          <a:custGeom>
            <a:avLst/>
            <a:gdLst/>
            <a:ahLst/>
            <a:cxnLst/>
            <a:rect l="l" t="t" r="r" b="b"/>
            <a:pathLst>
              <a:path w="9144000" h="88900">
                <a:moveTo>
                  <a:pt x="0" y="88900"/>
                </a:moveTo>
                <a:lnTo>
                  <a:pt x="9144000" y="88900"/>
                </a:lnTo>
                <a:lnTo>
                  <a:pt x="9144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8890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0805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088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7858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535198"/>
              </p:ext>
            </p:extLst>
          </p:nvPr>
        </p:nvGraphicFramePr>
        <p:xfrm>
          <a:off x="-6350" y="1406525"/>
          <a:ext cx="9144000" cy="5445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97961"/>
                <a:gridCol w="5646039"/>
              </a:tblGrid>
              <a:tr h="3200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Управление</a:t>
                      </a:r>
                      <a:r>
                        <a:rPr sz="1500" b="1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другими?</a:t>
                      </a:r>
                      <a:endParaRPr sz="15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b="1" spc="-5" dirty="0">
                          <a:latin typeface="Verdana"/>
                          <a:cs typeface="Verdana"/>
                        </a:rPr>
                        <a:t>Есть, возможно, другие</a:t>
                      </a:r>
                      <a:r>
                        <a:rPr sz="1500" b="1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500" b="1" spc="-5" dirty="0">
                          <a:latin typeface="Verdana"/>
                          <a:cs typeface="Verdana"/>
                        </a:rPr>
                        <a:t>объяснения?</a:t>
                      </a:r>
                      <a:endParaRPr sz="15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85214">
                <a:tc>
                  <a:txBody>
                    <a:bodyPr/>
                    <a:lstStyle/>
                    <a:p>
                      <a:pPr marL="85090" marR="1479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«Я слышу эти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голоса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очень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внятно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и отчетливо. Мои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же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мысли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это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время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совершенно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беззвучны!»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-287655">
                        <a:lnSpc>
                          <a:spcPct val="100000"/>
                        </a:lnSpc>
                        <a:spcBef>
                          <a:spcPts val="295"/>
                        </a:spcBef>
                        <a:buClr>
                          <a:srgbClr val="336699"/>
                        </a:buClr>
                        <a:buFont typeface="Courier New"/>
                        <a:buChar char="o"/>
                        <a:tabLst>
                          <a:tab pos="372745" algn="l"/>
                          <a:tab pos="373380" algn="l"/>
                        </a:tabLst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Около </a:t>
                      </a:r>
                      <a:r>
                        <a:rPr sz="1400" spc="5" dirty="0">
                          <a:latin typeface="Verdana"/>
                          <a:cs typeface="Verdana"/>
                        </a:rPr>
                        <a:t>15-20%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всего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населения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сообщают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иногда</a:t>
                      </a:r>
                      <a:r>
                        <a:rPr sz="1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о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372745">
                        <a:lnSpc>
                          <a:spcPts val="1680"/>
                        </a:lnSpc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появляющихся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галюцинациях.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373380" marR="125095" indent="-287655">
                        <a:lnSpc>
                          <a:spcPct val="100000"/>
                        </a:lnSpc>
                        <a:buClr>
                          <a:srgbClr val="336699"/>
                        </a:buClr>
                        <a:buFont typeface="Courier New"/>
                        <a:buChar char="o"/>
                        <a:tabLst>
                          <a:tab pos="372745" algn="l"/>
                          <a:tab pos="373380" algn="l"/>
                        </a:tabLst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Интенсивные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мысли слышны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иногда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очень четко и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внятно 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при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каких-либо рассуждениях,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при  перекручивании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любимой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песни у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себя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голове, или  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напр.,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при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чтении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писем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от Вашего лучшего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друга  иногда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может казаться,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буд-то Вы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слышите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его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голос).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13992">
                <a:tc>
                  <a:txBody>
                    <a:bodyPr/>
                    <a:lstStyle/>
                    <a:p>
                      <a:pPr marL="85090" marR="3086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«Я не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могу контролировать эти 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голоса. Если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я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пробую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их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контролировать, они становятся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еще интенсивнее. Ведь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это и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показывает,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что кто-то  контролирует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меня и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желает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мне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зла.»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-287655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336699"/>
                        </a:buClr>
                        <a:buFont typeface="Courier New"/>
                        <a:buChar char="o"/>
                        <a:tabLst>
                          <a:tab pos="372745" algn="l"/>
                          <a:tab pos="373380" algn="l"/>
                        </a:tabLst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Мы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можем управлять нашыми мыслями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на</a:t>
                      </a:r>
                      <a:r>
                        <a:rPr sz="140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все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37274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100%.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373380" marR="98425" indent="-287655">
                        <a:lnSpc>
                          <a:spcPct val="100000"/>
                        </a:lnSpc>
                        <a:buClr>
                          <a:srgbClr val="336699"/>
                        </a:buClr>
                        <a:buFont typeface="Courier New"/>
                        <a:buChar char="o"/>
                        <a:tabLst>
                          <a:tab pos="433705" algn="l"/>
                          <a:tab pos="434340" algn="l"/>
                        </a:tabLst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При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борьбе с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неприятными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для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нас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мыслями, мы  автоматически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их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усиливаем, сами этого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</a:t>
                      </a:r>
                      <a:r>
                        <a:rPr sz="1400" spc="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осознавая.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373380" indent="-287655">
                        <a:lnSpc>
                          <a:spcPct val="100000"/>
                        </a:lnSpc>
                        <a:buClr>
                          <a:srgbClr val="336699"/>
                        </a:buClr>
                        <a:buFont typeface="Courier New"/>
                        <a:buChar char="o"/>
                        <a:tabLst>
                          <a:tab pos="372745" algn="l"/>
                          <a:tab pos="373380" algn="l"/>
                        </a:tabLst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Давайте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это испробуем: Попробуйте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думать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о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R="5594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цыфре 8!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Вам это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вероятнее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всего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удастся.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48872">
                <a:tc>
                  <a:txBody>
                    <a:bodyPr/>
                    <a:lstStyle/>
                    <a:p>
                      <a:pPr marL="85090" marR="22415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«Мысли, которые крутятся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у меня  в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голове очень плохие и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злые.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85090" marR="11239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Несмотря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то, что они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у меня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постоянно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голове,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знаю  наверняка,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что эти мысли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я бы</a:t>
                      </a:r>
                      <a:r>
                        <a:rPr sz="1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сам  никогда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реализовал,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ведь я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и  мухи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</a:t>
                      </a:r>
                      <a:r>
                        <a:rPr sz="1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обижу!»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372745" algn="l"/>
                        </a:tabLst>
                      </a:pPr>
                      <a:r>
                        <a:rPr sz="1400" dirty="0">
                          <a:solidFill>
                            <a:srgbClr val="336699"/>
                          </a:solidFill>
                          <a:latin typeface="Courier New"/>
                          <a:cs typeface="Courier New"/>
                        </a:rPr>
                        <a:t>o	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Такие мысли, противоречащие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 нашим</a:t>
                      </a:r>
                    </a:p>
                    <a:p>
                      <a:pPr marL="85725" marR="236854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«обычным/нормальным» мыслям встречаются довольно  часто.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Ho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мыслить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 всегда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значит сразу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действовать.  20%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всего населения думали уже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о самоубийстве.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Мы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ненавидим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порой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даже людей,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которых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мы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любим.  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некоторые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матери ненавидят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порой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их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кричащих  и плачащих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детей.)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700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5D1D6"/>
                    </a:solidFill>
                  </a:tcPr>
                </a:tc>
                <a:tc>
                  <a:txBody>
                    <a:bodyPr/>
                    <a:lstStyle/>
                    <a:p>
                      <a:pPr marL="3337560">
                        <a:lnSpc>
                          <a:spcPts val="1300"/>
                        </a:lnSpc>
                      </a:pPr>
                      <a:endParaRPr sz="1800" baseline="2314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5D1D6"/>
                    </a:solidFill>
                  </a:tcPr>
                </a:tc>
              </a:tr>
            </a:tbl>
          </a:graphicData>
        </a:graphic>
      </p:graphicFrame>
      <p:sp>
        <p:nvSpPr>
          <p:cNvPr id="11" name="object 13"/>
          <p:cNvSpPr txBox="1"/>
          <p:nvPr/>
        </p:nvSpPr>
        <p:spPr>
          <a:xfrm>
            <a:off x="78739" y="6691947"/>
            <a:ext cx="215836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i="1" spc="-5" dirty="0">
                <a:latin typeface="Verdana"/>
                <a:cs typeface="Verdana"/>
              </a:rPr>
              <a:t>(“Mask of horror”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Chrystalline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Radical)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3" name="object 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3765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sz="1800" spc="-5" dirty="0" err="1"/>
              <a:t>Слышать</a:t>
            </a:r>
            <a:r>
              <a:rPr sz="1800" spc="-75" dirty="0"/>
              <a:t> </a:t>
            </a:r>
            <a:r>
              <a:rPr sz="1800" spc="-5" dirty="0" err="1" smtClean="0"/>
              <a:t>голоса</a:t>
            </a:r>
            <a:r>
              <a:rPr lang="de-DE" sz="1800" spc="-5" dirty="0" smtClean="0"/>
              <a:t/>
            </a:r>
            <a:br>
              <a:rPr lang="de-DE" sz="1800" spc="-5" dirty="0" smtClean="0"/>
            </a:br>
            <a:r>
              <a:rPr lang="ru-RU" sz="1600" dirty="0"/>
              <a:t>Кто контролирует эти голоса- Вы или другие?</a:t>
            </a:r>
            <a:br>
              <a:rPr lang="ru-RU" sz="1600" dirty="0"/>
            </a:br>
            <a:r>
              <a:rPr lang="ru-RU" sz="1600" dirty="0"/>
              <a:t>За и </a:t>
            </a:r>
            <a:r>
              <a:rPr lang="ru-RU" sz="1600" dirty="0" smtClean="0"/>
              <a:t>Против</a:t>
            </a:r>
            <a:endParaRPr spc="-5" dirty="0"/>
          </a:p>
        </p:txBody>
      </p:sp>
      <p:sp>
        <p:nvSpPr>
          <p:cNvPr id="14" name="object 7"/>
          <p:cNvSpPr/>
          <p:nvPr/>
        </p:nvSpPr>
        <p:spPr>
          <a:xfrm>
            <a:off x="8486775" y="0"/>
            <a:ext cx="657225" cy="908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31</a:t>
            </a:r>
            <a:endParaRPr sz="1800" baseline="2314" dirty="0"/>
          </a:p>
        </p:txBody>
      </p:sp>
    </p:spTree>
    <p:extLst>
      <p:ext uri="{BB962C8B-B14F-4D97-AF65-F5344CB8AC3E}">
        <p14:creationId xmlns:p14="http://schemas.microsoft.com/office/powerpoint/2010/main" val="198538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361" y="2230190"/>
            <a:ext cx="144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20" dirty="0">
                <a:solidFill>
                  <a:srgbClr val="8BACAD"/>
                </a:solidFill>
                <a:latin typeface="Verdana"/>
                <a:cs typeface="Verdana"/>
              </a:rPr>
              <a:t>o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4400" y="2230190"/>
            <a:ext cx="3557904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Техническое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осуществление?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4361" y="2772608"/>
            <a:ext cx="144145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8BACAD"/>
                </a:solidFill>
                <a:latin typeface="Verdana"/>
                <a:cs typeface="Verdana"/>
              </a:rPr>
              <a:t>o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4400" y="2778958"/>
            <a:ext cx="547497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Как и где </a:t>
            </a:r>
            <a:r>
              <a:rPr sz="1800" dirty="0">
                <a:latin typeface="Verdana"/>
                <a:cs typeface="Verdana"/>
              </a:rPr>
              <a:t>Вам вмонтировали </a:t>
            </a:r>
            <a:r>
              <a:rPr sz="1800" spc="-5" dirty="0">
                <a:latin typeface="Verdana"/>
                <a:cs typeface="Verdana"/>
              </a:rPr>
              <a:t>жучок </a:t>
            </a:r>
            <a:r>
              <a:rPr sz="1800" dirty="0">
                <a:latin typeface="Verdana"/>
                <a:cs typeface="Verdana"/>
              </a:rPr>
              <a:t>в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голову?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4361" y="3321501"/>
            <a:ext cx="144145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8BACAD"/>
                </a:solidFill>
                <a:latin typeface="Verdana"/>
                <a:cs typeface="Verdana"/>
              </a:rPr>
              <a:t>o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400" y="3327851"/>
            <a:ext cx="6794500" cy="555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Кто </a:t>
            </a:r>
            <a:r>
              <a:rPr sz="1800" dirty="0">
                <a:latin typeface="Verdana"/>
                <a:cs typeface="Verdana"/>
              </a:rPr>
              <a:t>вообще заинтересован в том, </a:t>
            </a:r>
            <a:r>
              <a:rPr sz="1800" spc="-5" dirty="0">
                <a:latin typeface="Verdana"/>
                <a:cs typeface="Verdana"/>
              </a:rPr>
              <a:t>чтобы </a:t>
            </a:r>
            <a:r>
              <a:rPr sz="1800" dirty="0">
                <a:latin typeface="Verdana"/>
                <a:cs typeface="Verdana"/>
              </a:rPr>
              <a:t>Вам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навредить?  Откуда </a:t>
            </a:r>
            <a:r>
              <a:rPr sz="1800" dirty="0">
                <a:latin typeface="Verdana"/>
                <a:cs typeface="Verdana"/>
              </a:rPr>
              <a:t>средства, </a:t>
            </a:r>
            <a:r>
              <a:rPr sz="1800" spc="-5" dirty="0">
                <a:latin typeface="Verdana"/>
                <a:cs typeface="Verdana"/>
              </a:rPr>
              <a:t>деньги и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время?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4361" y="4151065"/>
            <a:ext cx="144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20" dirty="0">
                <a:solidFill>
                  <a:srgbClr val="8BACAD"/>
                </a:solidFill>
                <a:latin typeface="Verdana"/>
                <a:cs typeface="Verdana"/>
              </a:rPr>
              <a:t>o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4400" y="4151065"/>
            <a:ext cx="6622415" cy="829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" marR="5080" indent="-2286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Есть множество </a:t>
            </a:r>
            <a:r>
              <a:rPr sz="1800" spc="-5" dirty="0">
                <a:latin typeface="Verdana"/>
                <a:cs typeface="Verdana"/>
              </a:rPr>
              <a:t>других способов навредить, которые  легче </a:t>
            </a:r>
            <a:r>
              <a:rPr sz="1800" dirty="0">
                <a:latin typeface="Verdana"/>
                <a:cs typeface="Verdana"/>
              </a:rPr>
              <a:t>реализовать. Почему </a:t>
            </a:r>
            <a:r>
              <a:rPr sz="1800" spc="-5" dirty="0">
                <a:latin typeface="Verdana"/>
                <a:cs typeface="Verdana"/>
              </a:rPr>
              <a:t>именно </a:t>
            </a:r>
            <a:r>
              <a:rPr sz="1800" dirty="0">
                <a:latin typeface="Verdana"/>
                <a:cs typeface="Verdana"/>
              </a:rPr>
              <a:t>такими </a:t>
            </a:r>
            <a:r>
              <a:rPr sz="1800" spc="-5" dirty="0">
                <a:latin typeface="Verdana"/>
                <a:cs typeface="Verdana"/>
              </a:rPr>
              <a:t>путями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Вам  решили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навредить?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7188" y="1216693"/>
            <a:ext cx="7747000" cy="555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Предположение о том, </a:t>
            </a:r>
            <a:r>
              <a:rPr sz="1800" spc="-5" dirty="0">
                <a:latin typeface="Verdana"/>
                <a:cs typeface="Verdana"/>
              </a:rPr>
              <a:t>что </a:t>
            </a:r>
            <a:r>
              <a:rPr sz="1800" spc="5" dirty="0">
                <a:latin typeface="Verdana"/>
                <a:cs typeface="Verdana"/>
              </a:rPr>
              <a:t>кто-то </a:t>
            </a:r>
            <a:r>
              <a:rPr sz="1800" spc="-5" dirty="0">
                <a:latin typeface="Verdana"/>
                <a:cs typeface="Verdana"/>
              </a:rPr>
              <a:t>управляет </a:t>
            </a:r>
            <a:r>
              <a:rPr sz="1800" dirty="0">
                <a:latin typeface="Verdana"/>
                <a:cs typeface="Verdana"/>
              </a:rPr>
              <a:t>мыслями,</a:t>
            </a:r>
            <a:r>
              <a:rPr sz="1800" spc="-18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вызывает</a:t>
            </a:r>
            <a:endParaRPr sz="1800" dirty="0">
              <a:latin typeface="Verdana"/>
              <a:cs typeface="Verdana"/>
            </a:endParaRPr>
          </a:p>
          <a:p>
            <a:pPr marL="2286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больше </a:t>
            </a:r>
            <a:r>
              <a:rPr sz="1800" dirty="0">
                <a:latin typeface="Verdana"/>
                <a:cs typeface="Verdana"/>
              </a:rPr>
              <a:t>вопросов, </a:t>
            </a:r>
            <a:r>
              <a:rPr sz="1800" spc="-5" dirty="0">
                <a:latin typeface="Verdana"/>
                <a:cs typeface="Verdana"/>
              </a:rPr>
              <a:t>чем </a:t>
            </a:r>
            <a:r>
              <a:rPr sz="1800" dirty="0">
                <a:latin typeface="Verdana"/>
                <a:cs typeface="Verdana"/>
              </a:rPr>
              <a:t>ответов,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например:</a:t>
            </a:r>
          </a:p>
        </p:txBody>
      </p:sp>
      <p:sp>
        <p:nvSpPr>
          <p:cNvPr id="12" name="object 12"/>
          <p:cNvSpPr/>
          <p:nvPr/>
        </p:nvSpPr>
        <p:spPr>
          <a:xfrm>
            <a:off x="8094663" y="5011383"/>
            <a:ext cx="1049337" cy="1655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6691947"/>
            <a:ext cx="2158365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i="1" spc="-5" dirty="0">
                <a:latin typeface="Verdana"/>
                <a:cs typeface="Verdana"/>
              </a:rPr>
              <a:t>(“Mask of horror”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Chrystalline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Radical)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6" name="object 8"/>
          <p:cNvSpPr txBox="1">
            <a:spLocks/>
          </p:cNvSpPr>
          <p:nvPr/>
        </p:nvSpPr>
        <p:spPr>
          <a:xfrm>
            <a:off x="0" y="0"/>
            <a:ext cx="913765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algn="ctr"/>
            <a:r>
              <a:rPr lang="ru-RU" sz="1800" kern="0" spc="-5" smtClean="0"/>
              <a:t>Слышать</a:t>
            </a:r>
            <a:r>
              <a:rPr lang="ru-RU" sz="1800" kern="0" spc="-75" smtClean="0"/>
              <a:t> </a:t>
            </a:r>
            <a:r>
              <a:rPr lang="ru-RU" sz="1800" kern="0" spc="-5" smtClean="0"/>
              <a:t>голоса</a:t>
            </a:r>
            <a:br>
              <a:rPr lang="ru-RU" sz="1800" kern="0" spc="-5" smtClean="0"/>
            </a:br>
            <a:r>
              <a:rPr lang="ru-RU" sz="1600" kern="0" smtClean="0"/>
              <a:t>Кто контролирует эти голоса- Вы или другие?</a:t>
            </a:r>
            <a:br>
              <a:rPr lang="ru-RU" sz="1600" kern="0" smtClean="0"/>
            </a:br>
            <a:r>
              <a:rPr lang="ru-RU" sz="1600" kern="0" smtClean="0"/>
              <a:t>За и Против</a:t>
            </a:r>
            <a:endParaRPr lang="ru-RU" kern="0" spc="-5" dirty="0"/>
          </a:p>
        </p:txBody>
      </p:sp>
      <p:sp>
        <p:nvSpPr>
          <p:cNvPr id="18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32</a:t>
            </a:r>
            <a:endParaRPr sz="1800" baseline="231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7377" y="1591690"/>
            <a:ext cx="7751445" cy="3683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705" algn="ctr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Цели</a:t>
            </a:r>
            <a:r>
              <a:rPr sz="1800" b="1" spc="-6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обучения: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300" dirty="0">
              <a:latin typeface="Times New Roman"/>
              <a:cs typeface="Times New Roman"/>
            </a:endParaRPr>
          </a:p>
          <a:p>
            <a:pPr marL="373380" marR="486409" indent="-36068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372745" algn="l"/>
                <a:tab pos="373380" algn="l"/>
              </a:tabLst>
            </a:pPr>
            <a:r>
              <a:rPr sz="1800" dirty="0">
                <a:latin typeface="Verdana"/>
                <a:cs typeface="Verdana"/>
              </a:rPr>
              <a:t>Обдумайте все варианты случившейся ситуации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все  </a:t>
            </a:r>
            <a:r>
              <a:rPr sz="1800" spc="-5" dirty="0">
                <a:latin typeface="Verdana"/>
                <a:cs typeface="Verdana"/>
              </a:rPr>
              <a:t>возможные факторы, которые могли </a:t>
            </a:r>
            <a:r>
              <a:rPr sz="1800" dirty="0">
                <a:latin typeface="Verdana"/>
                <a:cs typeface="Verdana"/>
              </a:rPr>
              <a:t>повлиять </a:t>
            </a:r>
            <a:r>
              <a:rPr sz="1800" spc="-5" dirty="0">
                <a:latin typeface="Verdana"/>
                <a:cs typeface="Verdana"/>
              </a:rPr>
              <a:t>на данный  результат:</a:t>
            </a:r>
            <a:r>
              <a:rPr sz="1800" spc="25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я/другие/обстоятельства</a:t>
            </a:r>
            <a:endParaRPr sz="1800" dirty="0">
              <a:latin typeface="Verdana"/>
              <a:cs typeface="Verdana"/>
            </a:endParaRPr>
          </a:p>
          <a:p>
            <a:pPr marL="373380" indent="-36068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3333"/>
              <a:buChar char="o"/>
              <a:tabLst>
                <a:tab pos="372745" algn="l"/>
                <a:tab pos="373380" algn="l"/>
              </a:tabLst>
            </a:pPr>
            <a:r>
              <a:rPr sz="1800" spc="-5" dirty="0">
                <a:latin typeface="Verdana"/>
                <a:cs typeface="Verdana"/>
              </a:rPr>
              <a:t>Мы должны стараться, как </a:t>
            </a:r>
            <a:r>
              <a:rPr sz="1800" dirty="0">
                <a:latin typeface="Verdana"/>
                <a:cs typeface="Verdana"/>
              </a:rPr>
              <a:t>можно </a:t>
            </a:r>
            <a:r>
              <a:rPr sz="1800" spc="-5" dirty="0">
                <a:latin typeface="Verdana"/>
                <a:cs typeface="Verdana"/>
              </a:rPr>
              <a:t>реалистично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воспринимать</a:t>
            </a:r>
          </a:p>
          <a:p>
            <a:pPr marL="372745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ситуации в </a:t>
            </a:r>
            <a:r>
              <a:rPr sz="1800" spc="-5" dirty="0">
                <a:latin typeface="Verdana"/>
                <a:cs typeface="Verdana"/>
              </a:rPr>
              <a:t>нашей </a:t>
            </a:r>
            <a:r>
              <a:rPr sz="1800" dirty="0">
                <a:latin typeface="Verdana"/>
                <a:cs typeface="Verdana"/>
              </a:rPr>
              <a:t>повседневной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5" dirty="0">
                <a:latin typeface="Verdana"/>
                <a:cs typeface="Verdana"/>
              </a:rPr>
              <a:t>жизни:</a:t>
            </a:r>
            <a:endParaRPr sz="1800" dirty="0">
              <a:latin typeface="Verdana"/>
              <a:cs typeface="Verdana"/>
            </a:endParaRPr>
          </a:p>
          <a:p>
            <a:pPr marL="372745" marR="288925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Это не </a:t>
            </a:r>
            <a:r>
              <a:rPr sz="1800" i="1" dirty="0">
                <a:latin typeface="Verdana"/>
                <a:cs typeface="Verdana"/>
              </a:rPr>
              <a:t>всегда </a:t>
            </a:r>
            <a:r>
              <a:rPr sz="1800" spc="-5" dirty="0">
                <a:latin typeface="Verdana"/>
                <a:cs typeface="Verdana"/>
              </a:rPr>
              <a:t>оправдано и правильно </a:t>
            </a:r>
            <a:r>
              <a:rPr sz="1800" dirty="0">
                <a:latin typeface="Verdana"/>
                <a:cs typeface="Verdana"/>
              </a:rPr>
              <a:t>взваливать вину </a:t>
            </a:r>
            <a:r>
              <a:rPr sz="1800" spc="-5" dirty="0">
                <a:latin typeface="Verdana"/>
                <a:cs typeface="Verdana"/>
              </a:rPr>
              <a:t>на  других </a:t>
            </a:r>
            <a:r>
              <a:rPr sz="1800" dirty="0">
                <a:latin typeface="Verdana"/>
                <a:cs typeface="Verdana"/>
              </a:rPr>
              <a:t>- так же, </a:t>
            </a:r>
            <a:r>
              <a:rPr sz="1800" spc="-5" dirty="0">
                <a:latin typeface="Verdana"/>
                <a:cs typeface="Verdana"/>
              </a:rPr>
              <a:t>как не </a:t>
            </a:r>
            <a:r>
              <a:rPr sz="1800" i="1" dirty="0">
                <a:latin typeface="Verdana"/>
                <a:cs typeface="Verdana"/>
              </a:rPr>
              <a:t>всегда </a:t>
            </a:r>
            <a:r>
              <a:rPr sz="1800" spc="-5" dirty="0">
                <a:latin typeface="Verdana"/>
                <a:cs typeface="Verdana"/>
              </a:rPr>
              <a:t>наша </a:t>
            </a:r>
            <a:r>
              <a:rPr sz="1800" dirty="0">
                <a:latin typeface="Verdana"/>
                <a:cs typeface="Verdana"/>
              </a:rPr>
              <a:t>вина, </a:t>
            </a:r>
            <a:r>
              <a:rPr sz="1800" spc="-5" dirty="0">
                <a:latin typeface="Verdana"/>
                <a:cs typeface="Verdana"/>
              </a:rPr>
              <a:t>когда </a:t>
            </a:r>
            <a:r>
              <a:rPr sz="1800" dirty="0">
                <a:latin typeface="Verdana"/>
                <a:cs typeface="Verdana"/>
              </a:rPr>
              <a:t>дела идут  </a:t>
            </a:r>
            <a:r>
              <a:rPr sz="1800" spc="-5" dirty="0">
                <a:latin typeface="Verdana"/>
                <a:cs typeface="Verdana"/>
              </a:rPr>
              <a:t>плохо!</a:t>
            </a:r>
            <a:endParaRPr sz="1800" dirty="0">
              <a:latin typeface="Verdana"/>
              <a:cs typeface="Verdana"/>
            </a:endParaRPr>
          </a:p>
          <a:p>
            <a:pPr marL="373380" indent="-36068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6111"/>
              <a:buChar char="o"/>
              <a:tabLst>
                <a:tab pos="372745" algn="l"/>
                <a:tab pos="373380" algn="l"/>
              </a:tabLst>
            </a:pPr>
            <a:r>
              <a:rPr sz="1800" dirty="0">
                <a:latin typeface="Verdana"/>
                <a:cs typeface="Verdana"/>
              </a:rPr>
              <a:t>Чаще </a:t>
            </a:r>
            <a:r>
              <a:rPr sz="1800" spc="-5" dirty="0">
                <a:latin typeface="Verdana"/>
                <a:cs typeface="Verdana"/>
              </a:rPr>
              <a:t>всего способствуют сразу несколько </a:t>
            </a:r>
            <a:r>
              <a:rPr sz="1800" dirty="0">
                <a:latin typeface="Verdana"/>
                <a:cs typeface="Verdana"/>
              </a:rPr>
              <a:t>факторов</a:t>
            </a:r>
          </a:p>
          <a:p>
            <a:pPr marL="372745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возникновению </a:t>
            </a:r>
            <a:r>
              <a:rPr sz="1800" dirty="0">
                <a:latin typeface="Verdana"/>
                <a:cs typeface="Verdana"/>
              </a:rPr>
              <a:t>какого-либо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события.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Применение к повседневной</a:t>
            </a:r>
            <a:r>
              <a:rPr lang="az-Cyrl-AZ" sz="2000" spc="-18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az-Cyrl-AZ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жизни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33</a:t>
            </a:r>
            <a:endParaRPr sz="1800" baseline="231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882" y="1295400"/>
            <a:ext cx="8144509" cy="3974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03835">
              <a:lnSpc>
                <a:spcPct val="105200"/>
              </a:lnSpc>
            </a:pPr>
            <a:r>
              <a:rPr sz="1800" dirty="0" err="1">
                <a:latin typeface="Verdana"/>
                <a:cs typeface="Verdana"/>
              </a:rPr>
              <a:t>Многие</a:t>
            </a:r>
            <a:r>
              <a:rPr sz="1800" dirty="0">
                <a:latin typeface="Verdana"/>
                <a:cs typeface="Verdana"/>
              </a:rPr>
              <a:t> </a:t>
            </a:r>
            <a:r>
              <a:rPr lang="ru-RU" spc="-5" dirty="0">
                <a:latin typeface="Verdana"/>
                <a:cs typeface="Verdana"/>
              </a:rPr>
              <a:t>(</a:t>
            </a:r>
            <a:r>
              <a:rPr sz="1800" spc="-5" dirty="0" err="1" smtClean="0">
                <a:latin typeface="Verdana"/>
                <a:cs typeface="Verdana"/>
              </a:rPr>
              <a:t>но</a:t>
            </a:r>
            <a:r>
              <a:rPr sz="1800" spc="-5" dirty="0" smtClean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не </a:t>
            </a:r>
            <a:r>
              <a:rPr sz="1800" dirty="0" err="1">
                <a:latin typeface="Verdana"/>
                <a:cs typeface="Verdana"/>
              </a:rPr>
              <a:t>все</a:t>
            </a:r>
            <a:r>
              <a:rPr sz="1800" dirty="0" smtClean="0">
                <a:latin typeface="Verdana"/>
                <a:cs typeface="Verdana"/>
              </a:rPr>
              <a:t>!</a:t>
            </a:r>
            <a:r>
              <a:rPr lang="ru-RU" dirty="0">
                <a:latin typeface="Verdana"/>
                <a:cs typeface="Verdana"/>
              </a:rPr>
              <a:t>)</a:t>
            </a:r>
            <a:r>
              <a:rPr sz="1800" dirty="0" smtClean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страдающие психозом склонны </a:t>
            </a:r>
            <a:r>
              <a:rPr sz="1800" dirty="0">
                <a:latin typeface="Verdana"/>
                <a:cs typeface="Verdana"/>
              </a:rPr>
              <a:t>к  </a:t>
            </a:r>
            <a:r>
              <a:rPr sz="1800" spc="-5" dirty="0">
                <a:latin typeface="Verdana"/>
                <a:cs typeface="Verdana"/>
              </a:rPr>
              <a:t>односторонним причинам происхождения </a:t>
            </a:r>
            <a:r>
              <a:rPr sz="1800" dirty="0">
                <a:latin typeface="Verdana"/>
                <a:cs typeface="Verdana"/>
              </a:rPr>
              <a:t>тех или </a:t>
            </a:r>
            <a:r>
              <a:rPr sz="1800" spc="-5" dirty="0">
                <a:latin typeface="Verdana"/>
                <a:cs typeface="Verdana"/>
              </a:rPr>
              <a:t>иных </a:t>
            </a:r>
            <a:r>
              <a:rPr sz="1800" dirty="0">
                <a:latin typeface="Verdana"/>
                <a:cs typeface="Verdana"/>
              </a:rPr>
              <a:t>ситуаций,  </a:t>
            </a:r>
            <a:r>
              <a:rPr sz="1800" spc="-5" dirty="0">
                <a:latin typeface="Verdana"/>
                <a:cs typeface="Verdana"/>
              </a:rPr>
              <a:t>не охватывая при </a:t>
            </a:r>
            <a:r>
              <a:rPr sz="1800" dirty="0">
                <a:latin typeface="Verdana"/>
                <a:cs typeface="Verdana"/>
              </a:rPr>
              <a:t>этом </a:t>
            </a:r>
            <a:r>
              <a:rPr sz="1800" spc="-5" dirty="0">
                <a:latin typeface="Verdana"/>
                <a:cs typeface="Verdana"/>
              </a:rPr>
              <a:t>полный спектр </a:t>
            </a:r>
            <a:r>
              <a:rPr sz="1800" dirty="0">
                <a:latin typeface="Verdana"/>
                <a:cs typeface="Verdana"/>
              </a:rPr>
              <a:t>происходящих </a:t>
            </a:r>
            <a:r>
              <a:rPr sz="1800" spc="-5" dirty="0">
                <a:latin typeface="Verdana"/>
                <a:cs typeface="Verdana"/>
              </a:rPr>
              <a:t>событий,  упуская </a:t>
            </a:r>
            <a:r>
              <a:rPr sz="1800" dirty="0">
                <a:latin typeface="Verdana"/>
                <a:cs typeface="Verdana"/>
              </a:rPr>
              <a:t>так же </a:t>
            </a:r>
            <a:r>
              <a:rPr sz="1800" spc="-5" dirty="0">
                <a:latin typeface="Verdana"/>
                <a:cs typeface="Verdana"/>
              </a:rPr>
              <a:t>важные </a:t>
            </a:r>
            <a:r>
              <a:rPr sz="1800" dirty="0">
                <a:latin typeface="Verdana"/>
                <a:cs typeface="Verdana"/>
              </a:rPr>
              <a:t>детали. </a:t>
            </a:r>
            <a:endParaRPr lang="ru-RU" sz="1800" dirty="0" smtClean="0">
              <a:latin typeface="Verdana"/>
              <a:cs typeface="Verdana"/>
            </a:endParaRPr>
          </a:p>
          <a:p>
            <a:pPr marL="12700" marR="203835">
              <a:lnSpc>
                <a:spcPct val="105200"/>
              </a:lnSpc>
            </a:pPr>
            <a:endParaRPr lang="ru-RU" spc="-5" dirty="0">
              <a:latin typeface="Verdana"/>
              <a:cs typeface="Verdana"/>
            </a:endParaRPr>
          </a:p>
          <a:p>
            <a:pPr marL="12700" marR="203835">
              <a:lnSpc>
                <a:spcPct val="105200"/>
              </a:lnSpc>
            </a:pPr>
            <a:r>
              <a:rPr sz="1800" spc="-5" dirty="0" err="1" smtClean="0">
                <a:latin typeface="Verdana"/>
                <a:cs typeface="Verdana"/>
              </a:rPr>
              <a:t>Очень</a:t>
            </a:r>
            <a:r>
              <a:rPr sz="1800" spc="-5" dirty="0" smtClean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часто такие </a:t>
            </a:r>
            <a:r>
              <a:rPr sz="1800" spc="-5" dirty="0" err="1">
                <a:latin typeface="Verdana"/>
                <a:cs typeface="Verdana"/>
              </a:rPr>
              <a:t>люди</a:t>
            </a:r>
            <a:r>
              <a:rPr sz="1800" spc="-5" dirty="0">
                <a:latin typeface="Verdana"/>
                <a:cs typeface="Verdana"/>
              </a:rPr>
              <a:t> </a:t>
            </a:r>
            <a:r>
              <a:rPr sz="1800" dirty="0" err="1" smtClean="0">
                <a:latin typeface="Verdana"/>
                <a:cs typeface="Verdana"/>
              </a:rPr>
              <a:t>винят</a:t>
            </a:r>
            <a:r>
              <a:rPr sz="1800" dirty="0" smtClean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других </a:t>
            </a:r>
            <a:r>
              <a:rPr sz="1800" dirty="0">
                <a:latin typeface="Verdana"/>
                <a:cs typeface="Verdana"/>
              </a:rPr>
              <a:t>в своих </a:t>
            </a:r>
            <a:r>
              <a:rPr sz="1800" spc="-5" dirty="0">
                <a:latin typeface="Verdana"/>
                <a:cs typeface="Verdana"/>
              </a:rPr>
              <a:t>собственных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неудачах.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lang="ru-RU" sz="18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lang="ru-RU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Какие аспекты терапевтического модуля «</a:t>
            </a:r>
            <a:r>
              <a:rPr lang="ru-RU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атрибутивный стиль», на мой взгляд, особенно полезны?</a:t>
            </a:r>
            <a:endParaRPr lang="de-DE" i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Когда и в какой конкретной ситуации я мог бы </a:t>
            </a:r>
            <a:r>
              <a:rPr lang="ru-RU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применить полученные знания? В чем это мне модет помочь (например</a:t>
            </a:r>
            <a:r>
              <a:rPr lang="ru-RU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чувствовать </a:t>
            </a:r>
            <a:r>
              <a:rPr lang="ru-RU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себя менее напряженным)?</a:t>
            </a:r>
            <a:endParaRPr sz="18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0" y="6167443"/>
            <a:ext cx="2339975" cy="598488"/>
            <a:chOff x="0" y="3957"/>
            <a:chExt cx="1474" cy="377"/>
          </a:xfrm>
        </p:grpSpPr>
        <p:sp>
          <p:nvSpPr>
            <p:cNvPr id="6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74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7" name="Picture 70" descr="Notizen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ru-RU" altLang="de-DE" sz="1200" i="1" dirty="0" smtClean="0"/>
                <a:t>Рабочий лист</a:t>
              </a:r>
              <a:r>
                <a:rPr lang="en-GB" altLang="de-DE" sz="1200" i="1" dirty="0" smtClean="0"/>
                <a:t> 4.</a:t>
              </a:r>
              <a:r>
                <a:rPr lang="ru-RU" altLang="de-DE" sz="1200" i="1" dirty="0" smtClean="0"/>
                <a:t>7</a:t>
              </a:r>
              <a:endParaRPr lang="en-GB" altLang="de-DE" sz="1200" i="1" dirty="0" smtClean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  <p:sp>
        <p:nvSpPr>
          <p:cNvPr id="9" name="Textfeld 8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общего это имеет с</a:t>
            </a:r>
            <a:r>
              <a:rPr lang="ru-RU" sz="2000" spc="-15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психозом?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6823075" y="6677000"/>
            <a:ext cx="2329179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 err="1"/>
              <a:t>стиль</a:t>
            </a:r>
            <a:r>
              <a:rPr spc="215" dirty="0"/>
              <a:t> </a:t>
            </a:r>
            <a:r>
              <a:rPr sz="1800" baseline="2314" dirty="0" smtClean="0"/>
              <a:t>4.</a:t>
            </a:r>
            <a:r>
              <a:rPr lang="de-DE" sz="1800" baseline="2314" dirty="0" smtClean="0"/>
              <a:t>34</a:t>
            </a:r>
            <a:endParaRPr sz="1800" baseline="231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882" y="1792564"/>
            <a:ext cx="8144509" cy="2174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1800" b="1" dirty="0" err="1" smtClean="0">
                <a:latin typeface="Verdana"/>
                <a:cs typeface="Verdana"/>
              </a:rPr>
              <a:t>Пример</a:t>
            </a:r>
            <a:r>
              <a:rPr sz="1800" b="1" dirty="0">
                <a:latin typeface="Verdana"/>
                <a:cs typeface="Verdana"/>
              </a:rPr>
              <a:t>: </a:t>
            </a:r>
            <a:r>
              <a:rPr sz="1800" spc="-5" dirty="0">
                <a:latin typeface="Verdana"/>
                <a:cs typeface="Verdana"/>
              </a:rPr>
              <a:t>Анна </a:t>
            </a:r>
            <a:r>
              <a:rPr sz="1800" dirty="0">
                <a:latin typeface="Verdana"/>
                <a:cs typeface="Verdana"/>
              </a:rPr>
              <a:t>снова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заболела.</a:t>
            </a: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b="1" spc="-10" dirty="0">
                <a:latin typeface="Verdana"/>
                <a:cs typeface="Verdana"/>
              </a:rPr>
              <a:t>Ее </a:t>
            </a:r>
            <a:r>
              <a:rPr sz="1800" b="1" dirty="0" err="1">
                <a:latin typeface="Verdana"/>
                <a:cs typeface="Verdana"/>
              </a:rPr>
              <a:t>личное</a:t>
            </a:r>
            <a:r>
              <a:rPr sz="1800" b="1" dirty="0">
                <a:latin typeface="Verdana"/>
                <a:cs typeface="Verdana"/>
              </a:rPr>
              <a:t> </a:t>
            </a:r>
            <a:r>
              <a:rPr sz="1800" b="1" dirty="0" err="1" smtClean="0">
                <a:latin typeface="Verdana"/>
                <a:cs typeface="Verdana"/>
              </a:rPr>
              <a:t>убеждение</a:t>
            </a:r>
            <a:r>
              <a:rPr lang="de-DE" b="1" dirty="0" smtClean="0">
                <a:latin typeface="Verdana"/>
                <a:cs typeface="Verdana"/>
              </a:rPr>
              <a:t>/</a:t>
            </a:r>
            <a:r>
              <a:rPr lang="ru-RU" b="1" dirty="0" smtClean="0">
                <a:latin typeface="Verdana"/>
                <a:cs typeface="Verdana"/>
              </a:rPr>
              <a:t>атрибуция</a:t>
            </a:r>
            <a:r>
              <a:rPr sz="1800" b="1" dirty="0" smtClean="0">
                <a:latin typeface="Verdana"/>
                <a:cs typeface="Verdana"/>
              </a:rPr>
              <a:t>: </a:t>
            </a:r>
            <a:r>
              <a:rPr sz="1800" dirty="0">
                <a:latin typeface="Verdana"/>
                <a:cs typeface="Verdana"/>
              </a:rPr>
              <a:t>Пища </a:t>
            </a:r>
            <a:r>
              <a:rPr sz="1800" spc="-5" dirty="0">
                <a:latin typeface="Verdana"/>
                <a:cs typeface="Verdana"/>
              </a:rPr>
              <a:t>была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отравлена.</a:t>
            </a:r>
          </a:p>
          <a:p>
            <a:pPr marL="12700" marR="5080">
              <a:lnSpc>
                <a:spcPct val="105000"/>
              </a:lnSpc>
              <a:spcBef>
                <a:spcPts val="434"/>
              </a:spcBef>
            </a:pPr>
            <a:endParaRPr lang="ru-RU" sz="1800" b="1" spc="-5" dirty="0" smtClean="0">
              <a:latin typeface="Verdana"/>
              <a:cs typeface="Verdana"/>
            </a:endParaRPr>
          </a:p>
          <a:p>
            <a:pPr marL="12700" marR="5080">
              <a:lnSpc>
                <a:spcPct val="105000"/>
              </a:lnSpc>
              <a:spcBef>
                <a:spcPts val="434"/>
              </a:spcBef>
            </a:pPr>
            <a:r>
              <a:rPr sz="1800" b="1" spc="-5" dirty="0" err="1" smtClean="0">
                <a:latin typeface="Verdana"/>
                <a:cs typeface="Verdana"/>
              </a:rPr>
              <a:t>Но</a:t>
            </a:r>
            <a:r>
              <a:rPr sz="1800" b="1" spc="-5" dirty="0">
                <a:latin typeface="Verdana"/>
                <a:cs typeface="Verdana"/>
              </a:rPr>
              <a:t>: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последние </a:t>
            </a:r>
            <a:r>
              <a:rPr sz="1800" dirty="0">
                <a:latin typeface="Verdana"/>
                <a:cs typeface="Verdana"/>
              </a:rPr>
              <a:t>время </a:t>
            </a:r>
            <a:r>
              <a:rPr sz="1800" spc="-5" dirty="0">
                <a:latin typeface="Verdana"/>
                <a:cs typeface="Verdana"/>
              </a:rPr>
              <a:t>Анна </a:t>
            </a:r>
            <a:r>
              <a:rPr sz="1800" dirty="0">
                <a:latin typeface="Verdana"/>
                <a:cs typeface="Verdana"/>
              </a:rPr>
              <a:t>посещала большое количество  вечеринок </a:t>
            </a:r>
            <a:r>
              <a:rPr sz="1800" spc="-5" dirty="0">
                <a:latin typeface="Verdana"/>
                <a:cs typeface="Verdana"/>
              </a:rPr>
              <a:t>употребляя чрезмерно много алкоголя и наркотиков.  </a:t>
            </a:r>
            <a:r>
              <a:rPr sz="1800" dirty="0">
                <a:latin typeface="Verdana"/>
                <a:cs typeface="Verdana"/>
              </a:rPr>
              <a:t>Более того, </a:t>
            </a:r>
            <a:r>
              <a:rPr sz="1800" spc="-5" dirty="0">
                <a:latin typeface="Verdana"/>
                <a:cs typeface="Verdana"/>
              </a:rPr>
              <a:t>она </a:t>
            </a:r>
            <a:r>
              <a:rPr sz="1800" dirty="0">
                <a:latin typeface="Verdana"/>
                <a:cs typeface="Verdana"/>
              </a:rPr>
              <a:t>мало </a:t>
            </a:r>
            <a:r>
              <a:rPr sz="1800" spc="-5" dirty="0">
                <a:latin typeface="Verdana"/>
                <a:cs typeface="Verdana"/>
              </a:rPr>
              <a:t>спала </a:t>
            </a:r>
            <a:r>
              <a:rPr sz="1800" dirty="0">
                <a:latin typeface="Verdana"/>
                <a:cs typeface="Verdana"/>
              </a:rPr>
              <a:t>за </a:t>
            </a:r>
            <a:r>
              <a:rPr sz="1800" spc="-5" dirty="0">
                <a:latin typeface="Verdana"/>
                <a:cs typeface="Verdana"/>
              </a:rPr>
              <a:t>последние несколько </a:t>
            </a:r>
            <a:r>
              <a:rPr sz="1800" dirty="0">
                <a:latin typeface="Verdana"/>
                <a:cs typeface="Verdana"/>
              </a:rPr>
              <a:t>недель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у </a:t>
            </a:r>
            <a:r>
              <a:rPr sz="1800" spc="-5" dirty="0">
                <a:latin typeface="Verdana"/>
                <a:cs typeface="Verdana"/>
              </a:rPr>
              <a:t>нее  были неприятности на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работе.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80"/>
              </a:lnSpc>
            </a:pPr>
            <a:r>
              <a:rPr spc="-5" dirty="0"/>
              <a:t>Атрибутивный </a:t>
            </a:r>
            <a:r>
              <a:rPr dirty="0"/>
              <a:t>стиль</a:t>
            </a:r>
            <a:r>
              <a:rPr spc="215" dirty="0"/>
              <a:t> </a:t>
            </a:r>
            <a:r>
              <a:rPr sz="1800" baseline="2314" dirty="0"/>
              <a:t>4.</a:t>
            </a:r>
            <a:fld id="{81D60167-4931-47E6-BA6A-407CBD079E47}" type="slidenum">
              <a:rPr sz="1800" baseline="2314" dirty="0"/>
              <a:t>35</a:t>
            </a:fld>
            <a:endParaRPr sz="1800" baseline="2314" dirty="0"/>
          </a:p>
        </p:txBody>
      </p:sp>
      <p:sp>
        <p:nvSpPr>
          <p:cNvPr id="6" name="Textfeld 5"/>
          <p:cNvSpPr txBox="1"/>
          <p:nvPr/>
        </p:nvSpPr>
        <p:spPr>
          <a:xfrm>
            <a:off x="0" y="1800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общего это имеет с</a:t>
            </a:r>
            <a:r>
              <a:rPr lang="ru-RU" sz="2000" spc="-150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spc="-5" dirty="0">
                <a:solidFill>
                  <a:srgbClr val="D162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психозом?</a:t>
            </a:r>
            <a:endParaRPr lang="de-DE" sz="2000" dirty="0">
              <a:solidFill>
                <a:srgbClr val="D162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60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3_Cronus 1">
    <a:dk1>
      <a:srgbClr val="000000"/>
    </a:dk1>
    <a:lt1>
      <a:srgbClr val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FFFFFF"/>
    </a:accent3>
    <a:accent4>
      <a:srgbClr val="000000"/>
    </a:accent4>
    <a:accent5>
      <a:srgbClr val="E5B7B1"/>
    </a:accent5>
    <a:accent6>
      <a:srgbClr val="B9A300"/>
    </a:accent6>
    <a:hlink>
      <a:srgbClr val="00A3D6"/>
    </a:hlink>
    <a:folHlink>
      <a:srgbClr val="694F07"/>
    </a:folHlink>
  </a:clrScheme>
  <a:fontScheme name="3_Cronus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2521</Words>
  <Application>Microsoft Office PowerPoint</Application>
  <PresentationFormat>Bildschirmpräsentation (4:3)</PresentationFormat>
  <Paragraphs>395</Paragraphs>
  <Slides>35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35</vt:i4>
      </vt:variant>
    </vt:vector>
  </HeadingPairs>
  <TitlesOfParts>
    <vt:vector size="44" baseType="lpstr"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Office Theme</vt:lpstr>
      <vt:lpstr>3_Cronus</vt:lpstr>
      <vt:lpstr>Метакогнитивная терапия</vt:lpstr>
      <vt:lpstr>PowerPoint-Präsentation</vt:lpstr>
      <vt:lpstr>PowerPoint-Präsentation</vt:lpstr>
      <vt:lpstr>PowerPoint-Präsentation</vt:lpstr>
      <vt:lpstr>PowerPoint-Präsentation</vt:lpstr>
      <vt:lpstr>Друг купил Вам подарок</vt:lpstr>
      <vt:lpstr>Друг купил Вам подарок</vt:lpstr>
      <vt:lpstr>PowerPoint-Präsentation</vt:lpstr>
      <vt:lpstr>Последствия некоторых стилей атрибуции при негативных событиях</vt:lpstr>
      <vt:lpstr>Последствия некоторых стилей атрибуции при негативных событиях</vt:lpstr>
      <vt:lpstr>Последствия некоторых стилей атрибуции при негативных событиях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Преследование/странные запахи  Плюсы и минусы?</vt:lpstr>
      <vt:lpstr>Преследование/странные запахи  Плюсы и минусы?</vt:lpstr>
      <vt:lpstr>Преследование/странные запахи  Плюсы и минусы?</vt:lpstr>
      <vt:lpstr>Преследование/странные запахи  Плюсы и минусы?</vt:lpstr>
      <vt:lpstr>Негативное событие на прошлой неделе (стресс, ссора, горе, разочарование ...)</vt:lpstr>
      <vt:lpstr>Позитивное событие на прошлой неделе (комплимент, знакомства, приглашения ...)</vt:lpstr>
      <vt:lpstr>PowerPoint-Präsentation</vt:lpstr>
      <vt:lpstr>Преследование:  Обстоятельства, другие люди, сам лично!</vt:lpstr>
      <vt:lpstr>Ваш внутренний голос говорит Вам, что Вы ни на что не годны</vt:lpstr>
      <vt:lpstr>Ваш внутренний голос говорит Вам, что Вы ни на что не годны</vt:lpstr>
      <vt:lpstr>Ваш внутренний голос говорит Вам, что Вы ни на что не годны</vt:lpstr>
      <vt:lpstr>Слышать голоса Кто контролирует эти голоса- Вы или другие? За и Против</vt:lpstr>
      <vt:lpstr>Слышать голоса Кто контролирует эти голоса- Вы или другие? За и Против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Zuschreibungsstil</dc:title>
  <dc:creator>steffen</dc:creator>
  <cp:lastModifiedBy>Computer09</cp:lastModifiedBy>
  <cp:revision>72</cp:revision>
  <dcterms:created xsi:type="dcterms:W3CDTF">2017-04-16T16:20:15Z</dcterms:created>
  <dcterms:modified xsi:type="dcterms:W3CDTF">2017-07-21T12:55:59Z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2017-04-16T00:00:00Z</vt:filetime>
  </property>
</Properties>
</file>