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5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6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7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9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0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  <p:sldMasterId id="2147483690" r:id="rId4"/>
    <p:sldMasterId id="2147483702" r:id="rId5"/>
    <p:sldMasterId id="2147483714" r:id="rId6"/>
    <p:sldMasterId id="2147483726" r:id="rId7"/>
    <p:sldMasterId id="2147483738" r:id="rId8"/>
    <p:sldMasterId id="2147483750" r:id="rId9"/>
    <p:sldMasterId id="2147483762" r:id="rId10"/>
    <p:sldMasterId id="2147483774" r:id="rId11"/>
    <p:sldMasterId id="2147483786" r:id="rId12"/>
    <p:sldMasterId id="2147483798" r:id="rId13"/>
    <p:sldMasterId id="2147483810" r:id="rId14"/>
    <p:sldMasterId id="2147483822" r:id="rId15"/>
    <p:sldMasterId id="2147483834" r:id="rId16"/>
    <p:sldMasterId id="2147483846" r:id="rId17"/>
    <p:sldMasterId id="2147483858" r:id="rId18"/>
    <p:sldMasterId id="2147483870" r:id="rId19"/>
    <p:sldMasterId id="2147483882" r:id="rId20"/>
    <p:sldMasterId id="2147483894" r:id="rId21"/>
  </p:sldMasterIdLst>
  <p:notesMasterIdLst>
    <p:notesMasterId r:id="rId48"/>
  </p:notesMasterIdLst>
  <p:sldIdLst>
    <p:sldId id="256" r:id="rId22"/>
    <p:sldId id="266" r:id="rId23"/>
    <p:sldId id="267" r:id="rId24"/>
    <p:sldId id="268" r:id="rId25"/>
    <p:sldId id="269" r:id="rId26"/>
    <p:sldId id="270" r:id="rId27"/>
    <p:sldId id="273" r:id="rId28"/>
    <p:sldId id="271" r:id="rId29"/>
    <p:sldId id="272" r:id="rId30"/>
    <p:sldId id="295" r:id="rId31"/>
    <p:sldId id="294" r:id="rId32"/>
    <p:sldId id="290" r:id="rId33"/>
    <p:sldId id="286" r:id="rId34"/>
    <p:sldId id="278" r:id="rId35"/>
    <p:sldId id="279" r:id="rId36"/>
    <p:sldId id="280" r:id="rId37"/>
    <p:sldId id="287" r:id="rId38"/>
    <p:sldId id="291" r:id="rId39"/>
    <p:sldId id="260" r:id="rId40"/>
    <p:sldId id="261" r:id="rId41"/>
    <p:sldId id="262" r:id="rId42"/>
    <p:sldId id="282" r:id="rId43"/>
    <p:sldId id="289" r:id="rId44"/>
    <p:sldId id="265" r:id="rId45"/>
    <p:sldId id="293" r:id="rId46"/>
    <p:sldId id="284" r:id="rId47"/>
  </p:sldIdLst>
  <p:sldSz cx="9144000" cy="6864350"/>
  <p:notesSz cx="9144000" cy="68643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22" clrIdx="0"/>
  <p:cmAuthor id="1" name="Helen" initials="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8.xml"/><Relationship Id="rId41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BE085-E42C-45A3-9A05-C70B887400FC}" type="datetimeFigureOut">
              <a:rPr lang="de-DE" smtClean="0"/>
              <a:t>14.11.2017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60725"/>
            <a:ext cx="7315200" cy="3089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480E8-ACEF-42E4-A112-9634283870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523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DAB54-CEC3-4C22-8136-4E6F1D173116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2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786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3DBD6-8194-41C4-A96D-3D2FF945A938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3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39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altLang="de-DE" dirty="0" smtClean="0"/>
              <a:t>Steffen: </a:t>
            </a:r>
            <a:r>
              <a:rPr lang="de-DE" altLang="de-DE" dirty="0" err="1" smtClean="0"/>
              <a:t>agree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with</a:t>
            </a:r>
            <a:r>
              <a:rPr lang="de-DE" altLang="de-DE" dirty="0" smtClean="0"/>
              <a:t> Ryan</a:t>
            </a:r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641657-B14B-4FA2-A1B9-E112C9351F42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4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144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BDEF6-BB10-4FB8-916D-B2AFCB470E31}" type="slidenum">
              <a:rPr lang="en-US" altLang="de-DE" smtClean="0">
                <a:solidFill>
                  <a:prstClr val="black"/>
                </a:solidFill>
              </a:rPr>
              <a:pPr/>
              <a:t>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81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/>
            <a:endParaRPr lang="de-DE" altLang="de-DE" dirty="0" smtClean="0"/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2E4C1-5EC4-4047-9A45-1D8D00457A54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8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23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de-DE" dirty="0" smtClean="0"/>
          </a:p>
        </p:txBody>
      </p:sp>
      <p:sp>
        <p:nvSpPr>
          <p:cNvPr id="256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4BFAD-1216-4D7F-8428-1665B896F593}" type="slidenum">
              <a:rPr lang="en-US" altLang="de-DE">
                <a:solidFill>
                  <a:prstClr val="black"/>
                </a:solidFill>
              </a:rPr>
              <a:pPr/>
              <a:t>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24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11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44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12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83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13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186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14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186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34246-CDD3-47E5-8DF0-14CEB10ADCA5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15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513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0C381D-0CC6-49F8-BF37-78B019829F9B}" type="slidenum">
              <a:rPr lang="de-DE" altLang="de-DE">
                <a:solidFill>
                  <a:prstClr val="black"/>
                </a:solidFill>
                <a:cs typeface="Times New Roman" pitchFamily="18" charset="0"/>
              </a:rPr>
              <a:pPr/>
              <a:t>16</a:t>
            </a:fld>
            <a:endParaRPr lang="de-DE" altLang="de-DE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39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E0B01-E42B-4B5D-9F55-64C12D1425E0}" type="slidenum">
              <a:rPr lang="en-US" altLang="de-DE">
                <a:solidFill>
                  <a:prstClr val="black"/>
                </a:solidFill>
                <a:cs typeface="Times New Roman" pitchFamily="18" charset="0"/>
              </a:rPr>
              <a:pPr/>
              <a:t>22</a:t>
            </a:fld>
            <a:endParaRPr lang="en-US" altLang="de-DE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9088" y="515938"/>
            <a:ext cx="3427412" cy="2573337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343" y="3260374"/>
            <a:ext cx="6705315" cy="3088025"/>
          </a:xfrm>
          <a:noFill/>
          <a:ln/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59206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95" y="2127961"/>
            <a:ext cx="7777797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71" y="3844220"/>
            <a:ext cx="6405245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9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9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229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1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9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06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73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73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2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44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87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87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613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5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54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02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65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00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448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83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76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7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7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956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64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70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8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61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105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17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624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1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418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2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844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703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6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6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827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978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895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8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60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801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68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966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307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2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35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20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8565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66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66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587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7254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166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80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606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144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481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99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6830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3612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791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331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981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6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6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461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87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618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7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60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24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669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279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765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2113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986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648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961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56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56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9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954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9477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70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96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4473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421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088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5026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755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0372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265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258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4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4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131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569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22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6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8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416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304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7628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0493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7770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3436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495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042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4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4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932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529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297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5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8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6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0609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862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7437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910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207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38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015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3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3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941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519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377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4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7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0248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515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145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618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7140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526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90236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586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2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2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3388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27770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4190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3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6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75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7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415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158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46726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286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385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393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9295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701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701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076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644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1090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2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5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2375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67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30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339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7316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444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3271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8779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4046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577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9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9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1052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19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4546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1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3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323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5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1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21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86439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141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582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52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516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937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86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86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430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3900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89630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400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26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0810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42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05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488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056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7941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842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5090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83038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142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29053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853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81711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6127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8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1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271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8335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6422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1184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96153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3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91452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1632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57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57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950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9428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1451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71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97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566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13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76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2653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165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6724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838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9998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57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3328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18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4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4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7627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4438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59706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5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8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8205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97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60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5729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2611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4637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00085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45612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41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79647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49475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25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25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7574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009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2948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39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65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4199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81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44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1858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7534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63522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877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52966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23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134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0109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07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07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93619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1961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1675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21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47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06312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63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26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2296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8474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4104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6046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48743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05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4450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52388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88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688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8400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34943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9842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0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642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502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4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0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8789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366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966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95" y="2127961"/>
            <a:ext cx="7777797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71" y="3844220"/>
            <a:ext cx="6405245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23795689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7272394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9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9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21367678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09884710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6524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113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459" y="78035"/>
            <a:ext cx="8295469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250" y="1268533"/>
            <a:ext cx="8339848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1119" y="6384029"/>
            <a:ext cx="292811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4029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30474" y="6674783"/>
            <a:ext cx="417829" cy="333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85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83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112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06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8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8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11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244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8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7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10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129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78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76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105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475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7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7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10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536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68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66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95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323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6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5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8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8787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5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51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8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980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4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4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7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973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3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3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6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165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2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21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5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090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1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10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3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13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98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96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25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3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8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857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69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67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96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1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61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5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52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51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8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7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45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37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36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35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64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04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27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9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18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17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29" y="2208946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556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1180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499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F750D7-DE96-4AA7-814F-FC94C2F17342}" type="slidenum">
              <a:rPr lang="en-US" altLang="de-DE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de-DE">
              <a:ea typeface="MS PGothic" pitchFamily="34" charset="-128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11" y="220892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MS PGothic" pitchFamily="34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4AD8C6-01F2-4446-9DE3-5595C90A5E66}" type="slidenum">
              <a:rPr lang="de-DE" altLang="de-DE">
                <a:solidFill>
                  <a:srgbClr val="FFFFFF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MS PGothic" pitchFamily="34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623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113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459" y="78035"/>
            <a:ext cx="8295469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250" y="1268533"/>
            <a:ext cx="8339848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1119" y="6384029"/>
            <a:ext cx="292811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4029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30474" y="6674783"/>
            <a:ext cx="417829" cy="333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10.</a:t>
            </a:r>
            <a:fld id="{81D60167-4931-47E6-BA6A-407CBD079E47}" type="slidenum">
              <a:rPr spc="-5" dirty="0"/>
              <a:pPr marL="12700">
                <a:lnSpc>
                  <a:spcPts val="1335"/>
                </a:lnSpc>
              </a:pPr>
              <a:t>‹Nr.›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91908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4" y="2516504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0"/>
                </a:moveTo>
                <a:lnTo>
                  <a:pt x="0" y="3877056"/>
                </a:lnTo>
                <a:lnTo>
                  <a:pt x="8839187" y="3877056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304" y="6702932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0"/>
                </a:moveTo>
                <a:lnTo>
                  <a:pt x="0" y="4572"/>
                </a:lnTo>
                <a:lnTo>
                  <a:pt x="8839187" y="4572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304" y="6707505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0"/>
                </a:moveTo>
                <a:lnTo>
                  <a:pt x="0" y="152400"/>
                </a:lnTo>
                <a:lnTo>
                  <a:pt x="8839187" y="152400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3492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4" y="1905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0"/>
                </a:move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209" y="6393744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0"/>
                </a:moveTo>
                <a:lnTo>
                  <a:pt x="0" y="309372"/>
                </a:lnTo>
                <a:lnTo>
                  <a:pt x="8832341" y="309372"/>
                </a:lnTo>
                <a:lnTo>
                  <a:pt x="8832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356" y="2421254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11430">
            <a:solidFill>
              <a:srgbClr val="E1E1E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4672" y="154304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0"/>
                </a:moveTo>
                <a:lnTo>
                  <a:pt x="0" y="6547104"/>
                </a:ln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9104" y="211645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612" y="255343"/>
                </a:lnTo>
                <a:lnTo>
                  <a:pt x="594067" y="208434"/>
                </a:lnTo>
                <a:lnTo>
                  <a:pt x="575591" y="164697"/>
                </a:lnTo>
                <a:lnTo>
                  <a:pt x="550810" y="124760"/>
                </a:lnTo>
                <a:lnTo>
                  <a:pt x="520350" y="89249"/>
                </a:lnTo>
                <a:lnTo>
                  <a:pt x="484839" y="58789"/>
                </a:lnTo>
                <a:lnTo>
                  <a:pt x="444902" y="34008"/>
                </a:lnTo>
                <a:lnTo>
                  <a:pt x="401165" y="15532"/>
                </a:lnTo>
                <a:lnTo>
                  <a:pt x="354256" y="3987"/>
                </a:lnTo>
                <a:lnTo>
                  <a:pt x="304800" y="0"/>
                </a:lnTo>
                <a:lnTo>
                  <a:pt x="255343" y="3987"/>
                </a:lnTo>
                <a:lnTo>
                  <a:pt x="208434" y="15532"/>
                </a:lnTo>
                <a:lnTo>
                  <a:pt x="164697" y="34008"/>
                </a:lnTo>
                <a:lnTo>
                  <a:pt x="124760" y="58789"/>
                </a:lnTo>
                <a:lnTo>
                  <a:pt x="89249" y="89249"/>
                </a:lnTo>
                <a:lnTo>
                  <a:pt x="58789" y="124760"/>
                </a:lnTo>
                <a:lnTo>
                  <a:pt x="34008" y="164697"/>
                </a:lnTo>
                <a:lnTo>
                  <a:pt x="15532" y="208434"/>
                </a:lnTo>
                <a:lnTo>
                  <a:pt x="3987" y="255343"/>
                </a:lnTo>
                <a:lnTo>
                  <a:pt x="0" y="304800"/>
                </a:lnTo>
                <a:lnTo>
                  <a:pt x="3987" y="354256"/>
                </a:lnTo>
                <a:lnTo>
                  <a:pt x="15532" y="401165"/>
                </a:lnTo>
                <a:lnTo>
                  <a:pt x="34008" y="444902"/>
                </a:lnTo>
                <a:lnTo>
                  <a:pt x="58789" y="484839"/>
                </a:lnTo>
                <a:lnTo>
                  <a:pt x="89249" y="520350"/>
                </a:lnTo>
                <a:lnTo>
                  <a:pt x="124760" y="550810"/>
                </a:lnTo>
                <a:lnTo>
                  <a:pt x="164697" y="575591"/>
                </a:lnTo>
                <a:lnTo>
                  <a:pt x="208434" y="594067"/>
                </a:lnTo>
                <a:lnTo>
                  <a:pt x="255343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4354" y="2211704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419100" y="210311"/>
                </a:moveTo>
                <a:lnTo>
                  <a:pt x="413570" y="162192"/>
                </a:lnTo>
                <a:lnTo>
                  <a:pt x="397817" y="117965"/>
                </a:lnTo>
                <a:lnTo>
                  <a:pt x="373093" y="78910"/>
                </a:lnTo>
                <a:lnTo>
                  <a:pt x="340651" y="46306"/>
                </a:lnTo>
                <a:lnTo>
                  <a:pt x="301745" y="21433"/>
                </a:lnTo>
                <a:lnTo>
                  <a:pt x="257627" y="5571"/>
                </a:lnTo>
                <a:lnTo>
                  <a:pt x="209550" y="0"/>
                </a:lnTo>
                <a:lnTo>
                  <a:pt x="161472" y="5571"/>
                </a:lnTo>
                <a:lnTo>
                  <a:pt x="117354" y="21433"/>
                </a:lnTo>
                <a:lnTo>
                  <a:pt x="78448" y="46306"/>
                </a:lnTo>
                <a:lnTo>
                  <a:pt x="46006" y="78910"/>
                </a:lnTo>
                <a:lnTo>
                  <a:pt x="21282" y="117965"/>
                </a:lnTo>
                <a:lnTo>
                  <a:pt x="5529" y="162192"/>
                </a:lnTo>
                <a:lnTo>
                  <a:pt x="0" y="210311"/>
                </a:lnTo>
                <a:lnTo>
                  <a:pt x="5529" y="258431"/>
                </a:lnTo>
                <a:lnTo>
                  <a:pt x="21282" y="302658"/>
                </a:lnTo>
                <a:lnTo>
                  <a:pt x="46006" y="341713"/>
                </a:lnTo>
                <a:lnTo>
                  <a:pt x="78448" y="374317"/>
                </a:lnTo>
                <a:lnTo>
                  <a:pt x="117354" y="399190"/>
                </a:lnTo>
                <a:lnTo>
                  <a:pt x="161472" y="415052"/>
                </a:lnTo>
                <a:lnTo>
                  <a:pt x="209550" y="420623"/>
                </a:lnTo>
                <a:lnTo>
                  <a:pt x="257627" y="415052"/>
                </a:lnTo>
                <a:lnTo>
                  <a:pt x="301745" y="399190"/>
                </a:lnTo>
                <a:lnTo>
                  <a:pt x="340651" y="374317"/>
                </a:lnTo>
                <a:lnTo>
                  <a:pt x="373093" y="341713"/>
                </a:lnTo>
                <a:lnTo>
                  <a:pt x="397817" y="302658"/>
                </a:lnTo>
                <a:lnTo>
                  <a:pt x="413570" y="258431"/>
                </a:lnTo>
                <a:lnTo>
                  <a:pt x="419100" y="210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9794" y="2186558"/>
            <a:ext cx="468630" cy="471170"/>
          </a:xfrm>
          <a:custGeom>
            <a:avLst/>
            <a:gdLst/>
            <a:ahLst/>
            <a:cxnLst/>
            <a:rect l="l" t="t" r="r" b="b"/>
            <a:pathLst>
              <a:path w="468629" h="471169">
                <a:moveTo>
                  <a:pt x="468426" y="231216"/>
                </a:moveTo>
                <a:lnTo>
                  <a:pt x="457958" y="164239"/>
                </a:lnTo>
                <a:lnTo>
                  <a:pt x="428567" y="102373"/>
                </a:lnTo>
                <a:lnTo>
                  <a:pt x="380007" y="50527"/>
                </a:lnTo>
                <a:lnTo>
                  <a:pt x="312031" y="13611"/>
                </a:lnTo>
                <a:lnTo>
                  <a:pt x="270686" y="2285"/>
                </a:lnTo>
                <a:lnTo>
                  <a:pt x="247064" y="0"/>
                </a:lnTo>
                <a:lnTo>
                  <a:pt x="221156" y="95"/>
                </a:lnTo>
                <a:lnTo>
                  <a:pt x="167578" y="10107"/>
                </a:lnTo>
                <a:lnTo>
                  <a:pt x="129584" y="24808"/>
                </a:lnTo>
                <a:lnTo>
                  <a:pt x="96491" y="44223"/>
                </a:lnTo>
                <a:lnTo>
                  <a:pt x="44946" y="94617"/>
                </a:lnTo>
                <a:lnTo>
                  <a:pt x="12822" y="156144"/>
                </a:lnTo>
                <a:lnTo>
                  <a:pt x="0" y="223657"/>
                </a:lnTo>
                <a:lnTo>
                  <a:pt x="788" y="258051"/>
                </a:lnTo>
                <a:lnTo>
                  <a:pt x="6356" y="292011"/>
                </a:lnTo>
                <a:lnTo>
                  <a:pt x="16689" y="324895"/>
                </a:lnTo>
                <a:lnTo>
                  <a:pt x="17210" y="325971"/>
                </a:lnTo>
                <a:lnTo>
                  <a:pt x="17210" y="252661"/>
                </a:lnTo>
                <a:lnTo>
                  <a:pt x="17259" y="217504"/>
                </a:lnTo>
                <a:lnTo>
                  <a:pt x="33580" y="149158"/>
                </a:lnTo>
                <a:lnTo>
                  <a:pt x="71450" y="88877"/>
                </a:lnTo>
                <a:lnTo>
                  <a:pt x="130936" y="42869"/>
                </a:lnTo>
                <a:lnTo>
                  <a:pt x="168776" y="27217"/>
                </a:lnTo>
                <a:lnTo>
                  <a:pt x="212012" y="17525"/>
                </a:lnTo>
                <a:lnTo>
                  <a:pt x="222680" y="16814"/>
                </a:lnTo>
                <a:lnTo>
                  <a:pt x="247064" y="16872"/>
                </a:lnTo>
                <a:lnTo>
                  <a:pt x="308961" y="30561"/>
                </a:lnTo>
                <a:lnTo>
                  <a:pt x="344918" y="47320"/>
                </a:lnTo>
                <a:lnTo>
                  <a:pt x="400951" y="93763"/>
                </a:lnTo>
                <a:lnTo>
                  <a:pt x="436164" y="152741"/>
                </a:lnTo>
                <a:lnTo>
                  <a:pt x="450984" y="218616"/>
                </a:lnTo>
                <a:lnTo>
                  <a:pt x="450984" y="325288"/>
                </a:lnTo>
                <a:lnTo>
                  <a:pt x="460218" y="298393"/>
                </a:lnTo>
                <a:lnTo>
                  <a:pt x="466642" y="265086"/>
                </a:lnTo>
                <a:lnTo>
                  <a:pt x="468426" y="231216"/>
                </a:lnTo>
                <a:close/>
              </a:path>
              <a:path w="468629" h="471169">
                <a:moveTo>
                  <a:pt x="450984" y="325288"/>
                </a:moveTo>
                <a:lnTo>
                  <a:pt x="450984" y="218616"/>
                </a:lnTo>
                <a:lnTo>
                  <a:pt x="450880" y="252379"/>
                </a:lnTo>
                <a:lnTo>
                  <a:pt x="445838" y="285752"/>
                </a:lnTo>
                <a:lnTo>
                  <a:pt x="421134" y="348534"/>
                </a:lnTo>
                <a:lnTo>
                  <a:pt x="377349" y="401254"/>
                </a:lnTo>
                <a:lnTo>
                  <a:pt x="314860" y="438347"/>
                </a:lnTo>
                <a:lnTo>
                  <a:pt x="276741" y="449263"/>
                </a:lnTo>
                <a:lnTo>
                  <a:pt x="234872" y="454064"/>
                </a:lnTo>
                <a:lnTo>
                  <a:pt x="221156" y="454050"/>
                </a:lnTo>
                <a:lnTo>
                  <a:pt x="168088" y="443531"/>
                </a:lnTo>
                <a:lnTo>
                  <a:pt x="130329" y="427734"/>
                </a:lnTo>
                <a:lnTo>
                  <a:pt x="97972" y="406791"/>
                </a:lnTo>
                <a:lnTo>
                  <a:pt x="49464" y="352643"/>
                </a:lnTo>
                <a:lnTo>
                  <a:pt x="22560" y="287432"/>
                </a:lnTo>
                <a:lnTo>
                  <a:pt x="17210" y="252661"/>
                </a:lnTo>
                <a:lnTo>
                  <a:pt x="17210" y="325971"/>
                </a:lnTo>
                <a:lnTo>
                  <a:pt x="51588" y="384862"/>
                </a:lnTo>
                <a:lnTo>
                  <a:pt x="105363" y="432804"/>
                </a:lnTo>
                <a:lnTo>
                  <a:pt x="139292" y="450658"/>
                </a:lnTo>
                <a:lnTo>
                  <a:pt x="177895" y="463576"/>
                </a:lnTo>
                <a:lnTo>
                  <a:pt x="221156" y="470915"/>
                </a:lnTo>
                <a:lnTo>
                  <a:pt x="245540" y="470915"/>
                </a:lnTo>
                <a:lnTo>
                  <a:pt x="287963" y="464210"/>
                </a:lnTo>
                <a:lnTo>
                  <a:pt x="325994" y="452032"/>
                </a:lnTo>
                <a:lnTo>
                  <a:pt x="388756" y="413711"/>
                </a:lnTo>
                <a:lnTo>
                  <a:pt x="433579" y="360861"/>
                </a:lnTo>
                <a:lnTo>
                  <a:pt x="449187" y="330523"/>
                </a:lnTo>
                <a:lnTo>
                  <a:pt x="450984" y="325288"/>
                </a:lnTo>
                <a:close/>
              </a:path>
              <a:path w="468629" h="471169">
                <a:moveTo>
                  <a:pt x="434578" y="245430"/>
                </a:moveTo>
                <a:lnTo>
                  <a:pt x="426672" y="177168"/>
                </a:lnTo>
                <a:lnTo>
                  <a:pt x="395935" y="114808"/>
                </a:lnTo>
                <a:lnTo>
                  <a:pt x="342022" y="65355"/>
                </a:lnTo>
                <a:lnTo>
                  <a:pt x="306268" y="47657"/>
                </a:lnTo>
                <a:lnTo>
                  <a:pt x="264590" y="35813"/>
                </a:lnTo>
                <a:lnTo>
                  <a:pt x="222680" y="33586"/>
                </a:lnTo>
                <a:lnTo>
                  <a:pt x="213536" y="34289"/>
                </a:lnTo>
                <a:lnTo>
                  <a:pt x="172686" y="43774"/>
                </a:lnTo>
                <a:lnTo>
                  <a:pt x="137120" y="58871"/>
                </a:lnTo>
                <a:lnTo>
                  <a:pt x="81762" y="102833"/>
                </a:lnTo>
                <a:lnTo>
                  <a:pt x="47301" y="160043"/>
                </a:lnTo>
                <a:lnTo>
                  <a:pt x="33580" y="224366"/>
                </a:lnTo>
                <a:lnTo>
                  <a:pt x="34446" y="257278"/>
                </a:lnTo>
                <a:lnTo>
                  <a:pt x="40438" y="289668"/>
                </a:lnTo>
                <a:lnTo>
                  <a:pt x="51191" y="319810"/>
                </a:lnTo>
                <a:lnTo>
                  <a:pt x="51191" y="219187"/>
                </a:lnTo>
                <a:lnTo>
                  <a:pt x="56922" y="185934"/>
                </a:lnTo>
                <a:lnTo>
                  <a:pt x="85944" y="124827"/>
                </a:lnTo>
                <a:lnTo>
                  <a:pt x="138398" y="77492"/>
                </a:lnTo>
                <a:lnTo>
                  <a:pt x="173416" y="61453"/>
                </a:lnTo>
                <a:lnTo>
                  <a:pt x="214298" y="51815"/>
                </a:lnTo>
                <a:lnTo>
                  <a:pt x="224966" y="50990"/>
                </a:lnTo>
                <a:lnTo>
                  <a:pt x="233348" y="50291"/>
                </a:lnTo>
                <a:lnTo>
                  <a:pt x="242492" y="51053"/>
                </a:lnTo>
                <a:lnTo>
                  <a:pt x="252398" y="51053"/>
                </a:lnTo>
                <a:lnTo>
                  <a:pt x="261542" y="52577"/>
                </a:lnTo>
                <a:lnTo>
                  <a:pt x="302989" y="64593"/>
                </a:lnTo>
                <a:lnTo>
                  <a:pt x="337932" y="82851"/>
                </a:lnTo>
                <a:lnTo>
                  <a:pt x="388610" y="133980"/>
                </a:lnTo>
                <a:lnTo>
                  <a:pt x="414182" y="197746"/>
                </a:lnTo>
                <a:lnTo>
                  <a:pt x="417744" y="231798"/>
                </a:lnTo>
                <a:lnTo>
                  <a:pt x="417744" y="317059"/>
                </a:lnTo>
                <a:lnTo>
                  <a:pt x="419998" y="312588"/>
                </a:lnTo>
                <a:lnTo>
                  <a:pt x="430077" y="279585"/>
                </a:lnTo>
                <a:lnTo>
                  <a:pt x="434578" y="245430"/>
                </a:lnTo>
                <a:close/>
              </a:path>
              <a:path w="468629" h="471169">
                <a:moveTo>
                  <a:pt x="417744" y="317059"/>
                </a:moveTo>
                <a:lnTo>
                  <a:pt x="417744" y="231798"/>
                </a:lnTo>
                <a:lnTo>
                  <a:pt x="415258" y="265925"/>
                </a:lnTo>
                <a:lnTo>
                  <a:pt x="406798" y="299102"/>
                </a:lnTo>
                <a:lnTo>
                  <a:pt x="372266" y="358488"/>
                </a:lnTo>
                <a:lnTo>
                  <a:pt x="314755" y="401736"/>
                </a:lnTo>
                <a:lnTo>
                  <a:pt x="277572" y="414738"/>
                </a:lnTo>
                <a:lnTo>
                  <a:pt x="234872" y="420623"/>
                </a:lnTo>
                <a:lnTo>
                  <a:pt x="224966" y="419861"/>
                </a:lnTo>
                <a:lnTo>
                  <a:pt x="215822" y="419861"/>
                </a:lnTo>
                <a:lnTo>
                  <a:pt x="174800" y="410333"/>
                </a:lnTo>
                <a:lnTo>
                  <a:pt x="139615" y="394388"/>
                </a:lnTo>
                <a:lnTo>
                  <a:pt x="86763" y="347193"/>
                </a:lnTo>
                <a:lnTo>
                  <a:pt x="57283" y="286163"/>
                </a:lnTo>
                <a:lnTo>
                  <a:pt x="51191" y="219187"/>
                </a:lnTo>
                <a:lnTo>
                  <a:pt x="51191" y="319810"/>
                </a:lnTo>
                <a:lnTo>
                  <a:pt x="88963" y="376042"/>
                </a:lnTo>
                <a:lnTo>
                  <a:pt x="146573" y="416959"/>
                </a:lnTo>
                <a:lnTo>
                  <a:pt x="182896" y="430118"/>
                </a:lnTo>
                <a:lnTo>
                  <a:pt x="224204" y="437387"/>
                </a:lnTo>
                <a:lnTo>
                  <a:pt x="244778" y="437387"/>
                </a:lnTo>
                <a:lnTo>
                  <a:pt x="287426" y="429683"/>
                </a:lnTo>
                <a:lnTo>
                  <a:pt x="324754" y="415572"/>
                </a:lnTo>
                <a:lnTo>
                  <a:pt x="383275" y="371638"/>
                </a:lnTo>
                <a:lnTo>
                  <a:pt x="404383" y="343564"/>
                </a:lnTo>
                <a:lnTo>
                  <a:pt x="417744" y="317059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34094" y="3135249"/>
            <a:ext cx="3875404" cy="972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46B86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 err="1">
                <a:solidFill>
                  <a:srgbClr val="646B86"/>
                </a:solidFill>
                <a:latin typeface="Verdana"/>
                <a:cs typeface="Verdana"/>
              </a:rPr>
              <a:t>модуль</a:t>
            </a:r>
            <a:r>
              <a:rPr sz="1800" b="1" spc="-90" dirty="0">
                <a:solidFill>
                  <a:srgbClr val="646B86"/>
                </a:solidFill>
                <a:latin typeface="Verdana"/>
                <a:cs typeface="Verdana"/>
              </a:rPr>
              <a:t> </a:t>
            </a:r>
            <a:r>
              <a:rPr sz="1800" b="1" spc="-5" dirty="0" smtClean="0">
                <a:solidFill>
                  <a:srgbClr val="646B86"/>
                </a:solidFill>
                <a:latin typeface="Verdana"/>
                <a:cs typeface="Verdana"/>
              </a:rPr>
              <a:t>1</a:t>
            </a:r>
            <a:r>
              <a:rPr lang="de-DE" sz="1800" b="1" spc="-5" dirty="0" smtClean="0">
                <a:solidFill>
                  <a:srgbClr val="646B86"/>
                </a:solidFill>
                <a:latin typeface="Verdana"/>
                <a:cs typeface="Verdana"/>
              </a:rPr>
              <a:t>1</a:t>
            </a:r>
            <a:r>
              <a:rPr sz="1800" b="1" spc="-5" dirty="0" smtClean="0">
                <a:solidFill>
                  <a:srgbClr val="646B86"/>
                </a:solidFill>
                <a:latin typeface="Verdana"/>
                <a:cs typeface="Verdana"/>
              </a:rPr>
              <a:t>:</a:t>
            </a:r>
            <a:endParaRPr sz="180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090"/>
              </a:spcBef>
            </a:pPr>
            <a:r>
              <a:rPr lang="ru-RU" b="1" spc="-5" dirty="0">
                <a:solidFill>
                  <a:srgbClr val="646B86"/>
                </a:solidFill>
                <a:latin typeface="Verdana"/>
                <a:cs typeface="Verdana"/>
              </a:rPr>
              <a:t>Жизнь с психозом и профилактика рецидива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7" name="object 14"/>
          <p:cNvSpPr txBox="1">
            <a:spLocks noGrp="1"/>
          </p:cNvSpPr>
          <p:nvPr>
            <p:ph type="title"/>
          </p:nvPr>
        </p:nvSpPr>
        <p:spPr>
          <a:xfrm>
            <a:off x="1451228" y="1537334"/>
            <a:ext cx="624078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75" dirty="0"/>
              <a:t> </a:t>
            </a:r>
            <a:r>
              <a:rPr sz="3600" spc="-5" dirty="0"/>
              <a:t>терапия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Inhaltsplatzhalter 2"/>
          <p:cNvSpPr txBox="1">
            <a:spLocks/>
          </p:cNvSpPr>
          <p:nvPr/>
        </p:nvSpPr>
        <p:spPr bwMode="auto">
          <a:xfrm>
            <a:off x="252425" y="1342791"/>
            <a:ext cx="8639175" cy="2737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Сколько людей психически больны</a:t>
            </a: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?</a:t>
            </a:r>
            <a:endParaRPr lang="de-DE" altLang="de-DE" dirty="0" smtClean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algn="ctr" eaLnBrk="0" fontAlgn="base" hangingPunct="0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endParaRPr lang="ru-RU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algn="ctr" eaLnBrk="0" fontAlgn="base" hangingPunct="0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Как вы думаете?</a:t>
            </a: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3315" name="Titel 1"/>
          <p:cNvSpPr>
            <a:spLocks noGrp="1"/>
          </p:cNvSpPr>
          <p:nvPr>
            <p:ph type="title"/>
          </p:nvPr>
        </p:nvSpPr>
        <p:spPr>
          <a:xfrm>
            <a:off x="0" y="186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Иметь проблемы психического характера это «нормально»?</a:t>
            </a:r>
            <a:endParaRPr lang="en-US" altLang="de-DE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 txBox="1">
            <a:spLocks/>
          </p:cNvSpPr>
          <p:nvPr/>
        </p:nvSpPr>
        <p:spPr bwMode="auto">
          <a:xfrm>
            <a:off x="250825" y="1342680"/>
            <a:ext cx="8642350" cy="5405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Сколько людей психически больны?</a:t>
            </a: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Научное исследование </a:t>
            </a:r>
            <a:r>
              <a:rPr lang="en-US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2014 </a:t>
            </a:r>
            <a: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(Jacobi et al., </a:t>
            </a:r>
            <a:r>
              <a:rPr lang="en-US" altLang="de-DE" i="1" dirty="0" err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Nervenarzt</a:t>
            </a:r>
            <a:r>
              <a:rPr lang="en-US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1</a:t>
            </a:r>
            <a: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, 2014) </a:t>
            </a: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</a:t>
            </a: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показало</a:t>
            </a:r>
            <a:r>
              <a:rPr lang="en-US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:</a:t>
            </a: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endParaRPr lang="ru-RU" altLang="de-DE" dirty="0" smtClean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tabLst>
                <a:tab pos="84138" algn="l"/>
              </a:tabLst>
            </a:pP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Если брать во внимание людей, у которых проявляются отдельные симптомы психических </a:t>
            </a: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расстройств</a:t>
            </a:r>
            <a:r>
              <a:rPr lang="de-DE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</a:t>
            </a: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то </a:t>
            </a: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эти цифры гораздо выше.</a:t>
            </a:r>
            <a: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/>
            </a:r>
            <a:b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</a:br>
            <a: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/>
            </a:r>
            <a:br>
              <a:rPr lang="en-US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</a:br>
            <a:endParaRPr lang="en-US" altLang="de-DE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469070"/>
              </p:ext>
            </p:extLst>
          </p:nvPr>
        </p:nvGraphicFramePr>
        <p:xfrm>
          <a:off x="250837" y="2532924"/>
          <a:ext cx="8651875" cy="2843313"/>
        </p:xfrm>
        <a:graphic>
          <a:graphicData uri="http://schemas.openxmlformats.org/drawingml/2006/table">
            <a:tbl>
              <a:tblPr/>
              <a:tblGrid>
                <a:gridCol w="7650163"/>
                <a:gridCol w="1001712"/>
              </a:tblGrid>
              <a:tr h="466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Доля людей, страдающих психическими расстройствами в течение последнего года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28%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24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Депрессия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наиболее распространенное психическое расстройство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10.6%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86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Психоз 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включая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среди прочих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шизофрению и органический психоз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2.6%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99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Процент подгруппы, в которой было поставлено одновременно несколько диагнозов психического расстройства в этот период времени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1443" marR="91443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80" name="Titel 1"/>
          <p:cNvSpPr>
            <a:spLocks noGrp="1"/>
          </p:cNvSpPr>
          <p:nvPr>
            <p:ph type="title"/>
          </p:nvPr>
        </p:nvSpPr>
        <p:spPr>
          <a:xfrm>
            <a:off x="0" y="185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Иметь проблемы психического характера это «нормально»?</a:t>
            </a:r>
            <a:endParaRPr lang="en-US" altLang="de-DE" dirty="0" smtClean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9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>
          <a:xfrm>
            <a:off x="0" y="182"/>
            <a:ext cx="9144000" cy="792896"/>
          </a:xfrm>
        </p:spPr>
        <p:txBody>
          <a:bodyPr anchor="ctr"/>
          <a:lstStyle/>
          <a:p>
            <a:r>
              <a:rPr lang="ru-RU" altLang="de-DE" dirty="0" smtClean="0"/>
              <a:t>Что </a:t>
            </a:r>
            <a:r>
              <a:rPr lang="ru-RU" altLang="de-DE" dirty="0"/>
              <a:t>такое </a:t>
            </a:r>
            <a:r>
              <a:rPr lang="ru-RU" altLang="de-DE" dirty="0" smtClean="0"/>
              <a:t>стигматизация и </a:t>
            </a:r>
            <a:br>
              <a:rPr lang="ru-RU" altLang="de-DE" dirty="0" smtClean="0"/>
            </a:br>
            <a:r>
              <a:rPr lang="ru-RU" altLang="de-DE" dirty="0" smtClean="0"/>
              <a:t>самостигматизация?</a:t>
            </a:r>
            <a:endParaRPr lang="en-US" altLang="de-DE" dirty="0" smtClean="0"/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250825" y="1342761"/>
            <a:ext cx="8642350" cy="4530153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ru-RU" altLang="de-DE" b="1" dirty="0">
                <a:solidFill>
                  <a:srgbClr val="006699"/>
                </a:solidFill>
              </a:rPr>
              <a:t>Стигма= слово от др.-греч.: </a:t>
            </a:r>
            <a:r>
              <a:rPr lang="ru-RU" altLang="de-DE" dirty="0"/>
              <a:t>«клеймо, пятно, отметина</a:t>
            </a:r>
            <a:r>
              <a:rPr lang="ru-RU" altLang="de-DE" dirty="0" smtClean="0"/>
              <a:t>».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b="1" dirty="0">
                <a:solidFill>
                  <a:srgbClr val="006699"/>
                </a:solidFill>
              </a:rPr>
              <a:t>Стигматизация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b="1" dirty="0" smtClean="0">
                <a:solidFill>
                  <a:srgbClr val="006699"/>
                </a:solidFill>
              </a:rPr>
              <a:t>= </a:t>
            </a:r>
            <a:r>
              <a:rPr lang="ru-RU" altLang="de-DE" dirty="0"/>
              <a:t>возникает, когда людей или групп объединяют негативные атрибуты</a:t>
            </a:r>
            <a:r>
              <a:rPr lang="ru-RU" altLang="de-DE" dirty="0" smtClean="0"/>
              <a:t>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>
                <a:cs typeface="Times New Roman" pitchFamily="18" charset="0"/>
              </a:rPr>
              <a:t>Это происходит обычно из-за отсутствия критической оценки с действительностью.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>
                <a:cs typeface="Times New Roman" pitchFamily="18" charset="0"/>
              </a:rPr>
              <a:t>Стигматизация может понизить самооценку человека и/или отдалить его от общества.</a:t>
            </a:r>
            <a:endParaRPr lang="en-US" altLang="de-DE" dirty="0"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 smtClean="0">
                <a:cs typeface="Times New Roman" pitchFamily="18" charset="0"/>
              </a:rPr>
              <a:t>«</a:t>
            </a:r>
            <a:r>
              <a:rPr lang="ru-RU" altLang="de-DE" dirty="0">
                <a:cs typeface="Times New Roman" pitchFamily="18" charset="0"/>
              </a:rPr>
              <a:t>Самостигматизация» опреСтигма может каснуться групп людей с некоторыми заболеваниями (напр., ВИЧ), людей с ограниченными </a:t>
            </a:r>
            <a:r>
              <a:rPr lang="ru-RU" altLang="de-DE" dirty="0" smtClean="0">
                <a:cs typeface="Times New Roman" pitchFamily="18" charset="0"/>
              </a:rPr>
              <a:t>возможностями или </a:t>
            </a:r>
            <a:r>
              <a:rPr lang="ru-RU" altLang="de-DE" dirty="0">
                <a:cs typeface="Times New Roman" pitchFamily="18" charset="0"/>
              </a:rPr>
              <a:t>с психическими </a:t>
            </a:r>
            <a:r>
              <a:rPr lang="ru-RU" altLang="de-DE" dirty="0" smtClean="0">
                <a:cs typeface="Times New Roman" pitchFamily="18" charset="0"/>
              </a:rPr>
              <a:t>заболеваниями</a:t>
            </a:r>
            <a:endParaRPr lang="en-US" altLang="de-DE" dirty="0" smtClean="0"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 smtClean="0">
                <a:cs typeface="Times New Roman" pitchFamily="18" charset="0"/>
              </a:rPr>
              <a:t>деляется как совокупность реакций, которые человек усвоил обществом, интернализировал и испытыл на себе извне настолько сильно, что он чувствует себя в каком-то отношении «хуже» других.</a:t>
            </a:r>
            <a:endParaRPr lang="en-US" altLang="de-DE" dirty="0" smtClean="0"/>
          </a:p>
        </p:txBody>
      </p:sp>
      <p:pic>
        <p:nvPicPr>
          <p:cNvPr id="17412" name="Grafik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2276" y="181"/>
            <a:ext cx="1462087" cy="134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1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/>
          <a:srcRect r="13127"/>
          <a:stretch>
            <a:fillRect/>
          </a:stretch>
        </p:blipFill>
        <p:spPr bwMode="auto">
          <a:xfrm>
            <a:off x="3938588" y="5108575"/>
            <a:ext cx="1268412" cy="13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0" y="179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Стигма по отношению к людям, страдающих психозом</a:t>
            </a:r>
            <a:endParaRPr lang="en-US" altLang="de-DE" dirty="0" smtClean="0"/>
          </a:p>
        </p:txBody>
      </p:sp>
      <p:sp>
        <p:nvSpPr>
          <p:cNvPr id="19459" name="Inhaltsplatzhalter 2"/>
          <p:cNvSpPr>
            <a:spLocks noGrp="1"/>
          </p:cNvSpPr>
          <p:nvPr>
            <p:ph idx="1"/>
          </p:nvPr>
        </p:nvSpPr>
        <p:spPr>
          <a:xfrm>
            <a:off x="252425" y="917575"/>
            <a:ext cx="8639175" cy="3891387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У </a:t>
            </a:r>
            <a:r>
              <a:rPr lang="ru-RU" altLang="de-DE" dirty="0"/>
              <a:t>многих </a:t>
            </a:r>
            <a:r>
              <a:rPr lang="ru-RU" altLang="de-DE" dirty="0" smtClean="0"/>
              <a:t>людей термин </a:t>
            </a:r>
            <a:r>
              <a:rPr lang="ru-RU" altLang="de-DE" dirty="0"/>
              <a:t>психоз или шизофрения </a:t>
            </a:r>
            <a:r>
              <a:rPr lang="ru-RU" altLang="de-DE" dirty="0" smtClean="0"/>
              <a:t>связан с неправильным представлением. </a:t>
            </a:r>
            <a:r>
              <a:rPr lang="ru-RU" altLang="de-DE" dirty="0"/>
              <a:t>Из-за </a:t>
            </a:r>
            <a:r>
              <a:rPr lang="ru-RU" altLang="de-DE" dirty="0" smtClean="0"/>
              <a:t>предвзятого отношения в средствах </a:t>
            </a:r>
            <a:r>
              <a:rPr lang="ru-RU" altLang="de-DE" dirty="0"/>
              <a:t>массовой информации люди с психозом часто </a:t>
            </a:r>
            <a:r>
              <a:rPr lang="ru-RU" altLang="de-DE" dirty="0" smtClean="0"/>
              <a:t>воспринимаются опасными </a:t>
            </a:r>
            <a:r>
              <a:rPr lang="ru-RU" altLang="de-DE" dirty="0"/>
              <a:t>и </a:t>
            </a:r>
            <a:r>
              <a:rPr lang="ru-RU" altLang="de-DE" dirty="0" smtClean="0"/>
              <a:t>непредсказуемыми.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>
                <a:solidFill>
                  <a:srgbClr val="006699"/>
                </a:solidFill>
              </a:rPr>
              <a:t>Распространенные</a:t>
            </a:r>
            <a:r>
              <a:rPr lang="ru-RU" altLang="de-DE" dirty="0">
                <a:solidFill>
                  <a:srgbClr val="006699"/>
                </a:solidFill>
              </a:rPr>
              <a:t>, но ложные предположения о людях, которые страдают психозом:</a:t>
            </a:r>
            <a:endParaRPr lang="en-US" altLang="de-DE" dirty="0" smtClean="0">
              <a:solidFill>
                <a:srgbClr val="006699"/>
              </a:solidFill>
            </a:endParaRP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Они</a:t>
            </a:r>
            <a:r>
              <a:rPr lang="en-US" altLang="de-DE" dirty="0" smtClean="0"/>
              <a:t>…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... опасны </a:t>
            </a:r>
            <a:r>
              <a:rPr lang="ru-RU" altLang="de-DE" dirty="0"/>
              <a:t>и непредсказуемы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... это </a:t>
            </a:r>
            <a:r>
              <a:rPr lang="ru-RU" altLang="de-DE" dirty="0"/>
              <a:t>расстройство личности, связанное с её расщеплением (при </a:t>
            </a:r>
            <a:r>
              <a:rPr lang="de-DE" altLang="de-DE" dirty="0"/>
              <a:t> </a:t>
            </a:r>
            <a:r>
              <a:rPr lang="de-DE" altLang="de-DE" dirty="0" smtClean="0"/>
              <a:t> </a:t>
            </a:r>
            <a:r>
              <a:rPr lang="ru-RU" altLang="de-DE" dirty="0" smtClean="0"/>
              <a:t>психозе</a:t>
            </a:r>
            <a:r>
              <a:rPr lang="ru-RU" altLang="de-DE" dirty="0"/>
              <a:t>)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... без </a:t>
            </a:r>
            <a:r>
              <a:rPr lang="ru-RU" altLang="de-DE" dirty="0"/>
              <a:t>интеллекта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... прибывают </a:t>
            </a:r>
            <a:r>
              <a:rPr lang="ru-RU" altLang="de-DE" dirty="0"/>
              <a:t>в этом состояние постоянно</a:t>
            </a:r>
            <a:endParaRPr lang="en-US" altLang="de-DE" dirty="0" smtClean="0"/>
          </a:p>
        </p:txBody>
      </p:sp>
      <p:sp>
        <p:nvSpPr>
          <p:cNvPr id="19461" name="Rechteck 1"/>
          <p:cNvSpPr>
            <a:spLocks noChangeArrowheads="1"/>
          </p:cNvSpPr>
          <p:nvPr/>
        </p:nvSpPr>
        <p:spPr bwMode="auto">
          <a:xfrm>
            <a:off x="3178041" y="6318643"/>
            <a:ext cx="278794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altLang="de-DE" b="1" dirty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Обоснованно? НЕТ!</a:t>
            </a:r>
            <a:endParaRPr lang="en-US" altLang="de-DE" b="1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2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nhaltsplatzhalter 2"/>
          <p:cNvSpPr>
            <a:spLocks noGrp="1"/>
          </p:cNvSpPr>
          <p:nvPr>
            <p:ph idx="1"/>
          </p:nvPr>
        </p:nvSpPr>
        <p:spPr>
          <a:xfrm>
            <a:off x="251174" y="1342680"/>
            <a:ext cx="8640763" cy="4900383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n-US" altLang="de-DE" dirty="0" smtClean="0">
                <a:solidFill>
                  <a:srgbClr val="006699"/>
                </a:solidFill>
              </a:rPr>
              <a:t>…</a:t>
            </a:r>
            <a:r>
              <a:rPr lang="ru-RU" altLang="de-DE" dirty="0">
                <a:solidFill>
                  <a:srgbClr val="006699"/>
                </a:solidFill>
              </a:rPr>
              <a:t>опасны и </a:t>
            </a:r>
            <a:r>
              <a:rPr lang="ru-RU" altLang="de-DE" dirty="0" smtClean="0">
                <a:solidFill>
                  <a:srgbClr val="006699"/>
                </a:solidFill>
              </a:rPr>
              <a:t>непредсказуемы</a:t>
            </a:r>
            <a:r>
              <a:rPr lang="en-US" altLang="de-DE" dirty="0" smtClean="0">
                <a:solidFill>
                  <a:srgbClr val="006699"/>
                </a:solidFill>
              </a:rPr>
              <a:t>?</a:t>
            </a:r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Люди </a:t>
            </a:r>
            <a:r>
              <a:rPr lang="ru-RU" altLang="de-DE" dirty="0"/>
              <a:t>с психозом, скорее, являются жертвами жестокого обращения и насилия, чем самими преступниками.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ru-RU" altLang="de-DE" u="sng" dirty="0" smtClean="0"/>
              <a:t>Однако</a:t>
            </a:r>
            <a:r>
              <a:rPr lang="en-US" altLang="de-DE" dirty="0" smtClean="0"/>
              <a:t>: </a:t>
            </a:r>
            <a:r>
              <a:rPr lang="ru-RU" altLang="de-DE" dirty="0" smtClean="0"/>
              <a:t>Если </a:t>
            </a:r>
            <a:r>
              <a:rPr lang="ru-RU" altLang="de-DE" dirty="0"/>
              <a:t>они преступники....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...</a:t>
            </a:r>
            <a:r>
              <a:rPr lang="ru-RU" altLang="de-DE" dirty="0"/>
              <a:t>газеты отдали ли бы больше предпочтения сообщать об этом, потому что это улучшает их заголовок: тип преступления может осуществлятся менее понятным и более своеобразным путем (напр., </a:t>
            </a:r>
            <a:r>
              <a:rPr lang="ru-RU" altLang="de-DE" dirty="0" smtClean="0"/>
              <a:t>нападение </a:t>
            </a:r>
            <a:r>
              <a:rPr lang="ru-RU" altLang="de-DE" dirty="0"/>
              <a:t>на Джона Леннона психически больным преступником</a:t>
            </a:r>
            <a:r>
              <a:rPr lang="ru-RU" altLang="de-DE" dirty="0" smtClean="0"/>
              <a:t>).</a:t>
            </a:r>
            <a:endParaRPr lang="en-US" altLang="de-DE" dirty="0" smtClean="0"/>
          </a:p>
          <a:p>
            <a:pPr marL="179388" indent="0">
              <a:spcBef>
                <a:spcPts val="1200"/>
              </a:spcBef>
            </a:pPr>
            <a:r>
              <a:rPr lang="ru-RU" altLang="de-DE" dirty="0" smtClean="0"/>
              <a:t>Стратегия </a:t>
            </a:r>
            <a:r>
              <a:rPr lang="ru-RU" altLang="de-DE" dirty="0"/>
              <a:t>юристов для оправдания актов преступления на основе психического заболевания (правда или нет) иногда усиливает это впечатление.</a:t>
            </a:r>
            <a:endParaRPr lang="en-US" altLang="de-DE" dirty="0" smtClean="0"/>
          </a:p>
        </p:txBody>
      </p:sp>
      <p:sp>
        <p:nvSpPr>
          <p:cNvPr id="20483" name="Titel 1"/>
          <p:cNvSpPr>
            <a:spLocks noGrp="1"/>
          </p:cNvSpPr>
          <p:nvPr>
            <p:ph type="title"/>
          </p:nvPr>
        </p:nvSpPr>
        <p:spPr>
          <a:xfrm>
            <a:off x="0" y="175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Стигма по отношению к людям, страдающих психозом</a:t>
            </a:r>
            <a:endParaRPr lang="de-DE" altLang="de-DE" dirty="0" smtClean="0"/>
          </a:p>
        </p:txBody>
      </p:sp>
      <p:sp>
        <p:nvSpPr>
          <p:cNvPr id="8" name="Rechteck 1"/>
          <p:cNvSpPr>
            <a:spLocks noChangeArrowheads="1"/>
          </p:cNvSpPr>
          <p:nvPr/>
        </p:nvSpPr>
        <p:spPr bwMode="auto">
          <a:xfrm>
            <a:off x="3178041" y="6318643"/>
            <a:ext cx="278794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altLang="de-DE" b="1" dirty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Обоснованно? НЕТ!</a:t>
            </a:r>
            <a:endParaRPr lang="en-US" altLang="de-DE" b="1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252425" y="917575"/>
            <a:ext cx="8891575" cy="5708760"/>
          </a:xfrm>
        </p:spPr>
        <p:txBody>
          <a:bodyPr/>
          <a:lstStyle/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de-DE" altLang="de-DE" dirty="0" smtClean="0">
                <a:solidFill>
                  <a:srgbClr val="006699"/>
                </a:solidFill>
              </a:rPr>
              <a:t>…</a:t>
            </a:r>
            <a:r>
              <a:rPr lang="ru-RU" altLang="de-DE" dirty="0" smtClean="0">
                <a:solidFill>
                  <a:srgbClr val="006699"/>
                </a:solidFill>
              </a:rPr>
              <a:t>.множественное расстройство</a:t>
            </a:r>
            <a:r>
              <a:rPr lang="en-US" altLang="de-DE" dirty="0" smtClean="0">
                <a:solidFill>
                  <a:srgbClr val="006699"/>
                </a:solidFill>
              </a:rPr>
              <a:t>: </a:t>
            </a:r>
            <a:r>
              <a:rPr lang="ru-RU" altLang="ja-JP" dirty="0" smtClean="0"/>
              <a:t>В обществе слово </a:t>
            </a:r>
            <a:r>
              <a:rPr lang="ru-RU" altLang="ja-JP" dirty="0"/>
              <a:t>шизофреник </a:t>
            </a:r>
            <a:r>
              <a:rPr lang="ru-RU" altLang="ja-JP" dirty="0" smtClean="0"/>
              <a:t>(от греч</a:t>
            </a:r>
            <a:r>
              <a:rPr lang="ru-RU" altLang="ja-JP" dirty="0"/>
              <a:t>. </a:t>
            </a:r>
            <a:r>
              <a:rPr lang="ru-RU" altLang="ja-JP" dirty="0" smtClean="0"/>
              <a:t>Мысль и расщеплнеие) </a:t>
            </a:r>
            <a:r>
              <a:rPr lang="ru-RU" altLang="ja-JP" dirty="0"/>
              <a:t>часто приравнивается к «</a:t>
            </a:r>
            <a:r>
              <a:rPr lang="ru-RU" altLang="ja-JP" dirty="0" smtClean="0"/>
              <a:t>раздвоеннию </a:t>
            </a:r>
            <a:r>
              <a:rPr lang="ru-RU" altLang="ja-JP" dirty="0"/>
              <a:t>личности» и поэтому используется </a:t>
            </a:r>
            <a:r>
              <a:rPr lang="ru-RU" altLang="ja-JP" b="1" dirty="0"/>
              <a:t>неправильно</a:t>
            </a:r>
            <a:r>
              <a:rPr lang="ru-RU" altLang="ja-JP" dirty="0"/>
              <a:t>. Это </a:t>
            </a:r>
            <a:r>
              <a:rPr lang="ru-RU" altLang="ja-JP" b="1" dirty="0"/>
              <a:t>не</a:t>
            </a:r>
            <a:r>
              <a:rPr lang="ru-RU" altLang="ja-JP" dirty="0"/>
              <a:t> то же самое </a:t>
            </a:r>
            <a:r>
              <a:rPr lang="ru-RU" altLang="ja-JP" dirty="0" smtClean="0"/>
              <a:t>заболевание</a:t>
            </a:r>
            <a:r>
              <a:rPr lang="ru-RU" altLang="ja-JP" dirty="0"/>
              <a:t>! </a:t>
            </a:r>
            <a:r>
              <a:rPr lang="ru-RU" altLang="ja-JP" dirty="0" smtClean="0"/>
              <a:t>Во-первых </a:t>
            </a:r>
            <a:r>
              <a:rPr lang="ru-RU" altLang="ja-JP" dirty="0"/>
              <a:t>множественное расстройство личности довольно спорное заболевание </a:t>
            </a:r>
            <a:r>
              <a:rPr lang="ru-RU" altLang="ja-JP" dirty="0" smtClean="0"/>
              <a:t>и </a:t>
            </a:r>
            <a:r>
              <a:rPr lang="ru-RU" altLang="ja-JP" dirty="0"/>
              <a:t>до сих пор вызывает бурные дискуссии. Во-вторых, этот симптом не относится к симптомам шизофрении или психоза</a:t>
            </a:r>
            <a:r>
              <a:rPr lang="ru-RU" altLang="ja-JP" dirty="0" smtClean="0"/>
              <a:t>. </a:t>
            </a:r>
            <a:endParaRPr lang="de-DE" altLang="ja-JP" dirty="0" smtClean="0"/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n-US" altLang="de-DE" dirty="0" smtClean="0">
                <a:solidFill>
                  <a:srgbClr val="006699"/>
                </a:solidFill>
              </a:rPr>
              <a:t>…</a:t>
            </a:r>
            <a:r>
              <a:rPr lang="ru-RU" altLang="de-DE" dirty="0" smtClean="0">
                <a:solidFill>
                  <a:srgbClr val="006699"/>
                </a:solidFill>
              </a:rPr>
              <a:t>без </a:t>
            </a:r>
            <a:r>
              <a:rPr lang="ru-RU" altLang="de-DE" dirty="0">
                <a:solidFill>
                  <a:srgbClr val="006699"/>
                </a:solidFill>
              </a:rPr>
              <a:t>интеллекта</a:t>
            </a:r>
            <a:r>
              <a:rPr lang="en-US" altLang="de-DE" dirty="0" smtClean="0">
                <a:solidFill>
                  <a:srgbClr val="006699"/>
                </a:solidFill>
              </a:rPr>
              <a:t>: </a:t>
            </a:r>
            <a:r>
              <a:rPr lang="ru-RU" altLang="de-DE" dirty="0"/>
              <a:t>Развитие психических расстройств не имеет отношения к интеллекту. Так же, как в общей популяции, многие люди, которые страдают психозом, имеют уровень интеллекта выше среднего</a:t>
            </a:r>
            <a:r>
              <a:rPr lang="ru-RU" altLang="de-DE" dirty="0" smtClean="0"/>
              <a:t>.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ru-RU" altLang="de-DE" b="1" dirty="0" smtClean="0">
                <a:solidFill>
                  <a:srgbClr val="006699"/>
                </a:solidFill>
              </a:rPr>
              <a:t>Обоснованно</a:t>
            </a:r>
            <a:r>
              <a:rPr lang="ru-RU" altLang="de-DE" b="1" dirty="0">
                <a:solidFill>
                  <a:srgbClr val="006699"/>
                </a:solidFill>
              </a:rPr>
              <a:t>? НЕТ!</a:t>
            </a:r>
            <a:endParaRPr lang="en-US" altLang="de-DE" b="1" dirty="0" smtClean="0">
              <a:solidFill>
                <a:srgbClr val="006699"/>
              </a:solidFill>
            </a:endParaRP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ru-RU" altLang="de-DE" dirty="0"/>
              <a:t>Основные симптомы психоза и шизофрении</a:t>
            </a:r>
            <a:r>
              <a:rPr lang="ru-RU" altLang="de-DE" dirty="0" smtClean="0"/>
              <a:t>: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ru-RU" altLang="de-DE" b="1" dirty="0"/>
              <a:t>Галлюцинации</a:t>
            </a:r>
            <a:r>
              <a:rPr lang="en-US" altLang="de-DE" b="1" dirty="0" smtClean="0"/>
              <a:t>: </a:t>
            </a:r>
            <a:r>
              <a:rPr lang="ru-RU" altLang="de-DE" dirty="0" smtClean="0"/>
              <a:t>напр. слышать голоса</a:t>
            </a:r>
            <a:r>
              <a:rPr lang="en-US" altLang="de-DE" dirty="0" smtClean="0"/>
              <a:t> </a:t>
            </a:r>
            <a:endParaRPr lang="en-US" altLang="de-DE" dirty="0" smtClean="0">
              <a:solidFill>
                <a:srgbClr val="FF6600"/>
              </a:solidFill>
            </a:endParaRPr>
          </a:p>
          <a:p>
            <a:pPr marL="179388" indent="3175" eaLnBrk="1" hangingPunct="1">
              <a:defRPr/>
            </a:pPr>
            <a:r>
              <a:rPr lang="ru-RU" altLang="de-DE" b="1" dirty="0" smtClean="0"/>
              <a:t>Бред</a:t>
            </a:r>
            <a:r>
              <a:rPr lang="en-US" altLang="de-DE" b="1" dirty="0" smtClean="0"/>
              <a:t>: </a:t>
            </a:r>
            <a:r>
              <a:rPr lang="ru-RU" altLang="de-DE" dirty="0" smtClean="0"/>
              <a:t>напр. будучи </a:t>
            </a:r>
            <a:r>
              <a:rPr lang="ru-RU" altLang="de-DE" dirty="0"/>
              <a:t>убежденным в преследовании со </a:t>
            </a:r>
            <a:r>
              <a:rPr lang="ru-RU" altLang="de-DE" dirty="0" smtClean="0"/>
              <a:t>стороны</a:t>
            </a:r>
            <a:r>
              <a:rPr lang="de-DE" altLang="de-DE" dirty="0"/>
              <a:t> </a:t>
            </a:r>
            <a:r>
              <a:rPr lang="ru-RU" altLang="de-DE" dirty="0" smtClean="0"/>
              <a:t>секретной </a:t>
            </a:r>
            <a:r>
              <a:rPr lang="ru-RU" altLang="de-DE" dirty="0"/>
              <a:t>службы или в избрании </a:t>
            </a:r>
            <a:r>
              <a:rPr lang="ru-RU" altLang="de-DE" dirty="0" smtClean="0"/>
              <a:t>с целбю спасения мира</a:t>
            </a:r>
          </a:p>
          <a:p>
            <a:pPr marL="179388" indent="3175" eaLnBrk="1" hangingPunct="1">
              <a:defRPr/>
            </a:pPr>
            <a:r>
              <a:rPr lang="ru-RU" altLang="de-DE" b="1" dirty="0" smtClean="0"/>
              <a:t>Другие </a:t>
            </a:r>
            <a:r>
              <a:rPr lang="ru-RU" altLang="de-DE" b="1" dirty="0"/>
              <a:t>(неспецифические) </a:t>
            </a:r>
            <a:r>
              <a:rPr lang="ru-RU" altLang="de-DE" b="1" dirty="0" smtClean="0"/>
              <a:t>симптомы: </a:t>
            </a:r>
            <a:r>
              <a:rPr lang="ru-RU" altLang="de-DE" dirty="0" smtClean="0"/>
              <a:t>напр. депрессия</a:t>
            </a:r>
            <a:r>
              <a:rPr lang="en-US" altLang="de-DE" dirty="0" smtClean="0"/>
              <a:t>, </a:t>
            </a:r>
            <a:r>
              <a:rPr lang="ru-RU" altLang="de-DE" dirty="0" smtClean="0"/>
              <a:t>трудности </a:t>
            </a:r>
            <a:r>
              <a:rPr lang="ru-RU" altLang="de-DE" dirty="0"/>
              <a:t>с речью и вниманием</a:t>
            </a:r>
            <a:endParaRPr lang="en-US" altLang="de-DE" dirty="0" smtClean="0"/>
          </a:p>
          <a:p>
            <a:pPr marL="358775" indent="-179388">
              <a:spcBef>
                <a:spcPts val="1200"/>
              </a:spcBef>
              <a:defRPr/>
            </a:pPr>
            <a:endParaRPr lang="de-DE" altLang="de-DE" dirty="0" smtClean="0"/>
          </a:p>
        </p:txBody>
      </p:sp>
      <p:sp>
        <p:nvSpPr>
          <p:cNvPr id="21508" name="Titel 1"/>
          <p:cNvSpPr>
            <a:spLocks noGrp="1"/>
          </p:cNvSpPr>
          <p:nvPr>
            <p:ph type="title"/>
          </p:nvPr>
        </p:nvSpPr>
        <p:spPr>
          <a:xfrm>
            <a:off x="0" y="154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Стигма по отношению к людям, страдающих психозом</a:t>
            </a:r>
            <a:endParaRPr lang="de-DE" altLang="de-DE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7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46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0" y="169"/>
            <a:ext cx="9144000" cy="792896"/>
          </a:xfrm>
        </p:spPr>
        <p:txBody>
          <a:bodyPr anchor="ctr"/>
          <a:lstStyle/>
          <a:p>
            <a:r>
              <a:rPr lang="ru-RU" altLang="de-DE" dirty="0"/>
              <a:t>Стигматизация - Что делать?</a:t>
            </a:r>
            <a:endParaRPr lang="en-US" altLang="de-DE" dirty="0" smtClean="0"/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>
          <a:xfrm>
            <a:off x="250825" y="1341090"/>
            <a:ext cx="8642350" cy="1946489"/>
          </a:xfrm>
        </p:spPr>
        <p:txBody>
          <a:bodyPr/>
          <a:lstStyle/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ru-RU" altLang="de-DE" dirty="0">
                <a:cs typeface="Times New Roman" pitchFamily="18" charset="0"/>
              </a:rPr>
              <a:t>Из-за предвзятого </a:t>
            </a:r>
            <a:r>
              <a:rPr lang="ru-RU" altLang="de-DE" dirty="0" smtClean="0">
                <a:cs typeface="Times New Roman" pitchFamily="18" charset="0"/>
              </a:rPr>
              <a:t>отношения и неправильного понимания в </a:t>
            </a:r>
            <a:r>
              <a:rPr lang="ru-RU" altLang="de-DE" dirty="0">
                <a:cs typeface="Times New Roman" pitchFamily="18" charset="0"/>
              </a:rPr>
              <a:t>средствах массовой информации </a:t>
            </a:r>
            <a:r>
              <a:rPr lang="ru-RU" altLang="de-DE" dirty="0" smtClean="0">
                <a:cs typeface="Times New Roman" pitchFamily="18" charset="0"/>
              </a:rPr>
              <a:t>люди, которых коснулась стигматизация, воспринимаются опасными </a:t>
            </a:r>
            <a:r>
              <a:rPr lang="ru-RU" altLang="de-DE" dirty="0">
                <a:cs typeface="Times New Roman" pitchFamily="18" charset="0"/>
              </a:rPr>
              <a:t>и </a:t>
            </a:r>
            <a:r>
              <a:rPr lang="ru-RU" altLang="de-DE" dirty="0" smtClean="0">
                <a:cs typeface="Times New Roman" pitchFamily="18" charset="0"/>
              </a:rPr>
              <a:t>непредсказуемыми.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ru-RU" altLang="de-DE" dirty="0" smtClean="0"/>
              <a:t>Проинформируйте себя о </a:t>
            </a:r>
            <a:r>
              <a:rPr lang="ru-RU" altLang="de-DE" dirty="0"/>
              <a:t>психозе. Таким образом, </a:t>
            </a:r>
            <a:r>
              <a:rPr lang="ru-RU" altLang="de-DE" dirty="0" smtClean="0"/>
              <a:t>Вы </a:t>
            </a:r>
            <a:r>
              <a:rPr lang="ru-RU" altLang="de-DE" dirty="0"/>
              <a:t>можете исправить неправильные предположения других людей, используя факты.</a:t>
            </a:r>
            <a:endParaRPr lang="en-US" altLang="de-DE" dirty="0" smtClean="0">
              <a:solidFill>
                <a:srgbClr val="006699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8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2425" y="1341133"/>
            <a:ext cx="8639175" cy="5189576"/>
          </a:xfrm>
        </p:spPr>
        <p:txBody>
          <a:bodyPr/>
          <a:lstStyle/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 smtClean="0"/>
              <a:t>Это </a:t>
            </a:r>
            <a:r>
              <a:rPr lang="ru-RU" altLang="de-DE" dirty="0"/>
              <a:t>ваше решение, говорите ли В</a:t>
            </a:r>
            <a:r>
              <a:rPr lang="ru-RU" altLang="de-DE" dirty="0" smtClean="0"/>
              <a:t>ы </a:t>
            </a:r>
            <a:r>
              <a:rPr lang="ru-RU" altLang="de-DE" dirty="0"/>
              <a:t>другим о своем диагнозе. Особенно, если </a:t>
            </a:r>
            <a:r>
              <a:rPr lang="ru-RU" altLang="de-DE" dirty="0" smtClean="0"/>
              <a:t>Вы </a:t>
            </a:r>
            <a:r>
              <a:rPr lang="ru-RU" altLang="de-DE" dirty="0"/>
              <a:t>не очень хорошо знаете человека, часто лучше просто описать </a:t>
            </a:r>
            <a:r>
              <a:rPr lang="ru-RU" altLang="de-DE" dirty="0" smtClean="0"/>
              <a:t>свое заболевание, </a:t>
            </a:r>
            <a:r>
              <a:rPr lang="ru-RU" altLang="de-DE" dirty="0"/>
              <a:t>а не использовать профессиональный термин, который часто может быть неправильно понят.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/>
              <a:t>Иногда прямое общение имеет смысл - напр. </a:t>
            </a:r>
            <a:r>
              <a:rPr lang="ru-RU" altLang="de-DE" dirty="0" smtClean="0"/>
              <a:t>когда </a:t>
            </a:r>
            <a:r>
              <a:rPr lang="ru-RU" altLang="de-DE" dirty="0"/>
              <a:t>у </a:t>
            </a:r>
            <a:r>
              <a:rPr lang="ru-RU" altLang="de-DE" dirty="0" smtClean="0"/>
              <a:t>Вас была ссора </a:t>
            </a:r>
            <a:r>
              <a:rPr lang="ru-RU" altLang="de-DE" dirty="0"/>
              <a:t>с кем-то во время острой фазы болезни, и </a:t>
            </a:r>
            <a:r>
              <a:rPr lang="ru-RU" altLang="de-DE" dirty="0" smtClean="0"/>
              <a:t>поэтому необходимо </a:t>
            </a:r>
            <a:r>
              <a:rPr lang="ru-RU" altLang="de-DE" dirty="0"/>
              <a:t>объяснение </a:t>
            </a:r>
            <a:r>
              <a:rPr lang="ru-RU" altLang="de-DE" dirty="0" smtClean="0"/>
              <a:t>Вашего </a:t>
            </a:r>
            <a:r>
              <a:rPr lang="ru-RU" altLang="de-DE" dirty="0"/>
              <a:t>поведения.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/>
              <a:t>Говоря о </a:t>
            </a:r>
            <a:r>
              <a:rPr lang="ru-RU" altLang="de-DE" dirty="0" smtClean="0"/>
              <a:t>Вашем </a:t>
            </a:r>
            <a:r>
              <a:rPr lang="ru-RU" altLang="de-DE" dirty="0"/>
              <a:t>расстройстве с </a:t>
            </a:r>
            <a:r>
              <a:rPr lang="ru-RU" altLang="de-DE" dirty="0" smtClean="0"/>
              <a:t>людьми, </a:t>
            </a:r>
            <a:r>
              <a:rPr lang="ru-RU" altLang="de-DE" dirty="0"/>
              <a:t>которым </a:t>
            </a:r>
            <a:r>
              <a:rPr lang="ru-RU" altLang="de-DE" dirty="0" smtClean="0"/>
              <a:t>Вы доверяете, может </a:t>
            </a:r>
            <a:r>
              <a:rPr lang="ru-RU" altLang="de-DE" dirty="0"/>
              <a:t>быть важным для </a:t>
            </a:r>
            <a:r>
              <a:rPr lang="ru-RU" altLang="de-DE" dirty="0" smtClean="0"/>
              <a:t>Вас</a:t>
            </a:r>
            <a:r>
              <a:rPr lang="ru-RU" altLang="de-DE" dirty="0"/>
              <a:t>, потому </a:t>
            </a:r>
            <a:r>
              <a:rPr lang="ru-RU" altLang="de-DE" dirty="0" smtClean="0"/>
              <a:t>что...</a:t>
            </a:r>
            <a:endParaRPr lang="ru-RU" altLang="de-DE" dirty="0"/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/>
              <a:t>... это может </a:t>
            </a:r>
            <a:r>
              <a:rPr lang="ru-RU" altLang="de-DE" dirty="0" smtClean="0"/>
              <a:t>облегчить Вашу ситуацию.</a:t>
            </a:r>
            <a:endParaRPr lang="ru-RU" altLang="de-DE" dirty="0"/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/>
              <a:t>... другие </a:t>
            </a:r>
            <a:r>
              <a:rPr lang="ru-RU" altLang="de-DE" dirty="0" smtClean="0"/>
              <a:t> чаше всего лучше </a:t>
            </a:r>
            <a:r>
              <a:rPr lang="ru-RU" altLang="de-DE" dirty="0"/>
              <a:t>замечают ранние признаки начала психотической </a:t>
            </a:r>
            <a:r>
              <a:rPr lang="ru-RU" altLang="de-DE" dirty="0" smtClean="0"/>
              <a:t>фазы.</a:t>
            </a:r>
            <a:endParaRPr lang="en-US" altLang="de-DE" dirty="0" smtClean="0">
              <a:sym typeface="Wingdings" pitchFamily="2" charset="2"/>
            </a:endParaRPr>
          </a:p>
        </p:txBody>
      </p:sp>
      <p:grpSp>
        <p:nvGrpSpPr>
          <p:cNvPr id="24579" name="Group 40"/>
          <p:cNvGrpSpPr>
            <a:grpSpLocks/>
          </p:cNvGrpSpPr>
          <p:nvPr/>
        </p:nvGrpSpPr>
        <p:grpSpPr bwMode="auto">
          <a:xfrm>
            <a:off x="0" y="6173148"/>
            <a:ext cx="2382838" cy="475102"/>
            <a:chOff x="0" y="3957"/>
            <a:chExt cx="1457" cy="299"/>
          </a:xfrm>
        </p:grpSpPr>
        <p:sp>
          <p:nvSpPr>
            <p:cNvPr id="2458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5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</p:txBody>
        </p:sp>
        <p:pic>
          <p:nvPicPr>
            <p:cNvPr id="24583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4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300" dirty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ru-RU" altLang="de-DE" sz="1300" i="1" dirty="0" smtClean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Рабочий лист </a:t>
              </a:r>
              <a:r>
                <a:rPr lang="de-DE" altLang="de-DE" sz="1300" i="1" dirty="0" smtClean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11.1</a:t>
              </a:r>
              <a:endParaRPr lang="de-DE" altLang="de-DE" sz="1300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</p:txBody>
        </p:sp>
      </p:grpSp>
      <p:sp>
        <p:nvSpPr>
          <p:cNvPr id="24580" name="Titel 1"/>
          <p:cNvSpPr txBox="1">
            <a:spLocks/>
          </p:cNvSpPr>
          <p:nvPr/>
        </p:nvSpPr>
        <p:spPr bwMode="auto">
          <a:xfrm>
            <a:off x="0" y="162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</a:t>
            </a:r>
            <a:r>
              <a:rPr lang="ru-RU" altLang="de-DE" sz="2000" dirty="0" smtClean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Как) </a:t>
            </a: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я могу рассказать о своей болезни?</a:t>
            </a:r>
            <a:endParaRPr lang="en-US" altLang="de-DE" sz="2000" dirty="0">
              <a:solidFill>
                <a:srgbClr val="D16349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114800" y="6626335"/>
            <a:ext cx="50292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9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16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Inhaltsplatzhalter 2"/>
          <p:cNvSpPr>
            <a:spLocks noGrp="1"/>
          </p:cNvSpPr>
          <p:nvPr>
            <p:ph idx="1"/>
          </p:nvPr>
        </p:nvSpPr>
        <p:spPr>
          <a:xfrm>
            <a:off x="251114" y="1349036"/>
            <a:ext cx="8640763" cy="4757376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ru-RU" altLang="de-DE" dirty="0">
                <a:solidFill>
                  <a:srgbClr val="006699"/>
                </a:solidFill>
              </a:rPr>
              <a:t>Рекомендация: Расскажите о ваших симптомах, не говоря о </a:t>
            </a:r>
            <a:r>
              <a:rPr lang="ru-RU" altLang="de-DE" dirty="0" smtClean="0">
                <a:solidFill>
                  <a:srgbClr val="006699"/>
                </a:solidFill>
              </a:rPr>
              <a:t>диагнозе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/>
              <a:t>Особенно, если вы неочень хорошо знаете человека, рекомендуется описать свои симптомы, а не произносить (неоднозначное) название (шизофрения, психоз).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ru-RU" altLang="de-DE" dirty="0"/>
              <a:t>Чтобы быть в состоянии правильно объяснить вашу болезнь другим, вы должны сами стать в этом экспертом!</a:t>
            </a:r>
            <a:endParaRPr lang="de-DE" altLang="de-DE" dirty="0"/>
          </a:p>
        </p:txBody>
      </p:sp>
      <p:sp>
        <p:nvSpPr>
          <p:cNvPr id="26627" name="Titel 1"/>
          <p:cNvSpPr txBox="1">
            <a:spLocks/>
          </p:cNvSpPr>
          <p:nvPr/>
        </p:nvSpPr>
        <p:spPr bwMode="auto">
          <a:xfrm>
            <a:off x="0" y="145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10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3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4838219" y="1990980"/>
            <a:ext cx="259765" cy="108198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de-DE" sz="4400">
              <a:solidFill>
                <a:srgbClr val="646B86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25" y="1342804"/>
            <a:ext cx="8639175" cy="449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dirty="0" smtClean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Основные </a:t>
            </a:r>
            <a:r>
              <a:rPr lang="ru-RU" altLang="de-DE" dirty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симптомы психоза и шизофрении:</a:t>
            </a:r>
            <a:endParaRPr lang="en-US" altLang="de-DE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lvl="1" fontAlgn="base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ru-RU" altLang="de-DE" b="1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Галлюцинации</a:t>
            </a:r>
            <a:r>
              <a:rPr lang="ru-RU" altLang="de-DE" b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:</a:t>
            </a: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услышать, увидеть, почувствовать, попробовать вещи, которых не существует (напр., слышать голоса)</a:t>
            </a: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dirty="0" smtClean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Пример:</a:t>
            </a:r>
            <a:endParaRPr lang="de-DE" altLang="de-DE" dirty="0" smtClean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endParaRPr lang="ru-RU" altLang="de-DE" dirty="0" smtClean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  <a:p>
            <a:pPr marL="273050" lvl="0" indent="-27305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tabLst>
                <a:tab pos="722313" algn="l"/>
              </a:tabLst>
              <a:defRPr/>
            </a:pPr>
            <a:r>
              <a:rPr lang="de-DE" altLang="de-DE" kern="0" dirty="0">
                <a:solidFill>
                  <a:srgbClr val="000000"/>
                </a:solidFill>
                <a:ea typeface="MS PGothic" panose="020B0600070205080204" pitchFamily="34" charset="-128"/>
              </a:rPr>
              <a:t>???</a:t>
            </a: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endParaRPr lang="de-DE" altLang="de-DE" i="1" dirty="0" smtClean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i="1" dirty="0" smtClean="0">
                <a:solidFill>
                  <a:schemeClr val="bg1"/>
                </a:solidFill>
                <a:ea typeface="MS PGothic" pitchFamily="34" charset="-128"/>
                <a:cs typeface="Times New Roman" pitchFamily="18" charset="0"/>
              </a:rPr>
              <a:t>"</a:t>
            </a:r>
            <a:r>
              <a:rPr lang="ru-RU" altLang="de-DE" i="1" dirty="0">
                <a:solidFill>
                  <a:schemeClr val="bg1"/>
                </a:solidFill>
                <a:ea typeface="MS PGothic" pitchFamily="34" charset="-128"/>
                <a:cs typeface="Times New Roman" pitchFamily="18" charset="0"/>
              </a:rPr>
              <a:t>Примерно 15% населения испытывали галлюцинации, не будучи психически больным. Как я могу вам это описать? Это сравнимо с мышлением запоминающейся мелодии, но сильнее, так что вы думаете, что это реально. Или, это похоже на случай, котгда вы услышали звонок в дверь, когда с нетерпением ждете кого-тов гости, но никто на самом деле не звонил».</a:t>
            </a:r>
            <a:endParaRPr lang="en-US" altLang="de-DE" dirty="0">
              <a:solidFill>
                <a:schemeClr val="bg1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124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</a:t>
            </a:r>
            <a:r>
              <a:rPr lang="de-DE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2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4838219" y="1990980"/>
            <a:ext cx="259765" cy="108198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de-DE" sz="4400">
              <a:solidFill>
                <a:srgbClr val="646B86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25" y="1342804"/>
            <a:ext cx="8639175" cy="449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dirty="0" smtClean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Основные </a:t>
            </a:r>
            <a:r>
              <a:rPr lang="ru-RU" altLang="de-DE" dirty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симптомы психоза и шизофрении:</a:t>
            </a:r>
            <a:endParaRPr lang="en-US" altLang="de-DE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lvl="1" fontAlgn="base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ru-RU" altLang="de-DE" b="1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Галлюцинации</a:t>
            </a:r>
            <a:r>
              <a:rPr lang="ru-RU" altLang="de-DE" b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:</a:t>
            </a: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услышать, увидеть, почувствовать, попробовать вещи, которых не существует (напр., слышать голоса)</a:t>
            </a: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dirty="0" smtClean="0">
                <a:solidFill>
                  <a:srgbClr val="006699"/>
                </a:solidFill>
                <a:ea typeface="MS PGothic" pitchFamily="34" charset="-128"/>
                <a:cs typeface="Times New Roman" pitchFamily="18" charset="0"/>
              </a:rPr>
              <a:t>Пример:</a:t>
            </a:r>
          </a:p>
          <a:p>
            <a:pPr marL="1793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"Примерно 15% населения испытывали галлюцинации, не будучи психически больным. Как я могу вам это описать? Это сравнимо с мышлением запоминающейся мелодии, но сильнее, так что вы думаете, что это реально. Или, это похоже на случай, котгда вы услышали звонок в дверь, когда с нетерпением ждете кого-тов гости, но никто на самом деле не звонил».</a:t>
            </a:r>
            <a:endParaRPr lang="en-US" altLang="de-DE" dirty="0">
              <a:solidFill>
                <a:srgbClr val="006699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124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9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25" y="1342779"/>
            <a:ext cx="8639175" cy="449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fontAlgn="base">
              <a:spcBef>
                <a:spcPts val="1200"/>
              </a:spcBef>
              <a:spcAft>
                <a:spcPct val="0"/>
              </a:spcAft>
              <a:buFont typeface="Courier New" panose="02070309020205020404" pitchFamily="49" charset="0"/>
              <a:buNone/>
              <a:defRPr/>
            </a:pPr>
            <a:r>
              <a:rPr lang="ru-RU" altLang="de-DE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Бред</a:t>
            </a:r>
            <a:r>
              <a:rPr lang="ru-RU" altLang="de-DE" b="1" dirty="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Убедиться в том, что что-то не так (напр., вы должны быть выбраны для того, чтобы спасти мир или вас преследуют спецслужбы)</a:t>
            </a:r>
            <a:endParaRPr lang="de-DE" altLang="de-DE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Aft>
                <a:spcPct val="0"/>
              </a:spcAft>
              <a:buClr>
                <a:srgbClr val="D16349"/>
              </a:buClr>
              <a:buFont typeface="Wingdings" panose="05000000000000000000" pitchFamily="2" charset="2"/>
              <a:buChar char="Ø"/>
              <a:defRPr/>
            </a:pPr>
            <a:endParaRPr lang="de-DE" altLang="de-DE" dirty="0" smtClean="0">
              <a:solidFill>
                <a:srgbClr val="000000"/>
              </a:solidFill>
            </a:endParaRPr>
          </a:p>
          <a:p>
            <a:pPr indent="-904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defRPr/>
            </a:pPr>
            <a:r>
              <a:rPr lang="ru-RU" altLang="de-DE" dirty="0">
                <a:solidFill>
                  <a:srgbClr val="006699"/>
                </a:solidFill>
              </a:rPr>
              <a:t>Пример</a:t>
            </a:r>
            <a:r>
              <a:rPr lang="ru-RU" altLang="de-DE" dirty="0" smtClean="0">
                <a:solidFill>
                  <a:srgbClr val="006699"/>
                </a:solidFill>
              </a:rPr>
              <a:t>:</a:t>
            </a:r>
            <a:endParaRPr lang="ru-RU" altLang="de-DE" dirty="0">
              <a:solidFill>
                <a:srgbClr val="006699"/>
              </a:solidFill>
            </a:endParaRPr>
          </a:p>
        </p:txBody>
      </p:sp>
      <p:sp>
        <p:nvSpPr>
          <p:cNvPr id="33795" name="Titel 1"/>
          <p:cNvSpPr txBox="1">
            <a:spLocks/>
          </p:cNvSpPr>
          <p:nvPr/>
        </p:nvSpPr>
        <p:spPr bwMode="auto">
          <a:xfrm>
            <a:off x="0" y="99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3" name="Rechteck 2"/>
          <p:cNvSpPr/>
          <p:nvPr/>
        </p:nvSpPr>
        <p:spPr>
          <a:xfrm>
            <a:off x="4289711" y="3247509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???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3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25" y="1342779"/>
            <a:ext cx="8639175" cy="449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fontAlgn="base">
              <a:spcBef>
                <a:spcPts val="1200"/>
              </a:spcBef>
              <a:spcAft>
                <a:spcPct val="0"/>
              </a:spcAft>
              <a:buNone/>
              <a:defRPr/>
            </a:pPr>
            <a:r>
              <a:rPr lang="ru-RU" altLang="de-DE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Бред</a:t>
            </a:r>
            <a:r>
              <a:rPr lang="ru-RU" altLang="de-DE" b="1" dirty="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Убедиться в том, что что-то не так (напр., вы должны быть выбраны для того, чтобы спасти мир или вас преследуют спецслужбы)</a:t>
            </a:r>
            <a:endParaRPr lang="de-DE" altLang="de-DE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Aft>
                <a:spcPct val="0"/>
              </a:spcAft>
              <a:buClr>
                <a:srgbClr val="D16349"/>
              </a:buClr>
              <a:buFont typeface="Wingdings" panose="05000000000000000000" pitchFamily="2" charset="2"/>
              <a:buChar char="Ø"/>
              <a:defRPr/>
            </a:pPr>
            <a:endParaRPr lang="de-DE" altLang="de-DE" dirty="0" smtClean="0">
              <a:solidFill>
                <a:srgbClr val="000000"/>
              </a:solidFill>
            </a:endParaRPr>
          </a:p>
          <a:p>
            <a:pPr indent="-90488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defRPr/>
            </a:pPr>
            <a:r>
              <a:rPr lang="ru-RU" altLang="de-DE" dirty="0">
                <a:solidFill>
                  <a:srgbClr val="006699"/>
                </a:solidFill>
              </a:rPr>
              <a:t>Пример:</a:t>
            </a:r>
          </a:p>
          <a:p>
            <a:pPr lvl="1" eaLnBrk="0" fontAlgn="base" hangingPunct="0">
              <a:spcAft>
                <a:spcPct val="0"/>
              </a:spcAft>
              <a:buNone/>
              <a:defRPr/>
            </a:pPr>
            <a:r>
              <a:rPr lang="ru-RU" altLang="de-DE" i="1" dirty="0">
                <a:solidFill>
                  <a:srgbClr val="000000"/>
                </a:solidFill>
                <a:cs typeface="Times New Roman" panose="02020603050405020304" pitchFamily="18" charset="0"/>
              </a:rPr>
              <a:t>«Почти каждый знает эти дни, когда ему кажеся, что весь мир настроен против него. Или, что люди смотрят на него, особенно тогла, когда он чувствует себя некомфортно или как не в своей тарелке. Для меня это чувство было гораздо сильнее. Во время время моей болезни я был на 100% уверен, что есть некоторые люди, которые были серьезно настроены против меня. Теперь я смотрю на это по-другому».</a:t>
            </a:r>
          </a:p>
          <a:p>
            <a:pPr lvl="1" eaLnBrk="0" fontAlgn="base" hangingPunct="0">
              <a:spcAft>
                <a:spcPct val="0"/>
              </a:spcAft>
              <a:buNone/>
              <a:defRPr/>
            </a:pPr>
            <a:r>
              <a:rPr lang="ru-RU" altLang="de-DE" i="1" dirty="0">
                <a:solidFill>
                  <a:srgbClr val="000000"/>
                </a:solidFill>
                <a:cs typeface="Times New Roman" panose="02020603050405020304" pitchFamily="18" charset="0"/>
              </a:rPr>
              <a:t>«Почти каждый чувствовал себя готовым взяться за дело думая, что никто не сделает это лучше, чем он. Для меня такой тип мышления длился дольше и привел к ряду проблем, например, на работе ...»</a:t>
            </a:r>
            <a:endParaRPr lang="en-US" altLang="de-DE" sz="2000" i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3795" name="Titel 1"/>
          <p:cNvSpPr txBox="1">
            <a:spLocks/>
          </p:cNvSpPr>
          <p:nvPr/>
        </p:nvSpPr>
        <p:spPr bwMode="auto">
          <a:xfrm>
            <a:off x="0" y="99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59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Inhaltsplatzhalter 2"/>
          <p:cNvSpPr>
            <a:spLocks noGrp="1"/>
          </p:cNvSpPr>
          <p:nvPr>
            <p:ph idx="1"/>
          </p:nvPr>
        </p:nvSpPr>
        <p:spPr>
          <a:xfrm>
            <a:off x="252425" y="1342765"/>
            <a:ext cx="8639175" cy="4495195"/>
          </a:xfrm>
        </p:spPr>
        <p:txBody>
          <a:bodyPr/>
          <a:lstStyle/>
          <a:p>
            <a:pPr marL="365125" indent="-182563" eaLnBrk="1" hangingPunct="1">
              <a:defRPr/>
            </a:pPr>
            <a:r>
              <a:rPr lang="ru-RU" altLang="de-DE" b="1" dirty="0" smtClean="0"/>
              <a:t>Другие </a:t>
            </a:r>
            <a:r>
              <a:rPr lang="ru-RU" altLang="de-DE" b="1" dirty="0"/>
              <a:t>(неспецифические) симптомы</a:t>
            </a:r>
            <a:r>
              <a:rPr lang="ru-RU" altLang="de-DE" b="1" dirty="0" smtClean="0"/>
              <a:t>: </a:t>
            </a:r>
            <a:r>
              <a:rPr lang="ru-RU" altLang="de-DE" dirty="0" smtClean="0"/>
              <a:t>Например депрессия,</a:t>
            </a:r>
          </a:p>
          <a:p>
            <a:pPr marL="365125" indent="-182563" eaLnBrk="1" hangingPunct="1">
              <a:defRPr/>
            </a:pPr>
            <a:r>
              <a:rPr lang="ru-RU" altLang="de-DE" dirty="0" smtClean="0"/>
              <a:t>трудности </a:t>
            </a:r>
            <a:r>
              <a:rPr lang="ru-RU" altLang="de-DE" dirty="0"/>
              <a:t>в общении или проблемы с концентрацией внимания</a:t>
            </a:r>
            <a:endParaRPr lang="en-US" altLang="de-DE" dirty="0" smtClean="0"/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ru-RU" altLang="de-DE" dirty="0" smtClean="0">
                <a:solidFill>
                  <a:srgbClr val="006699"/>
                </a:solidFill>
              </a:rPr>
              <a:t>Пример</a:t>
            </a:r>
            <a:r>
              <a:rPr lang="en-US" altLang="de-DE" dirty="0" smtClean="0">
                <a:solidFill>
                  <a:srgbClr val="006699"/>
                </a:solidFill>
              </a:rPr>
              <a:t>:</a:t>
            </a:r>
          </a:p>
          <a:p>
            <a:pPr>
              <a:tabLst>
                <a:tab pos="722313" algn="l"/>
              </a:tabLst>
              <a:defRPr/>
            </a:pPr>
            <a:endParaRPr lang="de-DE" altLang="de-DE" dirty="0" smtClean="0">
              <a:solidFill>
                <a:srgbClr val="006699"/>
              </a:solidFill>
            </a:endParaRPr>
          </a:p>
          <a:p>
            <a:pPr>
              <a:tabLst>
                <a:tab pos="722313" algn="l"/>
              </a:tabLst>
              <a:defRPr/>
            </a:pPr>
            <a:endParaRPr lang="de-DE" altLang="de-DE" dirty="0" smtClean="0">
              <a:solidFill>
                <a:srgbClr val="006699"/>
              </a:solidFill>
            </a:endParaRPr>
          </a:p>
          <a:p>
            <a:pPr algn="ctr">
              <a:tabLst>
                <a:tab pos="722313" algn="l"/>
              </a:tabLst>
              <a:defRPr/>
            </a:pPr>
            <a:r>
              <a:rPr lang="de-DE" altLang="de-DE" dirty="0" smtClean="0"/>
              <a:t>???</a:t>
            </a:r>
          </a:p>
          <a:p>
            <a:pPr>
              <a:spcBef>
                <a:spcPts val="1200"/>
              </a:spcBef>
              <a:tabLst>
                <a:tab pos="722313" algn="l"/>
              </a:tabLst>
              <a:defRPr/>
            </a:pPr>
            <a:endParaRPr lang="de-DE" altLang="de-DE" dirty="0" smtClean="0"/>
          </a:p>
        </p:txBody>
      </p:sp>
      <p:sp>
        <p:nvSpPr>
          <p:cNvPr id="35843" name="Titel 1"/>
          <p:cNvSpPr txBox="1">
            <a:spLocks/>
          </p:cNvSpPr>
          <p:nvPr/>
        </p:nvSpPr>
        <p:spPr bwMode="auto">
          <a:xfrm>
            <a:off x="0" y="85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8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2425" y="1342750"/>
            <a:ext cx="8639175" cy="4495195"/>
          </a:xfrm>
        </p:spPr>
        <p:txBody>
          <a:bodyPr/>
          <a:lstStyle/>
          <a:p>
            <a:pPr marL="365125" indent="-182563" eaLnBrk="1" hangingPunct="1">
              <a:defRPr/>
            </a:pPr>
            <a:r>
              <a:rPr lang="ru-RU" altLang="de-DE" b="1" dirty="0">
                <a:cs typeface="Times New Roman" panose="02020603050405020304" pitchFamily="18" charset="0"/>
              </a:rPr>
              <a:t>Другие (неспецифические) симптомы: </a:t>
            </a:r>
            <a:r>
              <a:rPr lang="ru-RU" altLang="de-DE" dirty="0">
                <a:cs typeface="Times New Roman" panose="02020603050405020304" pitchFamily="18" charset="0"/>
              </a:rPr>
              <a:t>Например депрессия,</a:t>
            </a:r>
          </a:p>
          <a:p>
            <a:pPr marL="365125" indent="-182563" eaLnBrk="1" hangingPunct="1">
              <a:defRPr/>
            </a:pPr>
            <a:r>
              <a:rPr lang="ru-RU" altLang="de-DE" dirty="0">
                <a:cs typeface="Times New Roman" panose="02020603050405020304" pitchFamily="18" charset="0"/>
              </a:rPr>
              <a:t>трудности в общении или проблемы с </a:t>
            </a:r>
            <a:r>
              <a:rPr lang="ru-RU" altLang="de-DE" dirty="0" smtClean="0">
                <a:cs typeface="Times New Roman" panose="02020603050405020304" pitchFamily="18" charset="0"/>
              </a:rPr>
              <a:t>концентрацией внимания</a:t>
            </a:r>
            <a:endParaRPr lang="ru-RU" altLang="de-DE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dirty="0" smtClean="0"/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ru-RU" altLang="de-DE" dirty="0" smtClean="0">
                <a:solidFill>
                  <a:srgbClr val="006699"/>
                </a:solidFill>
              </a:rPr>
              <a:t>Пример</a:t>
            </a:r>
            <a:r>
              <a:rPr lang="ru-RU" altLang="de-DE" dirty="0">
                <a:solidFill>
                  <a:srgbClr val="006699"/>
                </a:solidFill>
              </a:rPr>
              <a:t>:</a:t>
            </a:r>
            <a:endParaRPr lang="de-DE" altLang="de-DE" i="1" dirty="0" smtClean="0"/>
          </a:p>
          <a:p>
            <a:pPr marL="179388" lvl="1" indent="0">
              <a:buNone/>
              <a:tabLst>
                <a:tab pos="722313" algn="l"/>
              </a:tabLst>
              <a:defRPr/>
            </a:pPr>
            <a:r>
              <a:rPr lang="ru-RU" altLang="de-DE" i="1" dirty="0"/>
              <a:t>«Каждый человек хоть раз испытывал сильное чувство грусти и был не в состоянии ничего делать. Со мной было то же самое. Кроме того, это чувство печали и грусти длилось в течение нескольких недель и ничего не могло поднять мне настроение, я чувствовал себя совершенно подавленным, безнадежным и бесполезным. В такие моменты думаешь, что это состояние не проходит. Но в какой-то момент занавес открывается ...».</a:t>
            </a:r>
            <a:endParaRPr lang="en-US" altLang="de-DE" i="1" dirty="0" smtClean="0"/>
          </a:p>
        </p:txBody>
      </p:sp>
      <p:sp>
        <p:nvSpPr>
          <p:cNvPr id="37891" name="Titel 1"/>
          <p:cNvSpPr txBox="1">
            <a:spLocks/>
          </p:cNvSpPr>
          <p:nvPr/>
        </p:nvSpPr>
        <p:spPr bwMode="auto">
          <a:xfrm>
            <a:off x="0" y="70"/>
            <a:ext cx="9144000" cy="7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(Как) я могу рассказать о своей болезни?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рецидива      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3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431577"/>
              </p:ext>
            </p:extLst>
          </p:nvPr>
        </p:nvGraphicFramePr>
        <p:xfrm>
          <a:off x="104127" y="2476811"/>
          <a:ext cx="8927591" cy="38214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89925"/>
                <a:gridCol w="1137666"/>
              </a:tblGrid>
              <a:tr h="517397">
                <a:tc>
                  <a:txBody>
                    <a:bodyPr/>
                    <a:lstStyle/>
                    <a:p>
                      <a:pPr marL="427990" marR="859155" indent="-34290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Подтверждение согласия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людей 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без </a:t>
                      </a:r>
                      <a:r>
                        <a:rPr sz="1400" b="1" spc="-1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психотических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1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расстройств</a:t>
                      </a:r>
                      <a:endParaRPr lang="de-DE" sz="1400" b="1" spc="-1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427990" marR="859155" indent="-34290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b="1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</a:t>
                      </a:r>
                      <a:r>
                        <a:rPr sz="1400" b="1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1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данные</a:t>
                      </a:r>
                      <a:r>
                        <a:rPr lang="de-DE" sz="1400" b="1" spc="-1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утверждения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675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Ответ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4455">
                        <a:lnSpc>
                          <a:spcPts val="1675"/>
                        </a:lnSpc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«да»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верили в то, что люди могут общаться  </a:t>
                      </a:r>
                      <a:r>
                        <a:rPr sz="1400" spc="1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телепатически?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754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Верите ли Вы в силу колдовства или </a:t>
                      </a:r>
                      <a:r>
                        <a:rPr sz="1400" spc="3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оккультизма?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такое ощущение,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другие люди могут читать Ваши   </a:t>
                      </a:r>
                      <a:r>
                        <a:rPr sz="1400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мысли?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такое ощущение,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все сплетничают о  </a:t>
                      </a:r>
                      <a:r>
                        <a:rPr sz="1400" spc="1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сталкивались со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сверхъестественными</a:t>
                      </a:r>
                      <a:r>
                        <a:rPr sz="1400" spc="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силами/ситуациями?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7397">
                <a:tc>
                  <a:txBody>
                    <a:bodyPr/>
                    <a:lstStyle/>
                    <a:p>
                      <a:pPr marL="85090" marR="1050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когда-нибудь такое ощущение, что все вещи вокруг казались Вам  нереальными, как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все это было частью </a:t>
                      </a:r>
                      <a:r>
                        <a:rPr sz="1400" spc="2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эксперимента?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Вам когда-нибудь казалось, что Вас</a:t>
                      </a:r>
                      <a:r>
                        <a:rPr sz="1400" spc="3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преследуют?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7398">
                <a:tc>
                  <a:txBody>
                    <a:bodyPr/>
                    <a:lstStyle/>
                    <a:p>
                      <a:pPr marL="85090" marR="3016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когда-нибудь такое ощущение, что как будто информация в журналах/по  телевизору была написана/показана специально для </a:t>
                      </a:r>
                      <a:r>
                        <a:rPr sz="1400" spc="16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слышали голоса,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несмотря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 то, что там никого не  </a:t>
                      </a:r>
                      <a:r>
                        <a:rPr sz="1400" spc="2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было?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77851"/>
            <a:ext cx="9143999" cy="489817"/>
          </a:xfrm>
          <a:prstGeom prst="rect">
            <a:avLst/>
          </a:prstGeom>
        </p:spPr>
        <p:txBody>
          <a:bodyPr vert="horz" wrap="square" lIns="0" tIns="179831" rIns="0" bIns="0" rtlCol="0">
            <a:spAutoFit/>
          </a:bodyPr>
          <a:lstStyle/>
          <a:p>
            <a:pPr marL="1922780">
              <a:lnSpc>
                <a:spcPct val="100000"/>
              </a:lnSpc>
            </a:pP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опроса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общей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популяции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65" y="6470939"/>
            <a:ext cx="4496435" cy="215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Sources: Emmanuelle R. Peters (Instrument: PDI), </a:t>
            </a:r>
            <a:r>
              <a:rPr sz="800" i="1" dirty="0">
                <a:solidFill>
                  <a:prstClr val="black"/>
                </a:solidFill>
                <a:latin typeface="Verdana"/>
                <a:cs typeface="Verdana"/>
              </a:rPr>
              <a:t>Steffen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Moritz (Instrument:</a:t>
            </a:r>
            <a:r>
              <a:rPr sz="800" i="1" spc="12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KSF)</a:t>
            </a:r>
            <a:endParaRPr sz="8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868" y="1171574"/>
            <a:ext cx="8871732" cy="1109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fontAlgn="base">
              <a:spcBef>
                <a:spcPts val="1200"/>
              </a:spcBef>
              <a:spcAft>
                <a:spcPct val="0"/>
              </a:spcAft>
            </a:pP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Некоторые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переживания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во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время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психоза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довольно часто встречаются в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общей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популяции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 В отличие от людей с психозом, эти переживания не приводят к </a:t>
            </a:r>
            <a:r>
              <a:rPr dirty="0" err="1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ухудшению</a:t>
            </a:r>
            <a:r>
              <a:rPr dirty="0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состояния, не мешают в повседневной жизни и редко оцениваются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как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100% правда.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430506"/>
              </p:ext>
            </p:extLst>
          </p:nvPr>
        </p:nvGraphicFramePr>
        <p:xfrm>
          <a:off x="104127" y="2476811"/>
          <a:ext cx="8927591" cy="38214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89925"/>
                <a:gridCol w="1137666"/>
              </a:tblGrid>
              <a:tr h="517397">
                <a:tc>
                  <a:txBody>
                    <a:bodyPr/>
                    <a:lstStyle/>
                    <a:p>
                      <a:pPr marL="427990" marR="859155" indent="-34290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Подтверждение согласия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людей 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без </a:t>
                      </a:r>
                      <a:r>
                        <a:rPr sz="1400" b="1" spc="-1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психотических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1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расстройств</a:t>
                      </a:r>
                      <a:endParaRPr lang="de-DE" sz="1400" b="1" spc="-1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427990" marR="859155" indent="-34290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b="1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</a:t>
                      </a:r>
                      <a:r>
                        <a:rPr sz="1400" b="1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1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данные</a:t>
                      </a:r>
                      <a:r>
                        <a:rPr lang="de-DE" sz="1400" b="1" spc="-1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b="1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утверждения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675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Ответ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4455">
                        <a:lnSpc>
                          <a:spcPts val="1675"/>
                        </a:lnSpc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«да»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верили в то, что люди могут общаться  </a:t>
                      </a:r>
                      <a:r>
                        <a:rPr sz="1400" spc="1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телепатически?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61%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7754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Верите ли Вы в силу колдовства или </a:t>
                      </a:r>
                      <a:r>
                        <a:rPr sz="1400" spc="3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оккультизма?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44%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такое ощущение,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другие люди могут читать Ваши   </a:t>
                      </a:r>
                      <a:r>
                        <a:rPr sz="1400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мысли?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33%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такое ощущение,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все сплетничают о  </a:t>
                      </a:r>
                      <a:r>
                        <a:rPr sz="1400" spc="1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сталкивались со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сверхъестественными</a:t>
                      </a:r>
                      <a:r>
                        <a:rPr sz="1400" spc="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силами/ситуациями?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7397">
                <a:tc>
                  <a:txBody>
                    <a:bodyPr/>
                    <a:lstStyle/>
                    <a:p>
                      <a:pPr marL="85090" marR="1050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когда-нибудь такое ощущение, что все вещи вокруг казались Вам  нереальными, как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будто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все это было частью </a:t>
                      </a:r>
                      <a:r>
                        <a:rPr sz="1400" spc="2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эксперимента?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1400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%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Вам когда-нибудь казалось, что Вас</a:t>
                      </a:r>
                      <a:r>
                        <a:rPr sz="1400" spc="3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преследуют?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7398">
                <a:tc>
                  <a:txBody>
                    <a:bodyPr/>
                    <a:lstStyle/>
                    <a:p>
                      <a:pPr marL="85090" marR="3016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Вас было когда-нибудь такое ощущение, что как будто информация в журналах/по  телевизору была написана/показана специально для </a:t>
                      </a:r>
                      <a:r>
                        <a:rPr sz="1400" spc="16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16%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когда-нибудь слышали голоса,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несмотря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 то, что там никого не  </a:t>
                      </a:r>
                      <a:r>
                        <a:rPr sz="1400" spc="2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было?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15%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5565" y="6470939"/>
            <a:ext cx="4496435" cy="215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4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Sources: Emmanuelle R. Peters (Instrument: PDI), </a:t>
            </a:r>
            <a:r>
              <a:rPr sz="800" i="1" dirty="0">
                <a:solidFill>
                  <a:prstClr val="black"/>
                </a:solidFill>
                <a:latin typeface="Verdana"/>
                <a:cs typeface="Verdana"/>
              </a:rPr>
              <a:t>Steffen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Moritz (Instrument:</a:t>
            </a:r>
            <a:r>
              <a:rPr sz="800" i="1" spc="12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KSF)</a:t>
            </a:r>
            <a:endParaRPr sz="8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18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3"/>
          <p:cNvSpPr txBox="1">
            <a:spLocks noGrp="1"/>
          </p:cNvSpPr>
          <p:nvPr>
            <p:ph type="title"/>
          </p:nvPr>
        </p:nvSpPr>
        <p:spPr>
          <a:xfrm>
            <a:off x="0" y="77851"/>
            <a:ext cx="9143999" cy="489817"/>
          </a:xfrm>
          <a:prstGeom prst="rect">
            <a:avLst/>
          </a:prstGeom>
        </p:spPr>
        <p:txBody>
          <a:bodyPr vert="horz" wrap="square" lIns="0" tIns="179831" rIns="0" bIns="0" rtlCol="0">
            <a:spAutoFit/>
          </a:bodyPr>
          <a:lstStyle/>
          <a:p>
            <a:pPr marL="1922780">
              <a:lnSpc>
                <a:spcPct val="100000"/>
              </a:lnSpc>
            </a:pP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опроса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общей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популяции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119868" y="1171574"/>
            <a:ext cx="8871732" cy="1109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fontAlgn="base">
              <a:spcBef>
                <a:spcPts val="1200"/>
              </a:spcBef>
              <a:spcAft>
                <a:spcPct val="0"/>
              </a:spcAft>
            </a:pP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Некоторые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переживания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во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время</a:t>
            </a:r>
            <a:r>
              <a:rPr 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психоза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довольно часто встречаются в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общей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 err="1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популяции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 В отличие от людей с психозом, эти переживания не приводят к </a:t>
            </a:r>
            <a:r>
              <a:rPr dirty="0" err="1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ухудшению</a:t>
            </a:r>
            <a:r>
              <a:rPr dirty="0" smtClean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состояния, не мешают в повседневной жизни и редко оцениваются </a:t>
            </a:r>
            <a:r>
              <a:rPr dirty="0" err="1">
                <a:latin typeface="Verdana" pitchFamily="34" charset="0"/>
                <a:ea typeface="MS PGothic" pitchFamily="34" charset="-128"/>
                <a:cs typeface="Times New Roman" pitchFamily="18" charset="0"/>
              </a:rPr>
              <a:t>как</a:t>
            </a:r>
            <a:r>
              <a:rPr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100% правда.</a:t>
            </a:r>
          </a:p>
        </p:txBody>
      </p:sp>
    </p:spTree>
    <p:extLst>
      <p:ext uri="{BB962C8B-B14F-4D97-AF65-F5344CB8AC3E}">
        <p14:creationId xmlns:p14="http://schemas.microsoft.com/office/powerpoint/2010/main" val="205944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04" y="1125855"/>
            <a:ext cx="5760720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9535" y="1108075"/>
            <a:ext cx="312267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45379" y="4034593"/>
            <a:ext cx="312267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60975" y="988878"/>
            <a:ext cx="3883025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tabLst>
                <a:tab pos="213677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Психические расстройства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sz="18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могут</a:t>
            </a:r>
            <a:r>
              <a:rPr sz="1800" spc="1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либо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повторится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sz="1800" spc="-1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либо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проявится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только раз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жизни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83375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Индивидуальные циклы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очень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вариабельны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</p:txBody>
      </p:sp>
      <p:sp>
        <p:nvSpPr>
          <p:cNvPr id="7" name="object 7"/>
          <p:cNvSpPr/>
          <p:nvPr/>
        </p:nvSpPr>
        <p:spPr>
          <a:xfrm>
            <a:off x="1600200" y="2632075"/>
            <a:ext cx="312267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44933" y="5222875"/>
            <a:ext cx="312267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61818" y="1397877"/>
            <a:ext cx="188682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Один</a:t>
            </a:r>
            <a:r>
              <a:rPr sz="1800" b="1" spc="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эпизод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61818" y="2464883"/>
            <a:ext cx="282691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Несколько</a:t>
            </a:r>
            <a:r>
              <a:rPr sz="1800" b="1" spc="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эпизодов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6098" y="3640177"/>
            <a:ext cx="660550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несколько эпизодов </a:t>
            </a:r>
            <a:r>
              <a:rPr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</a:t>
            </a:r>
            <a:r>
              <a:rPr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некоторыми симптомами </a:t>
            </a:r>
            <a:r>
              <a:rPr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 </a:t>
            </a:r>
            <a:r>
              <a:rPr b="1" spc="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b="1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промежутке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4356" y="4970252"/>
            <a:ext cx="687664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несколько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эпизодов 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увеличением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симптомов 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 </a:t>
            </a:r>
            <a:r>
              <a:rPr sz="1800" b="1" spc="1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промежутке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19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-71438" y="6670675"/>
            <a:ext cx="2339976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800" i="1" dirty="0" smtClean="0">
                <a:solidFill>
                  <a:srgbClr val="000000"/>
                </a:solidFill>
                <a:latin typeface="Verdana" pitchFamily="34" charset="0"/>
                <a:ea typeface="MS PGothic" pitchFamily="34" charset="-128"/>
                <a:cs typeface="Times New Roman" pitchFamily="18" charset="0"/>
              </a:rPr>
              <a:t>(</a:t>
            </a:r>
            <a:r>
              <a:rPr lang="en-US" altLang="de-DE" sz="800" i="1" dirty="0" smtClean="0">
                <a:solidFill>
                  <a:srgbClr val="000000"/>
                </a:solidFill>
                <a:latin typeface="Verdana"/>
                <a:ea typeface="MS PGothic" pitchFamily="34" charset="-128"/>
                <a:cs typeface="Times New Roman" pitchFamily="18" charset="0"/>
              </a:rPr>
              <a:t>“</a:t>
            </a:r>
            <a:r>
              <a:rPr lang="en-US" altLang="de-DE" sz="800" i="1" dirty="0" err="1" smtClean="0">
                <a:solidFill>
                  <a:srgbClr val="000000"/>
                </a:solidFill>
                <a:latin typeface="Verdana" pitchFamily="34" charset="0"/>
                <a:ea typeface="MS PGothic" pitchFamily="34" charset="-128"/>
                <a:cs typeface="Times New Roman" pitchFamily="18" charset="0"/>
              </a:rPr>
              <a:t>Verlauf</a:t>
            </a:r>
            <a:r>
              <a:rPr lang="en-US" altLang="de-DE" sz="800" i="1" dirty="0" smtClean="0">
                <a:solidFill>
                  <a:srgbClr val="000000"/>
                </a:solidFill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de-DE" sz="800" i="1" dirty="0" err="1">
                <a:solidFill>
                  <a:srgbClr val="000000"/>
                </a:solidFill>
                <a:latin typeface="Verdana" pitchFamily="34" charset="0"/>
                <a:ea typeface="MS PGothic" pitchFamily="34" charset="-128"/>
                <a:cs typeface="Times New Roman" pitchFamily="18" charset="0"/>
              </a:rPr>
              <a:t>Symptomatik</a:t>
            </a:r>
            <a:r>
              <a:rPr lang="en-US" altLang="de-DE" sz="800" i="1" dirty="0">
                <a:solidFill>
                  <a:srgbClr val="000000"/>
                </a:solidFill>
                <a:latin typeface="Verdana" pitchFamily="34" charset="0"/>
                <a:ea typeface="MS PGothic" pitchFamily="34" charset="-128"/>
                <a:cs typeface="Times New Roman" pitchFamily="18" charset="0"/>
              </a:rPr>
              <a:t>” by</a:t>
            </a:r>
            <a:r>
              <a:rPr lang="en-US" altLang="ja-JP" sz="800" i="1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Ruth </a:t>
            </a:r>
            <a:r>
              <a:rPr lang="en-US" altLang="ja-JP" sz="800" i="1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Klinge</a:t>
            </a:r>
            <a:r>
              <a:rPr lang="en-US" altLang="ja-JP" sz="800" i="1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latin typeface="Verdana" pitchFamily="34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0" y="23177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Профилактика рецидива</a:t>
            </a:r>
            <a:endParaRPr lang="de-DE" sz="2000" dirty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64206"/>
            <a:ext cx="9143999" cy="425124"/>
          </a:xfrm>
          <a:prstGeom prst="rect">
            <a:avLst/>
          </a:prstGeom>
        </p:spPr>
        <p:txBody>
          <a:bodyPr vert="horz" wrap="square" lIns="0" tIns="115823" rIns="0" bIns="0" rtlCol="0">
            <a:spAutoFit/>
          </a:bodyPr>
          <a:lstStyle/>
          <a:p>
            <a:pPr algn="ctr" rtl="0">
              <a:lnSpc>
                <a:spcPct val="100000"/>
              </a:lnSpc>
            </a:pPr>
            <a:r>
              <a:rPr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Шкала стресса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634" y="1098607"/>
            <a:ext cx="8851265" cy="835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Степень стресса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отдыха должны находиться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равновесии.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на весах напряжение  находятся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больших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масштабах,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 приводит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дисбалансу. Риск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рецидива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повышается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901827" y="5753664"/>
            <a:ext cx="6913880" cy="1905"/>
          </a:xfrm>
          <a:custGeom>
            <a:avLst/>
            <a:gdLst/>
            <a:ahLst/>
            <a:cxnLst/>
            <a:rect l="l" t="t" r="r" b="b"/>
            <a:pathLst>
              <a:path w="6913880" h="1904">
                <a:moveTo>
                  <a:pt x="0" y="0"/>
                </a:moveTo>
                <a:lnTo>
                  <a:pt x="6913626" y="1523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8977" y="5070728"/>
            <a:ext cx="1325880" cy="683260"/>
          </a:xfrm>
          <a:custGeom>
            <a:avLst/>
            <a:gdLst/>
            <a:ahLst/>
            <a:cxnLst/>
            <a:rect l="l" t="t" r="r" b="b"/>
            <a:pathLst>
              <a:path w="1325880" h="683260">
                <a:moveTo>
                  <a:pt x="0" y="0"/>
                </a:moveTo>
                <a:lnTo>
                  <a:pt x="0" y="682751"/>
                </a:lnTo>
                <a:lnTo>
                  <a:pt x="1325880" y="682751"/>
                </a:lnTo>
                <a:lnTo>
                  <a:pt x="132588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42030" y="4505325"/>
            <a:ext cx="864869" cy="1248410"/>
          </a:xfrm>
          <a:custGeom>
            <a:avLst/>
            <a:gdLst/>
            <a:ahLst/>
            <a:cxnLst/>
            <a:rect l="l" t="t" r="r" b="b"/>
            <a:pathLst>
              <a:path w="864869" h="1248410">
                <a:moveTo>
                  <a:pt x="0" y="0"/>
                </a:moveTo>
                <a:lnTo>
                  <a:pt x="0" y="1248156"/>
                </a:lnTo>
                <a:lnTo>
                  <a:pt x="864870" y="1248156"/>
                </a:lnTo>
                <a:lnTo>
                  <a:pt x="86486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42030" y="4505325"/>
            <a:ext cx="864869" cy="1248410"/>
          </a:xfrm>
          <a:custGeom>
            <a:avLst/>
            <a:gdLst/>
            <a:ahLst/>
            <a:cxnLst/>
            <a:rect l="l" t="t" r="r" b="b"/>
            <a:pathLst>
              <a:path w="864869" h="1248410">
                <a:moveTo>
                  <a:pt x="0" y="0"/>
                </a:moveTo>
                <a:lnTo>
                  <a:pt x="0" y="1248156"/>
                </a:lnTo>
                <a:lnTo>
                  <a:pt x="864870" y="1248156"/>
                </a:lnTo>
                <a:lnTo>
                  <a:pt x="864869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3475" y="4391025"/>
            <a:ext cx="1209040" cy="680085"/>
          </a:xfrm>
          <a:custGeom>
            <a:avLst/>
            <a:gdLst/>
            <a:ahLst/>
            <a:cxnLst/>
            <a:rect l="l" t="t" r="r" b="b"/>
            <a:pathLst>
              <a:path w="1209039" h="680085">
                <a:moveTo>
                  <a:pt x="0" y="0"/>
                </a:moveTo>
                <a:lnTo>
                  <a:pt x="0" y="679703"/>
                </a:lnTo>
                <a:lnTo>
                  <a:pt x="1208532" y="679703"/>
                </a:lnTo>
                <a:lnTo>
                  <a:pt x="1208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D163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3475" y="4391025"/>
            <a:ext cx="1209040" cy="680085"/>
          </a:xfrm>
          <a:custGeom>
            <a:avLst/>
            <a:gdLst/>
            <a:ahLst/>
            <a:cxnLst/>
            <a:rect l="l" t="t" r="r" b="b"/>
            <a:pathLst>
              <a:path w="1209039" h="680085">
                <a:moveTo>
                  <a:pt x="0" y="0"/>
                </a:moveTo>
                <a:lnTo>
                  <a:pt x="0" y="679703"/>
                </a:lnTo>
                <a:lnTo>
                  <a:pt x="1208532" y="679703"/>
                </a:lnTo>
                <a:lnTo>
                  <a:pt x="1208532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6876" y="5035861"/>
            <a:ext cx="1090930" cy="718185"/>
          </a:xfrm>
          <a:custGeom>
            <a:avLst/>
            <a:gdLst/>
            <a:ahLst/>
            <a:cxnLst/>
            <a:rect l="l" t="t" r="r" b="b"/>
            <a:pathLst>
              <a:path w="1090929" h="718185">
                <a:moveTo>
                  <a:pt x="0" y="0"/>
                </a:moveTo>
                <a:lnTo>
                  <a:pt x="0" y="717803"/>
                </a:lnTo>
                <a:lnTo>
                  <a:pt x="1090422" y="717803"/>
                </a:lnTo>
                <a:lnTo>
                  <a:pt x="1090422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06876" y="3842384"/>
            <a:ext cx="1037590" cy="1191895"/>
          </a:xfrm>
          <a:custGeom>
            <a:avLst/>
            <a:gdLst/>
            <a:ahLst/>
            <a:cxnLst/>
            <a:rect l="l" t="t" r="r" b="b"/>
            <a:pathLst>
              <a:path w="1037589" h="1191895">
                <a:moveTo>
                  <a:pt x="0" y="0"/>
                </a:moveTo>
                <a:lnTo>
                  <a:pt x="0" y="1191768"/>
                </a:lnTo>
                <a:lnTo>
                  <a:pt x="1037081" y="1191768"/>
                </a:lnTo>
                <a:lnTo>
                  <a:pt x="1037081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49667" y="3837051"/>
            <a:ext cx="1842135" cy="554355"/>
          </a:xfrm>
          <a:custGeom>
            <a:avLst/>
            <a:gdLst/>
            <a:ahLst/>
            <a:cxnLst/>
            <a:rect l="l" t="t" r="r" b="b"/>
            <a:pathLst>
              <a:path w="1842135" h="554354">
                <a:moveTo>
                  <a:pt x="0" y="0"/>
                </a:moveTo>
                <a:lnTo>
                  <a:pt x="0" y="553974"/>
                </a:lnTo>
                <a:lnTo>
                  <a:pt x="1841753" y="553974"/>
                </a:lnTo>
                <a:lnTo>
                  <a:pt x="1841753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35049" y="3321361"/>
            <a:ext cx="1154430" cy="513080"/>
          </a:xfrm>
          <a:custGeom>
            <a:avLst/>
            <a:gdLst/>
            <a:ahLst/>
            <a:cxnLst/>
            <a:rect l="l" t="t" r="r" b="b"/>
            <a:pathLst>
              <a:path w="1154430" h="513079">
                <a:moveTo>
                  <a:pt x="0" y="0"/>
                </a:moveTo>
                <a:lnTo>
                  <a:pt x="0" y="512825"/>
                </a:lnTo>
                <a:lnTo>
                  <a:pt x="1154429" y="512825"/>
                </a:lnTo>
                <a:lnTo>
                  <a:pt x="1154429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03779" y="2926460"/>
            <a:ext cx="1151890" cy="908050"/>
          </a:xfrm>
          <a:custGeom>
            <a:avLst/>
            <a:gdLst/>
            <a:ahLst/>
            <a:cxnLst/>
            <a:rect l="l" t="t" r="r" b="b"/>
            <a:pathLst>
              <a:path w="1151889" h="908050">
                <a:moveTo>
                  <a:pt x="0" y="0"/>
                </a:moveTo>
                <a:lnTo>
                  <a:pt x="0" y="907541"/>
                </a:lnTo>
                <a:lnTo>
                  <a:pt x="1151381" y="907541"/>
                </a:lnTo>
                <a:lnTo>
                  <a:pt x="115138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3779" y="2925698"/>
            <a:ext cx="1150620" cy="908685"/>
          </a:xfrm>
          <a:custGeom>
            <a:avLst/>
            <a:gdLst/>
            <a:ahLst/>
            <a:cxnLst/>
            <a:rect l="l" t="t" r="r" b="b"/>
            <a:pathLst>
              <a:path w="1150620" h="908685">
                <a:moveTo>
                  <a:pt x="0" y="0"/>
                </a:moveTo>
                <a:lnTo>
                  <a:pt x="0" y="908303"/>
                </a:lnTo>
                <a:lnTo>
                  <a:pt x="1150620" y="908303"/>
                </a:lnTo>
                <a:lnTo>
                  <a:pt x="115062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18458" y="5070728"/>
            <a:ext cx="1327785" cy="683260"/>
          </a:xfrm>
          <a:custGeom>
            <a:avLst/>
            <a:gdLst/>
            <a:ahLst/>
            <a:cxnLst/>
            <a:rect l="l" t="t" r="r" b="b"/>
            <a:pathLst>
              <a:path w="1327785" h="683260">
                <a:moveTo>
                  <a:pt x="0" y="0"/>
                </a:moveTo>
                <a:lnTo>
                  <a:pt x="0" y="682752"/>
                </a:lnTo>
                <a:lnTo>
                  <a:pt x="1327404" y="682751"/>
                </a:lnTo>
                <a:lnTo>
                  <a:pt x="1327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8457" y="5070728"/>
            <a:ext cx="1327150" cy="683260"/>
          </a:xfrm>
          <a:custGeom>
            <a:avLst/>
            <a:gdLst/>
            <a:ahLst/>
            <a:cxnLst/>
            <a:rect l="l" t="t" r="r" b="b"/>
            <a:pathLst>
              <a:path w="1327150" h="683260">
                <a:moveTo>
                  <a:pt x="0" y="0"/>
                </a:moveTo>
                <a:lnTo>
                  <a:pt x="0" y="682752"/>
                </a:lnTo>
                <a:lnTo>
                  <a:pt x="1326641" y="682751"/>
                </a:lnTo>
                <a:lnTo>
                  <a:pt x="1326641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03011" y="4505325"/>
            <a:ext cx="864869" cy="1248410"/>
          </a:xfrm>
          <a:custGeom>
            <a:avLst/>
            <a:gdLst/>
            <a:ahLst/>
            <a:cxnLst/>
            <a:rect l="l" t="t" r="r" b="b"/>
            <a:pathLst>
              <a:path w="864870" h="1248410">
                <a:moveTo>
                  <a:pt x="0" y="0"/>
                </a:moveTo>
                <a:lnTo>
                  <a:pt x="0" y="1248156"/>
                </a:lnTo>
                <a:lnTo>
                  <a:pt x="864870" y="1248156"/>
                </a:lnTo>
                <a:lnTo>
                  <a:pt x="864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02236" y="4505325"/>
            <a:ext cx="866140" cy="1248410"/>
          </a:xfrm>
          <a:custGeom>
            <a:avLst/>
            <a:gdLst/>
            <a:ahLst/>
            <a:cxnLst/>
            <a:rect l="l" t="t" r="r" b="b"/>
            <a:pathLst>
              <a:path w="866140" h="1248410">
                <a:moveTo>
                  <a:pt x="0" y="0"/>
                </a:moveTo>
                <a:lnTo>
                  <a:pt x="0" y="1248156"/>
                </a:lnTo>
                <a:lnTo>
                  <a:pt x="865631" y="1248156"/>
                </a:lnTo>
                <a:lnTo>
                  <a:pt x="865631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92982" y="4391025"/>
            <a:ext cx="1209675" cy="680085"/>
          </a:xfrm>
          <a:custGeom>
            <a:avLst/>
            <a:gdLst/>
            <a:ahLst/>
            <a:cxnLst/>
            <a:rect l="l" t="t" r="r" b="b"/>
            <a:pathLst>
              <a:path w="1209675" h="680085">
                <a:moveTo>
                  <a:pt x="0" y="0"/>
                </a:moveTo>
                <a:lnTo>
                  <a:pt x="0" y="679704"/>
                </a:lnTo>
                <a:lnTo>
                  <a:pt x="1209293" y="679703"/>
                </a:lnTo>
                <a:lnTo>
                  <a:pt x="1209293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67881" y="5035861"/>
            <a:ext cx="1090930" cy="718185"/>
          </a:xfrm>
          <a:custGeom>
            <a:avLst/>
            <a:gdLst/>
            <a:ahLst/>
            <a:cxnLst/>
            <a:rect l="l" t="t" r="r" b="b"/>
            <a:pathLst>
              <a:path w="1090929" h="718185">
                <a:moveTo>
                  <a:pt x="0" y="0"/>
                </a:moveTo>
                <a:lnTo>
                  <a:pt x="0" y="717803"/>
                </a:lnTo>
                <a:lnTo>
                  <a:pt x="1090422" y="717803"/>
                </a:lnTo>
                <a:lnTo>
                  <a:pt x="1090422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67899" y="3842384"/>
            <a:ext cx="1036319" cy="1191895"/>
          </a:xfrm>
          <a:custGeom>
            <a:avLst/>
            <a:gdLst/>
            <a:ahLst/>
            <a:cxnLst/>
            <a:rect l="l" t="t" r="r" b="b"/>
            <a:pathLst>
              <a:path w="1036320" h="1191895">
                <a:moveTo>
                  <a:pt x="0" y="0"/>
                </a:moveTo>
                <a:lnTo>
                  <a:pt x="0" y="1191768"/>
                </a:lnTo>
                <a:lnTo>
                  <a:pt x="1036320" y="1191768"/>
                </a:lnTo>
                <a:lnTo>
                  <a:pt x="1036320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10323" y="3837051"/>
            <a:ext cx="1842135" cy="554355"/>
          </a:xfrm>
          <a:custGeom>
            <a:avLst/>
            <a:gdLst/>
            <a:ahLst/>
            <a:cxnLst/>
            <a:rect l="l" t="t" r="r" b="b"/>
            <a:pathLst>
              <a:path w="1842134" h="554354">
                <a:moveTo>
                  <a:pt x="0" y="0"/>
                </a:moveTo>
                <a:lnTo>
                  <a:pt x="0" y="553974"/>
                </a:lnTo>
                <a:lnTo>
                  <a:pt x="1841753" y="553974"/>
                </a:lnTo>
                <a:lnTo>
                  <a:pt x="1841753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10323" y="3837051"/>
            <a:ext cx="1842135" cy="554355"/>
          </a:xfrm>
          <a:custGeom>
            <a:avLst/>
            <a:gdLst/>
            <a:ahLst/>
            <a:cxnLst/>
            <a:rect l="l" t="t" r="r" b="b"/>
            <a:pathLst>
              <a:path w="1842134" h="554354">
                <a:moveTo>
                  <a:pt x="0" y="0"/>
                </a:moveTo>
                <a:lnTo>
                  <a:pt x="0" y="553974"/>
                </a:lnTo>
                <a:lnTo>
                  <a:pt x="1841753" y="553974"/>
                </a:lnTo>
                <a:lnTo>
                  <a:pt x="1841753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96053" y="3321361"/>
            <a:ext cx="1154430" cy="513080"/>
          </a:xfrm>
          <a:custGeom>
            <a:avLst/>
            <a:gdLst/>
            <a:ahLst/>
            <a:cxnLst/>
            <a:rect l="l" t="t" r="r" b="b"/>
            <a:pathLst>
              <a:path w="1154429" h="513079">
                <a:moveTo>
                  <a:pt x="0" y="0"/>
                </a:moveTo>
                <a:lnTo>
                  <a:pt x="0" y="512826"/>
                </a:lnTo>
                <a:lnTo>
                  <a:pt x="1154429" y="512825"/>
                </a:lnTo>
                <a:lnTo>
                  <a:pt x="1154429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63278" y="2925698"/>
            <a:ext cx="1152525" cy="908685"/>
          </a:xfrm>
          <a:custGeom>
            <a:avLst/>
            <a:gdLst/>
            <a:ahLst/>
            <a:cxnLst/>
            <a:rect l="l" t="t" r="r" b="b"/>
            <a:pathLst>
              <a:path w="1152525" h="908685">
                <a:moveTo>
                  <a:pt x="0" y="0"/>
                </a:moveTo>
                <a:lnTo>
                  <a:pt x="0" y="908303"/>
                </a:lnTo>
                <a:lnTo>
                  <a:pt x="1152144" y="908303"/>
                </a:lnTo>
                <a:lnTo>
                  <a:pt x="115214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08757" y="5794375"/>
            <a:ext cx="97244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Стресс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24796" y="5816834"/>
            <a:ext cx="113401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Отдых</a:t>
            </a:r>
          </a:p>
        </p:txBody>
      </p:sp>
      <p:sp>
        <p:nvSpPr>
          <p:cNvPr id="29" name="object 29"/>
          <p:cNvSpPr/>
          <p:nvPr/>
        </p:nvSpPr>
        <p:spPr>
          <a:xfrm>
            <a:off x="4263377" y="5753664"/>
            <a:ext cx="193675" cy="109855"/>
          </a:xfrm>
          <a:custGeom>
            <a:avLst/>
            <a:gdLst/>
            <a:ahLst/>
            <a:cxnLst/>
            <a:rect l="l" t="t" r="r" b="b"/>
            <a:pathLst>
              <a:path w="193675" h="109854">
                <a:moveTo>
                  <a:pt x="96774" y="0"/>
                </a:moveTo>
                <a:lnTo>
                  <a:pt x="193548" y="109728"/>
                </a:lnTo>
                <a:lnTo>
                  <a:pt x="0" y="109728"/>
                </a:lnTo>
                <a:lnTo>
                  <a:pt x="9677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50233" y="5863393"/>
            <a:ext cx="417830" cy="127000"/>
          </a:xfrm>
          <a:custGeom>
            <a:avLst/>
            <a:gdLst/>
            <a:ahLst/>
            <a:cxnLst/>
            <a:rect l="l" t="t" r="r" b="b"/>
            <a:pathLst>
              <a:path w="417829" h="127000">
                <a:moveTo>
                  <a:pt x="112013" y="0"/>
                </a:moveTo>
                <a:lnTo>
                  <a:pt x="305561" y="0"/>
                </a:lnTo>
                <a:lnTo>
                  <a:pt x="417575" y="126491"/>
                </a:lnTo>
                <a:lnTo>
                  <a:pt x="0" y="126492"/>
                </a:lnTo>
                <a:lnTo>
                  <a:pt x="11201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039348" y="5989701"/>
            <a:ext cx="639445" cy="128905"/>
          </a:xfrm>
          <a:custGeom>
            <a:avLst/>
            <a:gdLst/>
            <a:ahLst/>
            <a:cxnLst/>
            <a:rect l="l" t="t" r="r" b="b"/>
            <a:pathLst>
              <a:path w="639445" h="128904">
                <a:moveTo>
                  <a:pt x="111251" y="0"/>
                </a:moveTo>
                <a:lnTo>
                  <a:pt x="528065" y="0"/>
                </a:lnTo>
                <a:lnTo>
                  <a:pt x="639317" y="128777"/>
                </a:lnTo>
                <a:lnTo>
                  <a:pt x="0" y="128778"/>
                </a:lnTo>
                <a:lnTo>
                  <a:pt x="111251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26572" y="6117138"/>
            <a:ext cx="864869" cy="128905"/>
          </a:xfrm>
          <a:custGeom>
            <a:avLst/>
            <a:gdLst/>
            <a:ahLst/>
            <a:cxnLst/>
            <a:rect l="l" t="t" r="r" b="b"/>
            <a:pathLst>
              <a:path w="864870" h="128904">
                <a:moveTo>
                  <a:pt x="112013" y="0"/>
                </a:moveTo>
                <a:lnTo>
                  <a:pt x="753618" y="0"/>
                </a:lnTo>
                <a:lnTo>
                  <a:pt x="864869" y="128777"/>
                </a:lnTo>
                <a:lnTo>
                  <a:pt x="0" y="128778"/>
                </a:lnTo>
                <a:lnTo>
                  <a:pt x="11201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0" y="6716777"/>
            <a:ext cx="157670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</a:t>
            </a:r>
            <a:r>
              <a:rPr sz="800" i="1" spc="-5" dirty="0">
                <a:latin typeface="Verdana"/>
                <a:cs typeface="Verdana"/>
              </a:rPr>
              <a:t>adapted from Berendt,</a:t>
            </a:r>
            <a:r>
              <a:rPr sz="800" i="1" spc="-10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2001)</a:t>
            </a:r>
            <a:endParaRPr sz="800" dirty="0">
              <a:latin typeface="Verdana"/>
              <a:cs typeface="Verdana"/>
            </a:endParaRPr>
          </a:p>
        </p:txBody>
      </p:sp>
      <p:grpSp>
        <p:nvGrpSpPr>
          <p:cNvPr id="38" name="Group 40"/>
          <p:cNvGrpSpPr>
            <a:grpSpLocks/>
          </p:cNvGrpSpPr>
          <p:nvPr/>
        </p:nvGrpSpPr>
        <p:grpSpPr bwMode="auto">
          <a:xfrm>
            <a:off x="0" y="6173148"/>
            <a:ext cx="2382838" cy="475102"/>
            <a:chOff x="0" y="3957"/>
            <a:chExt cx="1457" cy="299"/>
          </a:xfrm>
        </p:grpSpPr>
        <p:sp>
          <p:nvSpPr>
            <p:cNvPr id="3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5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</p:txBody>
        </p:sp>
        <p:pic>
          <p:nvPicPr>
            <p:cNvPr id="40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3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ru-RU" altLang="de-DE" sz="1300" i="1" dirty="0" smtClean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Рабочий лист </a:t>
              </a:r>
              <a:r>
                <a:rPr lang="de-DE" altLang="de-DE" sz="1300" i="1" dirty="0" smtClean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11.2</a:t>
              </a:r>
              <a:endParaRPr lang="de-DE" altLang="de-DE" sz="13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20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7685" y="4455980"/>
            <a:ext cx="6570345" cy="1602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buClr>
                <a:srgbClr val="8DADAE"/>
              </a:buClr>
              <a:buSzPct val="83333"/>
              <a:buChar char="o"/>
              <a:tabLst>
                <a:tab pos="375920" algn="l"/>
                <a:tab pos="376555" algn="l"/>
              </a:tabLst>
            </a:pPr>
            <a:r>
              <a:rPr sz="1800" spc="-5" dirty="0">
                <a:latin typeface="Verdana"/>
                <a:cs typeface="Verdana"/>
              </a:rPr>
              <a:t>Делайте перерывы, </a:t>
            </a:r>
            <a:r>
              <a:rPr sz="1800" spc="-10" dirty="0">
                <a:latin typeface="Verdana"/>
                <a:cs typeface="Verdana"/>
              </a:rPr>
              <a:t>позволяйте </a:t>
            </a:r>
            <a:r>
              <a:rPr sz="1800" spc="-5" dirty="0">
                <a:latin typeface="Verdana"/>
                <a:cs typeface="Verdana"/>
              </a:rPr>
              <a:t>себе сделать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паузу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445"/>
              </a:spcBef>
              <a:buClr>
                <a:srgbClr val="8DADAE"/>
              </a:buClr>
              <a:buSzPct val="83333"/>
              <a:buChar char="o"/>
              <a:tabLst>
                <a:tab pos="375920" algn="l"/>
                <a:tab pos="376555" algn="l"/>
              </a:tabLst>
            </a:pPr>
            <a:r>
              <a:rPr sz="1800" spc="-5" dirty="0">
                <a:latin typeface="Verdana"/>
                <a:cs typeface="Verdana"/>
              </a:rPr>
              <a:t>Занимайтесь тем, что доставляет Вам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удовольствие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434"/>
              </a:spcBef>
              <a:buClr>
                <a:srgbClr val="8DADAE"/>
              </a:buClr>
              <a:buSzPct val="83333"/>
              <a:buChar char="o"/>
              <a:tabLst>
                <a:tab pos="375920" algn="l"/>
                <a:tab pos="376555" algn="l"/>
              </a:tabLst>
            </a:pPr>
            <a:r>
              <a:rPr sz="1800" spc="-5" dirty="0">
                <a:latin typeface="Verdana"/>
                <a:cs typeface="Verdana"/>
              </a:rPr>
              <a:t>Учитесь методам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релаксации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434"/>
              </a:spcBef>
              <a:buClr>
                <a:srgbClr val="8DADAE"/>
              </a:buClr>
              <a:buSzPct val="83333"/>
              <a:buChar char="o"/>
              <a:tabLst>
                <a:tab pos="375920" algn="l"/>
                <a:tab pos="376555" algn="l"/>
              </a:tabLst>
            </a:pPr>
            <a:r>
              <a:rPr sz="1800" spc="-5" dirty="0">
                <a:latin typeface="Verdana"/>
                <a:cs typeface="Verdana"/>
              </a:rPr>
              <a:t>Позвольте друзьям помочь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Вам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445"/>
              </a:spcBef>
              <a:buClr>
                <a:srgbClr val="8DADAE"/>
              </a:buClr>
              <a:buSzPct val="83333"/>
              <a:buChar char="o"/>
              <a:tabLst>
                <a:tab pos="375920" algn="l"/>
                <a:tab pos="376555" algn="l"/>
              </a:tabLst>
            </a:pPr>
            <a:r>
              <a:rPr sz="1800" spc="-5" dirty="0">
                <a:latin typeface="Verdana"/>
                <a:cs typeface="Verdana"/>
              </a:rPr>
              <a:t>Составьте план, продумайте </a:t>
            </a:r>
            <a:r>
              <a:rPr sz="1800" dirty="0">
                <a:latin typeface="Verdana"/>
                <a:cs typeface="Verdana"/>
              </a:rPr>
              <a:t>все от А до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Я</a:t>
            </a:r>
          </a:p>
        </p:txBody>
      </p:sp>
      <p:sp>
        <p:nvSpPr>
          <p:cNvPr id="4" name="object 4"/>
          <p:cNvSpPr/>
          <p:nvPr/>
        </p:nvSpPr>
        <p:spPr>
          <a:xfrm>
            <a:off x="2557652" y="1343786"/>
            <a:ext cx="3960876" cy="2674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852" y="6722218"/>
            <a:ext cx="175704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(“A </a:t>
            </a:r>
            <a:r>
              <a:rPr sz="800" i="1" dirty="0">
                <a:latin typeface="Verdana"/>
                <a:cs typeface="Verdana"/>
              </a:rPr>
              <a:t>Spot </a:t>
            </a:r>
            <a:r>
              <a:rPr sz="800" i="1" spc="-5" dirty="0">
                <a:latin typeface="Verdana"/>
                <a:cs typeface="Verdana"/>
              </a:rPr>
              <a:t>to Relax” by</a:t>
            </a:r>
            <a:r>
              <a:rPr sz="800" i="1" spc="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xtacocorex)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21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0" y="23177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Уменьшение стресса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Text Box 11"/>
          <p:cNvSpPr txBox="1">
            <a:spLocks noChangeArrowheads="1"/>
          </p:cNvSpPr>
          <p:nvPr/>
        </p:nvSpPr>
        <p:spPr bwMode="auto">
          <a:xfrm>
            <a:off x="0" y="21266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Ранние предупреждающие </a:t>
            </a:r>
            <a:r>
              <a:rPr lang="ru-RU" altLang="de-DE" sz="2000" dirty="0" smtClean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симптомы</a:t>
            </a:r>
            <a:r>
              <a:rPr lang="de-DE" altLang="de-DE" sz="2000" dirty="0" smtClean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:</a:t>
            </a:r>
            <a:r>
              <a:rPr lang="ru-RU" altLang="de-DE" sz="2000" dirty="0" smtClean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 из </a:t>
            </a: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контрольного списка</a:t>
            </a:r>
            <a:endParaRPr lang="en-US" altLang="de-DE" sz="2000" dirty="0">
              <a:solidFill>
                <a:srgbClr val="FFFFFF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47110" name="Rectangle 13"/>
          <p:cNvSpPr>
            <a:spLocks noChangeArrowheads="1"/>
          </p:cNvSpPr>
          <p:nvPr/>
        </p:nvSpPr>
        <p:spPr bwMode="auto">
          <a:xfrm>
            <a:off x="-57150" y="6668907"/>
            <a:ext cx="3917950" cy="21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800" i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(Checklist in dependence on Dr. med. T. Wobrock, </a:t>
            </a:r>
            <a:r>
              <a:rPr lang="en-US" altLang="de-DE" sz="800" i="1">
                <a:solidFill>
                  <a:srgbClr val="000000"/>
                </a:solidFill>
                <a:latin typeface="Arial" charset="0"/>
                <a:ea typeface="MS PGothic" pitchFamily="34" charset="-128"/>
                <a:cs typeface="Times New Roman" pitchFamily="18" charset="0"/>
              </a:rPr>
              <a:t>“Checklist” by akaalias</a:t>
            </a:r>
            <a:r>
              <a:rPr lang="en-US" altLang="de-DE" sz="800" i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)</a:t>
            </a:r>
            <a:r>
              <a:rPr lang="en-US" altLang="de-DE" sz="800" b="1" i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</a:t>
            </a:r>
          </a:p>
        </p:txBody>
      </p:sp>
      <p:pic>
        <p:nvPicPr>
          <p:cNvPr id="47111" name="Picture 19" descr="Checklist - akaalias - flickr - ccc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810500" y="4825702"/>
            <a:ext cx="1333500" cy="1849561"/>
          </a:xfrm>
        </p:spPr>
      </p:pic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grpSp>
        <p:nvGrpSpPr>
          <p:cNvPr id="17" name="Group 40"/>
          <p:cNvGrpSpPr>
            <a:grpSpLocks/>
          </p:cNvGrpSpPr>
          <p:nvPr/>
        </p:nvGrpSpPr>
        <p:grpSpPr bwMode="auto">
          <a:xfrm>
            <a:off x="21485" y="6157473"/>
            <a:ext cx="2873463" cy="475102"/>
            <a:chOff x="0" y="3957"/>
            <a:chExt cx="1757" cy="299"/>
          </a:xfrm>
        </p:grpSpPr>
        <p:sp>
          <p:nvSpPr>
            <p:cNvPr id="1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711" cy="299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Times New Roman" pitchFamily="18" charset="0"/>
              </a:endParaRPr>
            </a:p>
          </p:txBody>
        </p:sp>
        <p:pic>
          <p:nvPicPr>
            <p:cNvPr id="24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647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  <a:sym typeface="Wingdings" pitchFamily="2" charset="2"/>
                </a:rPr>
                <a:t>  </a:t>
              </a:r>
              <a:r>
                <a:rPr kumimoji="0" lang="de-DE" altLang="de-DE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kumimoji="0" lang="ru-RU" altLang="de-DE" sz="13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Рабочий лист </a:t>
              </a:r>
              <a:r>
                <a:rPr kumimoji="0" lang="de-DE" altLang="de-DE" sz="13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 11.3</a:t>
              </a:r>
              <a:r>
                <a:rPr kumimoji="0" lang="de-DE" altLang="de-DE" sz="1300" b="0" i="1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 a &amp; b</a:t>
              </a:r>
              <a:endParaRPr kumimoji="0" lang="de-DE" altLang="de-DE" sz="13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83" y="1239594"/>
            <a:ext cx="3532417" cy="47723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92" y="1223947"/>
            <a:ext cx="3825808" cy="4500188"/>
          </a:xfrm>
          <a:prstGeom prst="rect">
            <a:avLst/>
          </a:prstGeom>
        </p:spPr>
      </p:pic>
      <p:sp>
        <p:nvSpPr>
          <p:cNvPr id="19" name="Textfeld 3"/>
          <p:cNvSpPr txBox="1"/>
          <p:nvPr/>
        </p:nvSpPr>
        <p:spPr>
          <a:xfrm rot="19806148">
            <a:off x="830148" y="3270774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Рабочий лист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0" name="Textfeld 3"/>
          <p:cNvSpPr txBox="1"/>
          <p:nvPr/>
        </p:nvSpPr>
        <p:spPr>
          <a:xfrm rot="19806148">
            <a:off x="4703933" y="3270773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Рабочий лист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2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" y="78035"/>
            <a:ext cx="91440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10" dirty="0"/>
              <a:t>«Кризисный</a:t>
            </a:r>
            <a:r>
              <a:rPr spc="-40" dirty="0"/>
              <a:t> </a:t>
            </a:r>
            <a:r>
              <a:rPr spc="-10" dirty="0"/>
              <a:t>план»</a:t>
            </a:r>
          </a:p>
          <a:p>
            <a:pPr algn="ctr">
              <a:lnSpc>
                <a:spcPct val="100000"/>
              </a:lnSpc>
            </a:pPr>
            <a:r>
              <a:rPr sz="1600" spc="-5" dirty="0"/>
              <a:t>Что мне делать, когда я </a:t>
            </a:r>
            <a:r>
              <a:rPr sz="1600" spc="-10" dirty="0"/>
              <a:t>замечаю </a:t>
            </a:r>
            <a:r>
              <a:rPr sz="1600" spc="-5" dirty="0"/>
              <a:t>(ранние) признаки</a:t>
            </a:r>
            <a:r>
              <a:rPr sz="1600" spc="50" dirty="0"/>
              <a:t> </a:t>
            </a:r>
            <a:r>
              <a:rPr sz="1600" spc="-5" dirty="0"/>
              <a:t>психоза?</a:t>
            </a:r>
          </a:p>
        </p:txBody>
      </p:sp>
      <p:graphicFrame>
        <p:nvGraphicFramePr>
          <p:cNvPr id="7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70510"/>
              </p:ext>
            </p:extLst>
          </p:nvPr>
        </p:nvGraphicFramePr>
        <p:xfrm>
          <a:off x="250825" y="993775"/>
          <a:ext cx="8640763" cy="4964158"/>
        </p:xfrm>
        <a:graphic>
          <a:graphicData uri="http://schemas.openxmlformats.org/drawingml/2006/table">
            <a:tbl>
              <a:tblPr/>
              <a:tblGrid>
                <a:gridCol w="3910013"/>
                <a:gridCol w="4730750"/>
              </a:tblGrid>
              <a:tr h="3428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Симптомы</a:t>
                      </a:r>
                      <a:endParaRPr lang="az-Cyrl-AZ" sz="1600" dirty="0" smtClean="0">
                        <a:latin typeface="Verdana"/>
                        <a:cs typeface="Verdan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de-DE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az-Cyrl-AZ" sz="1600" b="1" spc="-5" dirty="0" smtClean="0">
                          <a:latin typeface="Verdana"/>
                          <a:cs typeface="Verdana"/>
                        </a:rPr>
                        <a:t>Что </a:t>
                      </a: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az-Cyrl-AZ" sz="1600" b="1" spc="-5" dirty="0" smtClean="0">
                          <a:latin typeface="Verdana"/>
                          <a:cs typeface="Verdana"/>
                        </a:rPr>
                        <a:t>могу</a:t>
                      </a:r>
                      <a:r>
                        <a:rPr lang="az-Cyrl-AZ" sz="1600" b="1" spc="-4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az-Cyrl-AZ" sz="1600" b="1" spc="-5" dirty="0" smtClean="0">
                          <a:latin typeface="Verdana"/>
                          <a:cs typeface="Verdana"/>
                        </a:rPr>
                        <a:t>предпринять:</a:t>
                      </a:r>
                      <a:endParaRPr lang="az-Cyrl-AZ" sz="1600" dirty="0" smtClean="0">
                        <a:latin typeface="Verdana"/>
                        <a:cs typeface="Verdan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de-DE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59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114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Ранние</a:t>
                      </a:r>
                      <a:r>
                        <a:rPr lang="ru-RU" sz="1400" b="0" spc="-9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признаки:</a:t>
                      </a:r>
                      <a:endParaRPr lang="ru-RU" sz="1400" b="0" dirty="0" smtClean="0">
                        <a:latin typeface="Verdana"/>
                        <a:cs typeface="Verdana"/>
                      </a:endParaRPr>
                    </a:p>
                    <a:p>
                      <a:pPr marL="11430" marR="213360">
                        <a:lnSpc>
                          <a:spcPct val="100000"/>
                        </a:lnSpc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нервозность,</a:t>
                      </a:r>
                      <a:r>
                        <a:rPr lang="ru-RU" sz="1400" spc="-5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не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в состоянии собраться  силами, чтобы встать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работу,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все 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чаще вступать в</a:t>
                      </a:r>
                      <a:r>
                        <a:rPr lang="ru-RU" sz="1400" spc="-3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разногласия/ссорится с</a:t>
                      </a:r>
                      <a:r>
                        <a:rPr lang="ru-RU" sz="1400" spc="-7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другими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стараюсь уменьшить напряжение  (напр., делать упражнения на расслабление).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спрашиваю людей, которым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доверяю, не заметили ли они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во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мне какие-либо</a:t>
                      </a:r>
                      <a:r>
                        <a:rPr lang="ru-RU" sz="1400" spc="-8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изменения.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9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120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Поздние</a:t>
                      </a:r>
                      <a:r>
                        <a:rPr lang="ru-RU" sz="1400" b="0" spc="-9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признаки:</a:t>
                      </a:r>
                      <a:endParaRPr lang="ru-RU" sz="1400" b="0" dirty="0" smtClean="0">
                        <a:latin typeface="Verdana"/>
                        <a:cs typeface="Verdana"/>
                      </a:endParaRPr>
                    </a:p>
                    <a:p>
                      <a:pPr marL="11430" marR="332105">
                        <a:lnSpc>
                          <a:spcPct val="100000"/>
                        </a:lnSpc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нарушения сна, ощущение, что другие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говорят обо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мне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или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смеются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надо</a:t>
                      </a:r>
                      <a:r>
                        <a:rPr lang="ru-RU" sz="1400" spc="-4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мной</a:t>
                      </a:r>
                      <a:endParaRPr lang="de-DE" sz="1400" spc="-5" dirty="0" smtClean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повторяю материал метакогнитивной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терапии (желтая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карточка) и рассматриваю возможные альтернативные объяснения моим</a:t>
                      </a:r>
                      <a:r>
                        <a:rPr lang="ru-RU" sz="1400" spc="-6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предположениям.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5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Первые психотические симптомы: 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слышать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голоса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с  оскорбительной</a:t>
                      </a:r>
                      <a:r>
                        <a:rPr lang="ru-RU" sz="1400" spc="-4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тематикой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звоню своему терапевту и  договариваюсь с ним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о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приеме на</a:t>
                      </a:r>
                      <a:r>
                        <a:rPr lang="ru-RU" sz="1400" spc="-6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терапию.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439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Verdana"/>
                          <a:cs typeface="Verdana"/>
                        </a:rPr>
                        <a:t>Серьезные</a:t>
                      </a:r>
                      <a:r>
                        <a:rPr lang="ru-RU" sz="1400" b="0" spc="-5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b="0" spc="-5" dirty="0" smtClean="0">
                          <a:latin typeface="Verdana"/>
                          <a:cs typeface="Verdana"/>
                        </a:rPr>
                        <a:t>психотические симптомы: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 убеждение,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что дома находится 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камера</a:t>
                      </a:r>
                      <a:r>
                        <a:rPr lang="ru-RU" sz="1400" spc="-9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наблюдения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85090" marR="128905" indent="-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обращаюсь к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человеку,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которому 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доверяю,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который в курсе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моего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состояния</a:t>
                      </a:r>
                      <a:r>
                        <a:rPr lang="ru-RU" sz="1400" spc="-7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и 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убеждает меня в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том, чтоб </a:t>
                      </a:r>
                      <a:r>
                        <a:rPr lang="ru-RU" sz="1400" dirty="0" smtClean="0">
                          <a:latin typeface="Verdana"/>
                          <a:cs typeface="Verdana"/>
                        </a:rPr>
                        <a:t>я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лег</a:t>
                      </a:r>
                      <a:r>
                        <a:rPr lang="ru-RU" sz="1400" spc="-3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больницу.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  <a:p>
                      <a:pPr marL="85090" marR="648970">
                        <a:lnSpc>
                          <a:spcPct val="100000"/>
                        </a:lnSpc>
                      </a:pP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Может быть назначено лечение (или  увеличение дозировки)</a:t>
                      </a:r>
                      <a:r>
                        <a:rPr lang="ru-RU" sz="1400" spc="-9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400" spc="-5" dirty="0" smtClean="0">
                          <a:latin typeface="Verdana"/>
                          <a:cs typeface="Verdana"/>
                        </a:rPr>
                        <a:t>нейролептикой.</a:t>
                      </a:r>
                      <a:endParaRPr lang="ru-RU" sz="1400" dirty="0" smtClean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21485" y="6157473"/>
            <a:ext cx="2569272" cy="475102"/>
            <a:chOff x="0" y="3957"/>
            <a:chExt cx="1571" cy="299"/>
          </a:xfrm>
        </p:grpSpPr>
        <p:sp>
          <p:nvSpPr>
            <p:cNvPr id="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</p:txBody>
        </p:sp>
        <p:pic>
          <p:nvPicPr>
            <p:cNvPr id="10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461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3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ru-RU" altLang="de-DE" sz="1300" i="1" dirty="0" smtClean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Рабочий лист </a:t>
              </a:r>
              <a:r>
                <a:rPr lang="de-DE" altLang="de-DE" sz="1300" i="1" dirty="0" smtClean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de-DE" altLang="de-DE" sz="1300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11.4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932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405618" y="1078696"/>
            <a:ext cx="8129905" cy="3947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6375" algn="ctr"/>
            <a:r>
              <a:rPr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</a:t>
            </a:r>
            <a:r>
              <a:rPr b="1" spc="7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обучения:</a:t>
            </a:r>
            <a:endParaRPr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sz="225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70815" indent="-361950">
              <a:spcBef>
                <a:spcPts val="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Психоз/шизофрения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диагноз, не подлежащий 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регистрации.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решаете, </a:t>
            </a:r>
            <a:r>
              <a:rPr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кому</a:t>
            </a:r>
            <a:r>
              <a:rPr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сколько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рассказываете о своем заболевании. 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будите 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абсолютно честны с лицами профессиональной помощи: 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они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должны </a:t>
            </a:r>
            <a:r>
              <a:rPr spc="-5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быть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уверены</a:t>
            </a:r>
            <a:r>
              <a:rPr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том, что Вы получите наилучшую </a:t>
            </a:r>
            <a:r>
              <a:rPr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помощь</a:t>
            </a:r>
            <a:r>
              <a:rPr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pc="9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поддержку</a:t>
            </a:r>
            <a:r>
              <a:rPr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pc="-5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70815" indent="-361950">
              <a:spcBef>
                <a:spcPts val="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endParaRPr lang="ru-RU" spc="-5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70815" indent="-361950">
              <a:spcBef>
                <a:spcPts val="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Психические расстройства встречаются чаще, чем </a:t>
            </a:r>
            <a:r>
              <a:rPr lang="ru-RU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кажется</a:t>
            </a: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тем не </a:t>
            </a:r>
            <a:r>
              <a:rPr lang="ru-RU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менее с ними связано много предрасутков. </a:t>
            </a:r>
          </a:p>
          <a:p>
            <a:pPr marL="12700" marR="170815">
              <a:spcBef>
                <a:spcPts val="5"/>
              </a:spcBef>
              <a:buClr>
                <a:srgbClr val="8DADAE"/>
              </a:buClr>
              <a:buSzPct val="83333"/>
              <a:tabLst>
                <a:tab pos="374015" algn="l"/>
                <a:tab pos="374650" algn="l"/>
              </a:tabLst>
            </a:pPr>
            <a:endParaRPr lang="ru-RU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70815" indent="-361950">
              <a:spcBef>
                <a:spcPts val="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lang="ru-RU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Исправьте стереотипы или ложную информацию о расстройстве тогда и таким путем, каким Вы считает нужным и </a:t>
            </a:r>
            <a:r>
              <a:rPr lang="ru-RU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правильным</a:t>
            </a:r>
            <a:r>
              <a:rPr lang="de-D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0" y="21266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к повседневной жизни - </a:t>
            </a:r>
            <a:r>
              <a:rPr lang="ru-RU" sz="20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борьба </a:t>
            </a:r>
            <a:r>
              <a:rPr lang="ru-RU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 стереотипами</a:t>
            </a:r>
            <a:endParaRPr lang="de-DE" sz="2000" dirty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5618" y="1078696"/>
            <a:ext cx="8129905" cy="4016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6375" algn="ctr">
              <a:lnSpc>
                <a:spcPct val="100000"/>
              </a:lnSpc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</a:t>
            </a:r>
            <a:r>
              <a:rPr sz="1800" b="1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обучения</a:t>
            </a:r>
            <a:r>
              <a:rPr sz="1800" b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de-DE" sz="1800" b="1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06375" algn="ctr">
              <a:lnSpc>
                <a:spcPct val="100000"/>
              </a:lnSpc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5080" indent="-361950">
              <a:lnSpc>
                <a:spcPct val="100000"/>
              </a:lnSpc>
              <a:spcBef>
                <a:spcPts val="86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Обратите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 на симптомы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стресса, которые, 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крайнем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случае,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могут  способствовать развитию психических </a:t>
            </a:r>
            <a:r>
              <a:rPr sz="1800" spc="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расстройств.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45415" indent="-361950">
              <a:lnSpc>
                <a:spcPct val="100000"/>
              </a:lnSpc>
              <a:spcBef>
                <a:spcPts val="86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Давайте себе отдохнуть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применяйте стратегии, помогающие Вам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снизить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уровень</a:t>
            </a:r>
            <a:r>
              <a:rPr sz="1800" spc="11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стресса.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015" marR="27305" indent="-361315">
              <a:lnSpc>
                <a:spcPct val="100000"/>
              </a:lnSpc>
              <a:spcBef>
                <a:spcPts val="86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Рецидив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психоза никогда не происходит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внезапно.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Ему характерны  различные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(ранние)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предупреждающие знаки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нарушения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сна,  раздражительность).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Обращайте внимание на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знаки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случае, если Вы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начинаете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замечать за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собой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подобные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(ранние)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признаки психоза,  используйте Ваш индивидуальный</a:t>
            </a:r>
            <a:r>
              <a:rPr sz="1800" spc="4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план.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0" y="21266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к повседневной жизни - профилактика рецидива</a:t>
            </a:r>
            <a:endParaRPr lang="de-DE" sz="2000" dirty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de-DE" sz="2000" dirty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2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7"/>
          <p:cNvSpPr txBox="1">
            <a:spLocks noChangeArrowheads="1"/>
          </p:cNvSpPr>
          <p:nvPr/>
        </p:nvSpPr>
        <p:spPr bwMode="auto">
          <a:xfrm>
            <a:off x="0" y="195445"/>
            <a:ext cx="9144000" cy="40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D16349"/>
                </a:solidFill>
                <a:ea typeface="MS PGothic" pitchFamily="34" charset="-128"/>
                <a:cs typeface="Times New Roman" pitchFamily="18" charset="0"/>
              </a:rPr>
              <a:t>Что общего это имеет с психозом?</a:t>
            </a:r>
            <a:endParaRPr lang="en-US" altLang="de-DE" sz="2000" b="1" dirty="0">
              <a:solidFill>
                <a:srgbClr val="D16349"/>
              </a:solidFill>
              <a:ea typeface="MS PGothic" pitchFamily="34" charset="-128"/>
              <a:cs typeface="Times New Roman" pitchFamily="18" charset="0"/>
            </a:endParaRPr>
          </a:p>
        </p:txBody>
      </p:sp>
      <p:grpSp>
        <p:nvGrpSpPr>
          <p:cNvPr id="52227" name="Group 40"/>
          <p:cNvGrpSpPr>
            <a:grpSpLocks/>
          </p:cNvGrpSpPr>
          <p:nvPr/>
        </p:nvGrpSpPr>
        <p:grpSpPr bwMode="auto">
          <a:xfrm>
            <a:off x="3" y="6173150"/>
            <a:ext cx="2328863" cy="562495"/>
            <a:chOff x="0" y="3957"/>
            <a:chExt cx="1424" cy="354"/>
          </a:xfrm>
        </p:grpSpPr>
        <p:sp>
          <p:nvSpPr>
            <p:cNvPr id="5223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</p:txBody>
        </p:sp>
        <p:pic>
          <p:nvPicPr>
            <p:cNvPr id="52231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32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300" i="1" dirty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en-US" altLang="de-DE" sz="1300" i="1" dirty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ru-RU" altLang="de-DE" sz="1300" i="1" dirty="0" smtClean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Рабочий лист </a:t>
              </a:r>
              <a:r>
                <a:rPr lang="en-US" altLang="de-DE" sz="1300" i="1" dirty="0" smtClean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11.5</a:t>
              </a:r>
              <a:endParaRPr lang="en-US" altLang="de-DE" sz="1300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dirty="0">
                  <a:solidFill>
                    <a:srgbClr val="000000"/>
                  </a:solidFill>
                  <a:ea typeface="MS PGothic" pitchFamily="34" charset="-128"/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52228" name="Textfeld 11"/>
          <p:cNvSpPr txBox="1">
            <a:spLocks noChangeArrowheads="1"/>
          </p:cNvSpPr>
          <p:nvPr/>
        </p:nvSpPr>
        <p:spPr bwMode="auto">
          <a:xfrm>
            <a:off x="250828" y="1325201"/>
            <a:ext cx="8640763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fontAlgn="base">
              <a:spcBef>
                <a:spcPts val="12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Такие термины как шизофрения и психоз вызывают неправильное представление в обществе. Станьте экспертом своего заболевания.</a:t>
            </a:r>
          </a:p>
          <a:p>
            <a:pPr marL="179388" fontAlgn="base">
              <a:spcBef>
                <a:spcPts val="12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Это </a:t>
            </a:r>
            <a:r>
              <a:rPr lang="ru-RU" altLang="de-DE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может быть полезным для борьбы с предрассудками и стигматизацией, а также для предотвращения возможных рецидивов.</a:t>
            </a: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fontAlgn="base">
              <a:spcBef>
                <a:spcPts val="1200"/>
              </a:spcBef>
              <a:spcAft>
                <a:spcPct val="0"/>
              </a:spcAft>
            </a:pPr>
            <a:endParaRPr lang="en-US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  <a:p>
            <a:pPr marL="179388" fontAlgn="base">
              <a:spcBef>
                <a:spcPts val="1200"/>
              </a:spcBef>
              <a:spcAft>
                <a:spcPct val="0"/>
              </a:spcAft>
            </a:pPr>
            <a: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Какие аспекты терапевтического </a:t>
            </a:r>
            <a:r>
              <a:rPr lang="ru-RU" altLang="de-DE" i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модуля </a:t>
            </a:r>
            <a:r>
              <a:rPr lang="ru-RU" altLang="de-DE" i="1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«Жизнь с психозом и профилактика рецидивов», </a:t>
            </a:r>
            <a: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на мой взгляд, особенно полезны?</a:t>
            </a:r>
          </a:p>
          <a:p>
            <a:pPr marL="179388" fontAlgn="base">
              <a:spcBef>
                <a:spcPts val="1200"/>
              </a:spcBef>
              <a:spcAft>
                <a:spcPct val="0"/>
              </a:spcAft>
            </a:pPr>
            <a: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/>
            </a:r>
            <a:b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</a:br>
            <a:r>
              <a:rPr lang="ru-RU" altLang="de-DE" i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962400" y="6626335"/>
            <a:ext cx="518160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Жизнь с психозом и профилактика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рецидива    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 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11.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72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2620</Words>
  <Application>Microsoft Office PowerPoint</Application>
  <PresentationFormat>Benutzerdefiniert</PresentationFormat>
  <Paragraphs>266</Paragraphs>
  <Slides>26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21</vt:i4>
      </vt:variant>
      <vt:variant>
        <vt:lpstr>Folientitel</vt:lpstr>
      </vt:variant>
      <vt:variant>
        <vt:i4>26</vt:i4>
      </vt:variant>
    </vt:vector>
  </HeadingPairs>
  <TitlesOfParts>
    <vt:vector size="57" baseType="lpstr">
      <vt:lpstr>ＭＳ Ｐゴシック</vt:lpstr>
      <vt:lpstr>ＭＳ Ｐゴシック</vt:lpstr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5_Cronus</vt:lpstr>
      <vt:lpstr>6_Cronus</vt:lpstr>
      <vt:lpstr>7_Cronus</vt:lpstr>
      <vt:lpstr>8_Cronus</vt:lpstr>
      <vt:lpstr>9_Cronus</vt:lpstr>
      <vt:lpstr>10_Cronus</vt:lpstr>
      <vt:lpstr>11_Cronus</vt:lpstr>
      <vt:lpstr>12_Cronus</vt:lpstr>
      <vt:lpstr>13_Cronus</vt:lpstr>
      <vt:lpstr>14_Cronus</vt:lpstr>
      <vt:lpstr>15_Cronus</vt:lpstr>
      <vt:lpstr>16_Cronus</vt:lpstr>
      <vt:lpstr>17_Cronus</vt:lpstr>
      <vt:lpstr>18_Cronus</vt:lpstr>
      <vt:lpstr>19_Cronus</vt:lpstr>
      <vt:lpstr>20_Cronus</vt:lpstr>
      <vt:lpstr>21_Cronus</vt:lpstr>
      <vt:lpstr>1_Office Theme</vt:lpstr>
      <vt:lpstr>Метакогнитивная терапия</vt:lpstr>
      <vt:lpstr>Иметь проблемы психического характера это «нормально»?</vt:lpstr>
      <vt:lpstr>Иметь проблемы психического характера это «нормально»?</vt:lpstr>
      <vt:lpstr>Что такое стигматизация и  самостигматизация?</vt:lpstr>
      <vt:lpstr>Стигма по отношению к людям, страдающих психозом</vt:lpstr>
      <vt:lpstr>Стигма по отношению к людям, страдающих психозом</vt:lpstr>
      <vt:lpstr>Стигма по отношению к людям, страдающих психозом</vt:lpstr>
      <vt:lpstr>Стигматизация - Что делать?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Результаты опроса из общей популяции*</vt:lpstr>
      <vt:lpstr>Результаты опроса из общей популяции*</vt:lpstr>
      <vt:lpstr>PowerPoint-Präsentation</vt:lpstr>
      <vt:lpstr>Шкала стресса</vt:lpstr>
      <vt:lpstr>PowerPoint-Präsentation</vt:lpstr>
      <vt:lpstr>PowerPoint-Präsentation</vt:lpstr>
      <vt:lpstr>«Кризисный план» Что мне делать, когда я замечаю (ранние) признаки психоза?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Ruth</dc:creator>
  <cp:lastModifiedBy>Hiwis</cp:lastModifiedBy>
  <cp:revision>59</cp:revision>
  <dcterms:created xsi:type="dcterms:W3CDTF">2017-04-17T13:06:57Z</dcterms:created>
  <dcterms:modified xsi:type="dcterms:W3CDTF">2017-11-14T13:54:51Z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2014-01-13T00:00:00Z</vt:filetime>
  </property>
  <property fmtid="{D5CDD505-2E9C-101B-9397-08002B2CF9AE}" pid="3" name="Creator">
    <vt:lpwstr>Acrobat PDFMaker 8.0 for PowerPoint</vt:lpwstr>
  </property>
  <property fmtid="{D5CDD505-2E9C-101B-9397-08002B2CF9AE}" pid="4" name="LastSaved">
    <vt:filetime>2017-04-17T00:00:00Z</vt:filetime>
  </property>
</Properties>
</file>