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7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8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9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1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2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3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5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678" r:id="rId3"/>
    <p:sldMasterId id="2147483690" r:id="rId4"/>
    <p:sldMasterId id="2147483702" r:id="rId5"/>
    <p:sldMasterId id="2147483714" r:id="rId6"/>
    <p:sldMasterId id="2147483726" r:id="rId7"/>
    <p:sldMasterId id="2147483738" r:id="rId8"/>
    <p:sldMasterId id="2147483750" r:id="rId9"/>
    <p:sldMasterId id="2147483762" r:id="rId10"/>
    <p:sldMasterId id="2147483774" r:id="rId11"/>
    <p:sldMasterId id="2147483786" r:id="rId12"/>
    <p:sldMasterId id="2147483798" r:id="rId13"/>
    <p:sldMasterId id="2147483810" r:id="rId14"/>
    <p:sldMasterId id="2147483822" r:id="rId15"/>
    <p:sldMasterId id="2147483834" r:id="rId16"/>
  </p:sldMasterIdLst>
  <p:notesMasterIdLst>
    <p:notesMasterId r:id="rId54"/>
  </p:notesMasterIdLst>
  <p:sldIdLst>
    <p:sldId id="256" r:id="rId17"/>
    <p:sldId id="298" r:id="rId18"/>
    <p:sldId id="299" r:id="rId19"/>
    <p:sldId id="282" r:id="rId20"/>
    <p:sldId id="283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86" r:id="rId29"/>
    <p:sldId id="269" r:id="rId30"/>
    <p:sldId id="270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72" r:id="rId41"/>
    <p:sldId id="273" r:id="rId42"/>
    <p:sldId id="274" r:id="rId43"/>
    <p:sldId id="275" r:id="rId44"/>
    <p:sldId id="276" r:id="rId45"/>
    <p:sldId id="277" r:id="rId46"/>
    <p:sldId id="296" r:id="rId47"/>
    <p:sldId id="285" r:id="rId48"/>
    <p:sldId id="284" r:id="rId49"/>
    <p:sldId id="279" r:id="rId50"/>
    <p:sldId id="280" r:id="rId51"/>
    <p:sldId id="297" r:id="rId52"/>
    <p:sldId id="281" r:id="rId53"/>
  </p:sldIdLst>
  <p:sldSz cx="9144000" cy="6858000" type="screen4x3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nne Hottenrott" initials="JH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24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openxmlformats.org/officeDocument/2006/relationships/slide" Target="slides/slide25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550D7-F53D-4B1A-BA8A-71DCFEB7F3AE}" type="datetimeFigureOut">
              <a:rPr lang="de-DE" smtClean="0"/>
              <a:t>21.07.2017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DC738-B3D1-4EE9-95E3-D86751D4A7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6611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5180603" y="6515813"/>
            <a:ext cx="3963397" cy="34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FFE2F5BD-1799-48AA-8492-0D7282D31BBC}" type="slidenum">
              <a:rPr lang="de-DE" altLang="de-DE" b="1">
                <a:solidFill>
                  <a:prstClr val="black"/>
                </a:solidFill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de-DE" altLang="de-DE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484594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5180603" y="6515813"/>
            <a:ext cx="3963397" cy="34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93675EB9-B8BD-4A09-BAFE-CDB10E384F28}" type="slidenum">
              <a:rPr lang="de-DE" altLang="de-DE" b="1">
                <a:solidFill>
                  <a:prstClr val="black"/>
                </a:solidFill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de-DE" altLang="de-DE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795231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5180603" y="6515813"/>
            <a:ext cx="3963397" cy="34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FFE2F5BD-1799-48AA-8492-0D7282D31BBC}" type="slidenum">
              <a:rPr lang="de-DE" altLang="de-DE" b="1">
                <a:solidFill>
                  <a:prstClr val="black"/>
                </a:solidFill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de-DE" altLang="de-DE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414656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5180603" y="6515813"/>
            <a:ext cx="3963397" cy="34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3C117F25-BD2C-4808-9E50-59688B93BE04}" type="slidenum">
              <a:rPr lang="de-DE" altLang="de-DE" b="1">
                <a:solidFill>
                  <a:prstClr val="black"/>
                </a:solidFill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de-DE" altLang="de-DE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85257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5180603" y="6515813"/>
            <a:ext cx="3963397" cy="34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B8F705AA-A696-4956-A376-FF3CBA847FFF}" type="slidenum">
              <a:rPr lang="de-DE" altLang="de-DE" b="1">
                <a:solidFill>
                  <a:prstClr val="black"/>
                </a:solidFill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de-DE" altLang="de-DE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942012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5180603" y="6515813"/>
            <a:ext cx="3963397" cy="34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93675EB9-B8BD-4A09-BAFE-CDB10E384F28}" type="slidenum">
              <a:rPr lang="de-DE" altLang="de-DE" b="1">
                <a:solidFill>
                  <a:prstClr val="black"/>
                </a:solidFill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de-DE" altLang="de-DE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240366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5180603" y="6515813"/>
            <a:ext cx="3963397" cy="34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FFE2F5BD-1799-48AA-8492-0D7282D31BBC}" type="slidenum">
              <a:rPr lang="de-DE" altLang="de-DE" b="1">
                <a:solidFill>
                  <a:prstClr val="black"/>
                </a:solidFill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de-DE" altLang="de-DE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4230267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5180603" y="6515813"/>
            <a:ext cx="3963397" cy="34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3C117F25-BD2C-4808-9E50-59688B93BE04}" type="slidenum">
              <a:rPr lang="de-DE" altLang="de-DE" b="1">
                <a:solidFill>
                  <a:prstClr val="black"/>
                </a:solidFill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de-DE" altLang="de-DE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949338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5180603" y="6515813"/>
            <a:ext cx="3963397" cy="34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B8F705AA-A696-4956-A376-FF3CBA847FFF}" type="slidenum">
              <a:rPr lang="de-DE" altLang="de-DE" b="1">
                <a:solidFill>
                  <a:prstClr val="black"/>
                </a:solidFill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de-DE" altLang="de-DE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5604052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5180603" y="6515813"/>
            <a:ext cx="3963397" cy="34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93675EB9-B8BD-4A09-BAFE-CDB10E384F28}" type="slidenum">
              <a:rPr lang="de-DE" altLang="de-DE" b="1">
                <a:solidFill>
                  <a:prstClr val="black"/>
                </a:solidFill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de-DE" altLang="de-DE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322825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5180603" y="6515813"/>
            <a:ext cx="3963397" cy="34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066913B5-F59E-49E5-A3C6-70D82AA5A417}" type="slidenum">
              <a:rPr lang="de-DE" altLang="de-DE" b="1">
                <a:solidFill>
                  <a:prstClr val="black"/>
                </a:solidFill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de-DE" altLang="de-DE" b="1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9088" y="515938"/>
            <a:ext cx="3425825" cy="2568575"/>
          </a:xfrm>
          <a:ln w="12700" cap="flat"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242" tIns="47121" rIns="94242" bIns="47121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997480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8.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175" y="6669085"/>
            <a:ext cx="9140825" cy="189230"/>
          </a:xfrm>
          <a:custGeom>
            <a:avLst/>
            <a:gdLst/>
            <a:ahLst/>
            <a:cxnLst/>
            <a:rect l="l" t="t" r="r" b="b"/>
            <a:pathLst>
              <a:path w="9140825" h="189229">
                <a:moveTo>
                  <a:pt x="9140824" y="0"/>
                </a:moveTo>
                <a:lnTo>
                  <a:pt x="0" y="0"/>
                </a:lnTo>
                <a:lnTo>
                  <a:pt x="0" y="188913"/>
                </a:lnTo>
                <a:lnTo>
                  <a:pt x="9140824" y="188913"/>
                </a:lnTo>
                <a:lnTo>
                  <a:pt x="9140824" y="0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765175"/>
            <a:ext cx="9144000" cy="88900"/>
          </a:xfrm>
          <a:custGeom>
            <a:avLst/>
            <a:gdLst/>
            <a:ahLst/>
            <a:cxnLst/>
            <a:rect l="l" t="t" r="r" b="b"/>
            <a:pathLst>
              <a:path w="9144000" h="88900">
                <a:moveTo>
                  <a:pt x="0" y="88900"/>
                </a:moveTo>
                <a:lnTo>
                  <a:pt x="9144000" y="88900"/>
                </a:lnTo>
                <a:lnTo>
                  <a:pt x="9144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88900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9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90805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088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0" y="78587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9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8.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8.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8.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8.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881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966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273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494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167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413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242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355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594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92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578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0557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107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3104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276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644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3353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6728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7297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252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6905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7736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8824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0653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8113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8622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2462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9588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841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5370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1701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55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6168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8575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108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8720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9495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2499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4794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6852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406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2459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519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9753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89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7601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5299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9860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8326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3272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5896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3775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4832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061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7738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59050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5099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8678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7683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22102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7522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3743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85964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52952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33017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1035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73360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4179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19060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9906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60300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3531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85862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40678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72897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47832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55127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09794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6576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29341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52239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9006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82195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32223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15020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31242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83145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36609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30835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62572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35674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76784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7942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96940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37613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74509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13448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23603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95389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05514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84112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72448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63076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627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9354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36673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589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90842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03849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8220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93539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40174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03643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4148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37029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85714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6201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51232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16885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73391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02781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0370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07960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1901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46487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58201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32337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13373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03065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97038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88948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78652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0804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3437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28871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00152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16048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15365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43065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0182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49652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6499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03222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53049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27977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01822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09829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9301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50088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0838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29224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18643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3065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76484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41837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36277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79379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3664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50426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89233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41539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31694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41882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29619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766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175" y="6669085"/>
            <a:ext cx="9140825" cy="189230"/>
          </a:xfrm>
          <a:custGeom>
            <a:avLst/>
            <a:gdLst/>
            <a:ahLst/>
            <a:cxnLst/>
            <a:rect l="l" t="t" r="r" b="b"/>
            <a:pathLst>
              <a:path w="9140825" h="189229">
                <a:moveTo>
                  <a:pt x="9140824" y="0"/>
                </a:moveTo>
                <a:lnTo>
                  <a:pt x="0" y="0"/>
                </a:lnTo>
                <a:lnTo>
                  <a:pt x="0" y="188913"/>
                </a:lnTo>
                <a:lnTo>
                  <a:pt x="9140824" y="188913"/>
                </a:lnTo>
                <a:lnTo>
                  <a:pt x="9140824" y="0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3292" y="38734"/>
            <a:ext cx="7257414" cy="61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3552" y="1748790"/>
            <a:ext cx="8176894" cy="2916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8.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38A78-523A-4BE0-B18B-A3FDCFFB86F0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83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38A78-523A-4BE0-B18B-A3FDCFFB86F0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92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38A78-523A-4BE0-B18B-A3FDCFFB86F0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13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38A78-523A-4BE0-B18B-A3FDCFFB86F0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376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38A78-523A-4BE0-B18B-A3FDCFFB86F0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10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38A78-523A-4BE0-B18B-A3FDCFFB86F0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314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38A78-523A-4BE0-B18B-A3FDCFFB86F0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379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38A78-523A-4BE0-B18B-A3FDCFFB86F0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842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38A78-523A-4BE0-B18B-A3FDCFFB86F0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70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38A78-523A-4BE0-B18B-A3FDCFFB86F0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27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38A78-523A-4BE0-B18B-A3FDCFFB86F0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35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38A78-523A-4BE0-B18B-A3FDCFFB86F0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464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38A78-523A-4BE0-B18B-A3FDCFFB86F0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93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38A78-523A-4BE0-B18B-A3FDCFFB86F0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98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38A78-523A-4BE0-B18B-A3FDCFFB86F0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20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886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514600"/>
            <a:ext cx="8839200" cy="3876675"/>
          </a:xfrm>
          <a:custGeom>
            <a:avLst/>
            <a:gdLst/>
            <a:ahLst/>
            <a:cxnLst/>
            <a:rect l="l" t="t" r="r" b="b"/>
            <a:pathLst>
              <a:path w="8839200" h="3876675">
                <a:moveTo>
                  <a:pt x="0" y="3876675"/>
                </a:moveTo>
                <a:lnTo>
                  <a:pt x="8839200" y="3876675"/>
                </a:lnTo>
                <a:lnTo>
                  <a:pt x="8839200" y="0"/>
                </a:lnTo>
                <a:lnTo>
                  <a:pt x="0" y="0"/>
                </a:lnTo>
                <a:lnTo>
                  <a:pt x="0" y="3876675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6700837"/>
            <a:ext cx="8839200" cy="5080"/>
          </a:xfrm>
          <a:custGeom>
            <a:avLst/>
            <a:gdLst/>
            <a:ahLst/>
            <a:cxnLst/>
            <a:rect l="l" t="t" r="r" b="b"/>
            <a:pathLst>
              <a:path w="8839200" h="5079">
                <a:moveTo>
                  <a:pt x="0" y="4762"/>
                </a:moveTo>
                <a:lnTo>
                  <a:pt x="8839200" y="4762"/>
                </a:lnTo>
                <a:lnTo>
                  <a:pt x="8839200" y="0"/>
                </a:lnTo>
                <a:lnTo>
                  <a:pt x="0" y="0"/>
                </a:lnTo>
                <a:lnTo>
                  <a:pt x="0" y="4762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00" y="6705600"/>
            <a:ext cx="8839200" cy="152400"/>
          </a:xfrm>
          <a:custGeom>
            <a:avLst/>
            <a:gdLst/>
            <a:ahLst/>
            <a:cxnLst/>
            <a:rect l="l" t="t" r="r" b="b"/>
            <a:pathLst>
              <a:path w="8839200" h="152400">
                <a:moveTo>
                  <a:pt x="0" y="152400"/>
                </a:moveTo>
                <a:lnTo>
                  <a:pt x="8839200" y="152400"/>
                </a:lnTo>
                <a:lnTo>
                  <a:pt x="8839200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91600" y="2514600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4343397"/>
                </a:moveTo>
                <a:lnTo>
                  <a:pt x="152400" y="4343397"/>
                </a:lnTo>
                <a:lnTo>
                  <a:pt x="152400" y="0"/>
                </a:lnTo>
                <a:lnTo>
                  <a:pt x="0" y="0"/>
                </a:lnTo>
                <a:lnTo>
                  <a:pt x="0" y="43433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514600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4343399"/>
                </a:moveTo>
                <a:lnTo>
                  <a:pt x="152400" y="4343399"/>
                </a:lnTo>
                <a:lnTo>
                  <a:pt x="152400" y="0"/>
                </a:lnTo>
                <a:lnTo>
                  <a:pt x="0" y="0"/>
                </a:lnTo>
                <a:lnTo>
                  <a:pt x="0" y="43433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2514600"/>
          </a:xfrm>
          <a:custGeom>
            <a:avLst/>
            <a:gdLst/>
            <a:ahLst/>
            <a:cxnLst/>
            <a:rect l="l" t="t" r="r" b="b"/>
            <a:pathLst>
              <a:path w="9144000" h="2514600">
                <a:moveTo>
                  <a:pt x="0" y="2514600"/>
                </a:moveTo>
                <a:lnTo>
                  <a:pt x="9144000" y="2514600"/>
                </a:lnTo>
                <a:lnTo>
                  <a:pt x="91440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6050" y="6391275"/>
            <a:ext cx="8832850" cy="309880"/>
          </a:xfrm>
          <a:custGeom>
            <a:avLst/>
            <a:gdLst/>
            <a:ahLst/>
            <a:cxnLst/>
            <a:rect l="l" t="t" r="r" b="b"/>
            <a:pathLst>
              <a:path w="8832850" h="309879">
                <a:moveTo>
                  <a:pt x="0" y="309562"/>
                </a:moveTo>
                <a:lnTo>
                  <a:pt x="8832850" y="309562"/>
                </a:lnTo>
                <a:lnTo>
                  <a:pt x="8832850" y="0"/>
                </a:lnTo>
                <a:lnTo>
                  <a:pt x="0" y="0"/>
                </a:lnTo>
                <a:lnTo>
                  <a:pt x="0" y="3095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5575" y="2419350"/>
            <a:ext cx="8832850" cy="0"/>
          </a:xfrm>
          <a:custGeom>
            <a:avLst/>
            <a:gdLst/>
            <a:ahLst/>
            <a:cxnLst/>
            <a:rect l="l" t="t" r="r" b="b"/>
            <a:pathLst>
              <a:path w="8832850">
                <a:moveTo>
                  <a:pt x="0" y="0"/>
                </a:moveTo>
                <a:lnTo>
                  <a:pt x="8832850" y="0"/>
                </a:lnTo>
              </a:path>
            </a:pathLst>
          </a:custGeom>
          <a:ln w="11430">
            <a:solidFill>
              <a:srgbClr val="E0E0E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" y="152400"/>
            <a:ext cx="8832850" cy="6546850"/>
          </a:xfrm>
          <a:custGeom>
            <a:avLst/>
            <a:gdLst/>
            <a:ahLst/>
            <a:cxnLst/>
            <a:rect l="l" t="t" r="r" b="b"/>
            <a:pathLst>
              <a:path w="8832850" h="6546850">
                <a:moveTo>
                  <a:pt x="0" y="6546850"/>
                </a:moveTo>
                <a:lnTo>
                  <a:pt x="8832850" y="6546850"/>
                </a:lnTo>
                <a:lnTo>
                  <a:pt x="8832850" y="0"/>
                </a:lnTo>
                <a:lnTo>
                  <a:pt x="0" y="0"/>
                </a:lnTo>
                <a:lnTo>
                  <a:pt x="0" y="6546850"/>
                </a:lnTo>
                <a:close/>
              </a:path>
            </a:pathLst>
          </a:custGeom>
          <a:ln w="9525">
            <a:solidFill>
              <a:srgbClr val="E0E0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67200" y="21145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255374" y="3990"/>
                </a:lnTo>
                <a:lnTo>
                  <a:pt x="208483" y="15544"/>
                </a:lnTo>
                <a:lnTo>
                  <a:pt x="164753" y="34032"/>
                </a:lnTo>
                <a:lnTo>
                  <a:pt x="124815" y="58826"/>
                </a:lnTo>
                <a:lnTo>
                  <a:pt x="89296" y="89296"/>
                </a:lnTo>
                <a:lnTo>
                  <a:pt x="58826" y="124815"/>
                </a:lnTo>
                <a:lnTo>
                  <a:pt x="34032" y="164753"/>
                </a:lnTo>
                <a:lnTo>
                  <a:pt x="15544" y="208483"/>
                </a:lnTo>
                <a:lnTo>
                  <a:pt x="3990" y="255374"/>
                </a:lnTo>
                <a:lnTo>
                  <a:pt x="0" y="304800"/>
                </a:lnTo>
                <a:lnTo>
                  <a:pt x="3990" y="354225"/>
                </a:lnTo>
                <a:lnTo>
                  <a:pt x="15544" y="401116"/>
                </a:lnTo>
                <a:lnTo>
                  <a:pt x="34032" y="444846"/>
                </a:lnTo>
                <a:lnTo>
                  <a:pt x="58826" y="484784"/>
                </a:lnTo>
                <a:lnTo>
                  <a:pt x="89296" y="520303"/>
                </a:lnTo>
                <a:lnTo>
                  <a:pt x="124815" y="550773"/>
                </a:lnTo>
                <a:lnTo>
                  <a:pt x="164753" y="575567"/>
                </a:lnTo>
                <a:lnTo>
                  <a:pt x="208483" y="594055"/>
                </a:lnTo>
                <a:lnTo>
                  <a:pt x="255374" y="605609"/>
                </a:lnTo>
                <a:lnTo>
                  <a:pt x="304800" y="609600"/>
                </a:lnTo>
                <a:lnTo>
                  <a:pt x="354225" y="605609"/>
                </a:lnTo>
                <a:lnTo>
                  <a:pt x="401116" y="594055"/>
                </a:lnTo>
                <a:lnTo>
                  <a:pt x="444846" y="575567"/>
                </a:lnTo>
                <a:lnTo>
                  <a:pt x="484784" y="550773"/>
                </a:lnTo>
                <a:lnTo>
                  <a:pt x="520303" y="520303"/>
                </a:lnTo>
                <a:lnTo>
                  <a:pt x="550773" y="484784"/>
                </a:lnTo>
                <a:lnTo>
                  <a:pt x="575567" y="444846"/>
                </a:lnTo>
                <a:lnTo>
                  <a:pt x="594055" y="401116"/>
                </a:lnTo>
                <a:lnTo>
                  <a:pt x="605609" y="354225"/>
                </a:lnTo>
                <a:lnTo>
                  <a:pt x="609600" y="304800"/>
                </a:lnTo>
                <a:lnTo>
                  <a:pt x="605609" y="255374"/>
                </a:lnTo>
                <a:lnTo>
                  <a:pt x="594055" y="208483"/>
                </a:lnTo>
                <a:lnTo>
                  <a:pt x="575567" y="164753"/>
                </a:lnTo>
                <a:lnTo>
                  <a:pt x="550773" y="124815"/>
                </a:lnTo>
                <a:lnTo>
                  <a:pt x="520303" y="89296"/>
                </a:lnTo>
                <a:lnTo>
                  <a:pt x="484784" y="58826"/>
                </a:lnTo>
                <a:lnTo>
                  <a:pt x="444846" y="34032"/>
                </a:lnTo>
                <a:lnTo>
                  <a:pt x="401116" y="15544"/>
                </a:lnTo>
                <a:lnTo>
                  <a:pt x="354225" y="3990"/>
                </a:lnTo>
                <a:lnTo>
                  <a:pt x="304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62450" y="2209800"/>
            <a:ext cx="419100" cy="421005"/>
          </a:xfrm>
          <a:custGeom>
            <a:avLst/>
            <a:gdLst/>
            <a:ahLst/>
            <a:cxnLst/>
            <a:rect l="l" t="t" r="r" b="b"/>
            <a:pathLst>
              <a:path w="419100" h="421005">
                <a:moveTo>
                  <a:pt x="209550" y="0"/>
                </a:moveTo>
                <a:lnTo>
                  <a:pt x="161512" y="5558"/>
                </a:lnTo>
                <a:lnTo>
                  <a:pt x="117410" y="21389"/>
                </a:lnTo>
                <a:lnTo>
                  <a:pt x="78501" y="46226"/>
                </a:lnTo>
                <a:lnTo>
                  <a:pt x="46046" y="78803"/>
                </a:lnTo>
                <a:lnTo>
                  <a:pt x="21304" y="117854"/>
                </a:lnTo>
                <a:lnTo>
                  <a:pt x="5536" y="162112"/>
                </a:lnTo>
                <a:lnTo>
                  <a:pt x="0" y="210312"/>
                </a:lnTo>
                <a:lnTo>
                  <a:pt x="5536" y="258558"/>
                </a:lnTo>
                <a:lnTo>
                  <a:pt x="21304" y="302850"/>
                </a:lnTo>
                <a:lnTo>
                  <a:pt x="46046" y="341923"/>
                </a:lnTo>
                <a:lnTo>
                  <a:pt x="78501" y="374514"/>
                </a:lnTo>
                <a:lnTo>
                  <a:pt x="117410" y="399358"/>
                </a:lnTo>
                <a:lnTo>
                  <a:pt x="161512" y="415192"/>
                </a:lnTo>
                <a:lnTo>
                  <a:pt x="209550" y="420750"/>
                </a:lnTo>
                <a:lnTo>
                  <a:pt x="257587" y="415192"/>
                </a:lnTo>
                <a:lnTo>
                  <a:pt x="301689" y="399358"/>
                </a:lnTo>
                <a:lnTo>
                  <a:pt x="340598" y="374514"/>
                </a:lnTo>
                <a:lnTo>
                  <a:pt x="373053" y="341923"/>
                </a:lnTo>
                <a:lnTo>
                  <a:pt x="397795" y="302850"/>
                </a:lnTo>
                <a:lnTo>
                  <a:pt x="413563" y="258558"/>
                </a:lnTo>
                <a:lnTo>
                  <a:pt x="419100" y="210312"/>
                </a:lnTo>
                <a:lnTo>
                  <a:pt x="413563" y="162112"/>
                </a:lnTo>
                <a:lnTo>
                  <a:pt x="397795" y="117854"/>
                </a:lnTo>
                <a:lnTo>
                  <a:pt x="373053" y="78803"/>
                </a:lnTo>
                <a:lnTo>
                  <a:pt x="340598" y="46226"/>
                </a:lnTo>
                <a:lnTo>
                  <a:pt x="301689" y="21389"/>
                </a:lnTo>
                <a:lnTo>
                  <a:pt x="257587" y="5558"/>
                </a:lnTo>
                <a:lnTo>
                  <a:pt x="2095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37050" y="2184780"/>
            <a:ext cx="469900" cy="471170"/>
          </a:xfrm>
          <a:custGeom>
            <a:avLst/>
            <a:gdLst/>
            <a:ahLst/>
            <a:cxnLst/>
            <a:rect l="l" t="t" r="r" b="b"/>
            <a:pathLst>
              <a:path w="469900" h="471169">
                <a:moveTo>
                  <a:pt x="233679" y="0"/>
                </a:moveTo>
                <a:lnTo>
                  <a:pt x="186436" y="5080"/>
                </a:lnTo>
                <a:lnTo>
                  <a:pt x="142366" y="19050"/>
                </a:lnTo>
                <a:lnTo>
                  <a:pt x="102488" y="41910"/>
                </a:lnTo>
                <a:lnTo>
                  <a:pt x="67945" y="69850"/>
                </a:lnTo>
                <a:lnTo>
                  <a:pt x="39497" y="105410"/>
                </a:lnTo>
                <a:lnTo>
                  <a:pt x="18034" y="146050"/>
                </a:lnTo>
                <a:lnTo>
                  <a:pt x="4572" y="189230"/>
                </a:lnTo>
                <a:lnTo>
                  <a:pt x="0" y="237490"/>
                </a:lnTo>
                <a:lnTo>
                  <a:pt x="1397" y="261620"/>
                </a:lnTo>
                <a:lnTo>
                  <a:pt x="10922" y="307340"/>
                </a:lnTo>
                <a:lnTo>
                  <a:pt x="28955" y="349250"/>
                </a:lnTo>
                <a:lnTo>
                  <a:pt x="54355" y="387350"/>
                </a:lnTo>
                <a:lnTo>
                  <a:pt x="86487" y="419100"/>
                </a:lnTo>
                <a:lnTo>
                  <a:pt x="123951" y="444500"/>
                </a:lnTo>
                <a:lnTo>
                  <a:pt x="166370" y="461010"/>
                </a:lnTo>
                <a:lnTo>
                  <a:pt x="212216" y="471170"/>
                </a:lnTo>
                <a:lnTo>
                  <a:pt x="236220" y="471170"/>
                </a:lnTo>
                <a:lnTo>
                  <a:pt x="260350" y="469900"/>
                </a:lnTo>
                <a:lnTo>
                  <a:pt x="283463" y="467360"/>
                </a:lnTo>
                <a:lnTo>
                  <a:pt x="306070" y="461010"/>
                </a:lnTo>
                <a:lnTo>
                  <a:pt x="321400" y="454660"/>
                </a:lnTo>
                <a:lnTo>
                  <a:pt x="235330" y="454660"/>
                </a:lnTo>
                <a:lnTo>
                  <a:pt x="213105" y="453390"/>
                </a:lnTo>
                <a:lnTo>
                  <a:pt x="170561" y="444500"/>
                </a:lnTo>
                <a:lnTo>
                  <a:pt x="131317" y="429260"/>
                </a:lnTo>
                <a:lnTo>
                  <a:pt x="96647" y="405130"/>
                </a:lnTo>
                <a:lnTo>
                  <a:pt x="66928" y="375920"/>
                </a:lnTo>
                <a:lnTo>
                  <a:pt x="43434" y="340360"/>
                </a:lnTo>
                <a:lnTo>
                  <a:pt x="26924" y="300990"/>
                </a:lnTo>
                <a:lnTo>
                  <a:pt x="18034" y="259080"/>
                </a:lnTo>
                <a:lnTo>
                  <a:pt x="16954" y="237490"/>
                </a:lnTo>
                <a:lnTo>
                  <a:pt x="16958" y="234950"/>
                </a:lnTo>
                <a:lnTo>
                  <a:pt x="21336" y="191770"/>
                </a:lnTo>
                <a:lnTo>
                  <a:pt x="33909" y="151130"/>
                </a:lnTo>
                <a:lnTo>
                  <a:pt x="53975" y="114300"/>
                </a:lnTo>
                <a:lnTo>
                  <a:pt x="80517" y="81280"/>
                </a:lnTo>
                <a:lnTo>
                  <a:pt x="112649" y="54610"/>
                </a:lnTo>
                <a:lnTo>
                  <a:pt x="149733" y="34290"/>
                </a:lnTo>
                <a:lnTo>
                  <a:pt x="190626" y="21590"/>
                </a:lnTo>
                <a:lnTo>
                  <a:pt x="234569" y="16510"/>
                </a:lnTo>
                <a:lnTo>
                  <a:pt x="319132" y="16510"/>
                </a:lnTo>
                <a:lnTo>
                  <a:pt x="303529" y="10160"/>
                </a:lnTo>
                <a:lnTo>
                  <a:pt x="281050" y="5080"/>
                </a:lnTo>
                <a:lnTo>
                  <a:pt x="257683" y="1270"/>
                </a:lnTo>
                <a:lnTo>
                  <a:pt x="233679" y="0"/>
                </a:lnTo>
                <a:close/>
              </a:path>
              <a:path w="469900" h="471169">
                <a:moveTo>
                  <a:pt x="319132" y="16510"/>
                </a:moveTo>
                <a:lnTo>
                  <a:pt x="234569" y="16510"/>
                </a:lnTo>
                <a:lnTo>
                  <a:pt x="256794" y="17780"/>
                </a:lnTo>
                <a:lnTo>
                  <a:pt x="278511" y="21590"/>
                </a:lnTo>
                <a:lnTo>
                  <a:pt x="319404" y="34290"/>
                </a:lnTo>
                <a:lnTo>
                  <a:pt x="356488" y="54610"/>
                </a:lnTo>
                <a:lnTo>
                  <a:pt x="388874" y="81280"/>
                </a:lnTo>
                <a:lnTo>
                  <a:pt x="415544" y="113030"/>
                </a:lnTo>
                <a:lnTo>
                  <a:pt x="435610" y="149860"/>
                </a:lnTo>
                <a:lnTo>
                  <a:pt x="448437" y="191770"/>
                </a:lnTo>
                <a:lnTo>
                  <a:pt x="452945" y="234950"/>
                </a:lnTo>
                <a:lnTo>
                  <a:pt x="452941" y="237490"/>
                </a:lnTo>
                <a:lnTo>
                  <a:pt x="448563" y="279400"/>
                </a:lnTo>
                <a:lnTo>
                  <a:pt x="435990" y="321310"/>
                </a:lnTo>
                <a:lnTo>
                  <a:pt x="415925" y="358140"/>
                </a:lnTo>
                <a:lnTo>
                  <a:pt x="389382" y="389890"/>
                </a:lnTo>
                <a:lnTo>
                  <a:pt x="357250" y="416560"/>
                </a:lnTo>
                <a:lnTo>
                  <a:pt x="320166" y="436880"/>
                </a:lnTo>
                <a:lnTo>
                  <a:pt x="279273" y="450850"/>
                </a:lnTo>
                <a:lnTo>
                  <a:pt x="235330" y="454660"/>
                </a:lnTo>
                <a:lnTo>
                  <a:pt x="321400" y="454660"/>
                </a:lnTo>
                <a:lnTo>
                  <a:pt x="367411" y="430530"/>
                </a:lnTo>
                <a:lnTo>
                  <a:pt x="401954" y="401320"/>
                </a:lnTo>
                <a:lnTo>
                  <a:pt x="430402" y="367030"/>
                </a:lnTo>
                <a:lnTo>
                  <a:pt x="451865" y="326390"/>
                </a:lnTo>
                <a:lnTo>
                  <a:pt x="465327" y="281940"/>
                </a:lnTo>
                <a:lnTo>
                  <a:pt x="469900" y="234950"/>
                </a:lnTo>
                <a:lnTo>
                  <a:pt x="468502" y="210820"/>
                </a:lnTo>
                <a:lnTo>
                  <a:pt x="458977" y="165100"/>
                </a:lnTo>
                <a:lnTo>
                  <a:pt x="440944" y="123190"/>
                </a:lnTo>
                <a:lnTo>
                  <a:pt x="415544" y="85090"/>
                </a:lnTo>
                <a:lnTo>
                  <a:pt x="383413" y="53340"/>
                </a:lnTo>
                <a:lnTo>
                  <a:pt x="345948" y="27940"/>
                </a:lnTo>
                <a:lnTo>
                  <a:pt x="325374" y="19050"/>
                </a:lnTo>
                <a:lnTo>
                  <a:pt x="319132" y="16510"/>
                </a:lnTo>
                <a:close/>
              </a:path>
              <a:path w="469900" h="471169">
                <a:moveTo>
                  <a:pt x="235330" y="34290"/>
                </a:moveTo>
                <a:lnTo>
                  <a:pt x="194817" y="38100"/>
                </a:lnTo>
                <a:lnTo>
                  <a:pt x="157099" y="49530"/>
                </a:lnTo>
                <a:lnTo>
                  <a:pt x="122936" y="68580"/>
                </a:lnTo>
                <a:lnTo>
                  <a:pt x="92963" y="92710"/>
                </a:lnTo>
                <a:lnTo>
                  <a:pt x="68452" y="123190"/>
                </a:lnTo>
                <a:lnTo>
                  <a:pt x="49784" y="157480"/>
                </a:lnTo>
                <a:lnTo>
                  <a:pt x="38100" y="194310"/>
                </a:lnTo>
                <a:lnTo>
                  <a:pt x="33968" y="234950"/>
                </a:lnTo>
                <a:lnTo>
                  <a:pt x="33964" y="237490"/>
                </a:lnTo>
                <a:lnTo>
                  <a:pt x="34798" y="256540"/>
                </a:lnTo>
                <a:lnTo>
                  <a:pt x="42799" y="295910"/>
                </a:lnTo>
                <a:lnTo>
                  <a:pt x="58038" y="331470"/>
                </a:lnTo>
                <a:lnTo>
                  <a:pt x="79501" y="364490"/>
                </a:lnTo>
                <a:lnTo>
                  <a:pt x="106807" y="391160"/>
                </a:lnTo>
                <a:lnTo>
                  <a:pt x="138684" y="412750"/>
                </a:lnTo>
                <a:lnTo>
                  <a:pt x="174751" y="429260"/>
                </a:lnTo>
                <a:lnTo>
                  <a:pt x="213995" y="436880"/>
                </a:lnTo>
                <a:lnTo>
                  <a:pt x="234569" y="438150"/>
                </a:lnTo>
                <a:lnTo>
                  <a:pt x="255015" y="436880"/>
                </a:lnTo>
                <a:lnTo>
                  <a:pt x="275082" y="434340"/>
                </a:lnTo>
                <a:lnTo>
                  <a:pt x="294259" y="429260"/>
                </a:lnTo>
                <a:lnTo>
                  <a:pt x="312800" y="421640"/>
                </a:lnTo>
                <a:lnTo>
                  <a:pt x="315743" y="420370"/>
                </a:lnTo>
                <a:lnTo>
                  <a:pt x="214757" y="420370"/>
                </a:lnTo>
                <a:lnTo>
                  <a:pt x="178942" y="412750"/>
                </a:lnTo>
                <a:lnTo>
                  <a:pt x="130937" y="388620"/>
                </a:lnTo>
                <a:lnTo>
                  <a:pt x="92075" y="353060"/>
                </a:lnTo>
                <a:lnTo>
                  <a:pt x="64770" y="307340"/>
                </a:lnTo>
                <a:lnTo>
                  <a:pt x="51562" y="254000"/>
                </a:lnTo>
                <a:lnTo>
                  <a:pt x="50800" y="234950"/>
                </a:lnTo>
                <a:lnTo>
                  <a:pt x="51815" y="215900"/>
                </a:lnTo>
                <a:lnTo>
                  <a:pt x="65786" y="162560"/>
                </a:lnTo>
                <a:lnTo>
                  <a:pt x="93599" y="116840"/>
                </a:lnTo>
                <a:lnTo>
                  <a:pt x="133096" y="82550"/>
                </a:lnTo>
                <a:lnTo>
                  <a:pt x="181483" y="58420"/>
                </a:lnTo>
                <a:lnTo>
                  <a:pt x="236220" y="50800"/>
                </a:lnTo>
                <a:lnTo>
                  <a:pt x="313563" y="50800"/>
                </a:lnTo>
                <a:lnTo>
                  <a:pt x="295148" y="43180"/>
                </a:lnTo>
                <a:lnTo>
                  <a:pt x="275844" y="38100"/>
                </a:lnTo>
                <a:lnTo>
                  <a:pt x="255904" y="35560"/>
                </a:lnTo>
                <a:lnTo>
                  <a:pt x="235330" y="34290"/>
                </a:lnTo>
                <a:close/>
              </a:path>
              <a:path w="469900" h="471169">
                <a:moveTo>
                  <a:pt x="313563" y="50800"/>
                </a:moveTo>
                <a:lnTo>
                  <a:pt x="236220" y="50800"/>
                </a:lnTo>
                <a:lnTo>
                  <a:pt x="255142" y="52070"/>
                </a:lnTo>
                <a:lnTo>
                  <a:pt x="273176" y="54610"/>
                </a:lnTo>
                <a:lnTo>
                  <a:pt x="323850" y="73660"/>
                </a:lnTo>
                <a:lnTo>
                  <a:pt x="366013" y="105410"/>
                </a:lnTo>
                <a:lnTo>
                  <a:pt x="397383" y="148590"/>
                </a:lnTo>
                <a:lnTo>
                  <a:pt x="415544" y="199390"/>
                </a:lnTo>
                <a:lnTo>
                  <a:pt x="419100" y="237490"/>
                </a:lnTo>
                <a:lnTo>
                  <a:pt x="418084" y="256540"/>
                </a:lnTo>
                <a:lnTo>
                  <a:pt x="404113" y="308610"/>
                </a:lnTo>
                <a:lnTo>
                  <a:pt x="376300" y="354330"/>
                </a:lnTo>
                <a:lnTo>
                  <a:pt x="336803" y="389890"/>
                </a:lnTo>
                <a:lnTo>
                  <a:pt x="288416" y="412750"/>
                </a:lnTo>
                <a:lnTo>
                  <a:pt x="252475" y="420370"/>
                </a:lnTo>
                <a:lnTo>
                  <a:pt x="315743" y="420370"/>
                </a:lnTo>
                <a:lnTo>
                  <a:pt x="362458" y="392430"/>
                </a:lnTo>
                <a:lnTo>
                  <a:pt x="389889" y="364490"/>
                </a:lnTo>
                <a:lnTo>
                  <a:pt x="411479" y="332740"/>
                </a:lnTo>
                <a:lnTo>
                  <a:pt x="426847" y="295910"/>
                </a:lnTo>
                <a:lnTo>
                  <a:pt x="434975" y="257810"/>
                </a:lnTo>
                <a:lnTo>
                  <a:pt x="435935" y="234950"/>
                </a:lnTo>
                <a:lnTo>
                  <a:pt x="435101" y="215900"/>
                </a:lnTo>
                <a:lnTo>
                  <a:pt x="427100" y="176530"/>
                </a:lnTo>
                <a:lnTo>
                  <a:pt x="411861" y="139700"/>
                </a:lnTo>
                <a:lnTo>
                  <a:pt x="390398" y="107950"/>
                </a:lnTo>
                <a:lnTo>
                  <a:pt x="363092" y="80010"/>
                </a:lnTo>
                <a:lnTo>
                  <a:pt x="331215" y="58420"/>
                </a:lnTo>
                <a:lnTo>
                  <a:pt x="313563" y="5080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905000" y="2886710"/>
            <a:ext cx="5334000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76680" marR="5080" indent="-1364615" algn="ctr">
              <a:lnSpc>
                <a:spcPct val="150000"/>
              </a:lnSpc>
            </a:pPr>
            <a:r>
              <a:rPr sz="1800" b="1" spc="-5" dirty="0">
                <a:solidFill>
                  <a:srgbClr val="636B85"/>
                </a:solidFill>
                <a:latin typeface="Verdana"/>
                <a:cs typeface="Verdana"/>
              </a:rPr>
              <a:t>Терапевтический </a:t>
            </a:r>
            <a:r>
              <a:rPr sz="1800" b="1" dirty="0">
                <a:solidFill>
                  <a:srgbClr val="636B85"/>
                </a:solidFill>
                <a:latin typeface="Verdana"/>
                <a:cs typeface="Verdana"/>
              </a:rPr>
              <a:t>модуль 8:  </a:t>
            </a:r>
            <a:endParaRPr lang="ru-RU" sz="1800" b="1" dirty="0" smtClean="0">
              <a:solidFill>
                <a:srgbClr val="636B85"/>
              </a:solidFill>
              <a:latin typeface="Verdana"/>
              <a:cs typeface="Verdana"/>
            </a:endParaRPr>
          </a:p>
          <a:p>
            <a:pPr marL="1376680" marR="5080" indent="-1364615" algn="ctr">
              <a:lnSpc>
                <a:spcPct val="150000"/>
              </a:lnSpc>
            </a:pPr>
            <a:r>
              <a:rPr sz="1800" b="1" spc="-5" dirty="0" err="1" smtClean="0">
                <a:solidFill>
                  <a:srgbClr val="636B85"/>
                </a:solidFill>
                <a:latin typeface="Verdana"/>
                <a:cs typeface="Verdana"/>
              </a:rPr>
              <a:t>Память</a:t>
            </a:r>
            <a:r>
              <a:rPr lang="ru-RU" b="1" spc="-5" dirty="0" smtClean="0">
                <a:solidFill>
                  <a:srgbClr val="636B85"/>
                </a:solidFill>
                <a:latin typeface="Verdana"/>
                <a:cs typeface="Verdana"/>
              </a:rPr>
              <a:t> </a:t>
            </a:r>
            <a:r>
              <a:rPr lang="ru-RU" b="1" spc="-5" dirty="0">
                <a:solidFill>
                  <a:srgbClr val="636B85"/>
                </a:solidFill>
                <a:latin typeface="Verdana"/>
                <a:cs typeface="Verdana"/>
              </a:rPr>
              <a:t>и </a:t>
            </a:r>
            <a:r>
              <a:rPr lang="ru-RU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451228" y="1405890"/>
            <a:ext cx="6242050" cy="549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dirty="0"/>
              <a:t>Метакогнитивная</a:t>
            </a:r>
            <a:r>
              <a:rPr sz="3600" spc="-95" dirty="0"/>
              <a:t> </a:t>
            </a:r>
            <a:r>
              <a:rPr sz="3600" dirty="0"/>
              <a:t>терапия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3292" y="-21980"/>
            <a:ext cx="7257414" cy="615950"/>
          </a:xfrm>
          <a:prstGeom prst="rect">
            <a:avLst/>
          </a:prstGeom>
        </p:spPr>
        <p:txBody>
          <a:bodyPr vert="horz" wrap="square" lIns="0" tIns="283464" rIns="0" bIns="0" rtlCol="0">
            <a:spAutoFit/>
          </a:bodyPr>
          <a:lstStyle/>
          <a:p>
            <a:pPr marL="3157855">
              <a:lnSpc>
                <a:spcPct val="100000"/>
              </a:lnSpc>
            </a:pPr>
            <a:r>
              <a:rPr dirty="0"/>
              <a:t>Памя</a:t>
            </a:r>
            <a:r>
              <a:rPr spc="10" dirty="0"/>
              <a:t>т</a:t>
            </a:r>
            <a:r>
              <a:rPr dirty="0"/>
              <a:t>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6457" y="1720215"/>
            <a:ext cx="7566025" cy="37882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5920" indent="-363220">
              <a:lnSpc>
                <a:spcPct val="100000"/>
              </a:lnSpc>
              <a:buClr>
                <a:srgbClr val="ACC0CA"/>
              </a:buClr>
              <a:buSzPct val="86111"/>
              <a:buChar char="o"/>
              <a:tabLst>
                <a:tab pos="375285" algn="l"/>
                <a:tab pos="375920" algn="l"/>
              </a:tabLst>
            </a:pPr>
            <a:r>
              <a:rPr sz="1800" spc="-5" dirty="0">
                <a:latin typeface="Verdana"/>
                <a:cs typeface="Verdana"/>
              </a:rPr>
              <a:t>Способность нашей памяти сохранять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информацию</a:t>
            </a:r>
          </a:p>
          <a:p>
            <a:pPr marL="37592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ограничена.</a:t>
            </a:r>
            <a:endParaRPr sz="1800" dirty="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1080"/>
              </a:spcBef>
              <a:buClr>
                <a:srgbClr val="ACC0CA"/>
              </a:buClr>
              <a:buSzPct val="86111"/>
              <a:buChar char="o"/>
              <a:tabLst>
                <a:tab pos="375285" algn="l"/>
                <a:tab pos="375920" algn="l"/>
              </a:tabLst>
            </a:pPr>
            <a:r>
              <a:rPr sz="1800" dirty="0">
                <a:latin typeface="Verdana"/>
                <a:cs typeface="Verdana"/>
              </a:rPr>
              <a:t>Например: </a:t>
            </a:r>
            <a:r>
              <a:rPr sz="1800" spc="-5" dirty="0">
                <a:latin typeface="Verdana"/>
                <a:cs typeface="Verdana"/>
              </a:rPr>
              <a:t>Историю, которую </a:t>
            </a:r>
            <a:r>
              <a:rPr sz="1800" dirty="0">
                <a:latin typeface="Verdana"/>
                <a:cs typeface="Verdana"/>
              </a:rPr>
              <a:t>мы </a:t>
            </a:r>
            <a:r>
              <a:rPr sz="1800" spc="-5" dirty="0">
                <a:latin typeface="Verdana"/>
                <a:cs typeface="Verdana"/>
              </a:rPr>
              <a:t>слышали пол часа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назад,</a:t>
            </a:r>
            <a:endParaRPr sz="1800" dirty="0">
              <a:latin typeface="Verdana"/>
              <a:cs typeface="Verdana"/>
            </a:endParaRPr>
          </a:p>
          <a:p>
            <a:pPr marL="37592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нам </a:t>
            </a:r>
            <a:r>
              <a:rPr sz="1800" dirty="0">
                <a:latin typeface="Verdana"/>
                <a:cs typeface="Verdana"/>
              </a:rPr>
              <a:t>удаётся воспроизвести всего лишь </a:t>
            </a:r>
            <a:r>
              <a:rPr sz="1800" spc="-5" dirty="0">
                <a:latin typeface="Verdana"/>
                <a:cs typeface="Verdana"/>
              </a:rPr>
              <a:t>на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40%.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375920" marR="5080" indent="-363220">
              <a:lnSpc>
                <a:spcPct val="100000"/>
              </a:lnSpc>
              <a:buClr>
                <a:srgbClr val="ACC0CA"/>
              </a:buClr>
              <a:buSzPct val="83333"/>
              <a:buFont typeface="Verdana"/>
              <a:buChar char="o"/>
              <a:tabLst>
                <a:tab pos="375285" algn="l"/>
                <a:tab pos="375920" algn="l"/>
              </a:tabLst>
            </a:pPr>
            <a:r>
              <a:rPr sz="1800" b="1" spc="-5" dirty="0">
                <a:latin typeface="Verdana"/>
                <a:cs typeface="Verdana"/>
              </a:rPr>
              <a:t>Положительные </a:t>
            </a:r>
            <a:r>
              <a:rPr sz="1800" b="1" spc="-5" dirty="0" err="1">
                <a:latin typeface="Verdana"/>
                <a:cs typeface="Verdana"/>
              </a:rPr>
              <a:t>стороны</a:t>
            </a:r>
            <a:r>
              <a:rPr sz="1800" b="1" spc="-5" dirty="0" smtClean="0">
                <a:latin typeface="Verdana"/>
                <a:cs typeface="Verdana"/>
              </a:rPr>
              <a:t>: </a:t>
            </a:r>
            <a:r>
              <a:rPr lang="de-DE" sz="1800" b="1" spc="-5" dirty="0" smtClean="0">
                <a:latin typeface="Verdana"/>
                <a:cs typeface="Verdana"/>
              </a:rPr>
              <a:t>???</a:t>
            </a:r>
            <a:r>
              <a:rPr sz="1800" dirty="0" err="1" smtClean="0">
                <a:solidFill>
                  <a:schemeClr val="bg1"/>
                </a:solidFill>
                <a:latin typeface="Verdana"/>
                <a:cs typeface="Verdana"/>
              </a:rPr>
              <a:t>мозг</a:t>
            </a:r>
            <a:r>
              <a:rPr sz="1800" dirty="0" smtClean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не перегружается  совершенно ненужной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ему информацией, </a:t>
            </a:r>
            <a:r>
              <a:rPr sz="1800" b="1" i="1" dirty="0">
                <a:solidFill>
                  <a:schemeClr val="bg1"/>
                </a:solidFill>
                <a:latin typeface="Verdana"/>
                <a:cs typeface="Verdana"/>
              </a:rPr>
              <a:t>но</a:t>
            </a:r>
            <a:r>
              <a:rPr sz="1800" b="1" i="1" spc="1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spc="5" dirty="0">
                <a:solidFill>
                  <a:schemeClr val="bg1"/>
                </a:solidFill>
                <a:latin typeface="Verdana"/>
                <a:cs typeface="Verdana"/>
              </a:rPr>
              <a:t>...</a:t>
            </a:r>
            <a:endParaRPr sz="1800" dirty="0">
              <a:solidFill>
                <a:schemeClr val="bg1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buChar char="o"/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o"/>
            </a:pPr>
            <a:endParaRPr sz="1950" dirty="0">
              <a:latin typeface="Times New Roman"/>
              <a:cs typeface="Times New Roman"/>
            </a:endParaRPr>
          </a:p>
          <a:p>
            <a:pPr marL="375920" marR="427990" indent="-363220">
              <a:lnSpc>
                <a:spcPct val="100000"/>
              </a:lnSpc>
              <a:buClr>
                <a:srgbClr val="ACC0CA"/>
              </a:buClr>
              <a:buSzPct val="86111"/>
              <a:buFont typeface="Verdana"/>
              <a:buChar char="o"/>
              <a:tabLst>
                <a:tab pos="375285" algn="l"/>
                <a:tab pos="375920" algn="l"/>
              </a:tabLst>
            </a:pPr>
            <a:r>
              <a:rPr sz="1800" b="1" dirty="0">
                <a:latin typeface="Verdana"/>
                <a:cs typeface="Verdana"/>
              </a:rPr>
              <a:t>Отрицательные </a:t>
            </a:r>
            <a:r>
              <a:rPr sz="1800" b="1" dirty="0" err="1">
                <a:latin typeface="Verdana"/>
                <a:cs typeface="Verdana"/>
              </a:rPr>
              <a:t>стороны</a:t>
            </a:r>
            <a:r>
              <a:rPr sz="1800" b="1" dirty="0" smtClean="0">
                <a:latin typeface="Verdana"/>
                <a:cs typeface="Verdana"/>
              </a:rPr>
              <a:t>:</a:t>
            </a:r>
            <a:r>
              <a:rPr lang="de-DE" sz="1800" b="1" dirty="0" smtClean="0">
                <a:latin typeface="Verdana"/>
                <a:cs typeface="Verdana"/>
              </a:rPr>
              <a:t> ???</a:t>
            </a:r>
            <a:r>
              <a:rPr sz="1800" b="1" dirty="0" smtClean="0">
                <a:latin typeface="Verdana"/>
                <a:cs typeface="Verdana"/>
              </a:rPr>
              <a:t>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...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многие важные 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воспоминания/детали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забываются </a:t>
            </a:r>
            <a:r>
              <a:rPr sz="1800" spc="-20" dirty="0">
                <a:solidFill>
                  <a:schemeClr val="bg1"/>
                </a:solidFill>
                <a:latin typeface="Verdana"/>
                <a:cs typeface="Verdana"/>
              </a:rPr>
              <a:t>(напр.,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важные даты, 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воспоминания об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отпуске, школьные знания</a:t>
            </a:r>
            <a:r>
              <a:rPr sz="1800" spc="-7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...).</a:t>
            </a:r>
          </a:p>
        </p:txBody>
      </p:sp>
      <p:sp>
        <p:nvSpPr>
          <p:cNvPr id="5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r>
              <a:rPr lang="de-DE" b="1" baseline="2314" dirty="0">
                <a:solidFill>
                  <a:srgbClr val="636B85"/>
                </a:solidFill>
                <a:latin typeface="Verdana"/>
                <a:cs typeface="Verdana"/>
              </a:rPr>
              <a:t>2</a:t>
            </a:r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95748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3292" y="-21980"/>
            <a:ext cx="7257414" cy="615950"/>
          </a:xfrm>
          <a:prstGeom prst="rect">
            <a:avLst/>
          </a:prstGeom>
        </p:spPr>
        <p:txBody>
          <a:bodyPr vert="horz" wrap="square" lIns="0" tIns="283464" rIns="0" bIns="0" rtlCol="0">
            <a:spAutoFit/>
          </a:bodyPr>
          <a:lstStyle/>
          <a:p>
            <a:pPr marL="3157855">
              <a:lnSpc>
                <a:spcPct val="100000"/>
              </a:lnSpc>
            </a:pPr>
            <a:r>
              <a:rPr dirty="0"/>
              <a:t>Памя</a:t>
            </a:r>
            <a:r>
              <a:rPr spc="10" dirty="0"/>
              <a:t>т</a:t>
            </a:r>
            <a:r>
              <a:rPr dirty="0"/>
              <a:t>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6457" y="1720215"/>
            <a:ext cx="7566025" cy="3711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5920" indent="-363220">
              <a:lnSpc>
                <a:spcPct val="100000"/>
              </a:lnSpc>
              <a:buClr>
                <a:srgbClr val="ACC0CA"/>
              </a:buClr>
              <a:buSzPct val="86111"/>
              <a:buChar char="o"/>
              <a:tabLst>
                <a:tab pos="375285" algn="l"/>
                <a:tab pos="375920" algn="l"/>
              </a:tabLst>
            </a:pPr>
            <a:r>
              <a:rPr sz="1800" spc="-5" dirty="0">
                <a:latin typeface="Verdana"/>
                <a:cs typeface="Verdana"/>
              </a:rPr>
              <a:t>Способность нашей памяти сохранять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информацию</a:t>
            </a:r>
            <a:endParaRPr sz="1800">
              <a:latin typeface="Verdana"/>
              <a:cs typeface="Verdana"/>
            </a:endParaRPr>
          </a:p>
          <a:p>
            <a:pPr marL="37592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ограничена.</a:t>
            </a:r>
            <a:endParaRPr sz="180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1080"/>
              </a:spcBef>
              <a:buClr>
                <a:srgbClr val="ACC0CA"/>
              </a:buClr>
              <a:buSzPct val="86111"/>
              <a:buChar char="o"/>
              <a:tabLst>
                <a:tab pos="375285" algn="l"/>
                <a:tab pos="375920" algn="l"/>
              </a:tabLst>
            </a:pPr>
            <a:r>
              <a:rPr sz="1800" dirty="0">
                <a:latin typeface="Verdana"/>
                <a:cs typeface="Verdana"/>
              </a:rPr>
              <a:t>Например: </a:t>
            </a:r>
            <a:r>
              <a:rPr sz="1800" spc="-5" dirty="0">
                <a:latin typeface="Verdana"/>
                <a:cs typeface="Verdana"/>
              </a:rPr>
              <a:t>Историю, которую </a:t>
            </a:r>
            <a:r>
              <a:rPr sz="1800" dirty="0">
                <a:latin typeface="Verdana"/>
                <a:cs typeface="Verdana"/>
              </a:rPr>
              <a:t>мы </a:t>
            </a:r>
            <a:r>
              <a:rPr sz="1800" spc="-5" dirty="0">
                <a:latin typeface="Verdana"/>
                <a:cs typeface="Verdana"/>
              </a:rPr>
              <a:t>слышали пол часа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назад,</a:t>
            </a:r>
            <a:endParaRPr sz="1800">
              <a:latin typeface="Verdana"/>
              <a:cs typeface="Verdana"/>
            </a:endParaRPr>
          </a:p>
          <a:p>
            <a:pPr marL="37592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нам </a:t>
            </a:r>
            <a:r>
              <a:rPr sz="1800" dirty="0">
                <a:latin typeface="Verdana"/>
                <a:cs typeface="Verdana"/>
              </a:rPr>
              <a:t>удаётся воспроизвести всего лишь </a:t>
            </a:r>
            <a:r>
              <a:rPr sz="1800" spc="-5" dirty="0">
                <a:latin typeface="Verdana"/>
                <a:cs typeface="Verdana"/>
              </a:rPr>
              <a:t>на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40%.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Times New Roman"/>
              <a:cs typeface="Times New Roman"/>
            </a:endParaRPr>
          </a:p>
          <a:p>
            <a:pPr marL="375920" marR="5080" indent="-363220">
              <a:lnSpc>
                <a:spcPct val="100000"/>
              </a:lnSpc>
              <a:buClr>
                <a:srgbClr val="ACC0CA"/>
              </a:buClr>
              <a:buSzPct val="83333"/>
              <a:buFont typeface="Verdana"/>
              <a:buChar char="o"/>
              <a:tabLst>
                <a:tab pos="375285" algn="l"/>
                <a:tab pos="375920" algn="l"/>
              </a:tabLst>
            </a:pPr>
            <a:r>
              <a:rPr sz="1800" b="1" spc="-5" dirty="0">
                <a:latin typeface="Verdana"/>
                <a:cs typeface="Verdana"/>
              </a:rPr>
              <a:t>Положительные стороны: </a:t>
            </a:r>
            <a:r>
              <a:rPr sz="1800" dirty="0">
                <a:latin typeface="Verdana"/>
                <a:cs typeface="Verdana"/>
              </a:rPr>
              <a:t>... </a:t>
            </a:r>
            <a:r>
              <a:rPr sz="1800" spc="-5" dirty="0">
                <a:latin typeface="Verdana"/>
                <a:cs typeface="Verdana"/>
              </a:rPr>
              <a:t>наш </a:t>
            </a:r>
            <a:r>
              <a:rPr sz="1800" dirty="0">
                <a:latin typeface="Verdana"/>
                <a:cs typeface="Verdana"/>
              </a:rPr>
              <a:t>мозг </a:t>
            </a:r>
            <a:r>
              <a:rPr sz="1800" spc="-5" dirty="0">
                <a:latin typeface="Verdana"/>
                <a:cs typeface="Verdana"/>
              </a:rPr>
              <a:t>не перегружается  совершенно ненужной </a:t>
            </a:r>
            <a:r>
              <a:rPr sz="1800" dirty="0">
                <a:latin typeface="Verdana"/>
                <a:cs typeface="Verdana"/>
              </a:rPr>
              <a:t>ему информацией, </a:t>
            </a:r>
            <a:r>
              <a:rPr sz="1800" b="1" i="1" dirty="0">
                <a:latin typeface="Verdana"/>
                <a:cs typeface="Verdana"/>
              </a:rPr>
              <a:t>но</a:t>
            </a:r>
            <a:r>
              <a:rPr sz="1800" b="1" i="1" spc="10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...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buChar char="o"/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o"/>
            </a:pPr>
            <a:endParaRPr sz="1950">
              <a:latin typeface="Times New Roman"/>
              <a:cs typeface="Times New Roman"/>
            </a:endParaRPr>
          </a:p>
          <a:p>
            <a:pPr marL="375920" marR="427990" indent="-363220">
              <a:lnSpc>
                <a:spcPct val="100000"/>
              </a:lnSpc>
              <a:buClr>
                <a:srgbClr val="ACC0CA"/>
              </a:buClr>
              <a:buSzPct val="86111"/>
              <a:buFont typeface="Verdana"/>
              <a:buChar char="o"/>
              <a:tabLst>
                <a:tab pos="375285" algn="l"/>
                <a:tab pos="375920" algn="l"/>
              </a:tabLst>
            </a:pPr>
            <a:r>
              <a:rPr sz="1800" b="1" dirty="0">
                <a:latin typeface="Verdana"/>
                <a:cs typeface="Verdana"/>
              </a:rPr>
              <a:t>Отрицательные стороны: </a:t>
            </a:r>
            <a:r>
              <a:rPr sz="1800" dirty="0">
                <a:latin typeface="Verdana"/>
                <a:cs typeface="Verdana"/>
              </a:rPr>
              <a:t>... </a:t>
            </a:r>
            <a:r>
              <a:rPr sz="1800" spc="-5" dirty="0">
                <a:latin typeface="Verdana"/>
                <a:cs typeface="Verdana"/>
              </a:rPr>
              <a:t>многие важные  </a:t>
            </a:r>
            <a:r>
              <a:rPr sz="1800" dirty="0">
                <a:latin typeface="Verdana"/>
                <a:cs typeface="Verdana"/>
              </a:rPr>
              <a:t>воспоминания/детали </a:t>
            </a:r>
            <a:r>
              <a:rPr sz="1800" spc="-5" dirty="0">
                <a:latin typeface="Verdana"/>
                <a:cs typeface="Verdana"/>
              </a:rPr>
              <a:t>забываются </a:t>
            </a:r>
            <a:r>
              <a:rPr sz="1800" spc="-20" dirty="0">
                <a:latin typeface="Verdana"/>
                <a:cs typeface="Verdana"/>
              </a:rPr>
              <a:t>(напр., </a:t>
            </a:r>
            <a:r>
              <a:rPr sz="1800" spc="-5" dirty="0">
                <a:latin typeface="Verdana"/>
                <a:cs typeface="Verdana"/>
              </a:rPr>
              <a:t>важные даты,  </a:t>
            </a:r>
            <a:r>
              <a:rPr sz="1800" dirty="0">
                <a:latin typeface="Verdana"/>
                <a:cs typeface="Verdana"/>
              </a:rPr>
              <a:t>воспоминания об </a:t>
            </a:r>
            <a:r>
              <a:rPr sz="1800" spc="-5" dirty="0">
                <a:latin typeface="Verdana"/>
                <a:cs typeface="Verdana"/>
              </a:rPr>
              <a:t>отпуске, школьные знания</a:t>
            </a:r>
            <a:r>
              <a:rPr sz="1800" spc="-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...).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3</a:t>
            </a:fld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77959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feld 4"/>
          <p:cNvSpPr txBox="1">
            <a:spLocks noChangeArrowheads="1"/>
          </p:cNvSpPr>
          <p:nvPr/>
        </p:nvSpPr>
        <p:spPr bwMode="auto">
          <a:xfrm>
            <a:off x="4139853" y="2246313"/>
            <a:ext cx="864294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2000" b="1" dirty="0">
                <a:solidFill>
                  <a:srgbClr val="000000"/>
                </a:solidFill>
                <a:cs typeface="Times New Roman" pitchFamily="18" charset="0"/>
              </a:rPr>
              <a:t>???</a:t>
            </a:r>
          </a:p>
        </p:txBody>
      </p:sp>
      <p:sp>
        <p:nvSpPr>
          <p:cNvPr id="6" name="Titel 1"/>
          <p:cNvSpPr>
            <a:spLocks noGrp="1"/>
          </p:cNvSpPr>
          <p:nvPr/>
        </p:nvSpPr>
        <p:spPr>
          <a:xfrm>
            <a:off x="0" y="0"/>
            <a:ext cx="9144000" cy="79200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ru-RU" sz="2000" dirty="0">
                <a:solidFill>
                  <a:srgbClr val="D16349"/>
                </a:solidFill>
                <a:cs typeface="Times New Roman" pitchFamily="18" charset="0"/>
              </a:rPr>
              <a:t>Забывчивы ли люди с психозом</a:t>
            </a:r>
            <a:endParaRPr lang="en-US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4</a:t>
            </a:fld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9517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feld 3"/>
          <p:cNvSpPr txBox="1">
            <a:spLocks noChangeArrowheads="1"/>
          </p:cNvSpPr>
          <p:nvPr/>
        </p:nvSpPr>
        <p:spPr bwMode="auto">
          <a:xfrm>
            <a:off x="1962150" y="981075"/>
            <a:ext cx="52197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3200" b="1" i="1" dirty="0" smtClean="0">
                <a:solidFill>
                  <a:srgbClr val="000000"/>
                </a:solidFill>
                <a:cs typeface="Times New Roman" pitchFamily="18" charset="0"/>
              </a:rPr>
              <a:t>Да и нет</a:t>
            </a:r>
            <a:r>
              <a:rPr lang="en-US" altLang="de-DE" sz="3200" b="1" i="1" dirty="0" smtClean="0">
                <a:solidFill>
                  <a:srgbClr val="000000"/>
                </a:solidFill>
                <a:cs typeface="Times New Roman" pitchFamily="18" charset="0"/>
              </a:rPr>
              <a:t>!</a:t>
            </a:r>
            <a:endParaRPr lang="en-US" altLang="de-DE" sz="3200" b="1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6" name="Untertitel 2"/>
          <p:cNvSpPr>
            <a:spLocks noGrp="1"/>
          </p:cNvSpPr>
          <p:nvPr/>
        </p:nvSpPr>
        <p:spPr>
          <a:xfrm>
            <a:off x="251520" y="1565850"/>
            <a:ext cx="8640000" cy="477678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algn="l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1900" dirty="0">
                <a:solidFill>
                  <a:srgbClr val="000000"/>
                </a:solidFill>
              </a:rPr>
              <a:t>Исследования показывают, что многие люди с психозом </a:t>
            </a:r>
            <a:r>
              <a:rPr lang="ru-RU" sz="1900" dirty="0" smtClean="0">
                <a:solidFill>
                  <a:srgbClr val="000000"/>
                </a:solidFill>
              </a:rPr>
              <a:t>показывают более низкий уровент в </a:t>
            </a:r>
            <a:r>
              <a:rPr lang="ru-RU" sz="1900" dirty="0">
                <a:solidFill>
                  <a:srgbClr val="000000"/>
                </a:solidFill>
              </a:rPr>
              <a:t>тестах памяти и внимания, </a:t>
            </a:r>
            <a:r>
              <a:rPr lang="ru-RU" sz="1900" dirty="0" smtClean="0">
                <a:solidFill>
                  <a:srgbClr val="000000"/>
                </a:solidFill>
              </a:rPr>
              <a:t>по сравнению с людбми без психоза</a:t>
            </a:r>
            <a:r>
              <a:rPr lang="ru-RU" sz="1900" dirty="0">
                <a:solidFill>
                  <a:srgbClr val="000000"/>
                </a:solidFill>
              </a:rPr>
              <a:t>. Однако необходимо учитывать </a:t>
            </a:r>
            <a:r>
              <a:rPr lang="ru-RU" sz="1900" dirty="0" smtClean="0">
                <a:solidFill>
                  <a:srgbClr val="000000"/>
                </a:solidFill>
              </a:rPr>
              <a:t>следующее:</a:t>
            </a:r>
          </a:p>
          <a:p>
            <a:pPr marL="637200" indent="-457200" algn="l" fontAlgn="base">
              <a:spcBef>
                <a:spcPts val="120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sz="1900" dirty="0" smtClean="0">
                <a:solidFill>
                  <a:srgbClr val="000000"/>
                </a:solidFill>
              </a:rPr>
              <a:t>Эти </a:t>
            </a:r>
            <a:r>
              <a:rPr lang="ru-RU" sz="1900" dirty="0">
                <a:solidFill>
                  <a:srgbClr val="000000"/>
                </a:solidFill>
              </a:rPr>
              <a:t>результаты основаны на </a:t>
            </a:r>
            <a:r>
              <a:rPr lang="ru-RU" sz="1900" dirty="0" smtClean="0">
                <a:solidFill>
                  <a:srgbClr val="000000"/>
                </a:solidFill>
              </a:rPr>
              <a:t>результатах общий популяции. Каждый случай индивидуальный. Есть </a:t>
            </a:r>
            <a:r>
              <a:rPr lang="ru-RU" sz="1900" dirty="0">
                <a:solidFill>
                  <a:srgbClr val="000000"/>
                </a:solidFill>
              </a:rPr>
              <a:t>много людей с психозом, у которых нет </a:t>
            </a:r>
            <a:r>
              <a:rPr lang="ru-RU" sz="1900" dirty="0" smtClean="0">
                <a:solidFill>
                  <a:srgbClr val="000000"/>
                </a:solidFill>
              </a:rPr>
              <a:t>дефицитов в этой области.</a:t>
            </a:r>
          </a:p>
          <a:p>
            <a:pPr marL="637200" indent="-457200" algn="l" fontAlgn="base">
              <a:spcBef>
                <a:spcPts val="120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sz="1900" dirty="0" smtClean="0">
                <a:solidFill>
                  <a:srgbClr val="000000"/>
                </a:solidFill>
              </a:rPr>
              <a:t>Обнаруженные дефициты </a:t>
            </a:r>
            <a:r>
              <a:rPr lang="ru-RU" sz="1900" dirty="0">
                <a:solidFill>
                  <a:srgbClr val="000000"/>
                </a:solidFill>
              </a:rPr>
              <a:t>намного меньше, чем у людей с деменцией (</a:t>
            </a:r>
            <a:r>
              <a:rPr lang="ru-RU" sz="1900" dirty="0" smtClean="0">
                <a:solidFill>
                  <a:srgbClr val="000000"/>
                </a:solidFill>
              </a:rPr>
              <a:t>напр., </a:t>
            </a:r>
            <a:r>
              <a:rPr lang="ru-RU" sz="1900" dirty="0">
                <a:solidFill>
                  <a:srgbClr val="000000"/>
                </a:solidFill>
              </a:rPr>
              <a:t>болезнь Альцгеймера</a:t>
            </a:r>
            <a:r>
              <a:rPr lang="ru-RU" sz="1900" dirty="0" smtClean="0">
                <a:solidFill>
                  <a:srgbClr val="000000"/>
                </a:solidFill>
              </a:rPr>
              <a:t>).</a:t>
            </a:r>
            <a:endParaRPr lang="ru-RU" sz="1900" dirty="0">
              <a:solidFill>
                <a:srgbClr val="000000"/>
              </a:solidFill>
            </a:endParaRPr>
          </a:p>
          <a:p>
            <a:pPr marL="637200" indent="-457200" algn="l" fontAlgn="base">
              <a:spcBef>
                <a:spcPts val="120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sz="1900" dirty="0" smtClean="0">
                <a:solidFill>
                  <a:srgbClr val="000000"/>
                </a:solidFill>
              </a:rPr>
              <a:t>Дефицит </a:t>
            </a:r>
            <a:r>
              <a:rPr lang="ru-RU" sz="1900" dirty="0">
                <a:solidFill>
                  <a:srgbClr val="000000"/>
                </a:solidFill>
              </a:rPr>
              <a:t>- если он есть - может улучшиться. Воодушевление, внутреннее отвлечение из-за слышимости голосов или отсутствие мотивации могут усилить эти проблемы или даже вызвать их. Существуют специальные методы (представленные позже), которые могут компенсировать эти проблемы.</a:t>
            </a:r>
            <a:endParaRPr lang="de-DE" b="1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Titel 1"/>
          <p:cNvSpPr>
            <a:spLocks noGrp="1"/>
          </p:cNvSpPr>
          <p:nvPr/>
        </p:nvSpPr>
        <p:spPr>
          <a:xfrm>
            <a:off x="0" y="0"/>
            <a:ext cx="9144000" cy="79200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ru-RU" sz="2000" dirty="0">
                <a:solidFill>
                  <a:srgbClr val="D16349"/>
                </a:solidFill>
                <a:cs typeface="Times New Roman" pitchFamily="18" charset="0"/>
              </a:rPr>
              <a:t>Забывчивы ли люди с психозом</a:t>
            </a:r>
            <a:endParaRPr lang="ru-RU" sz="2000" dirty="0" smtClean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5</a:t>
            </a:fld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4166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3292" y="76200"/>
            <a:ext cx="7257414" cy="615950"/>
          </a:xfrm>
          <a:prstGeom prst="rect">
            <a:avLst/>
          </a:prstGeom>
        </p:spPr>
        <p:txBody>
          <a:bodyPr vert="horz" wrap="square" lIns="0" tIns="152780" rIns="0" bIns="0" rtlCol="0">
            <a:spAutoFit/>
          </a:bodyPr>
          <a:lstStyle/>
          <a:p>
            <a:pPr marL="2957195">
              <a:lnSpc>
                <a:spcPct val="100000"/>
              </a:lnSpc>
            </a:pPr>
            <a:r>
              <a:rPr dirty="0"/>
              <a:t>Задание</a:t>
            </a:r>
            <a:r>
              <a:rPr spc="-110" dirty="0"/>
              <a:t> </a:t>
            </a:r>
            <a:r>
              <a:rPr dirty="0"/>
              <a:t>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49007" y="1941195"/>
            <a:ext cx="7104380" cy="1243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374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Вам </a:t>
            </a:r>
            <a:r>
              <a:rPr sz="1800" spc="-5" dirty="0">
                <a:latin typeface="Verdana"/>
                <a:cs typeface="Verdana"/>
              </a:rPr>
              <a:t>будут показаны сцены </a:t>
            </a:r>
            <a:r>
              <a:rPr sz="1800" dirty="0">
                <a:latin typeface="Verdana"/>
                <a:cs typeface="Verdana"/>
              </a:rPr>
              <a:t>из </a:t>
            </a:r>
            <a:r>
              <a:rPr sz="1800" spc="-5" dirty="0">
                <a:latin typeface="Verdana"/>
                <a:cs typeface="Verdana"/>
              </a:rPr>
              <a:t>жизни (напр.,</a:t>
            </a:r>
            <a:r>
              <a:rPr sz="1800" spc="2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пляж,</a:t>
            </a:r>
            <a:endParaRPr sz="1800" dirty="0">
              <a:latin typeface="Verdana"/>
              <a:cs typeface="Verdana"/>
            </a:endParaRPr>
          </a:p>
          <a:p>
            <a:pPr marL="224790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железнодорожный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вокзал).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Затем </a:t>
            </a:r>
            <a:r>
              <a:rPr sz="1800" dirty="0">
                <a:latin typeface="Verdana"/>
                <a:cs typeface="Verdana"/>
              </a:rPr>
              <a:t>Вас спросят, </a:t>
            </a:r>
            <a:r>
              <a:rPr sz="1800" spc="-5" dirty="0">
                <a:latin typeface="Verdana"/>
                <a:cs typeface="Verdana"/>
              </a:rPr>
              <a:t>что </a:t>
            </a:r>
            <a:r>
              <a:rPr sz="1800" dirty="0">
                <a:latin typeface="Verdana"/>
                <a:cs typeface="Verdana"/>
              </a:rPr>
              <a:t>же </a:t>
            </a:r>
            <a:r>
              <a:rPr sz="1800" spc="-5" dirty="0">
                <a:latin typeface="Verdana"/>
                <a:cs typeface="Verdana"/>
              </a:rPr>
              <a:t>было </a:t>
            </a:r>
            <a:r>
              <a:rPr sz="1800" dirty="0">
                <a:latin typeface="Verdana"/>
                <a:cs typeface="Verdana"/>
              </a:rPr>
              <a:t>изображено </a:t>
            </a:r>
            <a:r>
              <a:rPr sz="1800" spc="-5" dirty="0">
                <a:latin typeface="Verdana"/>
                <a:cs typeface="Verdana"/>
              </a:rPr>
              <a:t>на</a:t>
            </a:r>
            <a:r>
              <a:rPr sz="1800" spc="-7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картинках.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5652" y="4413884"/>
            <a:ext cx="714565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Verdana"/>
                <a:cs typeface="Verdana"/>
              </a:rPr>
              <a:t>Постарайтесь </a:t>
            </a:r>
            <a:r>
              <a:rPr sz="1800" b="1" dirty="0">
                <a:latin typeface="Verdana"/>
                <a:cs typeface="Verdana"/>
              </a:rPr>
              <a:t>запомнить как можно больше</a:t>
            </a:r>
            <a:r>
              <a:rPr sz="1800" b="1" spc="4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деталей!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6</a:t>
            </a:fld>
            <a:endParaRPr sz="1800" baseline="2314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68601" y="476250"/>
            <a:ext cx="4565650" cy="590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352" y="6718934"/>
            <a:ext cx="719455" cy="132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i="1" spc="-5" dirty="0">
                <a:latin typeface="Verdana"/>
                <a:cs typeface="Verdana"/>
              </a:rPr>
              <a:t>(by L.</a:t>
            </a:r>
            <a:r>
              <a:rPr sz="800" i="1" spc="-3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Müller)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7</a:t>
            </a:fld>
            <a:endParaRPr sz="1800" baseline="2314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5" algn="ctr">
              <a:lnSpc>
                <a:spcPct val="100000"/>
              </a:lnSpc>
            </a:pPr>
            <a:r>
              <a:rPr dirty="0"/>
              <a:t>Художник</a:t>
            </a:r>
          </a:p>
          <a:p>
            <a:pPr marL="635" algn="ctr">
              <a:lnSpc>
                <a:spcPct val="100000"/>
              </a:lnSpc>
            </a:pPr>
            <a:r>
              <a:rPr dirty="0"/>
              <a:t>Что не </a:t>
            </a:r>
            <a:r>
              <a:rPr spc="-5" dirty="0"/>
              <a:t>было</a:t>
            </a:r>
            <a:r>
              <a:rPr spc="-95" dirty="0"/>
              <a:t> </a:t>
            </a:r>
            <a:r>
              <a:rPr dirty="0"/>
              <a:t>показано?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00400" y="1447800"/>
            <a:ext cx="2592070" cy="2969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5920" indent="-363220">
              <a:lnSpc>
                <a:spcPct val="100000"/>
              </a:lnSpc>
              <a:buClr>
                <a:srgbClr val="8BACAD"/>
              </a:buClr>
              <a:buSzPct val="86111"/>
              <a:buChar char="o"/>
              <a:tabLst>
                <a:tab pos="375285" algn="l"/>
                <a:tab pos="375920" algn="l"/>
              </a:tabLst>
            </a:pPr>
            <a:r>
              <a:rPr sz="1800" spc="-10" dirty="0">
                <a:latin typeface="Verdana"/>
                <a:cs typeface="Verdana"/>
              </a:rPr>
              <a:t>банка</a:t>
            </a:r>
            <a:endParaRPr sz="1800" dirty="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860"/>
              </a:spcBef>
              <a:buClr>
                <a:srgbClr val="8BACAD"/>
              </a:buClr>
              <a:buSzPct val="86111"/>
              <a:buChar char="o"/>
              <a:tabLst>
                <a:tab pos="375285" algn="l"/>
                <a:tab pos="375920" algn="l"/>
              </a:tabLst>
            </a:pPr>
            <a:r>
              <a:rPr sz="1800" spc="-5" dirty="0">
                <a:latin typeface="Verdana"/>
                <a:cs typeface="Verdana"/>
              </a:rPr>
              <a:t>стул</a:t>
            </a:r>
            <a:endParaRPr sz="1800" dirty="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860"/>
              </a:spcBef>
              <a:buClr>
                <a:srgbClr val="8BACAD"/>
              </a:buClr>
              <a:buSzPct val="83333"/>
              <a:buChar char="o"/>
              <a:tabLst>
                <a:tab pos="375285" algn="l"/>
                <a:tab pos="375920" algn="l"/>
              </a:tabLst>
            </a:pPr>
            <a:r>
              <a:rPr sz="1800" spc="-5" dirty="0">
                <a:latin typeface="Verdana"/>
                <a:cs typeface="Verdana"/>
              </a:rPr>
              <a:t>малярная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кисть</a:t>
            </a:r>
            <a:endParaRPr sz="1800" dirty="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860"/>
              </a:spcBef>
              <a:buClr>
                <a:srgbClr val="8BACAD"/>
              </a:buClr>
              <a:buSzPct val="86111"/>
              <a:buChar char="o"/>
              <a:tabLst>
                <a:tab pos="375285" algn="l"/>
                <a:tab pos="375920" algn="l"/>
              </a:tabLst>
            </a:pPr>
            <a:r>
              <a:rPr sz="1800" dirty="0">
                <a:latin typeface="Verdana"/>
                <a:cs typeface="Verdana"/>
              </a:rPr>
              <a:t>мольберт</a:t>
            </a:r>
          </a:p>
          <a:p>
            <a:pPr marL="375920" indent="-363220">
              <a:lnSpc>
                <a:spcPct val="100000"/>
              </a:lnSpc>
              <a:spcBef>
                <a:spcPts val="860"/>
              </a:spcBef>
              <a:buClr>
                <a:srgbClr val="8BACAD"/>
              </a:buClr>
              <a:buSzPct val="86111"/>
              <a:buChar char="o"/>
              <a:tabLst>
                <a:tab pos="375285" algn="l"/>
                <a:tab pos="375920" algn="l"/>
              </a:tabLst>
            </a:pPr>
            <a:r>
              <a:rPr sz="1800" dirty="0">
                <a:latin typeface="Verdana"/>
                <a:cs typeface="Verdana"/>
              </a:rPr>
              <a:t>жилетка</a:t>
            </a:r>
          </a:p>
          <a:p>
            <a:pPr marL="375920" indent="-363220">
              <a:lnSpc>
                <a:spcPct val="100000"/>
              </a:lnSpc>
              <a:spcBef>
                <a:spcPts val="880"/>
              </a:spcBef>
              <a:buClr>
                <a:srgbClr val="8BACAD"/>
              </a:buClr>
              <a:buSzPct val="86111"/>
              <a:buChar char="o"/>
              <a:tabLst>
                <a:tab pos="375285" algn="l"/>
                <a:tab pos="375920" algn="l"/>
              </a:tabLst>
            </a:pPr>
            <a:r>
              <a:rPr sz="1800" spc="-5" dirty="0">
                <a:latin typeface="Verdana"/>
                <a:cs typeface="Verdana"/>
              </a:rPr>
              <a:t>обувь</a:t>
            </a:r>
            <a:endParaRPr sz="1800" dirty="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860"/>
              </a:spcBef>
              <a:buClr>
                <a:srgbClr val="8BACAD"/>
              </a:buClr>
              <a:buSzPct val="83333"/>
              <a:buChar char="o"/>
              <a:tabLst>
                <a:tab pos="375285" algn="l"/>
                <a:tab pos="375920" algn="l"/>
              </a:tabLst>
            </a:pPr>
            <a:r>
              <a:rPr sz="1800" dirty="0">
                <a:latin typeface="Verdana"/>
                <a:cs typeface="Verdana"/>
              </a:rPr>
              <a:t>палитра </a:t>
            </a:r>
            <a:r>
              <a:rPr sz="1800" spc="-5" dirty="0">
                <a:latin typeface="Verdana"/>
                <a:cs typeface="Verdana"/>
              </a:rPr>
              <a:t>с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краской</a:t>
            </a:r>
            <a:endParaRPr sz="1800" dirty="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860"/>
              </a:spcBef>
              <a:buClr>
                <a:srgbClr val="8BACAD"/>
              </a:buClr>
              <a:buSzPct val="86111"/>
              <a:buChar char="o"/>
              <a:tabLst>
                <a:tab pos="375285" algn="l"/>
                <a:tab pos="375920" algn="l"/>
              </a:tabLst>
            </a:pPr>
            <a:r>
              <a:rPr sz="1800" spc="-5" dirty="0">
                <a:latin typeface="Verdana"/>
                <a:cs typeface="Verdana"/>
              </a:rPr>
              <a:t>бумага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6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8</a:t>
            </a:fld>
            <a:endParaRPr sz="1800" baseline="2314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3680" rIns="0" bIns="0" rtlCol="0">
            <a:spAutoFit/>
          </a:bodyPr>
          <a:lstStyle/>
          <a:p>
            <a:pPr marL="2972435">
              <a:lnSpc>
                <a:spcPct val="100000"/>
              </a:lnSpc>
            </a:pPr>
            <a:r>
              <a:rPr spc="5" dirty="0"/>
              <a:t>Х</a:t>
            </a:r>
            <a:r>
              <a:rPr dirty="0"/>
              <a:t>у</a:t>
            </a:r>
            <a:r>
              <a:rPr spc="-15" dirty="0"/>
              <a:t>д</a:t>
            </a:r>
            <a:r>
              <a:rPr dirty="0"/>
              <a:t>ожник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55319" y="1863090"/>
            <a:ext cx="2837180" cy="2969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5920" indent="-363220">
              <a:lnSpc>
                <a:spcPct val="100000"/>
              </a:lnSpc>
              <a:buClr>
                <a:srgbClr val="8BACAD"/>
              </a:buClr>
              <a:buSzPct val="86111"/>
              <a:buChar char="o"/>
              <a:tabLst>
                <a:tab pos="375285" algn="l"/>
                <a:tab pos="375920" algn="l"/>
              </a:tabLst>
            </a:pPr>
            <a:r>
              <a:rPr sz="1800" spc="-10" dirty="0">
                <a:latin typeface="Verdana"/>
                <a:cs typeface="Verdana"/>
              </a:rPr>
              <a:t>банка</a:t>
            </a:r>
            <a:endParaRPr sz="180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860"/>
              </a:spcBef>
              <a:buClr>
                <a:srgbClr val="8BACAD"/>
              </a:buClr>
              <a:buSzPct val="86111"/>
              <a:buChar char="o"/>
              <a:tabLst>
                <a:tab pos="375285" algn="l"/>
                <a:tab pos="375920" algn="l"/>
              </a:tabLst>
            </a:pPr>
            <a:r>
              <a:rPr sz="1800" spc="-5" dirty="0">
                <a:latin typeface="Verdana"/>
                <a:cs typeface="Verdana"/>
              </a:rPr>
              <a:t>стул</a:t>
            </a:r>
            <a:endParaRPr sz="180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860"/>
              </a:spcBef>
              <a:buClr>
                <a:srgbClr val="8BACAD"/>
              </a:buClr>
              <a:buSzPct val="83333"/>
              <a:buChar char="o"/>
              <a:tabLst>
                <a:tab pos="375285" algn="l"/>
                <a:tab pos="375920" algn="l"/>
              </a:tabLst>
            </a:pPr>
            <a:r>
              <a:rPr sz="1800" spc="-5" dirty="0">
                <a:latin typeface="Verdana"/>
                <a:cs typeface="Verdana"/>
              </a:rPr>
              <a:t>малярная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кисть</a:t>
            </a:r>
            <a:endParaRPr sz="180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860"/>
              </a:spcBef>
              <a:buSzPct val="86111"/>
              <a:buFont typeface="Verdana"/>
              <a:buChar char="o"/>
              <a:tabLst>
                <a:tab pos="375285" algn="l"/>
                <a:tab pos="375920" algn="l"/>
              </a:tabLst>
            </a:pPr>
            <a:r>
              <a:rPr sz="1800" b="1" spc="-5" dirty="0">
                <a:solidFill>
                  <a:srgbClr val="8BACAD"/>
                </a:solidFill>
                <a:latin typeface="Verdana"/>
                <a:cs typeface="Verdana"/>
              </a:rPr>
              <a:t>мольберт</a:t>
            </a:r>
            <a:endParaRPr sz="180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860"/>
              </a:spcBef>
              <a:buClr>
                <a:srgbClr val="8BACAD"/>
              </a:buClr>
              <a:buSzPct val="86111"/>
              <a:buChar char="o"/>
              <a:tabLst>
                <a:tab pos="375285" algn="l"/>
                <a:tab pos="375920" algn="l"/>
              </a:tabLst>
            </a:pPr>
            <a:r>
              <a:rPr sz="1800" dirty="0">
                <a:latin typeface="Verdana"/>
                <a:cs typeface="Verdana"/>
              </a:rPr>
              <a:t>жилетка</a:t>
            </a:r>
            <a:endParaRPr sz="180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880"/>
              </a:spcBef>
              <a:buClr>
                <a:srgbClr val="8BACAD"/>
              </a:buClr>
              <a:buSzPct val="86111"/>
              <a:buChar char="o"/>
              <a:tabLst>
                <a:tab pos="375285" algn="l"/>
                <a:tab pos="375920" algn="l"/>
              </a:tabLst>
            </a:pPr>
            <a:r>
              <a:rPr sz="1800" spc="-5" dirty="0">
                <a:latin typeface="Verdana"/>
                <a:cs typeface="Verdana"/>
              </a:rPr>
              <a:t>обувь</a:t>
            </a:r>
            <a:endParaRPr sz="180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860"/>
              </a:spcBef>
              <a:buSzPct val="83333"/>
              <a:buFont typeface="Verdana"/>
              <a:buChar char="o"/>
              <a:tabLst>
                <a:tab pos="375285" algn="l"/>
                <a:tab pos="375920" algn="l"/>
              </a:tabLst>
            </a:pPr>
            <a:r>
              <a:rPr sz="1800" b="1" dirty="0">
                <a:solidFill>
                  <a:srgbClr val="8BACAD"/>
                </a:solidFill>
                <a:latin typeface="Verdana"/>
                <a:cs typeface="Verdana"/>
              </a:rPr>
              <a:t>палитра </a:t>
            </a:r>
            <a:r>
              <a:rPr sz="1800" b="1" spc="-5" dirty="0">
                <a:solidFill>
                  <a:srgbClr val="8BACAD"/>
                </a:solidFill>
                <a:latin typeface="Verdana"/>
                <a:cs typeface="Verdana"/>
              </a:rPr>
              <a:t>с</a:t>
            </a:r>
            <a:r>
              <a:rPr sz="1800" b="1" spc="-85" dirty="0">
                <a:solidFill>
                  <a:srgbClr val="8BACAD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8BACAD"/>
                </a:solidFill>
                <a:latin typeface="Verdana"/>
                <a:cs typeface="Verdana"/>
              </a:rPr>
              <a:t>краской</a:t>
            </a:r>
            <a:endParaRPr sz="180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860"/>
              </a:spcBef>
              <a:buClr>
                <a:srgbClr val="8BACAD"/>
              </a:buClr>
              <a:buSzPct val="86111"/>
              <a:buChar char="o"/>
              <a:tabLst>
                <a:tab pos="375285" algn="l"/>
                <a:tab pos="375920" algn="l"/>
              </a:tabLst>
            </a:pPr>
            <a:r>
              <a:rPr sz="1800" spc="-5" dirty="0">
                <a:latin typeface="Verdana"/>
                <a:cs typeface="Verdana"/>
              </a:rPr>
              <a:t>бумага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1187" y="5949950"/>
            <a:ext cx="431800" cy="360680"/>
          </a:xfrm>
          <a:custGeom>
            <a:avLst/>
            <a:gdLst/>
            <a:ahLst/>
            <a:cxnLst/>
            <a:rect l="l" t="t" r="r" b="b"/>
            <a:pathLst>
              <a:path w="431800" h="360679">
                <a:moveTo>
                  <a:pt x="0" y="360362"/>
                </a:moveTo>
                <a:lnTo>
                  <a:pt x="431800" y="360362"/>
                </a:lnTo>
                <a:lnTo>
                  <a:pt x="431800" y="0"/>
                </a:lnTo>
                <a:lnTo>
                  <a:pt x="0" y="0"/>
                </a:lnTo>
                <a:lnTo>
                  <a:pt x="0" y="360362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1187" y="5949950"/>
            <a:ext cx="431800" cy="360680"/>
          </a:xfrm>
          <a:custGeom>
            <a:avLst/>
            <a:gdLst/>
            <a:ahLst/>
            <a:cxnLst/>
            <a:rect l="l" t="t" r="r" b="b"/>
            <a:pathLst>
              <a:path w="431800" h="360679">
                <a:moveTo>
                  <a:pt x="0" y="360362"/>
                </a:moveTo>
                <a:lnTo>
                  <a:pt x="431800" y="360362"/>
                </a:lnTo>
                <a:lnTo>
                  <a:pt x="431800" y="0"/>
                </a:lnTo>
                <a:lnTo>
                  <a:pt x="0" y="0"/>
                </a:lnTo>
                <a:lnTo>
                  <a:pt x="0" y="360362"/>
                </a:lnTo>
                <a:close/>
              </a:path>
            </a:pathLst>
          </a:custGeom>
          <a:ln w="9525">
            <a:solidFill>
              <a:srgbClr val="8BAC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95069" y="5995352"/>
            <a:ext cx="185610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Verdana"/>
                <a:cs typeface="Verdana"/>
              </a:rPr>
              <a:t>=не</a:t>
            </a:r>
            <a:r>
              <a:rPr sz="1800" b="1" spc="-50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показано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352" y="6718934"/>
            <a:ext cx="719455" cy="132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i="1" spc="-5" dirty="0">
                <a:latin typeface="Verdana"/>
                <a:cs typeface="Verdana"/>
              </a:rPr>
              <a:t>(by L.</a:t>
            </a:r>
            <a:r>
              <a:rPr sz="800" i="1" spc="-3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Müller)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76825" y="1412875"/>
            <a:ext cx="3594100" cy="4648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9</a:t>
            </a:fld>
            <a:endParaRPr sz="1800" baseline="2314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6530" rIns="0" bIns="0" rtlCol="0">
            <a:spAutoFit/>
          </a:bodyPr>
          <a:lstStyle/>
          <a:p>
            <a:pPr marL="2341245">
              <a:lnSpc>
                <a:spcPct val="100000"/>
              </a:lnSpc>
            </a:pPr>
            <a:r>
              <a:rPr spc="-5" dirty="0"/>
              <a:t>Какой </a:t>
            </a:r>
            <a:r>
              <a:rPr dirty="0"/>
              <a:t>в этом</a:t>
            </a:r>
            <a:r>
              <a:rPr spc="-95" dirty="0"/>
              <a:t> </a:t>
            </a:r>
            <a:r>
              <a:rPr spc="-5" dirty="0"/>
              <a:t>смысл?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0215" marR="853440" indent="-401320">
              <a:lnSpc>
                <a:spcPct val="100000"/>
              </a:lnSpc>
              <a:buClr>
                <a:srgbClr val="8BACAD"/>
              </a:buClr>
              <a:buSzPct val="86111"/>
              <a:buChar char="o"/>
              <a:tabLst>
                <a:tab pos="450215" algn="l"/>
                <a:tab pos="450850" algn="l"/>
              </a:tabLst>
            </a:pPr>
            <a:r>
              <a:rPr dirty="0"/>
              <a:t>Исследования </a:t>
            </a:r>
            <a:r>
              <a:rPr spc="-5" dirty="0"/>
              <a:t>показывают, что многие люди [</a:t>
            </a:r>
            <a:r>
              <a:rPr i="1" spc="-5" dirty="0">
                <a:latin typeface="Verdana"/>
                <a:cs typeface="Verdana"/>
              </a:rPr>
              <a:t>но не </a:t>
            </a:r>
            <a:r>
              <a:rPr i="1" dirty="0">
                <a:latin typeface="Verdana"/>
                <a:cs typeface="Verdana"/>
              </a:rPr>
              <a:t>все!</a:t>
            </a:r>
            <a:r>
              <a:rPr dirty="0"/>
              <a:t>]  </a:t>
            </a:r>
            <a:r>
              <a:rPr spc="-5" dirty="0"/>
              <a:t>страдающие </a:t>
            </a:r>
            <a:r>
              <a:rPr dirty="0"/>
              <a:t>психозами в </a:t>
            </a:r>
            <a:r>
              <a:rPr spc="-5" dirty="0"/>
              <a:t>ложных воспоминаниях </a:t>
            </a:r>
            <a:r>
              <a:rPr dirty="0"/>
              <a:t>более  </a:t>
            </a:r>
            <a:r>
              <a:rPr spc="-5" dirty="0"/>
              <a:t>уверены, чем люди без</a:t>
            </a:r>
            <a:r>
              <a:rPr spc="10" dirty="0"/>
              <a:t> </a:t>
            </a:r>
            <a:r>
              <a:rPr spc="-5" dirty="0"/>
              <a:t>психоза.</a:t>
            </a:r>
          </a:p>
          <a:p>
            <a:pPr marL="36195">
              <a:lnSpc>
                <a:spcPct val="100000"/>
              </a:lnSpc>
              <a:spcBef>
                <a:spcPts val="15"/>
              </a:spcBef>
              <a:buChar char="o"/>
            </a:pPr>
            <a:endParaRPr sz="2250" dirty="0">
              <a:latin typeface="Times New Roman"/>
              <a:cs typeface="Times New Roman"/>
            </a:endParaRPr>
          </a:p>
          <a:p>
            <a:pPr marL="450215" indent="-401320">
              <a:lnSpc>
                <a:spcPct val="100000"/>
              </a:lnSpc>
              <a:buClr>
                <a:srgbClr val="8BACAD"/>
              </a:buClr>
              <a:buSzPct val="86111"/>
              <a:buChar char="o"/>
              <a:tabLst>
                <a:tab pos="450215" algn="l"/>
                <a:tab pos="450850" algn="l"/>
              </a:tabLst>
            </a:pPr>
            <a:r>
              <a:rPr dirty="0"/>
              <a:t>В то же время </a:t>
            </a:r>
            <a:r>
              <a:rPr spc="-5" dirty="0"/>
              <a:t>многие люди, страдающие </a:t>
            </a:r>
            <a:r>
              <a:rPr dirty="0"/>
              <a:t>психозом </a:t>
            </a:r>
            <a:r>
              <a:rPr spc="-5" dirty="0"/>
              <a:t>не</a:t>
            </a:r>
            <a:r>
              <a:rPr dirty="0"/>
              <a:t> </a:t>
            </a:r>
            <a:r>
              <a:rPr spc="-5" dirty="0"/>
              <a:t>уверены</a:t>
            </a:r>
          </a:p>
          <a:p>
            <a:pPr marL="450215">
              <a:lnSpc>
                <a:spcPct val="100000"/>
              </a:lnSpc>
            </a:pPr>
            <a:r>
              <a:rPr dirty="0"/>
              <a:t>в тех вещах, </a:t>
            </a:r>
            <a:r>
              <a:rPr spc="-5" dirty="0"/>
              <a:t>которые на </a:t>
            </a:r>
            <a:r>
              <a:rPr dirty="0"/>
              <a:t>самом деле</a:t>
            </a:r>
            <a:r>
              <a:rPr spc="-125" dirty="0"/>
              <a:t> </a:t>
            </a:r>
            <a:r>
              <a:rPr dirty="0"/>
              <a:t>происходили.</a:t>
            </a:r>
          </a:p>
          <a:p>
            <a:pPr marL="36195">
              <a:lnSpc>
                <a:spcPct val="100000"/>
              </a:lnSpc>
              <a:spcBef>
                <a:spcPts val="3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450215" marR="5080" indent="-401320">
              <a:lnSpc>
                <a:spcPct val="100000"/>
              </a:lnSpc>
              <a:buClr>
                <a:srgbClr val="8BACAD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b="1" spc="-5" dirty="0">
                <a:latin typeface="Verdana"/>
                <a:cs typeface="Verdana"/>
              </a:rPr>
              <a:t>Вывод: </a:t>
            </a:r>
            <a:r>
              <a:rPr spc="-5" dirty="0"/>
              <a:t>способность различать </a:t>
            </a:r>
            <a:r>
              <a:rPr dirty="0"/>
              <a:t>между </a:t>
            </a:r>
            <a:r>
              <a:rPr spc="-5" dirty="0"/>
              <a:t>истинными и ложными  </a:t>
            </a:r>
            <a:r>
              <a:rPr dirty="0"/>
              <a:t>воспоминаниями </a:t>
            </a:r>
            <a:r>
              <a:rPr spc="-5" dirty="0"/>
              <a:t>нарушена! Это </a:t>
            </a:r>
            <a:r>
              <a:rPr dirty="0"/>
              <a:t>может помешать в</a:t>
            </a:r>
            <a:r>
              <a:rPr spc="-145" dirty="0"/>
              <a:t> </a:t>
            </a:r>
            <a:r>
              <a:rPr dirty="0"/>
              <a:t>объективной  </a:t>
            </a:r>
            <a:r>
              <a:rPr spc="-5" dirty="0"/>
              <a:t>оценке происходящего.</a:t>
            </a:r>
          </a:p>
        </p:txBody>
      </p:sp>
      <p:sp>
        <p:nvSpPr>
          <p:cNvPr id="6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10</a:t>
            </a:fld>
            <a:endParaRPr sz="1800" baseline="2314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4402" y="87630"/>
            <a:ext cx="7468234" cy="615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45819" marR="5080" indent="-833755">
              <a:lnSpc>
                <a:spcPct val="100000"/>
              </a:lnSpc>
            </a:pPr>
            <a:r>
              <a:rPr spc="-5" dirty="0"/>
              <a:t>Как проблемы с </a:t>
            </a:r>
            <a:r>
              <a:rPr dirty="0"/>
              <a:t>памятью </a:t>
            </a:r>
            <a:r>
              <a:rPr spc="-5" dirty="0"/>
              <a:t>могут </a:t>
            </a:r>
            <a:r>
              <a:rPr dirty="0"/>
              <a:t>повлиять на</a:t>
            </a:r>
            <a:r>
              <a:rPr spc="-114" dirty="0"/>
              <a:t> </a:t>
            </a:r>
            <a:r>
              <a:rPr spc="-5" dirty="0"/>
              <a:t>ошибочные  интерпретации во </a:t>
            </a:r>
            <a:r>
              <a:rPr spc="-5" dirty="0" err="1"/>
              <a:t>время</a:t>
            </a:r>
            <a:r>
              <a:rPr spc="-5" dirty="0"/>
              <a:t> </a:t>
            </a:r>
            <a:r>
              <a:rPr spc="-5" dirty="0" err="1" smtClean="0"/>
              <a:t>психоза</a:t>
            </a:r>
            <a:r>
              <a:rPr lang="de-DE" spc="-5" dirty="0" smtClean="0"/>
              <a:t>-</a:t>
            </a:r>
            <a:r>
              <a:rPr spc="-30" dirty="0" smtClean="0"/>
              <a:t> </a:t>
            </a:r>
            <a:r>
              <a:rPr spc="-5" dirty="0"/>
              <a:t>примеры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456844"/>
              </p:ext>
            </p:extLst>
          </p:nvPr>
        </p:nvGraphicFramePr>
        <p:xfrm>
          <a:off x="101600" y="1406525"/>
          <a:ext cx="8928100" cy="35210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2901"/>
                <a:gridCol w="2800350"/>
                <a:gridCol w="3744849"/>
              </a:tblGrid>
              <a:tr h="320039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Ситуация</a:t>
                      </a:r>
                      <a:endParaRPr sz="1500" b="1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500" b="1" dirty="0">
                          <a:latin typeface="Verdana"/>
                          <a:cs typeface="Verdana"/>
                        </a:rPr>
                        <a:t>Ложная</a:t>
                      </a:r>
                      <a:r>
                        <a:rPr sz="1500" b="1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5" dirty="0">
                          <a:latin typeface="Verdana"/>
                          <a:cs typeface="Verdana"/>
                        </a:rPr>
                        <a:t>память</a:t>
                      </a:r>
                      <a:endParaRPr sz="1500" b="1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Ситуация </a:t>
                      </a:r>
                      <a:r>
                        <a:rPr sz="1500" b="1" dirty="0">
                          <a:latin typeface="Verdana"/>
                          <a:cs typeface="Verdana"/>
                        </a:rPr>
                        <a:t>в</a:t>
                      </a:r>
                      <a:r>
                        <a:rPr sz="1500" b="1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dirty="0">
                          <a:latin typeface="Verdana"/>
                          <a:cs typeface="Verdana"/>
                        </a:rPr>
                        <a:t>действительности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81480">
                <a:tc>
                  <a:txBody>
                    <a:bodyPr/>
                    <a:lstStyle/>
                    <a:p>
                      <a:pPr marL="84455" marR="11430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500" spc="-5" dirty="0">
                          <a:latin typeface="Verdana"/>
                          <a:cs typeface="Verdana"/>
                        </a:rPr>
                        <a:t>Покупатель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собрался 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платить за продукты 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около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кассы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в 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супермаркете, но 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кошелек</a:t>
                      </a:r>
                      <a:r>
                        <a:rPr sz="15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оказывается  пуст.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219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500" dirty="0">
                          <a:latin typeface="Verdana"/>
                          <a:cs typeface="Verdana"/>
                        </a:rPr>
                        <a:t>Воспоминание,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что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он  снимал деньги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из  банкомата.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В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связи с  этим,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он обвиняет</a:t>
                      </a:r>
                      <a:r>
                        <a:rPr sz="15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рядом  стоящего в краже</a:t>
                      </a:r>
                      <a:r>
                        <a:rPr sz="15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денег.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67310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500" spc="-5" dirty="0">
                          <a:latin typeface="Verdana"/>
                          <a:cs typeface="Verdana"/>
                        </a:rPr>
                        <a:t>Покупатель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собирался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снять 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деньги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с банкомата, но</a:t>
                      </a:r>
                      <a:r>
                        <a:rPr sz="15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потом 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просто забыл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об</a:t>
                      </a:r>
                      <a:r>
                        <a:rPr sz="15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этом.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19554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spc="-5" dirty="0">
                          <a:latin typeface="Verdana"/>
                          <a:cs typeface="Verdana"/>
                        </a:rPr>
                        <a:t>Встреча</a:t>
                      </a:r>
                      <a:r>
                        <a:rPr sz="15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старых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500" spc="-5" dirty="0">
                          <a:latin typeface="Verdana"/>
                          <a:cs typeface="Verdana"/>
                        </a:rPr>
                        <a:t>друзей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409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spc="-5" dirty="0">
                          <a:latin typeface="Verdana"/>
                          <a:cs typeface="Verdana"/>
                        </a:rPr>
                        <a:t>Якобы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над одним из 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друзей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подшучивали,</a:t>
                      </a:r>
                      <a:r>
                        <a:rPr sz="15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что 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в настоящее время он 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оказался без</a:t>
                      </a:r>
                      <a:r>
                        <a:rPr sz="15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работы.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990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spc="-5" dirty="0">
                          <a:latin typeface="Verdana"/>
                          <a:cs typeface="Verdana"/>
                        </a:rPr>
                        <a:t>Другие заметили, что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он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оказался  без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работы, поскольку один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из  друзей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разговаривал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с другом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об  этом.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Был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неловкий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момент 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(молчание на мгновение), но</a:t>
                      </a:r>
                      <a:r>
                        <a:rPr sz="1500" spc="-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никто 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не прореагировал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с</a:t>
                      </a:r>
                      <a:r>
                        <a:rPr sz="15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насмешкой.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58737" y="6229350"/>
            <a:ext cx="336550" cy="347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0" y="6167437"/>
            <a:ext cx="2339975" cy="47498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520"/>
              </a:spcBef>
            </a:pP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Verdana"/>
                <a:cs typeface="Verdana"/>
              </a:rPr>
              <a:t>Рабочий лист 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8.1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11</a:t>
            </a:fld>
            <a:endParaRPr sz="1800" baseline="2314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3292" y="77665"/>
            <a:ext cx="7257414" cy="615950"/>
          </a:xfrm>
          <a:prstGeom prst="rect">
            <a:avLst/>
          </a:prstGeom>
        </p:spPr>
        <p:txBody>
          <a:bodyPr vert="horz" wrap="square" lIns="0" tIns="152780" rIns="0" bIns="0" rtlCol="0">
            <a:spAutoFit/>
          </a:bodyPr>
          <a:lstStyle/>
          <a:p>
            <a:pPr marL="2957195">
              <a:lnSpc>
                <a:spcPct val="100000"/>
              </a:lnSpc>
            </a:pPr>
            <a:r>
              <a:rPr dirty="0"/>
              <a:t>Задание</a:t>
            </a:r>
            <a:r>
              <a:rPr spc="-110" dirty="0"/>
              <a:t> </a:t>
            </a:r>
            <a:r>
              <a:rPr dirty="0"/>
              <a:t>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77594" y="1823465"/>
            <a:ext cx="7144384" cy="1873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635" algn="ctr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Сейчас Вам снова </a:t>
            </a:r>
            <a:r>
              <a:rPr sz="1800" spc="-5" dirty="0">
                <a:latin typeface="Verdana"/>
                <a:cs typeface="Verdana"/>
              </a:rPr>
              <a:t>будут показаны</a:t>
            </a:r>
            <a:r>
              <a:rPr sz="1800" spc="-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изображения.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R="1905" algn="ctr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Пожалуйста, обратите внимание на то, </a:t>
            </a:r>
            <a:r>
              <a:rPr sz="1800" spc="-5" dirty="0">
                <a:latin typeface="Verdana"/>
                <a:cs typeface="Verdana"/>
              </a:rPr>
              <a:t>что </a:t>
            </a:r>
            <a:r>
              <a:rPr sz="1800" dirty="0">
                <a:latin typeface="Verdana"/>
                <a:cs typeface="Verdana"/>
              </a:rPr>
              <a:t>отображено</a:t>
            </a:r>
            <a:r>
              <a:rPr sz="1800" spc="-229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на</a:t>
            </a:r>
          </a:p>
          <a:p>
            <a:pPr marL="268605" algn="ctr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картине.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Verdana"/>
                <a:cs typeface="Verdana"/>
              </a:rPr>
              <a:t>Постарайтесь запомнить как можно </a:t>
            </a:r>
            <a:r>
              <a:rPr sz="1800" b="1" spc="-5" dirty="0">
                <a:latin typeface="Verdana"/>
                <a:cs typeface="Verdana"/>
              </a:rPr>
              <a:t>больше</a:t>
            </a:r>
            <a:r>
              <a:rPr sz="1800" b="1" spc="-2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деталей!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6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12</a:t>
            </a:fld>
            <a:endParaRPr sz="1800" baseline="2314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de-DE" altLang="de-DE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-84138" y="6681788"/>
            <a:ext cx="15986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de-DE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(© Heike Platow) </a:t>
            </a:r>
            <a:endParaRPr lang="de-DE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de-DE" sz="1400">
                <a:solidFill>
                  <a:srgbClr val="FFFFFF"/>
                </a:solidFill>
                <a:cs typeface="Times New Roman" pitchFamily="18" charset="0"/>
              </a:rPr>
              <a:t>11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0" y="549000"/>
            <a:ext cx="8640000" cy="5760000"/>
          </a:xfrm>
          <a:prstGeom prst="rect">
            <a:avLst/>
          </a:prstGeom>
        </p:spPr>
      </p:pic>
      <p:sp>
        <p:nvSpPr>
          <p:cNvPr id="7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13</a:t>
            </a:fld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59112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3292" y="0"/>
            <a:ext cx="7257414" cy="615950"/>
          </a:xfrm>
          <a:prstGeom prst="rect">
            <a:avLst/>
          </a:prstGeom>
        </p:spPr>
        <p:txBody>
          <a:bodyPr vert="horz" wrap="square" lIns="0" tIns="263144" rIns="0" bIns="0" rtlCol="0">
            <a:spAutoFit/>
          </a:bodyPr>
          <a:lstStyle/>
          <a:p>
            <a:pPr marL="2382520">
              <a:lnSpc>
                <a:spcPct val="100000"/>
              </a:lnSpc>
            </a:pPr>
            <a:r>
              <a:rPr spc="-5" dirty="0"/>
              <a:t>«Mозговой</a:t>
            </a:r>
            <a:r>
              <a:rPr spc="-90" dirty="0"/>
              <a:t> </a:t>
            </a:r>
            <a:r>
              <a:rPr dirty="0"/>
              <a:t>штурм»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483552" y="1748790"/>
            <a:ext cx="8176894" cy="14619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2750">
              <a:lnSpc>
                <a:spcPct val="100000"/>
              </a:lnSpc>
            </a:pPr>
            <a:r>
              <a:rPr lang="ru-RU" dirty="0"/>
              <a:t>Что обычно находится на барбекю?</a:t>
            </a:r>
          </a:p>
          <a:p>
            <a:pPr marL="412750">
              <a:lnSpc>
                <a:spcPct val="100000"/>
              </a:lnSpc>
            </a:pPr>
            <a:r>
              <a:rPr spc="-5" dirty="0" smtClean="0"/>
              <a:t>…</a:t>
            </a:r>
            <a:endParaRPr spc="-5" dirty="0"/>
          </a:p>
          <a:p>
            <a:pPr marL="412750">
              <a:lnSpc>
                <a:spcPct val="100000"/>
              </a:lnSpc>
              <a:spcBef>
                <a:spcPts val="219"/>
              </a:spcBef>
            </a:pPr>
            <a:r>
              <a:rPr spc="-5" dirty="0"/>
              <a:t>…</a:t>
            </a:r>
          </a:p>
          <a:p>
            <a:pPr marL="412750">
              <a:lnSpc>
                <a:spcPct val="100000"/>
              </a:lnSpc>
              <a:spcBef>
                <a:spcPts val="219"/>
              </a:spcBef>
            </a:pPr>
            <a:r>
              <a:rPr spc="-5" dirty="0"/>
              <a:t>…</a:t>
            </a:r>
          </a:p>
          <a:p>
            <a:pPr marL="412750">
              <a:lnSpc>
                <a:spcPct val="100000"/>
              </a:lnSpc>
              <a:spcBef>
                <a:spcPts val="220"/>
              </a:spcBef>
            </a:pPr>
            <a:r>
              <a:rPr spc="-5" dirty="0"/>
              <a:t>…</a:t>
            </a:r>
          </a:p>
        </p:txBody>
      </p:sp>
      <p:sp>
        <p:nvSpPr>
          <p:cNvPr id="6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14</a:t>
            </a:fld>
            <a:endParaRPr sz="1800" baseline="2314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200400" y="1338552"/>
            <a:ext cx="2868296" cy="28524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ct val="150000"/>
              </a:lnSpc>
              <a:buClr>
                <a:srgbClr val="8BACAD"/>
              </a:buClr>
              <a:buSzPct val="86111"/>
              <a:buChar char="o"/>
              <a:tabLst>
                <a:tab pos="286385" algn="l"/>
                <a:tab pos="287020" algn="l"/>
              </a:tabLst>
            </a:pPr>
            <a:r>
              <a:rPr lang="ru-RU" dirty="0">
                <a:latin typeface="Verdana"/>
                <a:cs typeface="Verdana"/>
              </a:rPr>
              <a:t>колбасные изделия</a:t>
            </a:r>
          </a:p>
          <a:p>
            <a:pPr marL="287020" indent="-274320">
              <a:lnSpc>
                <a:spcPct val="150000"/>
              </a:lnSpc>
              <a:buClr>
                <a:srgbClr val="8BACAD"/>
              </a:buClr>
              <a:buSzPct val="86111"/>
              <a:buChar char="o"/>
              <a:tabLst>
                <a:tab pos="286385" algn="l"/>
                <a:tab pos="287020" algn="l"/>
              </a:tabLst>
            </a:pPr>
            <a:r>
              <a:rPr lang="ru-RU" dirty="0">
                <a:latin typeface="Verdana"/>
                <a:cs typeface="Verdana"/>
              </a:rPr>
              <a:t>кетчуп</a:t>
            </a:r>
          </a:p>
          <a:p>
            <a:pPr marL="287020" indent="-274320">
              <a:lnSpc>
                <a:spcPct val="150000"/>
              </a:lnSpc>
              <a:buClr>
                <a:srgbClr val="8BACAD"/>
              </a:buClr>
              <a:buSzPct val="86111"/>
              <a:buChar char="o"/>
              <a:tabLst>
                <a:tab pos="286385" algn="l"/>
                <a:tab pos="287020" algn="l"/>
              </a:tabLst>
            </a:pPr>
            <a:r>
              <a:rPr lang="ru-RU" dirty="0">
                <a:latin typeface="Verdana"/>
                <a:cs typeface="Verdana"/>
              </a:rPr>
              <a:t>древесный уголь</a:t>
            </a:r>
          </a:p>
          <a:p>
            <a:pPr marL="287020" indent="-274320">
              <a:lnSpc>
                <a:spcPct val="150000"/>
              </a:lnSpc>
              <a:buClr>
                <a:srgbClr val="8BACAD"/>
              </a:buClr>
              <a:buSzPct val="86111"/>
              <a:buChar char="o"/>
              <a:tabLst>
                <a:tab pos="286385" algn="l"/>
                <a:tab pos="287020" algn="l"/>
              </a:tabLst>
            </a:pPr>
            <a:r>
              <a:rPr lang="ru-RU" dirty="0" smtClean="0">
                <a:latin typeface="Verdana"/>
                <a:cs typeface="Verdana"/>
              </a:rPr>
              <a:t>стулья для пикников</a:t>
            </a:r>
            <a:endParaRPr lang="ru-RU" dirty="0">
              <a:latin typeface="Verdana"/>
              <a:cs typeface="Verdana"/>
            </a:endParaRPr>
          </a:p>
          <a:p>
            <a:pPr marL="287020" indent="-274320">
              <a:lnSpc>
                <a:spcPct val="150000"/>
              </a:lnSpc>
              <a:buClr>
                <a:srgbClr val="8BACAD"/>
              </a:buClr>
              <a:buSzPct val="86111"/>
              <a:buChar char="o"/>
              <a:tabLst>
                <a:tab pos="286385" algn="l"/>
                <a:tab pos="287020" algn="l"/>
              </a:tabLst>
            </a:pPr>
            <a:r>
              <a:rPr lang="ru-RU" dirty="0" smtClean="0">
                <a:latin typeface="Verdana"/>
                <a:cs typeface="Verdana"/>
              </a:rPr>
              <a:t>горчица</a:t>
            </a:r>
            <a:endParaRPr lang="ru-RU" dirty="0">
              <a:latin typeface="Verdana"/>
              <a:cs typeface="Verdana"/>
            </a:endParaRPr>
          </a:p>
          <a:p>
            <a:pPr marL="287020" indent="-274320">
              <a:lnSpc>
                <a:spcPct val="150000"/>
              </a:lnSpc>
              <a:buClr>
                <a:srgbClr val="8BACAD"/>
              </a:buClr>
              <a:buSzPct val="86111"/>
              <a:buChar char="o"/>
              <a:tabLst>
                <a:tab pos="286385" algn="l"/>
                <a:tab pos="287020" algn="l"/>
              </a:tabLst>
            </a:pPr>
            <a:r>
              <a:rPr lang="ru-RU" dirty="0" smtClean="0">
                <a:latin typeface="Verdana"/>
                <a:cs typeface="Verdana"/>
              </a:rPr>
              <a:t>щипцы </a:t>
            </a:r>
            <a:r>
              <a:rPr lang="ru-RU" dirty="0">
                <a:latin typeface="Verdana"/>
                <a:cs typeface="Verdana"/>
              </a:rPr>
              <a:t>для барбекю</a:t>
            </a:r>
          </a:p>
          <a:p>
            <a:pPr marL="287020" indent="-274320">
              <a:lnSpc>
                <a:spcPct val="150000"/>
              </a:lnSpc>
              <a:buClr>
                <a:srgbClr val="8BACAD"/>
              </a:buClr>
              <a:buSzPct val="86111"/>
              <a:buChar char="o"/>
              <a:tabLst>
                <a:tab pos="286385" algn="l"/>
                <a:tab pos="287020" algn="l"/>
              </a:tabLst>
            </a:pPr>
            <a:r>
              <a:rPr lang="ru-RU" dirty="0">
                <a:latin typeface="Verdana"/>
                <a:cs typeface="Verdana"/>
              </a:rPr>
              <a:t>очки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15</a:t>
            </a:fld>
            <a:endParaRPr sz="1800" baseline="2314" dirty="0">
              <a:latin typeface="Verdana"/>
              <a:cs typeface="Verdana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0" y="23445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D16248"/>
                </a:solidFill>
                <a:latin typeface="Verdana"/>
                <a:cs typeface="Verdana"/>
              </a:rPr>
              <a:t>Барбекю</a:t>
            </a:r>
            <a:endParaRPr lang="de-DE" sz="2000" dirty="0">
              <a:solidFill>
                <a:srgbClr val="D16248"/>
              </a:solidFill>
              <a:latin typeface="Verdana"/>
              <a:cs typeface="Verdana"/>
            </a:endParaRPr>
          </a:p>
          <a:p>
            <a:pPr algn="ctr"/>
            <a:r>
              <a:rPr lang="ru-RU" sz="2000" dirty="0" smtClean="0">
                <a:solidFill>
                  <a:srgbClr val="D16248"/>
                </a:solidFill>
                <a:latin typeface="Verdana"/>
                <a:cs typeface="Verdana"/>
              </a:rPr>
              <a:t>Что </a:t>
            </a:r>
            <a:r>
              <a:rPr lang="ru-RU" sz="2000" dirty="0">
                <a:solidFill>
                  <a:srgbClr val="D16248"/>
                </a:solidFill>
                <a:latin typeface="Verdana"/>
                <a:cs typeface="Verdana"/>
              </a:rPr>
              <a:t>Вы </a:t>
            </a:r>
            <a:r>
              <a:rPr lang="ru-RU" sz="2000" spc="-5" dirty="0">
                <a:solidFill>
                  <a:srgbClr val="D16248"/>
                </a:solidFill>
                <a:latin typeface="Verdana"/>
                <a:cs typeface="Verdana"/>
              </a:rPr>
              <a:t>видели </a:t>
            </a:r>
            <a:r>
              <a:rPr lang="ru-RU" sz="2000" dirty="0">
                <a:solidFill>
                  <a:srgbClr val="D16248"/>
                </a:solidFill>
                <a:latin typeface="Verdana"/>
                <a:cs typeface="Verdana"/>
              </a:rPr>
              <a:t>на</a:t>
            </a:r>
            <a:r>
              <a:rPr lang="ru-RU" sz="2000" spc="-125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lang="ru-RU" sz="2000" dirty="0">
                <a:solidFill>
                  <a:srgbClr val="D16248"/>
                </a:solidFill>
                <a:latin typeface="Verdana"/>
                <a:cs typeface="Verdana"/>
              </a:rPr>
              <a:t>картинке</a:t>
            </a:r>
            <a:r>
              <a:rPr lang="ru-RU" sz="2000" dirty="0" smtClean="0">
                <a:solidFill>
                  <a:srgbClr val="D16248"/>
                </a:solidFill>
                <a:latin typeface="Verdana"/>
                <a:cs typeface="Verdana"/>
              </a:rPr>
              <a:t>?</a:t>
            </a:r>
            <a:endParaRPr lang="ru-RU" sz="20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eaLnBrk="1" hangingPunct="1">
              <a:spcBef>
                <a:spcPts val="0"/>
              </a:spcBef>
            </a:pPr>
            <a:r>
              <a:rPr lang="ru-RU" altLang="de-DE" dirty="0"/>
              <a:t>Барбекю</a:t>
            </a:r>
            <a:endParaRPr lang="en-US" altLang="de-DE" dirty="0" smtClean="0"/>
          </a:p>
        </p:txBody>
      </p:sp>
      <p:sp>
        <p:nvSpPr>
          <p:cNvPr id="24585" name="Rectangle 4"/>
          <p:cNvSpPr>
            <a:spLocks noChangeArrowheads="1"/>
          </p:cNvSpPr>
          <p:nvPr/>
        </p:nvSpPr>
        <p:spPr bwMode="auto">
          <a:xfrm>
            <a:off x="-84138" y="6681788"/>
            <a:ext cx="15986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de-DE" altLang="de-DE" sz="800" i="1" dirty="0">
                <a:solidFill>
                  <a:srgbClr val="000000"/>
                </a:solidFill>
                <a:cs typeface="Times New Roman" pitchFamily="18" charset="0"/>
              </a:rPr>
              <a:t>(© </a:t>
            </a:r>
            <a:r>
              <a:rPr lang="de-DE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Heike Platow) </a:t>
            </a:r>
            <a:endParaRPr lang="de-DE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-84138" y="1340768"/>
            <a:ext cx="2952480" cy="307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kern="0" dirty="0">
                <a:solidFill>
                  <a:srgbClr val="000000"/>
                </a:solidFill>
              </a:rPr>
              <a:t>колбасные изделия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b="1" kern="0" dirty="0">
                <a:solidFill>
                  <a:srgbClr val="8CADAE"/>
                </a:solidFill>
              </a:rPr>
              <a:t>кетчуп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kern="0" dirty="0">
                <a:solidFill>
                  <a:srgbClr val="000000"/>
                </a:solidFill>
              </a:rPr>
              <a:t>древесный уголь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kern="0" dirty="0">
                <a:solidFill>
                  <a:srgbClr val="000000"/>
                </a:solidFill>
              </a:rPr>
              <a:t>стулья для пикников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kern="0" dirty="0" smtClean="0">
                <a:solidFill>
                  <a:srgbClr val="000000"/>
                </a:solidFill>
              </a:rPr>
              <a:t>горчица</a:t>
            </a:r>
            <a:endParaRPr lang="ru-RU" altLang="de-DE" kern="0" dirty="0">
              <a:solidFill>
                <a:srgbClr val="000000"/>
              </a:solidFill>
            </a:endParaRP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b="1" kern="0" dirty="0">
                <a:solidFill>
                  <a:srgbClr val="8CADAE"/>
                </a:solidFill>
              </a:rPr>
              <a:t>щипцы для барбекю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kern="0" dirty="0">
                <a:solidFill>
                  <a:srgbClr val="000000"/>
                </a:solidFill>
              </a:rPr>
              <a:t>очки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480" y="1340768"/>
            <a:ext cx="5940000" cy="3960000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51520" y="5593638"/>
            <a:ext cx="431800" cy="396000"/>
          </a:xfrm>
          <a:prstGeom prst="rect">
            <a:avLst/>
          </a:prstGeom>
          <a:solidFill>
            <a:srgbClr val="8CADAE"/>
          </a:solidFill>
          <a:ln w="9525">
            <a:solidFill>
              <a:srgbClr val="8CADA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de-DE" altLang="de-DE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756345" y="5593638"/>
            <a:ext cx="28082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= не показано</a:t>
            </a:r>
          </a:p>
        </p:txBody>
      </p:sp>
      <p:sp>
        <p:nvSpPr>
          <p:cNvPr id="9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16</a:t>
            </a:fld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9513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de-DE" altLang="de-DE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-84138" y="6681788"/>
            <a:ext cx="15986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de-DE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(© Heike Platow) </a:t>
            </a:r>
            <a:endParaRPr lang="de-DE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de-DE" sz="1400">
                <a:solidFill>
                  <a:srgbClr val="FFFFFF"/>
                </a:solidFill>
                <a:cs typeface="Times New Roman" pitchFamily="18" charset="0"/>
              </a:rPr>
              <a:t>11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1" y="549000"/>
            <a:ext cx="8639999" cy="5760000"/>
          </a:xfrm>
          <a:prstGeom prst="rect">
            <a:avLst/>
          </a:prstGeom>
        </p:spPr>
      </p:pic>
      <p:sp>
        <p:nvSpPr>
          <p:cNvPr id="7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17</a:t>
            </a:fld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03593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altLang="de-DE" kern="0" dirty="0"/>
              <a:t>«M</a:t>
            </a:r>
            <a:r>
              <a:rPr lang="ru-RU" altLang="de-DE" kern="0" dirty="0"/>
              <a:t>озговой штурм»</a:t>
            </a:r>
            <a:endParaRPr lang="de-DE" altLang="de-DE" kern="0" dirty="0" smtClean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52000" y="1343745"/>
            <a:ext cx="8640000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</a:pPr>
            <a:r>
              <a:rPr lang="ru-RU" altLang="de-DE" kern="0" dirty="0">
                <a:solidFill>
                  <a:srgbClr val="000000"/>
                </a:solidFill>
              </a:rPr>
              <a:t>Что обычно находится </a:t>
            </a:r>
            <a:r>
              <a:rPr lang="ru-RU" altLang="de-DE" kern="0" dirty="0" smtClean="0">
                <a:solidFill>
                  <a:srgbClr val="000000"/>
                </a:solidFill>
              </a:rPr>
              <a:t>в детской комнате</a:t>
            </a:r>
            <a:r>
              <a:rPr lang="en-US" altLang="de-DE" kern="0" dirty="0" smtClean="0">
                <a:solidFill>
                  <a:srgbClr val="000000"/>
                </a:solidFill>
              </a:rPr>
              <a:t>?</a:t>
            </a:r>
          </a:p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  <a:buFont typeface="Wingdings" pitchFamily="2" charset="2"/>
              <a:buNone/>
            </a:pPr>
            <a:r>
              <a:rPr lang="en-US" altLang="de-DE" kern="0" dirty="0" smtClean="0">
                <a:solidFill>
                  <a:srgbClr val="000000"/>
                </a:solidFill>
              </a:rPr>
              <a:t>…</a:t>
            </a:r>
          </a:p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  <a:buFont typeface="Wingdings" pitchFamily="2" charset="2"/>
              <a:buNone/>
            </a:pPr>
            <a:r>
              <a:rPr lang="en-US" altLang="de-DE" kern="0" dirty="0" smtClean="0">
                <a:solidFill>
                  <a:srgbClr val="000000"/>
                </a:solidFill>
              </a:rPr>
              <a:t>…</a:t>
            </a:r>
          </a:p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  <a:buFont typeface="Wingdings" pitchFamily="2" charset="2"/>
              <a:buNone/>
            </a:pPr>
            <a:r>
              <a:rPr lang="en-US" altLang="de-DE" kern="0" dirty="0" smtClean="0">
                <a:solidFill>
                  <a:srgbClr val="000000"/>
                </a:solidFill>
              </a:rPr>
              <a:t>…</a:t>
            </a:r>
          </a:p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  <a:buFont typeface="Wingdings" pitchFamily="2" charset="2"/>
              <a:buNone/>
            </a:pPr>
            <a:r>
              <a:rPr lang="en-US" altLang="de-DE" kern="0" dirty="0" smtClean="0">
                <a:solidFill>
                  <a:srgbClr val="000000"/>
                </a:solidFill>
              </a:rPr>
              <a:t>…</a:t>
            </a:r>
          </a:p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</a:pPr>
            <a:endParaRPr lang="en-US" altLang="de-DE" kern="0" dirty="0" smtClean="0">
              <a:solidFill>
                <a:srgbClr val="000000"/>
              </a:solidFill>
            </a:endParaRPr>
          </a:p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</a:pPr>
            <a:endParaRPr lang="en-US" altLang="de-DE" kern="0" dirty="0" smtClean="0">
              <a:solidFill>
                <a:srgbClr val="000000"/>
              </a:solidFill>
            </a:endParaRPr>
          </a:p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</a:pPr>
            <a:endParaRPr lang="en-US" altLang="de-DE" kern="0" dirty="0" smtClean="0">
              <a:solidFill>
                <a:srgbClr val="000000"/>
              </a:solidFill>
            </a:endParaRPr>
          </a:p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</a:pPr>
            <a:endParaRPr lang="en-US" altLang="de-DE" kern="0" dirty="0" smtClean="0">
              <a:solidFill>
                <a:srgbClr val="000000"/>
              </a:solidFill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18</a:t>
            </a:fld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62245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5680"/>
            <a:ext cx="9144000" cy="792000"/>
          </a:xfrm>
        </p:spPr>
        <p:txBody>
          <a:bodyPr anchor="ctr"/>
          <a:lstStyle/>
          <a:p>
            <a:pPr eaLnBrk="1" hangingPunct="1">
              <a:spcBef>
                <a:spcPts val="0"/>
              </a:spcBef>
            </a:pPr>
            <a:r>
              <a:rPr lang="ru-RU" altLang="de-DE" dirty="0" smtClean="0"/>
              <a:t>Детская комната</a:t>
            </a:r>
            <a:r>
              <a:rPr lang="en-US" altLang="de-DE" dirty="0" smtClean="0"/>
              <a:t/>
            </a:r>
            <a:br>
              <a:rPr lang="en-US" altLang="de-DE" dirty="0" smtClean="0"/>
            </a:br>
            <a:r>
              <a:rPr lang="ru-RU" altLang="de-DE" dirty="0"/>
              <a:t>Что Вы видели на </a:t>
            </a:r>
            <a:r>
              <a:rPr lang="ru-RU" altLang="de-DE" dirty="0" smtClean="0"/>
              <a:t>картинке</a:t>
            </a:r>
            <a:r>
              <a:rPr lang="en-US" altLang="de-DE" dirty="0" smtClean="0"/>
              <a:t>? </a:t>
            </a:r>
            <a:r>
              <a:rPr lang="ru-RU" altLang="de-DE" dirty="0" smtClean="0"/>
              <a:t>На сколько Вы уверены</a:t>
            </a:r>
            <a:r>
              <a:rPr lang="en-US" altLang="de-DE" dirty="0" smtClean="0"/>
              <a:t>?</a:t>
            </a:r>
            <a:endParaRPr lang="en-US" altLang="de-DE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32000" y="1341438"/>
            <a:ext cx="2880000" cy="401478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dirty="0" smtClean="0"/>
              <a:t>игра </a:t>
            </a:r>
            <a:r>
              <a:rPr lang="ru-RU" altLang="de-DE" dirty="0"/>
              <a:t>в кухню</a:t>
            </a:r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dirty="0" smtClean="0"/>
              <a:t>куклы</a:t>
            </a:r>
            <a:endParaRPr lang="ru-RU" altLang="de-DE" dirty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dirty="0"/>
              <a:t>мягкие игрушки</a:t>
            </a:r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dirty="0" smtClean="0"/>
              <a:t>детские </a:t>
            </a:r>
            <a:r>
              <a:rPr lang="ru-RU" altLang="de-DE" dirty="0"/>
              <a:t>стулья</a:t>
            </a:r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dirty="0" smtClean="0"/>
              <a:t>книги</a:t>
            </a:r>
            <a:endParaRPr lang="ru-RU" altLang="de-DE" dirty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dirty="0"/>
              <a:t>кукольный дом</a:t>
            </a:r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dirty="0"/>
              <a:t>экскаватор</a:t>
            </a:r>
            <a:endParaRPr lang="en-US" altLang="de-DE" dirty="0"/>
          </a:p>
        </p:txBody>
      </p:sp>
      <p:sp>
        <p:nvSpPr>
          <p:cNvPr id="5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19</a:t>
            </a:fld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50878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eaLnBrk="1" hangingPunct="1">
              <a:spcBef>
                <a:spcPts val="0"/>
              </a:spcBef>
            </a:pPr>
            <a:r>
              <a:rPr lang="ru-RU" altLang="de-DE" dirty="0"/>
              <a:t>Детская </a:t>
            </a:r>
            <a:r>
              <a:rPr lang="ru-RU" altLang="de-DE" dirty="0" smtClean="0"/>
              <a:t>комната</a:t>
            </a:r>
            <a:endParaRPr lang="de-DE" altLang="de-DE" dirty="0" smtClean="0"/>
          </a:p>
        </p:txBody>
      </p:sp>
      <p:sp>
        <p:nvSpPr>
          <p:cNvPr id="24585" name="Rectangle 4"/>
          <p:cNvSpPr>
            <a:spLocks noChangeArrowheads="1"/>
          </p:cNvSpPr>
          <p:nvPr/>
        </p:nvSpPr>
        <p:spPr bwMode="auto">
          <a:xfrm>
            <a:off x="-84138" y="6681788"/>
            <a:ext cx="15986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de-DE" altLang="de-DE" sz="800" i="1" dirty="0">
                <a:solidFill>
                  <a:srgbClr val="000000"/>
                </a:solidFill>
                <a:cs typeface="Times New Roman" pitchFamily="18" charset="0"/>
              </a:rPr>
              <a:t>(© </a:t>
            </a:r>
            <a:r>
              <a:rPr lang="de-DE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Heike Platow) </a:t>
            </a:r>
            <a:endParaRPr lang="de-DE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-52876" y="1432750"/>
            <a:ext cx="3830637" cy="401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720000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defRPr sz="1800" b="0" kern="0">
                <a:latin typeface="+mn-lt"/>
                <a:cs typeface="+mn-cs"/>
              </a:defRPr>
            </a:lvl1pPr>
            <a:lvl2pPr marL="547688" indent="-2730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latin typeface="+mn-lt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latin typeface="+mn-lt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latin typeface="+mn-lt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latin typeface="+mn-lt"/>
              </a:defRPr>
            </a:lvl5pPr>
            <a:lvl6pPr marL="18288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6pPr>
            <a:lvl7pPr marL="22860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7pPr>
            <a:lvl8pPr marL="27432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8pPr>
            <a:lvl9pPr marL="32004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ru-RU" altLang="de-DE" dirty="0">
                <a:solidFill>
                  <a:srgbClr val="000000"/>
                </a:solidFill>
              </a:rPr>
              <a:t>игра в кухню</a:t>
            </a:r>
          </a:p>
          <a:p>
            <a:pPr fontAlgn="base">
              <a:spcAft>
                <a:spcPct val="0"/>
              </a:spcAft>
            </a:pPr>
            <a:r>
              <a:rPr lang="ru-RU" altLang="de-DE" dirty="0">
                <a:solidFill>
                  <a:srgbClr val="000000"/>
                </a:solidFill>
              </a:rPr>
              <a:t>куклы</a:t>
            </a:r>
          </a:p>
          <a:p>
            <a:pPr fontAlgn="base">
              <a:spcAft>
                <a:spcPct val="0"/>
              </a:spcAft>
            </a:pPr>
            <a:r>
              <a:rPr lang="ru-RU" altLang="de-DE" b="1" dirty="0">
                <a:solidFill>
                  <a:srgbClr val="8CADAE"/>
                </a:solidFill>
              </a:rPr>
              <a:t>мягкие игрушки</a:t>
            </a:r>
          </a:p>
          <a:p>
            <a:pPr fontAlgn="base">
              <a:spcAft>
                <a:spcPct val="0"/>
              </a:spcAft>
            </a:pPr>
            <a:r>
              <a:rPr lang="ru-RU" altLang="de-DE" b="1" dirty="0">
                <a:solidFill>
                  <a:srgbClr val="8CADAE"/>
                </a:solidFill>
              </a:rPr>
              <a:t>детские стулья</a:t>
            </a:r>
          </a:p>
          <a:p>
            <a:pPr fontAlgn="base">
              <a:spcAft>
                <a:spcPct val="0"/>
              </a:spcAft>
            </a:pPr>
            <a:r>
              <a:rPr lang="ru-RU" altLang="de-DE" dirty="0">
                <a:solidFill>
                  <a:srgbClr val="000000"/>
                </a:solidFill>
              </a:rPr>
              <a:t>книги</a:t>
            </a:r>
          </a:p>
          <a:p>
            <a:pPr fontAlgn="base">
              <a:spcAft>
                <a:spcPct val="0"/>
              </a:spcAft>
            </a:pPr>
            <a:r>
              <a:rPr lang="ru-RU" altLang="de-DE" dirty="0">
                <a:solidFill>
                  <a:srgbClr val="000000"/>
                </a:solidFill>
              </a:rPr>
              <a:t>кукольный дом</a:t>
            </a:r>
          </a:p>
          <a:p>
            <a:pPr fontAlgn="base">
              <a:spcAft>
                <a:spcPct val="0"/>
              </a:spcAft>
            </a:pPr>
            <a:r>
              <a:rPr lang="ru-RU" altLang="de-DE" dirty="0">
                <a:solidFill>
                  <a:srgbClr val="000000"/>
                </a:solidFill>
              </a:rPr>
              <a:t>экскаватор</a:t>
            </a:r>
          </a:p>
          <a:p>
            <a:pPr fontAlgn="base">
              <a:spcAft>
                <a:spcPct val="0"/>
              </a:spcAft>
            </a:pPr>
            <a:endParaRPr lang="en-US" altLang="de-DE" dirty="0">
              <a:solidFill>
                <a:srgbClr val="00000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175" y="1341438"/>
            <a:ext cx="5940000" cy="3960000"/>
          </a:xfrm>
          <a:prstGeom prst="rect">
            <a:avLst/>
          </a:prstGeom>
        </p:spPr>
      </p:pic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51520" y="5593638"/>
            <a:ext cx="431800" cy="396000"/>
          </a:xfrm>
          <a:prstGeom prst="rect">
            <a:avLst/>
          </a:prstGeom>
          <a:solidFill>
            <a:srgbClr val="8CADAE"/>
          </a:solidFill>
          <a:ln w="9525">
            <a:solidFill>
              <a:srgbClr val="8CADA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de-DE" altLang="de-DE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756345" y="5593638"/>
            <a:ext cx="28082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= не показано</a:t>
            </a:r>
          </a:p>
        </p:txBody>
      </p:sp>
      <p:sp>
        <p:nvSpPr>
          <p:cNvPr id="9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20</a:t>
            </a:fld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05331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de-DE" altLang="de-DE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-84138" y="6681788"/>
            <a:ext cx="15986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de-DE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(© Heike Platow) </a:t>
            </a:r>
            <a:endParaRPr lang="de-DE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de-DE" sz="1400">
                <a:solidFill>
                  <a:srgbClr val="FFFFFF"/>
                </a:solidFill>
                <a:cs typeface="Times New Roman" pitchFamily="18" charset="0"/>
              </a:rPr>
              <a:t>11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0" y="548680"/>
            <a:ext cx="8640000" cy="5760000"/>
          </a:xfrm>
          <a:prstGeom prst="rect">
            <a:avLst/>
          </a:prstGeom>
        </p:spPr>
      </p:pic>
      <p:sp>
        <p:nvSpPr>
          <p:cNvPr id="7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21</a:t>
            </a:fld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91039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altLang="de-DE" kern="0" dirty="0"/>
              <a:t>«M</a:t>
            </a:r>
            <a:r>
              <a:rPr lang="ru-RU" altLang="de-DE" kern="0" dirty="0"/>
              <a:t>озговой штурм</a:t>
            </a:r>
            <a:r>
              <a:rPr lang="ru-RU" altLang="de-DE" kern="0" dirty="0" smtClean="0"/>
              <a:t>»</a:t>
            </a:r>
            <a:endParaRPr lang="ru-RU" altLang="de-DE" kern="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52000" y="1343745"/>
            <a:ext cx="8640000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</a:pPr>
            <a:r>
              <a:rPr lang="ru-RU" altLang="de-DE" kern="0" dirty="0">
                <a:solidFill>
                  <a:srgbClr val="000000"/>
                </a:solidFill>
              </a:rPr>
              <a:t>Что обычно находится </a:t>
            </a:r>
            <a:r>
              <a:rPr lang="ru-RU" altLang="de-DE" kern="0" dirty="0" smtClean="0">
                <a:solidFill>
                  <a:srgbClr val="000000"/>
                </a:solidFill>
              </a:rPr>
              <a:t>на кухне</a:t>
            </a:r>
            <a:r>
              <a:rPr lang="en-US" altLang="de-DE" kern="0" dirty="0" smtClean="0">
                <a:solidFill>
                  <a:srgbClr val="000000"/>
                </a:solidFill>
              </a:rPr>
              <a:t>?</a:t>
            </a:r>
          </a:p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  <a:buFont typeface="Wingdings" pitchFamily="2" charset="2"/>
              <a:buNone/>
            </a:pPr>
            <a:r>
              <a:rPr lang="en-US" altLang="de-DE" kern="0" dirty="0" smtClean="0">
                <a:solidFill>
                  <a:srgbClr val="000000"/>
                </a:solidFill>
              </a:rPr>
              <a:t>…</a:t>
            </a:r>
          </a:p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  <a:buFont typeface="Wingdings" pitchFamily="2" charset="2"/>
              <a:buNone/>
            </a:pPr>
            <a:r>
              <a:rPr lang="en-US" altLang="de-DE" kern="0" dirty="0" smtClean="0">
                <a:solidFill>
                  <a:srgbClr val="000000"/>
                </a:solidFill>
              </a:rPr>
              <a:t>…</a:t>
            </a:r>
          </a:p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  <a:buFont typeface="Wingdings" pitchFamily="2" charset="2"/>
              <a:buNone/>
            </a:pPr>
            <a:r>
              <a:rPr lang="en-US" altLang="de-DE" kern="0" dirty="0" smtClean="0">
                <a:solidFill>
                  <a:srgbClr val="000000"/>
                </a:solidFill>
              </a:rPr>
              <a:t>…</a:t>
            </a:r>
          </a:p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  <a:buFont typeface="Wingdings" pitchFamily="2" charset="2"/>
              <a:buNone/>
            </a:pPr>
            <a:r>
              <a:rPr lang="en-US" altLang="de-DE" kern="0" dirty="0" smtClean="0">
                <a:solidFill>
                  <a:srgbClr val="000000"/>
                </a:solidFill>
              </a:rPr>
              <a:t>…</a:t>
            </a:r>
          </a:p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</a:pPr>
            <a:endParaRPr lang="en-US" altLang="de-DE" kern="0" dirty="0" smtClean="0">
              <a:solidFill>
                <a:srgbClr val="000000"/>
              </a:solidFill>
            </a:endParaRPr>
          </a:p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</a:pPr>
            <a:endParaRPr lang="en-US" altLang="de-DE" kern="0" dirty="0" smtClean="0">
              <a:solidFill>
                <a:srgbClr val="000000"/>
              </a:solidFill>
            </a:endParaRPr>
          </a:p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</a:pPr>
            <a:endParaRPr lang="en-US" altLang="de-DE" kern="0" dirty="0" smtClean="0">
              <a:solidFill>
                <a:srgbClr val="000000"/>
              </a:solidFill>
            </a:endParaRPr>
          </a:p>
          <a:p>
            <a:pPr marL="180000" indent="0" eaLnBrk="1" hangingPunct="1">
              <a:spcBef>
                <a:spcPts val="1200"/>
              </a:spcBef>
              <a:buClr>
                <a:srgbClr val="D16349"/>
              </a:buClr>
            </a:pPr>
            <a:endParaRPr lang="en-US" altLang="de-DE" kern="0" dirty="0" smtClean="0">
              <a:solidFill>
                <a:srgbClr val="000000"/>
              </a:solidFill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22</a:t>
            </a:fld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7528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>
              <a:spcBef>
                <a:spcPts val="0"/>
              </a:spcBef>
            </a:pPr>
            <a:r>
              <a:rPr lang="ru-RU" altLang="de-DE" dirty="0" smtClean="0"/>
              <a:t>Кухня</a:t>
            </a:r>
            <a:r>
              <a:rPr lang="en-US" altLang="de-DE" dirty="0" smtClean="0"/>
              <a:t/>
            </a:r>
            <a:br>
              <a:rPr lang="en-US" altLang="de-DE" dirty="0" smtClean="0"/>
            </a:br>
            <a:r>
              <a:rPr lang="ru-RU" altLang="de-DE" dirty="0"/>
              <a:t>Что Вы видели на картинке? На сколько Вы уверены?</a:t>
            </a:r>
            <a:endParaRPr lang="en-US" altLang="de-DE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32000" y="1341438"/>
            <a:ext cx="2880000" cy="401478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dirty="0" smtClean="0"/>
              <a:t>сковорода</a:t>
            </a:r>
            <a:endParaRPr lang="ru-RU" altLang="de-DE" dirty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dirty="0"/>
              <a:t>тостер</a:t>
            </a:r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dirty="0" smtClean="0"/>
              <a:t>чайное </a:t>
            </a:r>
            <a:r>
              <a:rPr lang="ru-RU" altLang="de-DE" dirty="0"/>
              <a:t>полотенце</a:t>
            </a:r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dirty="0"/>
              <a:t>чайник</a:t>
            </a:r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dirty="0" smtClean="0"/>
              <a:t>губка</a:t>
            </a:r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dirty="0"/>
              <a:t>б</a:t>
            </a:r>
            <a:r>
              <a:rPr lang="ru-RU" altLang="de-DE" dirty="0" smtClean="0"/>
              <a:t>утылки</a:t>
            </a:r>
            <a:endParaRPr lang="ru-RU" altLang="de-DE" dirty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ru-RU" altLang="de-DE" dirty="0" smtClean="0"/>
              <a:t>блок </a:t>
            </a:r>
            <a:r>
              <a:rPr lang="ru-RU" altLang="de-DE" dirty="0"/>
              <a:t>ножей</a:t>
            </a:r>
            <a:endParaRPr lang="en-US" altLang="de-DE" dirty="0"/>
          </a:p>
        </p:txBody>
      </p:sp>
      <p:sp>
        <p:nvSpPr>
          <p:cNvPr id="6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23</a:t>
            </a:fld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1382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eaLnBrk="1" hangingPunct="1">
              <a:spcBef>
                <a:spcPts val="0"/>
              </a:spcBef>
            </a:pPr>
            <a:r>
              <a:rPr lang="ru-RU" altLang="de-DE" dirty="0"/>
              <a:t>Кухня</a:t>
            </a:r>
            <a:endParaRPr lang="en-US" altLang="de-DE" dirty="0" smtClean="0"/>
          </a:p>
        </p:txBody>
      </p:sp>
      <p:sp>
        <p:nvSpPr>
          <p:cNvPr id="24585" name="Rectangle 4"/>
          <p:cNvSpPr>
            <a:spLocks noChangeArrowheads="1"/>
          </p:cNvSpPr>
          <p:nvPr/>
        </p:nvSpPr>
        <p:spPr bwMode="auto">
          <a:xfrm>
            <a:off x="-84138" y="6681788"/>
            <a:ext cx="15986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de-DE" altLang="de-DE" sz="800" i="1" dirty="0">
                <a:solidFill>
                  <a:srgbClr val="000000"/>
                </a:solidFill>
                <a:cs typeface="Times New Roman" pitchFamily="18" charset="0"/>
              </a:rPr>
              <a:t>(© </a:t>
            </a:r>
            <a:r>
              <a:rPr lang="de-DE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Heike Platow) </a:t>
            </a:r>
            <a:endParaRPr lang="de-DE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51521" y="1340725"/>
            <a:ext cx="2701654" cy="401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720000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defRPr sz="1800" b="0" kern="0">
                <a:latin typeface="+mn-lt"/>
                <a:cs typeface="+mn-cs"/>
              </a:defRPr>
            </a:lvl1pPr>
            <a:lvl2pPr marL="547688" indent="-2730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latin typeface="+mn-lt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latin typeface="+mn-lt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latin typeface="+mn-lt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latin typeface="+mn-lt"/>
              </a:defRPr>
            </a:lvl5pPr>
            <a:lvl6pPr marL="18288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6pPr>
            <a:lvl7pPr marL="22860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7pPr>
            <a:lvl8pPr marL="27432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8pPr>
            <a:lvl9pPr marL="32004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ru-RU" altLang="de-DE" dirty="0">
                <a:solidFill>
                  <a:srgbClr val="000000"/>
                </a:solidFill>
              </a:rPr>
              <a:t>сковорода</a:t>
            </a:r>
          </a:p>
          <a:p>
            <a:pPr fontAlgn="base">
              <a:spcAft>
                <a:spcPct val="0"/>
              </a:spcAft>
            </a:pPr>
            <a:r>
              <a:rPr lang="ru-RU" altLang="de-DE" dirty="0">
                <a:solidFill>
                  <a:srgbClr val="000000"/>
                </a:solidFill>
              </a:rPr>
              <a:t>тостер</a:t>
            </a:r>
          </a:p>
          <a:p>
            <a:pPr fontAlgn="base">
              <a:spcAft>
                <a:spcPct val="0"/>
              </a:spcAft>
            </a:pPr>
            <a:r>
              <a:rPr lang="ru-RU" altLang="de-DE" b="1" dirty="0">
                <a:solidFill>
                  <a:srgbClr val="8CADAE"/>
                </a:solidFill>
              </a:rPr>
              <a:t>чайное полотенце</a:t>
            </a:r>
          </a:p>
          <a:p>
            <a:pPr fontAlgn="base">
              <a:spcAft>
                <a:spcPct val="0"/>
              </a:spcAft>
            </a:pPr>
            <a:r>
              <a:rPr lang="ru-RU" altLang="de-DE" dirty="0">
                <a:solidFill>
                  <a:srgbClr val="000000"/>
                </a:solidFill>
              </a:rPr>
              <a:t>чайник</a:t>
            </a:r>
          </a:p>
          <a:p>
            <a:pPr fontAlgn="base">
              <a:spcAft>
                <a:spcPct val="0"/>
              </a:spcAft>
            </a:pPr>
            <a:r>
              <a:rPr lang="ru-RU" altLang="de-DE" dirty="0">
                <a:solidFill>
                  <a:srgbClr val="000000"/>
                </a:solidFill>
              </a:rPr>
              <a:t>губка</a:t>
            </a:r>
          </a:p>
          <a:p>
            <a:pPr fontAlgn="base">
              <a:spcAft>
                <a:spcPct val="0"/>
              </a:spcAft>
            </a:pPr>
            <a:r>
              <a:rPr lang="ru-RU" altLang="de-DE" dirty="0">
                <a:solidFill>
                  <a:srgbClr val="000000"/>
                </a:solidFill>
              </a:rPr>
              <a:t>бутылки</a:t>
            </a:r>
          </a:p>
          <a:p>
            <a:pPr fontAlgn="base">
              <a:spcAft>
                <a:spcPct val="0"/>
              </a:spcAft>
            </a:pPr>
            <a:r>
              <a:rPr lang="ru-RU" altLang="de-DE" b="1" dirty="0">
                <a:solidFill>
                  <a:srgbClr val="8CADAE"/>
                </a:solidFill>
              </a:rPr>
              <a:t>блок</a:t>
            </a:r>
            <a:r>
              <a:rPr lang="ru-RU" altLang="de-DE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altLang="de-DE" b="1" dirty="0">
                <a:solidFill>
                  <a:srgbClr val="8CADAE"/>
                </a:solidFill>
              </a:rPr>
              <a:t>ножей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174" y="1341438"/>
            <a:ext cx="5940001" cy="3960000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51520" y="5593638"/>
            <a:ext cx="431800" cy="396000"/>
          </a:xfrm>
          <a:prstGeom prst="rect">
            <a:avLst/>
          </a:prstGeom>
          <a:solidFill>
            <a:srgbClr val="8CADAE"/>
          </a:solidFill>
          <a:ln w="9525">
            <a:solidFill>
              <a:srgbClr val="8CADA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de-DE" altLang="de-DE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756345" y="5593638"/>
            <a:ext cx="28082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= не показано</a:t>
            </a:r>
          </a:p>
        </p:txBody>
      </p:sp>
      <p:sp>
        <p:nvSpPr>
          <p:cNvPr id="9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24</a:t>
            </a:fld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8433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3292" y="0"/>
            <a:ext cx="7257414" cy="615950"/>
          </a:xfrm>
          <a:prstGeom prst="rect">
            <a:avLst/>
          </a:prstGeom>
        </p:spPr>
        <p:txBody>
          <a:bodyPr vert="horz" wrap="square" lIns="0" tIns="268605" rIns="0" bIns="0" rtlCol="0">
            <a:spAutoFit/>
          </a:bodyPr>
          <a:lstStyle/>
          <a:p>
            <a:pPr marL="2233295">
              <a:lnSpc>
                <a:spcPct val="100000"/>
              </a:lnSpc>
            </a:pPr>
            <a:r>
              <a:rPr dirty="0"/>
              <a:t>Типы ошибок</a:t>
            </a:r>
            <a:r>
              <a:rPr spc="-114" dirty="0"/>
              <a:t> </a:t>
            </a:r>
            <a:r>
              <a:rPr dirty="0"/>
              <a:t>памяти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0" y="1371600"/>
            <a:ext cx="6904990" cy="3198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 indent="-355600">
              <a:lnSpc>
                <a:spcPct val="100000"/>
              </a:lnSpc>
              <a:buClr>
                <a:srgbClr val="8BACAD"/>
              </a:buClr>
              <a:buSzPct val="86111"/>
              <a:buFont typeface="Verdana"/>
              <a:buChar char="o"/>
              <a:tabLst>
                <a:tab pos="368300" algn="l"/>
                <a:tab pos="368935" algn="l"/>
              </a:tabLst>
            </a:pPr>
            <a:r>
              <a:rPr sz="1800" b="1" dirty="0">
                <a:latin typeface="Verdana"/>
                <a:cs typeface="Verdana"/>
              </a:rPr>
              <a:t>Забывчивость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o"/>
            </a:pPr>
            <a:endParaRPr sz="2600" dirty="0">
              <a:latin typeface="Times New Roman"/>
              <a:cs typeface="Times New Roman"/>
            </a:endParaRPr>
          </a:p>
          <a:p>
            <a:pPr marL="368300" indent="-355600">
              <a:lnSpc>
                <a:spcPct val="100000"/>
              </a:lnSpc>
              <a:buClr>
                <a:srgbClr val="8BACAD"/>
              </a:buClr>
              <a:buSzPct val="86111"/>
              <a:buFont typeface="Verdana"/>
              <a:buChar char="o"/>
              <a:tabLst>
                <a:tab pos="368300" algn="l"/>
                <a:tab pos="368935" algn="l"/>
              </a:tabLst>
            </a:pPr>
            <a:r>
              <a:rPr sz="1800" b="1" dirty="0">
                <a:latin typeface="Verdana"/>
                <a:cs typeface="Verdana"/>
              </a:rPr>
              <a:t>Искажение</a:t>
            </a:r>
            <a:r>
              <a:rPr sz="1800" b="1" spc="-8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памяти:</a:t>
            </a:r>
            <a:endParaRPr sz="1800" dirty="0">
              <a:latin typeface="Verdana"/>
              <a:cs typeface="Verdana"/>
            </a:endParaRPr>
          </a:p>
          <a:p>
            <a:pPr marL="755650" lvl="1" indent="-285750">
              <a:spcBef>
                <a:spcPts val="400"/>
              </a:spcBef>
              <a:buFont typeface="Wingdings"/>
              <a:buChar char="à"/>
              <a:tabLst>
                <a:tab pos="393700" algn="l"/>
              </a:tabLst>
            </a:pPr>
            <a:r>
              <a:rPr dirty="0" err="1" smtClean="0">
                <a:latin typeface="Verdana"/>
                <a:cs typeface="Verdana"/>
              </a:rPr>
              <a:t>Вытеснение</a:t>
            </a:r>
            <a:r>
              <a:rPr dirty="0">
                <a:latin typeface="Verdana"/>
                <a:cs typeface="Verdana"/>
              </a:rPr>
              <a:t>, т.е. </a:t>
            </a:r>
            <a:r>
              <a:rPr spc="-5" dirty="0">
                <a:latin typeface="Verdana"/>
                <a:cs typeface="Verdana"/>
              </a:rPr>
              <a:t>негативные </a:t>
            </a:r>
            <a:r>
              <a:rPr spc="-5" dirty="0" err="1">
                <a:latin typeface="Verdana"/>
                <a:cs typeface="Verdana"/>
              </a:rPr>
              <a:t>события</a:t>
            </a:r>
            <a:r>
              <a:rPr spc="-55" dirty="0">
                <a:latin typeface="Verdana"/>
                <a:cs typeface="Verdana"/>
              </a:rPr>
              <a:t> </a:t>
            </a:r>
            <a:r>
              <a:rPr spc="-5" dirty="0" err="1" smtClean="0">
                <a:latin typeface="Verdana"/>
                <a:cs typeface="Verdana"/>
              </a:rPr>
              <a:t>забываются</a:t>
            </a:r>
            <a:endParaRPr lang="de-DE" dirty="0">
              <a:latin typeface="Verdana"/>
              <a:cs typeface="Verdana"/>
            </a:endParaRPr>
          </a:p>
          <a:p>
            <a:pPr marL="755650" lvl="1" indent="-285750">
              <a:spcBef>
                <a:spcPts val="400"/>
              </a:spcBef>
              <a:buFont typeface="Wingdings"/>
              <a:buChar char="à"/>
              <a:tabLst>
                <a:tab pos="393700" algn="l"/>
              </a:tabLst>
            </a:pPr>
            <a:r>
              <a:rPr dirty="0" err="1" smtClean="0">
                <a:latin typeface="Verdana"/>
                <a:cs typeface="Verdana"/>
              </a:rPr>
              <a:t>Депрессивное</a:t>
            </a:r>
            <a:r>
              <a:rPr dirty="0" smtClean="0">
                <a:latin typeface="Verdana"/>
                <a:cs typeface="Verdana"/>
              </a:rPr>
              <a:t> </a:t>
            </a:r>
            <a:r>
              <a:rPr dirty="0">
                <a:latin typeface="Verdana"/>
                <a:cs typeface="Verdana"/>
              </a:rPr>
              <a:t>настроение: </a:t>
            </a:r>
            <a:r>
              <a:rPr spc="-5" dirty="0">
                <a:latin typeface="Verdana"/>
                <a:cs typeface="Verdana"/>
              </a:rPr>
              <a:t>приятные события  забываются</a:t>
            </a:r>
            <a:endParaRPr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368300" marR="5080" indent="-355600">
              <a:lnSpc>
                <a:spcPct val="100000"/>
              </a:lnSpc>
              <a:buClr>
                <a:srgbClr val="8BACAD"/>
              </a:buClr>
              <a:buSzPct val="83333"/>
              <a:buFont typeface="Verdana"/>
              <a:buChar char="o"/>
              <a:tabLst>
                <a:tab pos="368300" algn="l"/>
                <a:tab pos="368935" algn="l"/>
              </a:tabLst>
            </a:pPr>
            <a:r>
              <a:rPr sz="1800" b="1" dirty="0">
                <a:latin typeface="Verdana"/>
                <a:cs typeface="Verdana"/>
              </a:rPr>
              <a:t>Иллюзии/ложные воспоминания: </a:t>
            </a:r>
            <a:r>
              <a:rPr sz="1800" dirty="0">
                <a:latin typeface="Verdana"/>
                <a:cs typeface="Verdana"/>
              </a:rPr>
              <a:t>Часто  вспоминаются некоторые </a:t>
            </a:r>
            <a:r>
              <a:rPr sz="1800" spc="-5" dirty="0">
                <a:latin typeface="Verdana"/>
                <a:cs typeface="Verdana"/>
              </a:rPr>
              <a:t>события, </a:t>
            </a:r>
            <a:r>
              <a:rPr sz="1800" dirty="0">
                <a:latin typeface="Verdana"/>
                <a:cs typeface="Verdana"/>
              </a:rPr>
              <a:t>кототрые на</a:t>
            </a:r>
            <a:r>
              <a:rPr sz="1800" spc="-1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самом  деле </a:t>
            </a:r>
            <a:r>
              <a:rPr sz="1800" spc="-5" dirty="0">
                <a:latin typeface="Verdana"/>
                <a:cs typeface="Verdana"/>
              </a:rPr>
              <a:t>не</a:t>
            </a:r>
            <a:r>
              <a:rPr sz="1800" spc="-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происходили!</a:t>
            </a:r>
          </a:p>
        </p:txBody>
      </p:sp>
      <p:sp>
        <p:nvSpPr>
          <p:cNvPr id="6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25</a:t>
            </a:fld>
            <a:endParaRPr sz="1800" baseline="2314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805" rIns="0" bIns="0" rtlCol="0">
            <a:spAutoFit/>
          </a:bodyPr>
          <a:lstStyle/>
          <a:p>
            <a:pPr marL="1102360">
              <a:lnSpc>
                <a:spcPct val="100000"/>
              </a:lnSpc>
            </a:pPr>
            <a:r>
              <a:rPr dirty="0"/>
              <a:t>Что </a:t>
            </a:r>
            <a:r>
              <a:rPr spc="-10" dirty="0"/>
              <a:t>вызывает </a:t>
            </a:r>
            <a:r>
              <a:rPr dirty="0"/>
              <a:t>ложные</a:t>
            </a:r>
            <a:r>
              <a:rPr spc="-60" dirty="0"/>
              <a:t> </a:t>
            </a:r>
            <a:r>
              <a:rPr dirty="0"/>
              <a:t>воспоминания?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802765"/>
            <a:ext cx="8557895" cy="2733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55575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Наш мозг смешивает </a:t>
            </a:r>
            <a:r>
              <a:rPr sz="1800" spc="-5" dirty="0">
                <a:latin typeface="Verdana"/>
                <a:cs typeface="Verdana"/>
              </a:rPr>
              <a:t>и </a:t>
            </a:r>
            <a:r>
              <a:rPr sz="1800" dirty="0">
                <a:latin typeface="Verdana"/>
                <a:cs typeface="Verdana"/>
              </a:rPr>
              <a:t>дополняет информацию из прошлого или из  похожих ситуаций (в примере: посетить в </a:t>
            </a:r>
            <a:r>
              <a:rPr sz="1800" spc="-5" dirty="0">
                <a:latin typeface="Verdana"/>
                <a:cs typeface="Verdana"/>
              </a:rPr>
              <a:t>зоопарке, </a:t>
            </a:r>
            <a:r>
              <a:rPr sz="1800" dirty="0">
                <a:latin typeface="Verdana"/>
                <a:cs typeface="Verdana"/>
              </a:rPr>
              <a:t>сафари);</a:t>
            </a:r>
            <a:r>
              <a:rPr sz="1800" spc="-1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многое  мы дополняем </a:t>
            </a:r>
            <a:r>
              <a:rPr sz="1800" spc="-5" dirty="0">
                <a:latin typeface="Verdana"/>
                <a:cs typeface="Verdana"/>
              </a:rPr>
              <a:t>по логики </a:t>
            </a:r>
            <a:r>
              <a:rPr sz="1800" dirty="0">
                <a:latin typeface="Verdana"/>
                <a:cs typeface="Verdana"/>
              </a:rPr>
              <a:t>(в примере: носорог,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лев)!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Стресс увеличивает </a:t>
            </a:r>
            <a:r>
              <a:rPr sz="1800" spc="-5" dirty="0">
                <a:latin typeface="Verdana"/>
                <a:cs typeface="Verdana"/>
              </a:rPr>
              <a:t>склонность </a:t>
            </a:r>
            <a:r>
              <a:rPr sz="1800" dirty="0">
                <a:latin typeface="Verdana"/>
                <a:cs typeface="Verdana"/>
              </a:rPr>
              <a:t>к </a:t>
            </a:r>
            <a:r>
              <a:rPr sz="1800" spc="-5" dirty="0">
                <a:latin typeface="Verdana"/>
                <a:cs typeface="Verdana"/>
              </a:rPr>
              <a:t>ложным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воспоминаниям!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250"/>
              </a:spcBef>
            </a:pPr>
            <a:r>
              <a:rPr sz="1800" spc="-5" dirty="0">
                <a:latin typeface="Verdana"/>
                <a:cs typeface="Verdana"/>
              </a:rPr>
              <a:t>Реальные </a:t>
            </a:r>
            <a:r>
              <a:rPr sz="1800" dirty="0">
                <a:latin typeface="Verdana"/>
                <a:cs typeface="Verdana"/>
              </a:rPr>
              <a:t>воспоминания, </a:t>
            </a:r>
            <a:r>
              <a:rPr sz="1800" spc="-5" dirty="0">
                <a:latin typeface="Verdana"/>
                <a:cs typeface="Verdana"/>
              </a:rPr>
              <a:t>как </a:t>
            </a:r>
            <a:r>
              <a:rPr sz="1800" dirty="0">
                <a:latin typeface="Verdana"/>
                <a:cs typeface="Verdana"/>
              </a:rPr>
              <a:t>правило, </a:t>
            </a:r>
            <a:r>
              <a:rPr sz="1800" spc="-5" dirty="0">
                <a:latin typeface="Verdana"/>
                <a:cs typeface="Verdana"/>
              </a:rPr>
              <a:t>отличаются </a:t>
            </a:r>
            <a:r>
              <a:rPr sz="1800" dirty="0">
                <a:latin typeface="Verdana"/>
                <a:cs typeface="Verdana"/>
              </a:rPr>
              <a:t>от ложных  воспоминаний своей </a:t>
            </a:r>
            <a:r>
              <a:rPr sz="1800" b="1" spc="-5" dirty="0">
                <a:latin typeface="Verdana"/>
                <a:cs typeface="Verdana"/>
              </a:rPr>
              <a:t>«живостью»</a:t>
            </a:r>
            <a:r>
              <a:rPr sz="1800" spc="-5" dirty="0">
                <a:latin typeface="Verdana"/>
                <a:cs typeface="Verdana"/>
              </a:rPr>
              <a:t>: Ложные </a:t>
            </a:r>
            <a:r>
              <a:rPr sz="1800" dirty="0">
                <a:latin typeface="Verdana"/>
                <a:cs typeface="Verdana"/>
              </a:rPr>
              <a:t>воспоминания </a:t>
            </a:r>
            <a:r>
              <a:rPr sz="1800" spc="-5" dirty="0">
                <a:latin typeface="Verdana"/>
                <a:cs typeface="Verdana"/>
              </a:rPr>
              <a:t>«тусклые»  и </a:t>
            </a:r>
            <a:r>
              <a:rPr sz="1800" dirty="0">
                <a:latin typeface="Verdana"/>
                <a:cs typeface="Verdana"/>
              </a:rPr>
              <a:t>не </a:t>
            </a:r>
            <a:r>
              <a:rPr sz="1800" spc="-5" dirty="0">
                <a:latin typeface="Verdana"/>
                <a:cs typeface="Verdana"/>
              </a:rPr>
              <a:t>могут быть </a:t>
            </a:r>
            <a:r>
              <a:rPr sz="1800" dirty="0">
                <a:latin typeface="Verdana"/>
                <a:cs typeface="Verdana"/>
              </a:rPr>
              <a:t>воспроизведены в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деталях.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26</a:t>
            </a:fld>
            <a:endParaRPr sz="1800" baseline="2314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805" rIns="0" bIns="0" rtlCol="0">
            <a:spAutoFit/>
          </a:bodyPr>
          <a:lstStyle/>
          <a:p>
            <a:pPr marL="565785">
              <a:lnSpc>
                <a:spcPct val="100000"/>
              </a:lnSpc>
            </a:pPr>
            <a:r>
              <a:rPr spc="-5" dirty="0"/>
              <a:t>Ложные </a:t>
            </a:r>
            <a:r>
              <a:rPr dirty="0"/>
              <a:t>воспоминания в </a:t>
            </a:r>
            <a:r>
              <a:rPr spc="-5" dirty="0"/>
              <a:t>повседневной</a:t>
            </a:r>
            <a:r>
              <a:rPr spc="-90" dirty="0"/>
              <a:t> </a:t>
            </a:r>
            <a:r>
              <a:rPr spc="-5" dirty="0"/>
              <a:t>жизни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8575" y="1406525"/>
          <a:ext cx="9051925" cy="4679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08500"/>
                <a:gridCol w="4543425"/>
              </a:tblGrid>
              <a:tr h="2160651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spc="-15" dirty="0">
                          <a:latin typeface="Verdana"/>
                          <a:cs typeface="Verdana"/>
                        </a:rPr>
                        <a:t>Напр.,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воспоминания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о</a:t>
                      </a:r>
                      <a:r>
                        <a:rPr sz="14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детстве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700" marR="108585" indent="-180340">
                        <a:lnSpc>
                          <a:spcPct val="100000"/>
                        </a:lnSpc>
                        <a:spcBef>
                          <a:spcPts val="295"/>
                        </a:spcBef>
                        <a:buClr>
                          <a:srgbClr val="8BACAD"/>
                        </a:buClr>
                        <a:buSzPct val="85714"/>
                        <a:buChar char="o"/>
                        <a:tabLst>
                          <a:tab pos="266700" algn="l"/>
                        </a:tabLst>
                      </a:pPr>
                      <a:r>
                        <a:rPr sz="1400" spc="-5" dirty="0">
                          <a:latin typeface="Verdana"/>
                          <a:cs typeface="Verdana"/>
                        </a:rPr>
                        <a:t>Воспоминания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родных братьев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или одного и  того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же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события часто отличаются от  действительности.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266700" marR="246379" indent="-180340">
                        <a:lnSpc>
                          <a:spcPct val="100000"/>
                        </a:lnSpc>
                        <a:spcBef>
                          <a:spcPts val="340"/>
                        </a:spcBef>
                        <a:buClr>
                          <a:srgbClr val="8BACAD"/>
                        </a:buClr>
                        <a:buSzPct val="85714"/>
                        <a:buChar char="o"/>
                        <a:tabLst>
                          <a:tab pos="266700" algn="l"/>
                        </a:tabLst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Иногда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мы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думаем,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что мы четко помним  некоторые события, которые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нам на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самом  деле знакомы только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по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фотографии или 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мы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слышали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о них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от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наших</a:t>
                      </a:r>
                      <a:r>
                        <a:rPr sz="14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родителей.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7000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15" dirty="0">
                          <a:latin typeface="Verdana"/>
                          <a:cs typeface="Verdana"/>
                        </a:rPr>
                        <a:t>Напр.,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если ситуации сильно похожи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друг</a:t>
                      </a:r>
                      <a:r>
                        <a:rPr sz="1400" spc="1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на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друга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700" marR="549910" indent="-1803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solidFill>
                            <a:srgbClr val="8BACAD"/>
                          </a:solidFill>
                          <a:latin typeface="Verdana"/>
                          <a:cs typeface="Verdana"/>
                        </a:rPr>
                        <a:t>o </a:t>
                      </a:r>
                      <a:r>
                        <a:rPr sz="1400" spc="-15" dirty="0">
                          <a:latin typeface="Verdana"/>
                          <a:cs typeface="Verdana"/>
                        </a:rPr>
                        <a:t>Напр.,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поиск Вашего автомобиля: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мы  уверены,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что припарковали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машину на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определенном месте,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но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это, возможно,  было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за день до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этого!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49299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15" dirty="0">
                          <a:latin typeface="Verdana"/>
                          <a:cs typeface="Verdana"/>
                        </a:rPr>
                        <a:t>Напр.,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неправильное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восприятие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700" marR="346075" indent="-180340" algn="just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solidFill>
                            <a:srgbClr val="8BACAD"/>
                          </a:solidFill>
                          <a:latin typeface="Verdana"/>
                          <a:cs typeface="Verdana"/>
                        </a:rPr>
                        <a:t>o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Наше настроение часто добавляет нашей 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памяти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«масло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огонь» (после ссоры, мы  склонны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помнить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слова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человека более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обидной форме, чем это было сказано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на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самом</a:t>
                      </a:r>
                      <a:r>
                        <a:rPr sz="14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деле).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250825" y="1958975"/>
            <a:ext cx="1063625" cy="1444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47875" y="2205037"/>
            <a:ext cx="1660525" cy="1192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48101" y="1916176"/>
            <a:ext cx="1035050" cy="15128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2227" y="6723787"/>
            <a:ext cx="537845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spc="-5" dirty="0">
                <a:latin typeface="Verdana"/>
                <a:cs typeface="Verdana"/>
              </a:rPr>
              <a:t>(</a:t>
            </a:r>
            <a:r>
              <a:rPr sz="800" i="1" spc="-5" dirty="0">
                <a:latin typeface="Verdana"/>
                <a:cs typeface="Verdana"/>
              </a:rPr>
              <a:t>from </a:t>
            </a:r>
            <a:r>
              <a:rPr sz="800" i="1" dirty="0">
                <a:latin typeface="Verdana"/>
                <a:cs typeface="Verdana"/>
              </a:rPr>
              <a:t>left to </a:t>
            </a:r>
            <a:r>
              <a:rPr sz="800" i="1" spc="-5" dirty="0">
                <a:latin typeface="Verdana"/>
                <a:cs typeface="Verdana"/>
              </a:rPr>
              <a:t>right: “childhood untitled57”, “childhood untitled59”, “childhood untitled69”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Phil </a:t>
            </a:r>
            <a:r>
              <a:rPr sz="800" i="1" spc="8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Schatz)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27</a:t>
            </a:fld>
            <a:endParaRPr sz="1800" baseline="2314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805" rIns="0" bIns="0" rtlCol="0">
            <a:spAutoFit/>
          </a:bodyPr>
          <a:lstStyle/>
          <a:p>
            <a:pPr marL="1181100">
              <a:lnSpc>
                <a:spcPct val="100000"/>
              </a:lnSpc>
            </a:pPr>
            <a:r>
              <a:rPr spc="-5" dirty="0"/>
              <a:t>Ложные </a:t>
            </a:r>
            <a:r>
              <a:rPr dirty="0"/>
              <a:t>воспоминания </a:t>
            </a:r>
            <a:r>
              <a:rPr spc="-10" dirty="0"/>
              <a:t>«в</a:t>
            </a:r>
            <a:r>
              <a:rPr spc="-65" dirty="0"/>
              <a:t> </a:t>
            </a:r>
            <a:r>
              <a:rPr spc="-5" dirty="0"/>
              <a:t>действии»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888999"/>
              </p:ext>
            </p:extLst>
          </p:nvPr>
        </p:nvGraphicFramePr>
        <p:xfrm>
          <a:off x="76200" y="1071625"/>
          <a:ext cx="8991600" cy="53037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90710"/>
                <a:gridCol w="4400890"/>
              </a:tblGrid>
              <a:tr h="5303774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Пример: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каузальная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атрибуция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15176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В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2006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году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был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отменен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спектакль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«Идоменей» в  Берлинской опере из-за </a:t>
                      </a:r>
                      <a:r>
                        <a:rPr sz="1400" i="1" spc="-5" dirty="0">
                          <a:latin typeface="Verdana"/>
                          <a:cs typeface="Verdana"/>
                        </a:rPr>
                        <a:t>страха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перед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протестами исламских</a:t>
                      </a:r>
                      <a:r>
                        <a:rPr sz="14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групп 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(в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главные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роли входили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некоторые религиозные лидеры,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  том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числе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Мухаммед.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Тем самым 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это считалось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как знак  оскорбления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по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отношению к  религиозному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человеку). Сегодня,  оглядываясь назад некоторые 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утверждают,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что спектакль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был 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отменен из-за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реального  общественного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протеста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мусульманских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групп,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что не 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соответствует</a:t>
                      </a:r>
                      <a:r>
                        <a:rPr sz="14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действительности.</a:t>
                      </a:r>
                    </a:p>
                    <a:p>
                      <a:pPr marL="86360" marR="31623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Наоборот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были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даже</a:t>
                      </a:r>
                      <a:r>
                        <a:rPr sz="14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мусульмане,  которые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критиковали отмену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оперы.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250825" y="2276348"/>
            <a:ext cx="4103751" cy="29067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0" y="6731000"/>
            <a:ext cx="288734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</a:t>
            </a:r>
            <a:r>
              <a:rPr sz="800" spc="-5" dirty="0">
                <a:latin typeface="Verdana"/>
                <a:cs typeface="Verdana"/>
              </a:rPr>
              <a:t>“</a:t>
            </a:r>
            <a:r>
              <a:rPr sz="800" i="1" spc="-5" dirty="0">
                <a:latin typeface="Verdana"/>
                <a:cs typeface="Verdana"/>
              </a:rPr>
              <a:t>Theatre Royal Panorama, Brighton, UK” </a:t>
            </a:r>
            <a:r>
              <a:rPr sz="800" i="1" dirty="0">
                <a:latin typeface="Verdana"/>
                <a:cs typeface="Verdana"/>
              </a:rPr>
              <a:t>by Ian</a:t>
            </a:r>
            <a:r>
              <a:rPr sz="800" i="1" spc="6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Mutto)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28</a:t>
            </a:fld>
            <a:endParaRPr sz="1800" baseline="2314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0594" y="1763140"/>
            <a:ext cx="6367780" cy="1490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Каковы возможные </a:t>
            </a:r>
            <a:r>
              <a:rPr sz="1800" dirty="0">
                <a:latin typeface="Verdana"/>
                <a:cs typeface="Verdana"/>
              </a:rPr>
              <a:t>последствия, если Вы </a:t>
            </a:r>
            <a:r>
              <a:rPr sz="1800" spc="-5" dirty="0">
                <a:latin typeface="Verdana"/>
                <a:cs typeface="Verdana"/>
              </a:rPr>
              <a:t>полностью  полагаетесь на ложные воспоминания, </a:t>
            </a:r>
            <a:r>
              <a:rPr sz="1800" dirty="0">
                <a:latin typeface="Verdana"/>
                <a:cs typeface="Verdana"/>
              </a:rPr>
              <a:t>т.е. если Вы  </a:t>
            </a:r>
            <a:r>
              <a:rPr sz="1800" spc="-5" dirty="0">
                <a:latin typeface="Verdana"/>
                <a:cs typeface="Verdana"/>
              </a:rPr>
              <a:t>ошибочно убеждены, что они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правдивы?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>
              <a:latin typeface="Times New Roman"/>
              <a:cs typeface="Times New Roman"/>
            </a:endParaRPr>
          </a:p>
          <a:p>
            <a:pPr marL="913765" algn="ctr">
              <a:lnSpc>
                <a:spcPct val="100000"/>
              </a:lnSpc>
            </a:pPr>
            <a:r>
              <a:rPr sz="1800" b="1" spc="10" dirty="0">
                <a:latin typeface="Verdana"/>
                <a:cs typeface="Verdana"/>
              </a:rPr>
              <a:t>???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3292" y="69850"/>
            <a:ext cx="7257414" cy="615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pc="-5" dirty="0"/>
              <a:t>Каковы возможные последствия полагаясь </a:t>
            </a:r>
            <a:r>
              <a:rPr dirty="0"/>
              <a:t>на</a:t>
            </a:r>
            <a:r>
              <a:rPr spc="-65" dirty="0"/>
              <a:t> </a:t>
            </a:r>
            <a:r>
              <a:rPr dirty="0"/>
              <a:t>ложные</a:t>
            </a:r>
          </a:p>
          <a:p>
            <a:pPr algn="ctr">
              <a:lnSpc>
                <a:spcPct val="100000"/>
              </a:lnSpc>
            </a:pPr>
            <a:r>
              <a:rPr dirty="0"/>
              <a:t>воспоминания?</a:t>
            </a:r>
          </a:p>
        </p:txBody>
      </p:sp>
      <p:sp>
        <p:nvSpPr>
          <p:cNvPr id="6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29</a:t>
            </a:fld>
            <a:endParaRPr sz="1800" baseline="2314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0594" y="1763140"/>
            <a:ext cx="7177405" cy="3520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814069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Каковы возможные </a:t>
            </a:r>
            <a:r>
              <a:rPr sz="1800" dirty="0">
                <a:latin typeface="Verdana"/>
                <a:cs typeface="Verdana"/>
              </a:rPr>
              <a:t>последствия, если Вы </a:t>
            </a:r>
            <a:r>
              <a:rPr sz="1800" spc="-5" dirty="0">
                <a:latin typeface="Verdana"/>
                <a:cs typeface="Verdana"/>
              </a:rPr>
              <a:t>полностью  полагаетесь на ложные воспоминания, </a:t>
            </a:r>
            <a:r>
              <a:rPr sz="1800" dirty="0">
                <a:latin typeface="Verdana"/>
                <a:cs typeface="Verdana"/>
              </a:rPr>
              <a:t>т.е. если Вы  </a:t>
            </a:r>
            <a:r>
              <a:rPr sz="1800" spc="-5" dirty="0">
                <a:latin typeface="Verdana"/>
                <a:cs typeface="Verdana"/>
              </a:rPr>
              <a:t>ошибочно убеждены, что они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правдивы?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>
              <a:latin typeface="Times New Roman"/>
              <a:cs typeface="Times New Roman"/>
            </a:endParaRPr>
          </a:p>
          <a:p>
            <a:pPr marL="375920" marR="862965" indent="-363220">
              <a:lnSpc>
                <a:spcPct val="100000"/>
              </a:lnSpc>
              <a:buClr>
                <a:srgbClr val="8BACAD"/>
              </a:buClr>
              <a:buSzPct val="83333"/>
              <a:buChar char="o"/>
              <a:tabLst>
                <a:tab pos="375285" algn="l"/>
                <a:tab pos="375920" algn="l"/>
              </a:tabLst>
            </a:pPr>
            <a:r>
              <a:rPr sz="1800" dirty="0">
                <a:latin typeface="Verdana"/>
                <a:cs typeface="Verdana"/>
              </a:rPr>
              <a:t>Я </a:t>
            </a:r>
            <a:r>
              <a:rPr sz="1800" spc="-5" dirty="0">
                <a:latin typeface="Verdana"/>
                <a:cs typeface="Verdana"/>
              </a:rPr>
              <a:t>ввязываюсь </a:t>
            </a: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драки с другими </a:t>
            </a:r>
            <a:r>
              <a:rPr sz="1800" spc="5" dirty="0">
                <a:latin typeface="Verdana"/>
                <a:cs typeface="Verdana"/>
              </a:rPr>
              <a:t>из-за </a:t>
            </a:r>
            <a:r>
              <a:rPr sz="1800" spc="-5" dirty="0">
                <a:latin typeface="Verdana"/>
                <a:cs typeface="Verdana"/>
              </a:rPr>
              <a:t>ложных  воспоминаний </a:t>
            </a:r>
            <a:r>
              <a:rPr sz="1800" spc="-20" dirty="0">
                <a:latin typeface="Verdana"/>
                <a:cs typeface="Verdana"/>
              </a:rPr>
              <a:t>(напр., </a:t>
            </a:r>
            <a:r>
              <a:rPr sz="1800" dirty="0">
                <a:latin typeface="Verdana"/>
                <a:cs typeface="Verdana"/>
              </a:rPr>
              <a:t>я требовать возврат</a:t>
            </a:r>
            <a:r>
              <a:rPr sz="1800" spc="-7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денег,  которые </a:t>
            </a:r>
            <a:r>
              <a:rPr sz="1800" dirty="0">
                <a:latin typeface="Verdana"/>
                <a:cs typeface="Verdana"/>
              </a:rPr>
              <a:t>давно </a:t>
            </a:r>
            <a:r>
              <a:rPr sz="1800" spc="-5" dirty="0">
                <a:latin typeface="Verdana"/>
                <a:cs typeface="Verdana"/>
              </a:rPr>
              <a:t>были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возвращены).</a:t>
            </a:r>
            <a:endParaRPr sz="1800">
              <a:latin typeface="Verdana"/>
              <a:cs typeface="Verdana"/>
            </a:endParaRPr>
          </a:p>
          <a:p>
            <a:pPr marL="375920" marR="223520" indent="-363220">
              <a:lnSpc>
                <a:spcPct val="100000"/>
              </a:lnSpc>
              <a:spcBef>
                <a:spcPts val="420"/>
              </a:spcBef>
              <a:buClr>
                <a:srgbClr val="8BACAD"/>
              </a:buClr>
              <a:buSzPct val="86111"/>
              <a:buChar char="o"/>
              <a:tabLst>
                <a:tab pos="375285" algn="l"/>
                <a:tab pos="375920" algn="l"/>
              </a:tabLst>
            </a:pP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случае (неправильных) воспоминаний </a:t>
            </a:r>
            <a:r>
              <a:rPr sz="1800" dirty="0">
                <a:latin typeface="Verdana"/>
                <a:cs typeface="Verdana"/>
              </a:rPr>
              <a:t>о </a:t>
            </a:r>
            <a:r>
              <a:rPr sz="1800" spc="-5" dirty="0">
                <a:latin typeface="Verdana"/>
                <a:cs typeface="Verdana"/>
              </a:rPr>
              <a:t>негативных  событиях </a:t>
            </a:r>
            <a:r>
              <a:rPr sz="1800" spc="-20" dirty="0">
                <a:latin typeface="Verdana"/>
                <a:cs typeface="Verdana"/>
              </a:rPr>
              <a:t>(напр., </a:t>
            </a:r>
            <a:r>
              <a:rPr sz="1800" spc="-5" dirty="0">
                <a:latin typeface="Verdana"/>
                <a:cs typeface="Verdana"/>
              </a:rPr>
              <a:t>неожиданно быть отвергнутым), </a:t>
            </a:r>
            <a:r>
              <a:rPr sz="1800" dirty="0">
                <a:latin typeface="Verdana"/>
                <a:cs typeface="Verdana"/>
              </a:rPr>
              <a:t>я  </a:t>
            </a:r>
            <a:r>
              <a:rPr sz="1800" spc="-5" dirty="0">
                <a:latin typeface="Verdana"/>
                <a:cs typeface="Verdana"/>
              </a:rPr>
              <a:t>реагирую на </a:t>
            </a:r>
            <a:r>
              <a:rPr sz="1800" dirty="0">
                <a:latin typeface="Verdana"/>
                <a:cs typeface="Verdana"/>
              </a:rPr>
              <a:t>мое </a:t>
            </a:r>
            <a:r>
              <a:rPr sz="1800" spc="-5" dirty="0">
                <a:latin typeface="Verdana"/>
                <a:cs typeface="Verdana"/>
              </a:rPr>
              <a:t>окружение </a:t>
            </a:r>
            <a:r>
              <a:rPr sz="1800" dirty="0">
                <a:latin typeface="Verdana"/>
                <a:cs typeface="Verdana"/>
              </a:rPr>
              <a:t>во </a:t>
            </a:r>
            <a:r>
              <a:rPr sz="1800" spc="-5" dirty="0">
                <a:latin typeface="Verdana"/>
                <a:cs typeface="Verdana"/>
              </a:rPr>
              <a:t>враждебной </a:t>
            </a:r>
            <a:r>
              <a:rPr sz="1800" dirty="0">
                <a:latin typeface="Verdana"/>
                <a:cs typeface="Verdana"/>
              </a:rPr>
              <a:t>форме и у  меня создается </a:t>
            </a:r>
            <a:r>
              <a:rPr sz="1800" spc="-5" dirty="0">
                <a:latin typeface="Verdana"/>
                <a:cs typeface="Verdana"/>
              </a:rPr>
              <a:t>неправильное впечатление </a:t>
            </a:r>
            <a:r>
              <a:rPr sz="1800" dirty="0">
                <a:latin typeface="Verdana"/>
                <a:cs typeface="Verdana"/>
              </a:rPr>
              <a:t>о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людях.</a:t>
            </a:r>
            <a:endParaRPr sz="1800">
              <a:latin typeface="Verdana"/>
              <a:cs typeface="Verdana"/>
            </a:endParaRPr>
          </a:p>
          <a:p>
            <a:pPr marL="375920" indent="-363220">
              <a:lnSpc>
                <a:spcPct val="100000"/>
              </a:lnSpc>
              <a:spcBef>
                <a:spcPts val="440"/>
              </a:spcBef>
              <a:buClr>
                <a:srgbClr val="8BACAD"/>
              </a:buClr>
              <a:buSzPct val="83333"/>
              <a:buChar char="o"/>
              <a:tabLst>
                <a:tab pos="375285" algn="l"/>
                <a:tab pos="375920" algn="l"/>
              </a:tabLst>
            </a:pPr>
            <a:r>
              <a:rPr sz="1800" spc="-5" dirty="0">
                <a:latin typeface="Verdana"/>
                <a:cs typeface="Verdana"/>
              </a:rPr>
              <a:t>Границы реальности и фантазии </a:t>
            </a:r>
            <a:r>
              <a:rPr sz="1800" dirty="0">
                <a:latin typeface="Verdana"/>
                <a:cs typeface="Verdana"/>
              </a:rPr>
              <a:t>становятся</a:t>
            </a:r>
            <a:r>
              <a:rPr sz="1800" spc="-2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размытыми.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r>
              <a:rPr lang="de-DE"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30</a:t>
            </a:r>
            <a:endParaRPr sz="1800" baseline="2314" dirty="0">
              <a:latin typeface="Verdana"/>
              <a:cs typeface="Verdana"/>
            </a:endParaRPr>
          </a:p>
        </p:txBody>
      </p:sp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943292" y="69850"/>
            <a:ext cx="7257414" cy="615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pc="-5" dirty="0"/>
              <a:t>Каковы возможные последствия полагаясь </a:t>
            </a:r>
            <a:r>
              <a:rPr dirty="0"/>
              <a:t>на</a:t>
            </a:r>
            <a:r>
              <a:rPr spc="-65" dirty="0"/>
              <a:t> </a:t>
            </a:r>
            <a:r>
              <a:rPr dirty="0"/>
              <a:t>ложные</a:t>
            </a:r>
          </a:p>
          <a:p>
            <a:pPr algn="ctr">
              <a:lnSpc>
                <a:spcPct val="100000"/>
              </a:lnSpc>
            </a:pPr>
            <a:r>
              <a:rPr dirty="0"/>
              <a:t>воспоминания?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ru-RU" altLang="de-DE" kern="1200" dirty="0">
                <a:latin typeface="Verdana" pitchFamily="34" charset="0"/>
                <a:ea typeface="+mn-ea"/>
                <a:cs typeface="Times New Roman" pitchFamily="18" charset="0"/>
              </a:rPr>
              <a:t>Внутренний порядок через внешнюю организацию</a:t>
            </a:r>
            <a:endParaRPr lang="en-JM" altLang="de-DE" kern="1200" dirty="0">
              <a:latin typeface="Verdana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33795" name="Rectangle 9"/>
          <p:cNvSpPr>
            <a:spLocks noChangeArrowheads="1"/>
          </p:cNvSpPr>
          <p:nvPr/>
        </p:nvSpPr>
        <p:spPr bwMode="auto">
          <a:xfrm>
            <a:off x="250825" y="1340768"/>
            <a:ext cx="8640000" cy="474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fontAlgn="base" hangingPunct="1">
              <a:spcBef>
                <a:spcPts val="1200"/>
              </a:spcBef>
              <a:spcAft>
                <a:spcPct val="0"/>
              </a:spcAft>
              <a:buClr>
                <a:srgbClr val="336699"/>
              </a:buClr>
              <a:buSzTx/>
              <a:buFontTx/>
              <a:buNone/>
            </a:pPr>
            <a:r>
              <a:rPr lang="ru-RU" altLang="de-DE" b="1" dirty="0">
                <a:solidFill>
                  <a:srgbClr val="000000"/>
                </a:solidFill>
                <a:cs typeface="Times New Roman" pitchFamily="18" charset="0"/>
              </a:rPr>
              <a:t>Не перенапрягайте Вашу память. Делайте </a:t>
            </a:r>
            <a:r>
              <a:rPr lang="ru-RU" altLang="de-DE" b="1" dirty="0" smtClean="0">
                <a:solidFill>
                  <a:srgbClr val="000000"/>
                </a:solidFill>
                <a:cs typeface="Times New Roman" pitchFamily="18" charset="0"/>
              </a:rPr>
              <a:t>регулярно</a:t>
            </a:r>
            <a:r>
              <a:rPr lang="de-DE" altLang="de-DE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altLang="de-DE" b="1" dirty="0" smtClean="0">
                <a:solidFill>
                  <a:srgbClr val="000000"/>
                </a:solidFill>
                <a:cs typeface="Times New Roman" pitchFamily="18" charset="0"/>
              </a:rPr>
              <a:t>заметки</a:t>
            </a:r>
            <a:r>
              <a:rPr lang="ru-RU" altLang="de-DE" b="1" dirty="0">
                <a:solidFill>
                  <a:srgbClr val="000000"/>
                </a:solidFill>
                <a:cs typeface="Times New Roman" pitchFamily="18" charset="0"/>
              </a:rPr>
              <a:t>:</a:t>
            </a:r>
          </a:p>
          <a:p>
            <a:pPr marL="720000" indent="-360000" eaLnBrk="1" fontAlgn="base" hangingPunct="1">
              <a:spcBef>
                <a:spcPts val="1200"/>
              </a:spcBef>
              <a:spcAft>
                <a:spcPct val="0"/>
              </a:spcAft>
              <a:buClrTx/>
              <a:buSzTx/>
              <a:buAutoNum type="arabicPeriod"/>
              <a:tabLst>
                <a:tab pos="712788" algn="l"/>
              </a:tabLst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Ведите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календарь/записную книжку или используйте  iPhone (если есть необходимость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).</a:t>
            </a:r>
          </a:p>
          <a:p>
            <a:pPr marL="720000" indent="-360000" eaLnBrk="1" fontAlgn="base" hangingPunct="1">
              <a:spcBef>
                <a:spcPts val="1200"/>
              </a:spcBef>
              <a:spcAft>
                <a:spcPct val="0"/>
              </a:spcAft>
              <a:buClrTx/>
              <a:buSzTx/>
              <a:buAutoNum type="arabicPeriod"/>
              <a:tabLst>
                <a:tab pos="712788" algn="l"/>
              </a:tabLst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Не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делайте из бумаги хаос: используйте одну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основную тетрадь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для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информации.</a:t>
            </a:r>
          </a:p>
          <a:p>
            <a:pPr marL="720000" indent="-360000" eaLnBrk="1" fontAlgn="base" hangingPunct="1">
              <a:spcBef>
                <a:spcPts val="1200"/>
              </a:spcBef>
              <a:spcAft>
                <a:spcPct val="0"/>
              </a:spcAft>
              <a:buClrTx/>
              <a:buSzTx/>
              <a:buAutoNum type="arabicPeriod"/>
              <a:tabLst>
                <a:tab pos="712788" algn="l"/>
              </a:tabLst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Создавайте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памятки для важных событий (напр., время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принятия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лекарств) в местах, которые бросаются Вам в глаза  несколько раз на день (напр., холодильник, зеркало в  ванной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).</a:t>
            </a:r>
          </a:p>
          <a:p>
            <a:pPr marL="720000" indent="-360000" eaLnBrk="1" fontAlgn="base" hangingPunct="1">
              <a:spcBef>
                <a:spcPts val="1200"/>
              </a:spcBef>
              <a:spcAft>
                <a:spcPct val="0"/>
              </a:spcAft>
              <a:buClr>
                <a:srgbClr val="002060"/>
              </a:buClr>
              <a:buSzTx/>
              <a:buAutoNum type="arabicPeriod"/>
              <a:tabLst>
                <a:tab pos="712788" algn="l"/>
              </a:tabLst>
            </a:pPr>
            <a:r>
              <a:rPr lang="ru-RU" altLang="de-DE" dirty="0" smtClean="0">
                <a:cs typeface="Times New Roman" pitchFamily="18" charset="0"/>
              </a:rPr>
              <a:t>Записывайте </a:t>
            </a:r>
            <a:r>
              <a:rPr lang="ru-RU" altLang="de-DE" dirty="0">
                <a:cs typeface="Times New Roman" pitchFamily="18" charset="0"/>
              </a:rPr>
              <a:t>Ваши планы! Все, что записано, </a:t>
            </a:r>
            <a:r>
              <a:rPr lang="ru-RU" altLang="de-DE" dirty="0" smtClean="0">
                <a:cs typeface="Times New Roman" pitchFamily="18" charset="0"/>
              </a:rPr>
              <a:t>защищает память </a:t>
            </a:r>
            <a:r>
              <a:rPr lang="ru-RU" altLang="de-DE" dirty="0">
                <a:cs typeface="Times New Roman" pitchFamily="18" charset="0"/>
              </a:rPr>
              <a:t>от </a:t>
            </a:r>
            <a:r>
              <a:rPr lang="ru-RU" altLang="de-DE" dirty="0" smtClean="0">
                <a:cs typeface="Times New Roman" pitchFamily="18" charset="0"/>
              </a:rPr>
              <a:t>перегрузки. Также </a:t>
            </a:r>
            <a:r>
              <a:rPr lang="ru-RU" altLang="de-DE" dirty="0">
                <a:cs typeface="Times New Roman" pitchFamily="18" charset="0"/>
              </a:rPr>
              <a:t>старайтесь запоминать вещи без  вспомогательных средств</a:t>
            </a:r>
          </a:p>
          <a:p>
            <a:pPr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336699"/>
              </a:buClr>
              <a:buSzTx/>
              <a:buFont typeface="Wingdings" pitchFamily="2" charset="2"/>
              <a:buNone/>
            </a:pPr>
            <a:endParaRPr lang="en-US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33796" name="Picture 11" descr="To-do list book - koalazymonkey - flickr - c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888" y="5029200"/>
            <a:ext cx="1154112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Rectangle 12"/>
          <p:cNvSpPr>
            <a:spLocks noChangeArrowheads="1"/>
          </p:cNvSpPr>
          <p:nvPr/>
        </p:nvSpPr>
        <p:spPr bwMode="auto">
          <a:xfrm>
            <a:off x="-76200" y="6670675"/>
            <a:ext cx="217880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de-DE" altLang="de-DE" sz="800" i="1" dirty="0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en-GB" altLang="de-DE" sz="800" i="1" dirty="0">
                <a:solidFill>
                  <a:srgbClr val="000000"/>
                </a:solidFill>
                <a:cs typeface="Times New Roman" pitchFamily="18" charset="0"/>
              </a:rPr>
              <a:t>“To-do list book.” 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by </a:t>
            </a:r>
            <a:r>
              <a:rPr lang="en-GB" altLang="de-DE" sz="800" i="1" dirty="0" err="1">
                <a:solidFill>
                  <a:srgbClr val="000000"/>
                </a:solidFill>
                <a:cs typeface="Times New Roman" pitchFamily="18" charset="0"/>
              </a:rPr>
              <a:t>koalazymonkey</a:t>
            </a:r>
            <a:r>
              <a:rPr lang="en-GB" altLang="de-DE" sz="800" i="1" dirty="0">
                <a:solidFill>
                  <a:srgbClr val="000000"/>
                </a:solidFill>
                <a:cs typeface="Times New Roman" pitchFamily="18" charset="0"/>
              </a:rPr>
              <a:t>)</a:t>
            </a:r>
            <a:endParaRPr lang="en-US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31</a:t>
            </a:fld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43411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027" y="1371600"/>
            <a:ext cx="8318500" cy="4534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8780" indent="-386080">
              <a:buClr>
                <a:srgbClr val="ACC0CA"/>
              </a:buClr>
              <a:buSzPct val="83333"/>
              <a:buFontTx/>
              <a:buChar char="o"/>
              <a:tabLst>
                <a:tab pos="398780" algn="l"/>
                <a:tab pos="399415" algn="l"/>
              </a:tabLst>
            </a:pP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«повторение - мать учения»;</a:t>
            </a:r>
            <a:r>
              <a:rPr spc="-100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b="1" spc="-5" dirty="0">
                <a:solidFill>
                  <a:prstClr val="black"/>
                </a:solidFill>
                <a:latin typeface="Verdana"/>
                <a:cs typeface="Verdana"/>
              </a:rPr>
              <a:t>ПОНИМАНИЕ</a:t>
            </a:r>
            <a:endParaRPr>
              <a:solidFill>
                <a:prstClr val="black"/>
              </a:solidFill>
              <a:latin typeface="Verdana"/>
              <a:cs typeface="Verdana"/>
            </a:endParaRPr>
          </a:p>
          <a:p>
            <a:pPr marL="398780" marR="774065" indent="-386080">
              <a:spcBef>
                <a:spcPts val="1080"/>
              </a:spcBef>
              <a:buClr>
                <a:srgbClr val="ACC0CA"/>
              </a:buClr>
              <a:buSzPct val="83333"/>
              <a:buFontTx/>
              <a:buChar char="o"/>
              <a:tabLst>
                <a:tab pos="398780" algn="l"/>
                <a:tab pos="399415" algn="l"/>
              </a:tabLst>
            </a:pP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Разработать или использовать мнемонику, </a:t>
            </a:r>
            <a:r>
              <a:rPr spc="-25" dirty="0">
                <a:solidFill>
                  <a:prstClr val="black"/>
                </a:solidFill>
                <a:latin typeface="Verdana"/>
                <a:cs typeface="Verdana"/>
              </a:rPr>
              <a:t>напр.,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падежи  русского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языка: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(именительный, родительный, дательный,  винительный, творительный, предложный) </a:t>
            </a:r>
            <a:r>
              <a:rPr spc="-5" dirty="0">
                <a:solidFill>
                  <a:prstClr val="black"/>
                </a:solidFill>
                <a:latin typeface="Wingdings"/>
                <a:cs typeface="Wingdings"/>
              </a:rPr>
              <a:t></a:t>
            </a:r>
            <a:r>
              <a:rPr spc="-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«</a:t>
            </a:r>
            <a:r>
              <a:rPr b="1" spc="-5" dirty="0">
                <a:solidFill>
                  <a:prstClr val="black"/>
                </a:solidFill>
                <a:latin typeface="Verdana"/>
                <a:cs typeface="Verdana"/>
              </a:rPr>
              <a:t>И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ра </a:t>
            </a:r>
            <a:r>
              <a:rPr b="1" dirty="0">
                <a:solidFill>
                  <a:prstClr val="black"/>
                </a:solidFill>
                <a:latin typeface="Verdana"/>
                <a:cs typeface="Verdana"/>
              </a:rPr>
              <a:t>Р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одила  </a:t>
            </a:r>
            <a:r>
              <a:rPr b="1" dirty="0">
                <a:solidFill>
                  <a:prstClr val="black"/>
                </a:solidFill>
                <a:latin typeface="Verdana"/>
                <a:cs typeface="Verdana"/>
              </a:rPr>
              <a:t>Д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евочку </a:t>
            </a:r>
            <a:r>
              <a:rPr b="1" dirty="0">
                <a:solidFill>
                  <a:prstClr val="black"/>
                </a:solidFill>
                <a:latin typeface="Verdana"/>
                <a:cs typeface="Verdana"/>
              </a:rPr>
              <a:t>В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алюшу, </a:t>
            </a:r>
            <a:r>
              <a:rPr b="1" spc="-5" dirty="0">
                <a:solidFill>
                  <a:prstClr val="black"/>
                </a:solidFill>
                <a:latin typeface="Verdana"/>
                <a:cs typeface="Verdana"/>
              </a:rPr>
              <a:t>Т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олстенькую,</a:t>
            </a:r>
            <a:r>
              <a:rPr spc="-65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b="1" spc="-5" dirty="0">
                <a:solidFill>
                  <a:prstClr val="black"/>
                </a:solidFill>
                <a:latin typeface="Verdana"/>
                <a:cs typeface="Verdana"/>
              </a:rPr>
              <a:t>П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узатенькую».</a:t>
            </a:r>
            <a:endParaRPr>
              <a:solidFill>
                <a:prstClr val="black"/>
              </a:solidFill>
              <a:latin typeface="Verdana"/>
              <a:cs typeface="Verdana"/>
            </a:endParaRPr>
          </a:p>
          <a:p>
            <a:pPr marL="398780" indent="-386080">
              <a:spcBef>
                <a:spcPts val="1080"/>
              </a:spcBef>
              <a:buClr>
                <a:srgbClr val="ACC0CA"/>
              </a:buClr>
              <a:buSzPct val="86111"/>
              <a:buFontTx/>
              <a:buChar char="o"/>
              <a:tabLst>
                <a:tab pos="398780" algn="l"/>
                <a:tab pos="399415" algn="l"/>
              </a:tabLst>
            </a:pP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Геометрия: Биссектриса — это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крыса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(бегает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по углам и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делит</a:t>
            </a:r>
            <a:r>
              <a:rPr spc="-30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их</a:t>
            </a:r>
            <a:endParaRPr>
              <a:solidFill>
                <a:prstClr val="black"/>
              </a:solidFill>
              <a:latin typeface="Verdana"/>
              <a:cs typeface="Verdana"/>
            </a:endParaRPr>
          </a:p>
          <a:p>
            <a:pPr marL="398780"/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пополам)</a:t>
            </a:r>
            <a:endParaRPr>
              <a:solidFill>
                <a:prstClr val="black"/>
              </a:solidFill>
              <a:latin typeface="Verdana"/>
              <a:cs typeface="Verdana"/>
            </a:endParaRPr>
          </a:p>
          <a:p>
            <a:pPr marL="398780" indent="-386080">
              <a:spcBef>
                <a:spcPts val="1080"/>
              </a:spcBef>
              <a:buClr>
                <a:srgbClr val="ACC0CA"/>
              </a:buClr>
              <a:buSzPct val="86111"/>
              <a:buFontTx/>
              <a:buChar char="o"/>
              <a:tabLst>
                <a:tab pos="398780" algn="l"/>
                <a:tab pos="399415" algn="l"/>
              </a:tabLst>
            </a:pP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связывать новую информацию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с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предварительными</a:t>
            </a:r>
            <a:r>
              <a:rPr spc="-50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знаниями</a:t>
            </a:r>
            <a:endParaRPr>
              <a:solidFill>
                <a:prstClr val="black"/>
              </a:solidFill>
              <a:latin typeface="Verdana"/>
              <a:cs typeface="Verdana"/>
            </a:endParaRPr>
          </a:p>
          <a:p>
            <a:pPr marL="398780" indent="-386080">
              <a:spcBef>
                <a:spcPts val="1080"/>
              </a:spcBef>
              <a:buClr>
                <a:srgbClr val="ACC0CA"/>
              </a:buClr>
              <a:buSzPct val="83333"/>
              <a:buFontTx/>
              <a:buChar char="o"/>
              <a:tabLst>
                <a:tab pos="398780" algn="l"/>
                <a:tab pos="399415" algn="l"/>
              </a:tabLst>
            </a:pP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не слишком долго</a:t>
            </a:r>
            <a:r>
              <a:rPr spc="-75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учить</a:t>
            </a:r>
            <a:endParaRPr>
              <a:solidFill>
                <a:prstClr val="black"/>
              </a:solidFill>
              <a:latin typeface="Verdana"/>
              <a:cs typeface="Verdana"/>
            </a:endParaRPr>
          </a:p>
          <a:p>
            <a:pPr marL="398780" indent="-386080">
              <a:spcBef>
                <a:spcPts val="1080"/>
              </a:spcBef>
              <a:buClr>
                <a:srgbClr val="ACC0CA"/>
              </a:buClr>
              <a:buSzPct val="86111"/>
              <a:buFontTx/>
              <a:buChar char="o"/>
              <a:tabLst>
                <a:tab pos="398780" algn="l"/>
                <a:tab pos="399415" algn="l"/>
              </a:tabLst>
            </a:pP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не злоупотреблять алкоголем во время</a:t>
            </a:r>
            <a:r>
              <a:rPr spc="-110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учёбы</a:t>
            </a:r>
            <a:endParaRPr>
              <a:solidFill>
                <a:prstClr val="black"/>
              </a:solidFill>
              <a:latin typeface="Verdana"/>
              <a:cs typeface="Verdana"/>
            </a:endParaRPr>
          </a:p>
          <a:p>
            <a:pPr marL="398780" indent="-386080">
              <a:spcBef>
                <a:spcPts val="1080"/>
              </a:spcBef>
              <a:buClr>
                <a:srgbClr val="ACC0CA"/>
              </a:buClr>
              <a:buSzPct val="86111"/>
              <a:buFontTx/>
              <a:buChar char="o"/>
              <a:tabLst>
                <a:tab pos="398780" algn="l"/>
                <a:tab pos="399415" algn="l"/>
              </a:tabLst>
            </a:pP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после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учёбы, по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возможности, ложитесь</a:t>
            </a:r>
            <a:r>
              <a:rPr spc="-90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спать</a:t>
            </a:r>
            <a:endParaRPr>
              <a:solidFill>
                <a:prstClr val="black"/>
              </a:solidFill>
              <a:latin typeface="Verdana"/>
              <a:cs typeface="Verdana"/>
            </a:endParaRPr>
          </a:p>
          <a:p>
            <a:pPr marL="398780" marR="35560" indent="-386080">
              <a:spcBef>
                <a:spcPts val="1080"/>
              </a:spcBef>
              <a:buClr>
                <a:srgbClr val="ACC0CA"/>
              </a:buClr>
              <a:buSzPct val="86111"/>
              <a:buFontTx/>
              <a:buChar char="o"/>
              <a:tabLst>
                <a:tab pos="398780" algn="l"/>
                <a:tab pos="399415" algn="l"/>
              </a:tabLst>
            </a:pP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постарайтесь задействовать как можно больше частей</a:t>
            </a:r>
            <a:r>
              <a:rPr spc="-125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сенсорной  системы </a:t>
            </a:r>
            <a:r>
              <a:rPr spc="-20" dirty="0">
                <a:solidFill>
                  <a:prstClr val="black"/>
                </a:solidFill>
                <a:latin typeface="Verdana"/>
                <a:cs typeface="Verdana"/>
              </a:rPr>
              <a:t>(напр.,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видеть,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 слышать…)</a:t>
            </a:r>
            <a:endParaRPr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3292" y="69850"/>
            <a:ext cx="7257414" cy="615950"/>
          </a:xfrm>
          <a:prstGeom prst="rect">
            <a:avLst/>
          </a:prstGeom>
        </p:spPr>
        <p:txBody>
          <a:bodyPr vert="horz" wrap="square" lIns="0" tIns="157099" rIns="0" bIns="0" rtlCol="0">
            <a:spAutoFit/>
          </a:bodyPr>
          <a:lstStyle/>
          <a:p>
            <a:pPr marL="829310">
              <a:lnSpc>
                <a:spcPct val="100000"/>
              </a:lnSpc>
            </a:pPr>
            <a:r>
              <a:rPr spc="-5" dirty="0"/>
              <a:t>Как </a:t>
            </a:r>
            <a:r>
              <a:rPr dirty="0"/>
              <a:t>мне лучше </a:t>
            </a:r>
            <a:r>
              <a:rPr spc="-5" dirty="0"/>
              <a:t>использовать </a:t>
            </a:r>
            <a:r>
              <a:rPr dirty="0"/>
              <a:t>мою</a:t>
            </a:r>
            <a:r>
              <a:rPr spc="-80" dirty="0"/>
              <a:t> </a:t>
            </a:r>
            <a:r>
              <a:rPr dirty="0"/>
              <a:t>память?</a:t>
            </a:r>
          </a:p>
        </p:txBody>
      </p:sp>
      <p:sp>
        <p:nvSpPr>
          <p:cNvPr id="5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32</a:t>
            </a:fld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03691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3177540"/>
            <a:ext cx="2634615" cy="1927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/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Чем больше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частей  сенсорной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системы 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участвуют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в</a:t>
            </a:r>
            <a:r>
              <a:rPr spc="-90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процессе 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обучения,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тем  эффективнее 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сохранение 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информации!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718934"/>
            <a:ext cx="1755775" cy="132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800" i="1" spc="-10" dirty="0">
                <a:solidFill>
                  <a:prstClr val="black"/>
                </a:solidFill>
                <a:latin typeface="Verdana"/>
                <a:cs typeface="Verdana"/>
              </a:rPr>
              <a:t>(</a:t>
            </a:r>
            <a:r>
              <a:rPr sz="800" spc="-10" dirty="0">
                <a:solidFill>
                  <a:prstClr val="black"/>
                </a:solidFill>
                <a:latin typeface="Verdana"/>
                <a:cs typeface="Verdana"/>
              </a:rPr>
              <a:t>“</a:t>
            </a:r>
            <a:r>
              <a:rPr sz="800" i="1" spc="-10" dirty="0">
                <a:solidFill>
                  <a:prstClr val="black"/>
                </a:solidFill>
                <a:latin typeface="Verdana"/>
                <a:cs typeface="Verdana"/>
              </a:rPr>
              <a:t>Sinne” </a:t>
            </a:r>
            <a:r>
              <a:rPr sz="800" i="1" dirty="0">
                <a:solidFill>
                  <a:prstClr val="black"/>
                </a:solidFill>
                <a:latin typeface="Verdana"/>
                <a:cs typeface="Verdana"/>
              </a:rPr>
              <a:t>by </a:t>
            </a:r>
            <a:r>
              <a:rPr sz="800" i="1" spc="-5" dirty="0">
                <a:solidFill>
                  <a:prstClr val="black"/>
                </a:solidFill>
                <a:latin typeface="Verdana"/>
                <a:cs typeface="Verdana"/>
              </a:rPr>
              <a:t>Benni-Kristin</a:t>
            </a:r>
            <a:r>
              <a:rPr sz="800" i="1" spc="90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sz="800" i="1" spc="-5" dirty="0">
                <a:solidFill>
                  <a:prstClr val="black"/>
                </a:solidFill>
                <a:latin typeface="Verdana"/>
                <a:cs typeface="Verdana"/>
              </a:rPr>
              <a:t>Fischer)</a:t>
            </a:r>
            <a:endParaRPr sz="80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14650" y="1903476"/>
            <a:ext cx="6161151" cy="46941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70020" y="2845434"/>
            <a:ext cx="654685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spc="-10" dirty="0">
                <a:solidFill>
                  <a:prstClr val="black"/>
                </a:solidFill>
                <a:latin typeface="Times New Roman"/>
                <a:cs typeface="Times New Roman"/>
              </a:rPr>
              <a:t>слышать</a:t>
            </a:r>
            <a:endParaRPr sz="12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93820" y="5437187"/>
            <a:ext cx="654685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spc="5" dirty="0">
                <a:solidFill>
                  <a:prstClr val="black"/>
                </a:solidFill>
                <a:latin typeface="Times New Roman"/>
                <a:cs typeface="Times New Roman"/>
              </a:rPr>
              <a:t>сл</a:t>
            </a:r>
            <a:r>
              <a:rPr sz="1200" b="1" dirty="0">
                <a:solidFill>
                  <a:prstClr val="black"/>
                </a:solidFill>
                <a:latin typeface="Times New Roman"/>
                <a:cs typeface="Times New Roman"/>
              </a:rPr>
              <a:t>ы</a:t>
            </a:r>
            <a:r>
              <a:rPr sz="1200" b="1" spc="-10" dirty="0">
                <a:solidFill>
                  <a:prstClr val="black"/>
                </a:solidFill>
                <a:latin typeface="Times New Roman"/>
                <a:cs typeface="Times New Roman"/>
              </a:rPr>
              <a:t>ш</a:t>
            </a:r>
            <a:r>
              <a:rPr sz="1200" b="1" spc="-40" dirty="0">
                <a:solidFill>
                  <a:prstClr val="black"/>
                </a:solidFill>
                <a:latin typeface="Times New Roman"/>
                <a:cs typeface="Times New Roman"/>
              </a:rPr>
              <a:t>а</a:t>
            </a:r>
            <a:r>
              <a:rPr sz="1200" b="1" dirty="0">
                <a:solidFill>
                  <a:prstClr val="black"/>
                </a:solidFill>
                <a:latin typeface="Times New Roman"/>
                <a:cs typeface="Times New Roman"/>
              </a:rPr>
              <a:t>ть</a:t>
            </a:r>
            <a:endParaRPr sz="12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7365" y="4557395"/>
            <a:ext cx="655955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spc="5" dirty="0">
                <a:solidFill>
                  <a:prstClr val="black"/>
                </a:solidFill>
                <a:latin typeface="Times New Roman"/>
                <a:cs typeface="Times New Roman"/>
              </a:rPr>
              <a:t>сл</a:t>
            </a:r>
            <a:r>
              <a:rPr sz="1200" b="1" dirty="0">
                <a:solidFill>
                  <a:prstClr val="black"/>
                </a:solidFill>
                <a:latin typeface="Times New Roman"/>
                <a:cs typeface="Times New Roman"/>
              </a:rPr>
              <a:t>ы</a:t>
            </a:r>
            <a:r>
              <a:rPr sz="1200" b="1" spc="-20" dirty="0">
                <a:solidFill>
                  <a:prstClr val="black"/>
                </a:solidFill>
                <a:latin typeface="Times New Roman"/>
                <a:cs typeface="Times New Roman"/>
              </a:rPr>
              <a:t>ш</a:t>
            </a:r>
            <a:r>
              <a:rPr sz="1200" b="1" spc="-40" dirty="0">
                <a:solidFill>
                  <a:prstClr val="black"/>
                </a:solidFill>
                <a:latin typeface="Times New Roman"/>
                <a:cs typeface="Times New Roman"/>
              </a:rPr>
              <a:t>а</a:t>
            </a:r>
            <a:r>
              <a:rPr sz="1200" b="1" dirty="0">
                <a:solidFill>
                  <a:prstClr val="black"/>
                </a:solidFill>
                <a:latin typeface="Times New Roman"/>
                <a:cs typeface="Times New Roman"/>
              </a:rPr>
              <a:t>ть</a:t>
            </a:r>
            <a:endParaRPr sz="12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93820" y="6275704"/>
            <a:ext cx="654685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spc="5" dirty="0">
                <a:solidFill>
                  <a:prstClr val="black"/>
                </a:solidFill>
                <a:latin typeface="Times New Roman"/>
                <a:cs typeface="Times New Roman"/>
              </a:rPr>
              <a:t>сл</a:t>
            </a:r>
            <a:r>
              <a:rPr sz="1200" b="1" dirty="0">
                <a:solidFill>
                  <a:prstClr val="black"/>
                </a:solidFill>
                <a:latin typeface="Times New Roman"/>
                <a:cs typeface="Times New Roman"/>
              </a:rPr>
              <a:t>ы</a:t>
            </a:r>
            <a:r>
              <a:rPr sz="1200" b="1" spc="-10" dirty="0">
                <a:solidFill>
                  <a:prstClr val="black"/>
                </a:solidFill>
                <a:latin typeface="Times New Roman"/>
                <a:cs typeface="Times New Roman"/>
              </a:rPr>
              <a:t>ш</a:t>
            </a:r>
            <a:r>
              <a:rPr sz="1200" b="1" spc="-40" dirty="0">
                <a:solidFill>
                  <a:prstClr val="black"/>
                </a:solidFill>
                <a:latin typeface="Times New Roman"/>
                <a:cs typeface="Times New Roman"/>
              </a:rPr>
              <a:t>а</a:t>
            </a:r>
            <a:r>
              <a:rPr sz="1200" b="1" dirty="0">
                <a:solidFill>
                  <a:prstClr val="black"/>
                </a:solidFill>
                <a:latin typeface="Times New Roman"/>
                <a:cs typeface="Times New Roman"/>
              </a:rPr>
              <a:t>ть</a:t>
            </a:r>
            <a:endParaRPr sz="12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85259" y="3684016"/>
            <a:ext cx="497205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spc="-5" dirty="0">
                <a:solidFill>
                  <a:prstClr val="black"/>
                </a:solidFill>
                <a:latin typeface="Times New Roman"/>
                <a:cs typeface="Times New Roman"/>
              </a:rPr>
              <a:t>видеть</a:t>
            </a:r>
            <a:endParaRPr sz="12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75859" y="4552695"/>
            <a:ext cx="497840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spc="-10" dirty="0">
                <a:solidFill>
                  <a:prstClr val="black"/>
                </a:solidFill>
                <a:latin typeface="Times New Roman"/>
                <a:cs typeface="Times New Roman"/>
              </a:rPr>
              <a:t>в</a:t>
            </a:r>
            <a:r>
              <a:rPr sz="1200" b="1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sz="1200" b="1" spc="-5" dirty="0">
                <a:solidFill>
                  <a:prstClr val="black"/>
                </a:solidFill>
                <a:latin typeface="Times New Roman"/>
                <a:cs typeface="Times New Roman"/>
              </a:rPr>
              <a:t>д</a:t>
            </a:r>
            <a:r>
              <a:rPr sz="1200" b="1" spc="5" dirty="0">
                <a:solidFill>
                  <a:prstClr val="black"/>
                </a:solidFill>
                <a:latin typeface="Times New Roman"/>
                <a:cs typeface="Times New Roman"/>
              </a:rPr>
              <a:t>е</a:t>
            </a:r>
            <a:r>
              <a:rPr sz="1200" b="1" dirty="0">
                <a:solidFill>
                  <a:prstClr val="black"/>
                </a:solidFill>
                <a:latin typeface="Times New Roman"/>
                <a:cs typeface="Times New Roman"/>
              </a:rPr>
              <a:t>ть</a:t>
            </a:r>
            <a:endParaRPr sz="12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52440" y="5437187"/>
            <a:ext cx="497205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spc="-5" dirty="0">
                <a:solidFill>
                  <a:prstClr val="black"/>
                </a:solidFill>
                <a:latin typeface="Times New Roman"/>
                <a:cs typeface="Times New Roman"/>
              </a:rPr>
              <a:t>видеть</a:t>
            </a:r>
            <a:endParaRPr sz="12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28640" y="6275704"/>
            <a:ext cx="497205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spc="-5" dirty="0">
                <a:solidFill>
                  <a:prstClr val="black"/>
                </a:solidFill>
                <a:latin typeface="Times New Roman"/>
                <a:cs typeface="Times New Roman"/>
              </a:rPr>
              <a:t>видеть</a:t>
            </a:r>
            <a:endParaRPr sz="12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66840" y="5375275"/>
            <a:ext cx="730885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spc="-15" dirty="0">
                <a:solidFill>
                  <a:prstClr val="black"/>
                </a:solidFill>
                <a:latin typeface="Times New Roman"/>
                <a:cs typeface="Times New Roman"/>
              </a:rPr>
              <a:t>обсуждать</a:t>
            </a:r>
            <a:endParaRPr sz="12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43040" y="6289992"/>
            <a:ext cx="730885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spc="-15" dirty="0">
                <a:solidFill>
                  <a:prstClr val="black"/>
                </a:solidFill>
                <a:latin typeface="Times New Roman"/>
                <a:cs typeface="Times New Roman"/>
              </a:rPr>
              <a:t>обсуждать</a:t>
            </a:r>
            <a:endParaRPr sz="12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15276" y="6289992"/>
            <a:ext cx="783590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spc="-5" dirty="0">
                <a:solidFill>
                  <a:prstClr val="black"/>
                </a:solidFill>
                <a:latin typeface="Times New Roman"/>
                <a:cs typeface="Times New Roman"/>
              </a:rPr>
              <a:t>применять</a:t>
            </a:r>
            <a:endParaRPr sz="12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98619" y="1399401"/>
            <a:ext cx="380238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b="1" spc="-1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Cохранение информации</a:t>
            </a:r>
            <a:r>
              <a:rPr b="1" spc="4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  <a:endParaRPr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943292" y="69850"/>
            <a:ext cx="7257414" cy="615950"/>
          </a:xfrm>
          <a:prstGeom prst="rect">
            <a:avLst/>
          </a:prstGeom>
        </p:spPr>
        <p:txBody>
          <a:bodyPr vert="horz" wrap="square" lIns="0" tIns="157099" rIns="0" bIns="0" rtlCol="0">
            <a:spAutoFit/>
          </a:bodyPr>
          <a:lstStyle/>
          <a:p>
            <a:pPr marL="829310">
              <a:lnSpc>
                <a:spcPct val="100000"/>
              </a:lnSpc>
            </a:pPr>
            <a:r>
              <a:rPr spc="-5" dirty="0"/>
              <a:t>Как </a:t>
            </a:r>
            <a:r>
              <a:rPr dirty="0"/>
              <a:t>мне лучше </a:t>
            </a:r>
            <a:r>
              <a:rPr spc="-5" dirty="0"/>
              <a:t>использовать </a:t>
            </a:r>
            <a:r>
              <a:rPr dirty="0"/>
              <a:t>мою</a:t>
            </a:r>
            <a:r>
              <a:rPr spc="-80" dirty="0"/>
              <a:t> </a:t>
            </a:r>
            <a:r>
              <a:rPr dirty="0"/>
              <a:t>память?</a:t>
            </a:r>
          </a:p>
        </p:txBody>
      </p:sp>
      <p:sp>
        <p:nvSpPr>
          <p:cNvPr id="20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33</a:t>
            </a:fld>
            <a:endParaRPr sz="1800" baseline="2314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028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6884" y="2246629"/>
            <a:ext cx="8129905" cy="3203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14020" algn="l"/>
              </a:tabLst>
            </a:pPr>
            <a:r>
              <a:rPr sz="1500" spc="20" dirty="0">
                <a:solidFill>
                  <a:srgbClr val="8BACAD"/>
                </a:solidFill>
                <a:latin typeface="Verdana"/>
                <a:cs typeface="Verdana"/>
              </a:rPr>
              <a:t>o	</a:t>
            </a:r>
            <a:r>
              <a:rPr sz="1800" dirty="0">
                <a:latin typeface="Verdana"/>
                <a:cs typeface="Verdana"/>
              </a:rPr>
              <a:t>Наши воспоминания </a:t>
            </a:r>
            <a:r>
              <a:rPr sz="1800" spc="-5" dirty="0">
                <a:latin typeface="Verdana"/>
                <a:cs typeface="Verdana"/>
              </a:rPr>
              <a:t>могут быть</a:t>
            </a:r>
            <a:r>
              <a:rPr sz="1800" spc="-15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ложными!</a:t>
            </a:r>
          </a:p>
          <a:p>
            <a:pPr marL="414020" marR="945515" indent="2540">
              <a:lnSpc>
                <a:spcPct val="104700"/>
              </a:lnSpc>
              <a:spcBef>
                <a:spcPts val="434"/>
              </a:spcBef>
            </a:pPr>
            <a:r>
              <a:rPr sz="1800" spc="-5" dirty="0">
                <a:latin typeface="Verdana"/>
                <a:cs typeface="Verdana"/>
              </a:rPr>
              <a:t>Особенно при важных </a:t>
            </a:r>
            <a:r>
              <a:rPr sz="1800" dirty="0">
                <a:latin typeface="Verdana"/>
                <a:cs typeface="Verdana"/>
              </a:rPr>
              <a:t>ситуациях </a:t>
            </a:r>
            <a:r>
              <a:rPr sz="1800" spc="-5" dirty="0">
                <a:latin typeface="Verdana"/>
                <a:cs typeface="Verdana"/>
              </a:rPr>
              <a:t>(ссоры, </a:t>
            </a:r>
            <a:r>
              <a:rPr sz="1800" dirty="0">
                <a:latin typeface="Verdana"/>
                <a:cs typeface="Verdana"/>
              </a:rPr>
              <a:t>свидетельские  </a:t>
            </a:r>
            <a:r>
              <a:rPr sz="1800" spc="-5" dirty="0">
                <a:latin typeface="Verdana"/>
                <a:cs typeface="Verdana"/>
              </a:rPr>
              <a:t>показания и </a:t>
            </a:r>
            <a:r>
              <a:rPr sz="1800" dirty="0">
                <a:latin typeface="Verdana"/>
                <a:cs typeface="Verdana"/>
              </a:rPr>
              <a:t>т. д.) необходимо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осознать:</a:t>
            </a:r>
            <a:endParaRPr sz="1800" dirty="0">
              <a:latin typeface="Verdana"/>
              <a:cs typeface="Verdana"/>
            </a:endParaRPr>
          </a:p>
          <a:p>
            <a:pPr marL="416559">
              <a:lnSpc>
                <a:spcPct val="100000"/>
              </a:lnSpc>
              <a:spcBef>
                <a:spcPts val="540"/>
              </a:spcBef>
            </a:pPr>
            <a:r>
              <a:rPr sz="1800" spc="-5" dirty="0">
                <a:latin typeface="Verdana"/>
                <a:cs typeface="Verdana"/>
              </a:rPr>
              <a:t>Если </a:t>
            </a:r>
            <a:r>
              <a:rPr sz="1800" dirty="0">
                <a:latin typeface="Verdana"/>
                <a:cs typeface="Verdana"/>
              </a:rPr>
              <a:t>Вы неотчетливо помните, </a:t>
            </a:r>
            <a:r>
              <a:rPr sz="1800" spc="-5" dirty="0">
                <a:latin typeface="Verdana"/>
                <a:cs typeface="Verdana"/>
              </a:rPr>
              <a:t>что </a:t>
            </a:r>
            <a:r>
              <a:rPr sz="1800" dirty="0">
                <a:latin typeface="Verdana"/>
                <a:cs typeface="Verdana"/>
              </a:rPr>
              <a:t>произошло,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рассмотрите</a:t>
            </a:r>
            <a:endParaRPr sz="1800" dirty="0">
              <a:latin typeface="Verdana"/>
              <a:cs typeface="Verdana"/>
            </a:endParaRPr>
          </a:p>
          <a:p>
            <a:pPr marL="414020">
              <a:lnSpc>
                <a:spcPct val="100000"/>
              </a:lnSpc>
              <a:spcBef>
                <a:spcPts val="120"/>
              </a:spcBef>
            </a:pPr>
            <a:r>
              <a:rPr sz="1800" b="1" dirty="0">
                <a:latin typeface="Verdana"/>
                <a:cs typeface="Verdana"/>
              </a:rPr>
              <a:t>возможность того, что Вы не правы и</a:t>
            </a:r>
            <a:r>
              <a:rPr sz="1800" b="1" spc="-5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ошибаетесь</a:t>
            </a:r>
            <a:r>
              <a:rPr sz="1800" dirty="0">
                <a:latin typeface="Verdana"/>
                <a:cs typeface="Verdana"/>
              </a:rPr>
              <a:t>.</a:t>
            </a:r>
          </a:p>
          <a:p>
            <a:pPr marL="414020" marR="5080" indent="-12700">
              <a:lnSpc>
                <a:spcPct val="104600"/>
              </a:lnSpc>
              <a:spcBef>
                <a:spcPts val="440"/>
              </a:spcBef>
            </a:pPr>
            <a:r>
              <a:rPr sz="1800" b="1" spc="-5" dirty="0">
                <a:latin typeface="Verdana"/>
                <a:cs typeface="Verdana"/>
              </a:rPr>
              <a:t>Ищете подтверждающие </a:t>
            </a:r>
            <a:r>
              <a:rPr sz="1800" b="1" dirty="0">
                <a:latin typeface="Verdana"/>
                <a:cs typeface="Verdana"/>
              </a:rPr>
              <a:t>информации (напр., расспросив  свидетелей).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416559" marR="327025" indent="-404495">
              <a:lnSpc>
                <a:spcPct val="125099"/>
              </a:lnSpc>
              <a:tabLst>
                <a:tab pos="414020" algn="l"/>
              </a:tabLst>
            </a:pPr>
            <a:r>
              <a:rPr sz="1500" spc="20" dirty="0">
                <a:solidFill>
                  <a:srgbClr val="8BACAD"/>
                </a:solidFill>
                <a:latin typeface="Verdana"/>
                <a:cs typeface="Verdana"/>
              </a:rPr>
              <a:t>o	</a:t>
            </a:r>
            <a:r>
              <a:rPr sz="1800" spc="-5" dirty="0">
                <a:latin typeface="Verdana"/>
                <a:cs typeface="Verdana"/>
              </a:rPr>
              <a:t>Используйте вспомогательные</a:t>
            </a:r>
            <a:r>
              <a:rPr sz="1800" spc="-1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средства</a:t>
            </a:r>
            <a:r>
              <a:rPr sz="1800" spc="-1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(календарь/блокнот/  </a:t>
            </a:r>
            <a:r>
              <a:rPr sz="1800" spc="-5" dirty="0">
                <a:latin typeface="Verdana"/>
                <a:cs typeface="Verdana"/>
              </a:rPr>
              <a:t>ежедневник), чтобы записывать важные события и</a:t>
            </a:r>
            <a:r>
              <a:rPr sz="1800" spc="1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планы.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06851" y="1274190"/>
            <a:ext cx="213106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Verdana"/>
                <a:cs typeface="Verdana"/>
              </a:rPr>
              <a:t>Цели</a:t>
            </a:r>
            <a:r>
              <a:rPr sz="1800" b="1" spc="-6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обучения: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34</a:t>
            </a:fld>
            <a:endParaRPr sz="1800" baseline="2314" dirty="0">
              <a:latin typeface="Verdana"/>
              <a:cs typeface="Verdana"/>
            </a:endParaRPr>
          </a:p>
        </p:txBody>
      </p:sp>
      <p:sp>
        <p:nvSpPr>
          <p:cNvPr id="8" name="object 3"/>
          <p:cNvSpPr txBox="1">
            <a:spLocks noGrp="1"/>
          </p:cNvSpPr>
          <p:nvPr>
            <p:ph type="title"/>
          </p:nvPr>
        </p:nvSpPr>
        <p:spPr>
          <a:xfrm>
            <a:off x="943292" y="0"/>
            <a:ext cx="7257414" cy="615950"/>
          </a:xfrm>
          <a:prstGeom prst="rect">
            <a:avLst/>
          </a:prstGeom>
        </p:spPr>
        <p:txBody>
          <a:bodyPr vert="horz" wrap="square" lIns="0" tIns="229235" rIns="0" bIns="0" rtlCol="0">
            <a:spAutoFit/>
          </a:bodyPr>
          <a:lstStyle/>
          <a:p>
            <a:pPr marL="1270000">
              <a:lnSpc>
                <a:spcPct val="100000"/>
              </a:lnSpc>
            </a:pPr>
            <a:r>
              <a:rPr dirty="0"/>
              <a:t>Применение к повседневной</a:t>
            </a:r>
            <a:r>
              <a:rPr spc="-185" dirty="0"/>
              <a:t> </a:t>
            </a:r>
            <a:r>
              <a:rPr spc="-5" dirty="0"/>
              <a:t>жизни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6884" y="2256236"/>
            <a:ext cx="7976234" cy="2131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4020" marR="193040" indent="-401320">
              <a:lnSpc>
                <a:spcPct val="104600"/>
              </a:lnSpc>
              <a:buClr>
                <a:srgbClr val="8BACAD"/>
              </a:buClr>
              <a:buSzPct val="83333"/>
              <a:buChar char="o"/>
              <a:tabLst>
                <a:tab pos="414020" algn="l"/>
                <a:tab pos="414655" algn="l"/>
              </a:tabLst>
            </a:pPr>
            <a:r>
              <a:rPr sz="1800" spc="-5" dirty="0">
                <a:latin typeface="Verdana"/>
                <a:cs typeface="Verdana"/>
              </a:rPr>
              <a:t>Ложные </a:t>
            </a:r>
            <a:r>
              <a:rPr sz="1800" dirty="0">
                <a:latin typeface="Verdana"/>
                <a:cs typeface="Verdana"/>
              </a:rPr>
              <a:t>воспоминания, </a:t>
            </a:r>
            <a:r>
              <a:rPr sz="1800" spc="-5" dirty="0">
                <a:latin typeface="Verdana"/>
                <a:cs typeface="Verdana"/>
              </a:rPr>
              <a:t>скорее </a:t>
            </a:r>
            <a:r>
              <a:rPr sz="1800" dirty="0">
                <a:latin typeface="Verdana"/>
                <a:cs typeface="Verdana"/>
              </a:rPr>
              <a:t>всего, </a:t>
            </a:r>
            <a:r>
              <a:rPr sz="1800" spc="-5" dirty="0">
                <a:latin typeface="Verdana"/>
                <a:cs typeface="Verdana"/>
              </a:rPr>
              <a:t>возникают </a:t>
            </a:r>
            <a:r>
              <a:rPr sz="1800" dirty="0">
                <a:latin typeface="Verdana"/>
                <a:cs typeface="Verdana"/>
              </a:rPr>
              <a:t>в состоянии  </a:t>
            </a:r>
            <a:r>
              <a:rPr sz="1800" spc="-5" dirty="0">
                <a:latin typeface="Verdana"/>
                <a:cs typeface="Verdana"/>
              </a:rPr>
              <a:t>страха, </a:t>
            </a:r>
            <a:r>
              <a:rPr sz="1800" dirty="0">
                <a:latin typeface="Verdana"/>
                <a:cs typeface="Verdana"/>
              </a:rPr>
              <a:t>стресса или </a:t>
            </a:r>
            <a:r>
              <a:rPr sz="1800" spc="-5" dirty="0">
                <a:latin typeface="Verdana"/>
                <a:cs typeface="Verdana"/>
              </a:rPr>
              <a:t>при чувстве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угрозы.</a:t>
            </a:r>
            <a:endParaRPr sz="1800" dirty="0">
              <a:latin typeface="Verdana"/>
              <a:cs typeface="Verdana"/>
            </a:endParaRPr>
          </a:p>
          <a:p>
            <a:pPr marL="414020" indent="-401320">
              <a:lnSpc>
                <a:spcPct val="100000"/>
              </a:lnSpc>
              <a:spcBef>
                <a:spcPts val="540"/>
              </a:spcBef>
              <a:buClr>
                <a:srgbClr val="8BACAD"/>
              </a:buClr>
              <a:buSzPct val="86111"/>
              <a:buChar char="o"/>
              <a:tabLst>
                <a:tab pos="414020" algn="l"/>
                <a:tab pos="414655" algn="l"/>
              </a:tabLst>
            </a:pPr>
            <a:r>
              <a:rPr sz="1800" dirty="0">
                <a:latin typeface="Verdana"/>
                <a:cs typeface="Verdana"/>
              </a:rPr>
              <a:t>Перед тем, </a:t>
            </a:r>
            <a:r>
              <a:rPr sz="1800" spc="-5" dirty="0">
                <a:latin typeface="Verdana"/>
                <a:cs typeface="Verdana"/>
              </a:rPr>
              <a:t>как </a:t>
            </a:r>
            <a:r>
              <a:rPr sz="1800" dirty="0">
                <a:latin typeface="Verdana"/>
                <a:cs typeface="Verdana"/>
              </a:rPr>
              <a:t>сделать </a:t>
            </a:r>
            <a:r>
              <a:rPr sz="1800" spc="-5" dirty="0">
                <a:latin typeface="Verdana"/>
                <a:cs typeface="Verdana"/>
              </a:rPr>
              <a:t>выводы: </a:t>
            </a:r>
            <a:r>
              <a:rPr sz="1800" dirty="0">
                <a:latin typeface="Verdana"/>
                <a:cs typeface="Verdana"/>
              </a:rPr>
              <a:t>рассмотрите, </a:t>
            </a:r>
            <a:r>
              <a:rPr sz="1800" spc="-5" dirty="0">
                <a:latin typeface="Verdana"/>
                <a:cs typeface="Verdana"/>
              </a:rPr>
              <a:t>насколько</a:t>
            </a:r>
            <a:r>
              <a:rPr sz="1800" spc="-1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Ваши</a:t>
            </a:r>
          </a:p>
          <a:p>
            <a:pPr marL="414020">
              <a:lnSpc>
                <a:spcPct val="100000"/>
              </a:lnSpc>
              <a:spcBef>
                <a:spcPts val="120"/>
              </a:spcBef>
            </a:pPr>
            <a:r>
              <a:rPr sz="1800" dirty="0">
                <a:latin typeface="Verdana"/>
                <a:cs typeface="Verdana"/>
              </a:rPr>
              <a:t>воспоминания </a:t>
            </a:r>
            <a:r>
              <a:rPr sz="1800" spc="-5" dirty="0">
                <a:latin typeface="Verdana"/>
                <a:cs typeface="Verdana"/>
              </a:rPr>
              <a:t>и предположения </a:t>
            </a:r>
            <a:r>
              <a:rPr sz="1800" dirty="0">
                <a:latin typeface="Verdana"/>
                <a:cs typeface="Verdana"/>
              </a:rPr>
              <a:t>объективны </a:t>
            </a:r>
            <a:r>
              <a:rPr sz="1800" spc="-5" dirty="0">
                <a:latin typeface="Verdana"/>
                <a:cs typeface="Verdana"/>
              </a:rPr>
              <a:t>и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обоснованы!</a:t>
            </a:r>
            <a:endParaRPr sz="1800" dirty="0">
              <a:latin typeface="Verdana"/>
              <a:cs typeface="Verdana"/>
            </a:endParaRPr>
          </a:p>
          <a:p>
            <a:pPr marL="414020" indent="-401320">
              <a:lnSpc>
                <a:spcPct val="100000"/>
              </a:lnSpc>
              <a:spcBef>
                <a:spcPts val="540"/>
              </a:spcBef>
              <a:buClr>
                <a:srgbClr val="8BACAD"/>
              </a:buClr>
              <a:buSzPct val="86111"/>
              <a:buChar char="o"/>
              <a:tabLst>
                <a:tab pos="414020" algn="l"/>
                <a:tab pos="414655" algn="l"/>
              </a:tabLst>
            </a:pPr>
            <a:r>
              <a:rPr sz="1800" spc="-5" dirty="0">
                <a:latin typeface="Verdana"/>
                <a:cs typeface="Verdana"/>
              </a:rPr>
              <a:t>Также </a:t>
            </a:r>
            <a:r>
              <a:rPr sz="1800" dirty="0">
                <a:latin typeface="Verdana"/>
                <a:cs typeface="Verdana"/>
              </a:rPr>
              <a:t>примите во внимание: </a:t>
            </a:r>
            <a:r>
              <a:rPr sz="1800" spc="-5" dirty="0">
                <a:latin typeface="Verdana"/>
                <a:cs typeface="Verdana"/>
              </a:rPr>
              <a:t>ложные </a:t>
            </a:r>
            <a:r>
              <a:rPr sz="1800" dirty="0">
                <a:latin typeface="Verdana"/>
                <a:cs typeface="Verdana"/>
              </a:rPr>
              <a:t>воспоминания</a:t>
            </a:r>
            <a:r>
              <a:rPr sz="1800" spc="-11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часто</a:t>
            </a:r>
            <a:endParaRPr sz="1800" dirty="0">
              <a:latin typeface="Verdana"/>
              <a:cs typeface="Verdana"/>
            </a:endParaRPr>
          </a:p>
          <a:p>
            <a:pPr marL="414020" marR="194945">
              <a:lnSpc>
                <a:spcPct val="104600"/>
              </a:lnSpc>
            </a:pPr>
            <a:r>
              <a:rPr sz="1800" spc="-5" dirty="0">
                <a:latin typeface="Verdana"/>
                <a:cs typeface="Verdana"/>
              </a:rPr>
              <a:t>«тусклые» и не могут быть </a:t>
            </a:r>
            <a:r>
              <a:rPr sz="1800" dirty="0">
                <a:latin typeface="Verdana"/>
                <a:cs typeface="Verdana"/>
              </a:rPr>
              <a:t>воспроизведены </a:t>
            </a:r>
            <a:r>
              <a:rPr sz="1800" spc="-5" dirty="0">
                <a:latin typeface="Verdana"/>
                <a:cs typeface="Verdana"/>
              </a:rPr>
              <a:t>с точностью, как  реальные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воспоминания.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3292" y="0"/>
            <a:ext cx="7257414" cy="615950"/>
          </a:xfrm>
          <a:prstGeom prst="rect">
            <a:avLst/>
          </a:prstGeom>
        </p:spPr>
        <p:txBody>
          <a:bodyPr vert="horz" wrap="square" lIns="0" tIns="229235" rIns="0" bIns="0" rtlCol="0">
            <a:spAutoFit/>
          </a:bodyPr>
          <a:lstStyle/>
          <a:p>
            <a:pPr marL="1270000">
              <a:lnSpc>
                <a:spcPct val="100000"/>
              </a:lnSpc>
            </a:pPr>
            <a:r>
              <a:rPr dirty="0"/>
              <a:t>Применение к повседневной</a:t>
            </a:r>
            <a:r>
              <a:rPr spc="-185" dirty="0"/>
              <a:t> </a:t>
            </a:r>
            <a:r>
              <a:rPr spc="-5" dirty="0"/>
              <a:t>жизни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06851" y="1274190"/>
            <a:ext cx="213233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Verdana"/>
                <a:cs typeface="Verdana"/>
              </a:rPr>
              <a:t>Цели</a:t>
            </a:r>
            <a:r>
              <a:rPr sz="1800" b="1" spc="-5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обучения: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35</a:t>
            </a:fld>
            <a:endParaRPr sz="1800" baseline="2314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254000" y="1340768"/>
            <a:ext cx="8640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000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Во время психоза люди склонны вспоминать то, что происходило по-другому или совсем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другим образом.</a:t>
            </a:r>
          </a:p>
          <a:p>
            <a:pPr marL="180000" fontAlgn="base">
              <a:spcBef>
                <a:spcPts val="1200"/>
              </a:spcBef>
              <a:spcAft>
                <a:spcPct val="0"/>
              </a:spcAft>
              <a:defRPr/>
            </a:pPr>
            <a:endParaRPr lang="de-DE" altLang="de-DE" i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180000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altLang="de-DE" i="1" dirty="0">
                <a:solidFill>
                  <a:srgbClr val="000000"/>
                </a:solidFill>
                <a:cs typeface="Times New Roman" pitchFamily="18" charset="0"/>
              </a:rPr>
              <a:t>Какие аспекты терапевтического модуля «Принятие решений», на мой взгляд, особенно полезны</a:t>
            </a:r>
            <a:r>
              <a:rPr lang="ru-RU" altLang="de-DE" i="1" dirty="0" smtClean="0">
                <a:solidFill>
                  <a:srgbClr val="000000"/>
                </a:solidFill>
                <a:cs typeface="Times New Roman" pitchFamily="18" charset="0"/>
              </a:rPr>
              <a:t>?</a:t>
            </a:r>
          </a:p>
          <a:p>
            <a:pPr marL="180000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altLang="de-DE" i="1" dirty="0">
                <a:solidFill>
                  <a:srgbClr val="000000"/>
                </a:solidFill>
                <a:cs typeface="Times New Roman" pitchFamily="18" charset="0"/>
              </a:rPr>
              <a:t/>
            </a:r>
            <a:br>
              <a:rPr lang="ru-RU" altLang="de-DE" i="1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ru-RU" altLang="de-DE" i="1" dirty="0">
                <a:solidFill>
                  <a:srgbClr val="000000"/>
                </a:solidFill>
                <a:cs typeface="Times New Roman" pitchFamily="18" charset="0"/>
              </a:rPr>
              <a:t>Когда и в какой конкретной ситуации я мог бы применить полученные знания? В чем это мне модет помочь (например, чувствовать себя менее напряженным)?</a:t>
            </a:r>
          </a:p>
        </p:txBody>
      </p:sp>
      <p:grpSp>
        <p:nvGrpSpPr>
          <p:cNvPr id="36871" name="Group 53"/>
          <p:cNvGrpSpPr>
            <a:grpSpLocks/>
          </p:cNvGrpSpPr>
          <p:nvPr/>
        </p:nvGrpSpPr>
        <p:grpSpPr bwMode="auto">
          <a:xfrm>
            <a:off x="0" y="6167438"/>
            <a:ext cx="2339975" cy="536575"/>
            <a:chOff x="0" y="3957"/>
            <a:chExt cx="1474" cy="338"/>
          </a:xfrm>
        </p:grpSpPr>
        <p:sp>
          <p:nvSpPr>
            <p:cNvPr id="3687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74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de-DE" altLang="de-DE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  <p:pic>
          <p:nvPicPr>
            <p:cNvPr id="36873" name="Picture 70" descr="Notizen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4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de-DE" altLang="de-DE" sz="1400" dirty="0">
                  <a:solidFill>
                    <a:srgbClr val="000000"/>
                  </a:solidFill>
                  <a:cs typeface="Times New Roman" pitchFamily="18" charset="0"/>
                  <a:sym typeface="Wingdings" pitchFamily="2" charset="2"/>
                </a:rPr>
                <a:t>  </a:t>
              </a:r>
              <a:r>
                <a:rPr lang="de-DE" altLang="de-DE" sz="1200" dirty="0">
                  <a:solidFill>
                    <a:srgbClr val="000000"/>
                  </a:solidFill>
                  <a:cs typeface="Times New Roman" pitchFamily="18" charset="0"/>
                  <a:sym typeface="Wingdings" pitchFamily="2" charset="2"/>
                </a:rPr>
                <a:t></a:t>
              </a:r>
              <a:r>
                <a:rPr lang="de-DE" altLang="de-DE" sz="1200" dirty="0">
                  <a:solidFill>
                    <a:srgbClr val="000000"/>
                  </a:solidFill>
                  <a:cs typeface="Times New Roman" pitchFamily="18" charset="0"/>
                </a:rPr>
                <a:t> </a:t>
              </a:r>
              <a:r>
                <a:rPr lang="ru-RU" altLang="de-DE" sz="1200" i="1" dirty="0" smtClean="0">
                  <a:solidFill>
                    <a:srgbClr val="000000"/>
                  </a:solidFill>
                  <a:cs typeface="Times New Roman" pitchFamily="18" charset="0"/>
                </a:rPr>
                <a:t>Рабочий лист </a:t>
              </a:r>
              <a:r>
                <a:rPr lang="de-DE" altLang="de-DE" sz="1200" i="1" dirty="0" smtClean="0">
                  <a:solidFill>
                    <a:srgbClr val="000000"/>
                  </a:solidFill>
                  <a:cs typeface="Times New Roman" pitchFamily="18" charset="0"/>
                </a:rPr>
                <a:t>8.2</a:t>
              </a:r>
              <a:endParaRPr lang="de-DE" altLang="de-DE" sz="1200" i="1" dirty="0">
                <a:solidFill>
                  <a:srgbClr val="000000"/>
                </a:solidFill>
                <a:cs typeface="Times New Roman" pitchFamily="18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de-DE" altLang="de-DE" sz="1200" dirty="0">
                  <a:solidFill>
                    <a:srgbClr val="000000"/>
                  </a:solidFill>
                  <a:cs typeface="Times New Roman" pitchFamily="18" charset="0"/>
                </a:rPr>
                <a:t>     </a:t>
              </a:r>
            </a:p>
          </p:txBody>
        </p:sp>
      </p:grpSp>
      <p:sp>
        <p:nvSpPr>
          <p:cNvPr id="9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36</a:t>
            </a:fld>
            <a:endParaRPr sz="1800" baseline="2314" dirty="0">
              <a:latin typeface="Verdana"/>
              <a:cs typeface="Verdana"/>
            </a:endParaRPr>
          </a:p>
        </p:txBody>
      </p:sp>
      <p:sp>
        <p:nvSpPr>
          <p:cNvPr id="13" name="object 3"/>
          <p:cNvSpPr txBox="1">
            <a:spLocks/>
          </p:cNvSpPr>
          <p:nvPr/>
        </p:nvSpPr>
        <p:spPr>
          <a:xfrm>
            <a:off x="943292" y="0"/>
            <a:ext cx="7257414" cy="615950"/>
          </a:xfrm>
          <a:prstGeom prst="rect">
            <a:avLst/>
          </a:prstGeom>
        </p:spPr>
        <p:txBody>
          <a:bodyPr vert="horz" wrap="square" lIns="0" tIns="229235" rIns="0" bIns="0" rtlCol="0">
            <a:spAutoFit/>
          </a:bodyPr>
          <a:lstStyle>
            <a:lvl1pPr>
              <a:defRPr sz="2000" b="0" i="0">
                <a:solidFill>
                  <a:srgbClr val="D16248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2000" b="0" i="0" u="none" strike="noStrike" kern="0" cap="none" spc="0" normalizeH="0" baseline="0" noProof="0" smtClean="0">
                <a:ln>
                  <a:noFill/>
                </a:ln>
                <a:solidFill>
                  <a:srgbClr val="D16248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Применение к повседневной</a:t>
            </a:r>
            <a:r>
              <a:rPr kumimoji="0" lang="az-Cyrl-AZ" sz="2000" b="0" i="0" u="none" strike="noStrike" kern="0" cap="none" spc="-185" normalizeH="0" baseline="0" noProof="0" smtClean="0">
                <a:ln>
                  <a:noFill/>
                </a:ln>
                <a:solidFill>
                  <a:srgbClr val="D16248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 </a:t>
            </a:r>
            <a:r>
              <a:rPr kumimoji="0" lang="az-Cyrl-AZ" sz="2000" b="0" i="0" u="none" strike="noStrike" kern="0" cap="none" spc="-5" normalizeH="0" baseline="0" noProof="0" smtClean="0">
                <a:ln>
                  <a:noFill/>
                </a:ln>
                <a:solidFill>
                  <a:srgbClr val="D16248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жизни</a:t>
            </a:r>
            <a:endParaRPr kumimoji="0" lang="az-Cyrl-AZ" sz="2000" b="0" i="0" u="none" strike="noStrike" kern="0" cap="none" spc="-5" normalizeH="0" baseline="0" noProof="0" dirty="0">
              <a:ln>
                <a:noFill/>
              </a:ln>
              <a:solidFill>
                <a:srgbClr val="D16248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12902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8127" y="1551264"/>
            <a:ext cx="8126730" cy="3009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sz="1800" b="1" spc="-5" dirty="0" err="1" smtClean="0">
                <a:latin typeface="Verdana"/>
                <a:cs typeface="Verdana"/>
              </a:rPr>
              <a:t>Пример</a:t>
            </a:r>
            <a:r>
              <a:rPr sz="1800" b="1" spc="-5" dirty="0">
                <a:latin typeface="Verdana"/>
                <a:cs typeface="Verdana"/>
              </a:rPr>
              <a:t>: </a:t>
            </a:r>
            <a:r>
              <a:rPr sz="1800" spc="-5" dirty="0">
                <a:latin typeface="Verdana"/>
                <a:cs typeface="Verdana"/>
              </a:rPr>
              <a:t>Карен убеждена, что </a:t>
            </a:r>
            <a:r>
              <a:rPr sz="1800" dirty="0">
                <a:latin typeface="Verdana"/>
                <a:cs typeface="Verdana"/>
              </a:rPr>
              <a:t>кто-то вломился в ее</a:t>
            </a:r>
            <a:r>
              <a:rPr sz="1800" spc="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квартиру.</a:t>
            </a:r>
            <a:endParaRPr sz="1800" dirty="0">
              <a:latin typeface="Verdana"/>
              <a:cs typeface="Verdana"/>
            </a:endParaRPr>
          </a:p>
          <a:p>
            <a:pPr marL="12700" marR="5080">
              <a:lnSpc>
                <a:spcPct val="110200"/>
              </a:lnSpc>
              <a:spcBef>
                <a:spcPts val="1590"/>
              </a:spcBef>
            </a:pPr>
            <a:r>
              <a:rPr sz="1800" b="1" spc="-5" dirty="0" err="1" smtClean="0">
                <a:latin typeface="Verdana"/>
                <a:cs typeface="Verdana"/>
              </a:rPr>
              <a:t>Предыстория</a:t>
            </a:r>
            <a:r>
              <a:rPr sz="1800" b="1" spc="-5" dirty="0">
                <a:latin typeface="Verdana"/>
                <a:cs typeface="Verdana"/>
              </a:rPr>
              <a:t>: </a:t>
            </a:r>
            <a:r>
              <a:rPr sz="1800" dirty="0">
                <a:latin typeface="Verdana"/>
                <a:cs typeface="Verdana"/>
              </a:rPr>
              <a:t>После возвращения домой с </a:t>
            </a:r>
            <a:r>
              <a:rPr sz="1800" spc="-5" dirty="0">
                <a:latin typeface="Verdana"/>
                <a:cs typeface="Verdana"/>
              </a:rPr>
              <a:t>работы Карен  обнаружила, что входная </a:t>
            </a:r>
            <a:r>
              <a:rPr sz="1800" dirty="0">
                <a:latin typeface="Verdana"/>
                <a:cs typeface="Verdana"/>
              </a:rPr>
              <a:t>дверь </a:t>
            </a:r>
            <a:r>
              <a:rPr sz="1800" spc="-5" dirty="0">
                <a:latin typeface="Verdana"/>
                <a:cs typeface="Verdana"/>
              </a:rPr>
              <a:t>была неплотно заперта и </a:t>
            </a:r>
            <a:r>
              <a:rPr sz="1800" dirty="0">
                <a:latin typeface="Verdana"/>
                <a:cs typeface="Verdana"/>
              </a:rPr>
              <a:t>дверь  шкафа в ее </a:t>
            </a:r>
            <a:r>
              <a:rPr sz="1800" spc="-5" dirty="0">
                <a:latin typeface="Verdana"/>
                <a:cs typeface="Verdana"/>
              </a:rPr>
              <a:t>спальне открыта. </a:t>
            </a:r>
            <a:r>
              <a:rPr sz="1800" dirty="0">
                <a:latin typeface="Verdana"/>
                <a:cs typeface="Verdana"/>
              </a:rPr>
              <a:t>Более того, </a:t>
            </a:r>
            <a:r>
              <a:rPr sz="1800" spc="-5" dirty="0">
                <a:latin typeface="Verdana"/>
                <a:cs typeface="Verdana"/>
              </a:rPr>
              <a:t>она </a:t>
            </a:r>
            <a:r>
              <a:rPr sz="1800" dirty="0">
                <a:latin typeface="Verdana"/>
                <a:cs typeface="Verdana"/>
              </a:rPr>
              <a:t>чувствовала себя </a:t>
            </a:r>
            <a:r>
              <a:rPr sz="1800" spc="-5" dirty="0">
                <a:latin typeface="Verdana"/>
                <a:cs typeface="Verdana"/>
              </a:rPr>
              <a:t>на  </a:t>
            </a:r>
            <a:r>
              <a:rPr sz="1800" dirty="0">
                <a:latin typeface="Verdana"/>
                <a:cs typeface="Verdana"/>
              </a:rPr>
              <a:t>улице </a:t>
            </a:r>
            <a:r>
              <a:rPr sz="1800" spc="-5" dirty="0">
                <a:latin typeface="Verdana"/>
                <a:cs typeface="Verdana"/>
              </a:rPr>
              <a:t>сегодня </a:t>
            </a:r>
            <a:r>
              <a:rPr sz="1800" dirty="0">
                <a:latin typeface="Verdana"/>
                <a:cs typeface="Verdana"/>
              </a:rPr>
              <a:t>утром </a:t>
            </a:r>
            <a:r>
              <a:rPr sz="1800" spc="-5" dirty="0">
                <a:latin typeface="Verdana"/>
                <a:cs typeface="Verdana"/>
              </a:rPr>
              <a:t>под наблюдением. Карен </a:t>
            </a:r>
            <a:r>
              <a:rPr sz="1800" dirty="0">
                <a:latin typeface="Verdana"/>
                <a:cs typeface="Verdana"/>
              </a:rPr>
              <a:t>звонит в </a:t>
            </a:r>
            <a:r>
              <a:rPr sz="1800" spc="-5" dirty="0">
                <a:latin typeface="Verdana"/>
                <a:cs typeface="Verdana"/>
              </a:rPr>
              <a:t>полицию,  чтобы </a:t>
            </a:r>
            <a:r>
              <a:rPr sz="1800" dirty="0">
                <a:latin typeface="Verdana"/>
                <a:cs typeface="Verdana"/>
              </a:rPr>
              <a:t>сообщить о взломе </a:t>
            </a:r>
            <a:r>
              <a:rPr sz="1800" spc="-5" dirty="0">
                <a:latin typeface="Verdana"/>
                <a:cs typeface="Verdana"/>
              </a:rPr>
              <a:t>и </a:t>
            </a:r>
            <a:r>
              <a:rPr sz="1800" dirty="0">
                <a:latin typeface="Verdana"/>
                <a:cs typeface="Verdana"/>
              </a:rPr>
              <a:t>описать </a:t>
            </a:r>
            <a:r>
              <a:rPr sz="1800" spc="-5" dirty="0">
                <a:latin typeface="Verdana"/>
                <a:cs typeface="Verdana"/>
              </a:rPr>
              <a:t>предполагаемого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приступника.</a:t>
            </a:r>
            <a:endParaRPr sz="1800" dirty="0">
              <a:latin typeface="Verdana"/>
              <a:cs typeface="Verdana"/>
            </a:endParaRPr>
          </a:p>
          <a:p>
            <a:pPr marL="12700" marR="132715">
              <a:lnSpc>
                <a:spcPct val="109700"/>
              </a:lnSpc>
              <a:spcBef>
                <a:spcPts val="650"/>
              </a:spcBef>
            </a:pPr>
            <a:r>
              <a:rPr sz="1800" b="1" spc="-5" dirty="0">
                <a:latin typeface="Verdana"/>
                <a:cs typeface="Verdana"/>
              </a:rPr>
              <a:t>Но!: </a:t>
            </a:r>
            <a:r>
              <a:rPr sz="1800" spc="-5" dirty="0">
                <a:latin typeface="Verdana"/>
                <a:cs typeface="Verdana"/>
              </a:rPr>
              <a:t>Вдруг Карен </a:t>
            </a:r>
            <a:r>
              <a:rPr sz="1800" dirty="0">
                <a:latin typeface="Verdana"/>
                <a:cs typeface="Verdana"/>
              </a:rPr>
              <a:t>вспоминает, </a:t>
            </a:r>
            <a:r>
              <a:rPr sz="1800" spc="-5" dirty="0">
                <a:latin typeface="Verdana"/>
                <a:cs typeface="Verdana"/>
              </a:rPr>
              <a:t>что она утром проспала и </a:t>
            </a: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спешке  ушла на работу. </a:t>
            </a:r>
            <a:r>
              <a:rPr sz="1800" dirty="0">
                <a:latin typeface="Verdana"/>
                <a:cs typeface="Verdana"/>
              </a:rPr>
              <a:t>Поэтому </a:t>
            </a:r>
            <a:r>
              <a:rPr sz="1800" spc="-5" dirty="0">
                <a:latin typeface="Verdana"/>
                <a:cs typeface="Verdana"/>
              </a:rPr>
              <a:t>она и забыла закрыть </a:t>
            </a:r>
            <a:r>
              <a:rPr sz="1800" dirty="0">
                <a:latin typeface="Verdana"/>
                <a:cs typeface="Verdana"/>
              </a:rPr>
              <a:t>дверь шкафа </a:t>
            </a:r>
            <a:r>
              <a:rPr sz="1800" spc="-5" dirty="0">
                <a:latin typeface="Verdana"/>
                <a:cs typeface="Verdana"/>
              </a:rPr>
              <a:t>и  запереть плотно входную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дверь.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3675" rIns="0" bIns="0" rtlCol="0">
            <a:spAutoFit/>
          </a:bodyPr>
          <a:lstStyle/>
          <a:p>
            <a:pPr marL="1353820">
              <a:lnSpc>
                <a:spcPct val="100000"/>
              </a:lnSpc>
            </a:pPr>
            <a:r>
              <a:rPr dirty="0"/>
              <a:t>Что общего это имеет с</a:t>
            </a:r>
            <a:r>
              <a:rPr spc="-150" dirty="0"/>
              <a:t> </a:t>
            </a:r>
            <a:r>
              <a:rPr spc="-5" dirty="0"/>
              <a:t>психозом?</a:t>
            </a:r>
          </a:p>
        </p:txBody>
      </p:sp>
      <p:sp>
        <p:nvSpPr>
          <p:cNvPr id="6" name="object 4"/>
          <p:cNvSpPr txBox="1"/>
          <p:nvPr/>
        </p:nvSpPr>
        <p:spPr>
          <a:xfrm>
            <a:off x="6096000" y="6677000"/>
            <a:ext cx="3048000" cy="180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lang="ru-RU" sz="1200" b="1" spc="-5" dirty="0">
                <a:solidFill>
                  <a:srgbClr val="636B85"/>
                </a:solidFill>
                <a:latin typeface="Verdana"/>
                <a:cs typeface="Verdana"/>
              </a:rPr>
              <a:t>Память и </a:t>
            </a:r>
            <a:r>
              <a:rPr lang="ru-RU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самоуверенность</a:t>
            </a:r>
            <a:r>
              <a:rPr lang="de-DE" sz="1200" b="1" spc="-5" dirty="0" smtClean="0">
                <a:solidFill>
                  <a:srgbClr val="636B85"/>
                </a:solidFill>
                <a:latin typeface="Verdana"/>
                <a:cs typeface="Verdana"/>
              </a:rPr>
              <a:t>    </a:t>
            </a:r>
            <a:r>
              <a:rPr sz="1800" b="1" baseline="2314" dirty="0" smtClean="0">
                <a:solidFill>
                  <a:srgbClr val="636B85"/>
                </a:solidFill>
                <a:latin typeface="Verdana"/>
                <a:cs typeface="Verdana"/>
              </a:rPr>
              <a:t>8.</a:t>
            </a:r>
            <a:fld id="{81D60167-4931-47E6-BA6A-407CBD079E47}" type="slidenum">
              <a:rPr sz="1800" b="1" baseline="2314" smtClean="0">
                <a:solidFill>
                  <a:srgbClr val="636B85"/>
                </a:solidFill>
                <a:latin typeface="Verdana"/>
                <a:cs typeface="Verdana"/>
              </a:rPr>
              <a:t>37</a:t>
            </a:fld>
            <a:endParaRPr sz="1800" baseline="2314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2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4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5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6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7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1832</Words>
  <Application>Microsoft Office PowerPoint</Application>
  <PresentationFormat>Bildschirmpräsentation (4:3)</PresentationFormat>
  <Paragraphs>317</Paragraphs>
  <Slides>37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16</vt:i4>
      </vt:variant>
      <vt:variant>
        <vt:lpstr>Folientitel</vt:lpstr>
      </vt:variant>
      <vt:variant>
        <vt:i4>37</vt:i4>
      </vt:variant>
    </vt:vector>
  </HeadingPairs>
  <TitlesOfParts>
    <vt:vector size="62" baseType="lpstr">
      <vt:lpstr>ＭＳ Ｐゴシック</vt:lpstr>
      <vt:lpstr>Arial</vt:lpstr>
      <vt:lpstr>Calibri</vt:lpstr>
      <vt:lpstr>Courier New</vt:lpstr>
      <vt:lpstr>Georgia</vt:lpstr>
      <vt:lpstr>Times New Roman</vt:lpstr>
      <vt:lpstr>Verdana</vt:lpstr>
      <vt:lpstr>Wingdings</vt:lpstr>
      <vt:lpstr>Wingdings 2</vt:lpstr>
      <vt:lpstr>Office Theme</vt:lpstr>
      <vt:lpstr>3_Cronus</vt:lpstr>
      <vt:lpstr>4_Cronus</vt:lpstr>
      <vt:lpstr>5_Cronus</vt:lpstr>
      <vt:lpstr>6_Cronus</vt:lpstr>
      <vt:lpstr>7_Cronus</vt:lpstr>
      <vt:lpstr>8_Cronus</vt:lpstr>
      <vt:lpstr>9_Cronus</vt:lpstr>
      <vt:lpstr>10_Cronus</vt:lpstr>
      <vt:lpstr>11_Cronus</vt:lpstr>
      <vt:lpstr>12_Cronus</vt:lpstr>
      <vt:lpstr>13_Cronus</vt:lpstr>
      <vt:lpstr>14_Cronus</vt:lpstr>
      <vt:lpstr>15_Cronus</vt:lpstr>
      <vt:lpstr>16_Cronus</vt:lpstr>
      <vt:lpstr>17_Cronus</vt:lpstr>
      <vt:lpstr>Метакогнитивная терапия</vt:lpstr>
      <vt:lpstr>Память</vt:lpstr>
      <vt:lpstr>Память</vt:lpstr>
      <vt:lpstr>PowerPoint-Präsentation</vt:lpstr>
      <vt:lpstr>PowerPoint-Präsentation</vt:lpstr>
      <vt:lpstr>Задание 1</vt:lpstr>
      <vt:lpstr>PowerPoint-Präsentation</vt:lpstr>
      <vt:lpstr>Художник Что не было показано?</vt:lpstr>
      <vt:lpstr>Художник</vt:lpstr>
      <vt:lpstr>Какой в этом смысл?</vt:lpstr>
      <vt:lpstr>Как проблемы с памятью могут повлиять на ошибочные  интерпретации во время психоза- примеры</vt:lpstr>
      <vt:lpstr>Задание 2</vt:lpstr>
      <vt:lpstr>PowerPoint-Präsentation</vt:lpstr>
      <vt:lpstr>«Mозговой штурм»</vt:lpstr>
      <vt:lpstr>PowerPoint-Präsentation</vt:lpstr>
      <vt:lpstr>Барбекю</vt:lpstr>
      <vt:lpstr>PowerPoint-Präsentation</vt:lpstr>
      <vt:lpstr>PowerPoint-Präsentation</vt:lpstr>
      <vt:lpstr>Детская комната Что Вы видели на картинке? На сколько Вы уверены?</vt:lpstr>
      <vt:lpstr>Детская комната</vt:lpstr>
      <vt:lpstr>PowerPoint-Präsentation</vt:lpstr>
      <vt:lpstr>PowerPoint-Präsentation</vt:lpstr>
      <vt:lpstr>Кухня Что Вы видели на картинке? На сколько Вы уверены?</vt:lpstr>
      <vt:lpstr>Кухня</vt:lpstr>
      <vt:lpstr>Типы ошибок памяти</vt:lpstr>
      <vt:lpstr>Что вызывает ложные воспоминания?</vt:lpstr>
      <vt:lpstr>Ложные воспоминания в повседневной жизни</vt:lpstr>
      <vt:lpstr>Ложные воспоминания «в действии»</vt:lpstr>
      <vt:lpstr>Каковы возможные последствия полагаясь на ложные воспоминания?</vt:lpstr>
      <vt:lpstr>Каковы возможные последствия полагаясь на ложные воспоминания?</vt:lpstr>
      <vt:lpstr>Внутренний порядок через внешнюю организацию</vt:lpstr>
      <vt:lpstr>Как мне лучше использовать мою память?</vt:lpstr>
      <vt:lpstr>Как мне лучше использовать мою память?</vt:lpstr>
      <vt:lpstr>Применение к повседневной жизни</vt:lpstr>
      <vt:lpstr>Применение к повседневной жизни</vt:lpstr>
      <vt:lpstr>PowerPoint-Präsentation</vt:lpstr>
      <vt:lpstr>Что общего это имеет с психозом?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Computer09</cp:lastModifiedBy>
  <cp:revision>30</cp:revision>
  <dcterms:created xsi:type="dcterms:W3CDTF">2017-04-16T22:09:41Z</dcterms:created>
  <dcterms:modified xsi:type="dcterms:W3CDTF">2017-07-21T13:50:57Z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2017-04-16T00:00:00Z</vt:filetime>
  </property>
</Properties>
</file>