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  <p:sldMasterId id="2147483690" r:id="rId4"/>
    <p:sldMasterId id="2147483702" r:id="rId5"/>
    <p:sldMasterId id="2147483714" r:id="rId6"/>
    <p:sldMasterId id="2147483726" r:id="rId7"/>
    <p:sldMasterId id="2147483738" r:id="rId8"/>
    <p:sldMasterId id="2147483750" r:id="rId9"/>
    <p:sldMasterId id="2147483762" r:id="rId10"/>
    <p:sldMasterId id="2147483774" r:id="rId11"/>
    <p:sldMasterId id="2147483786" r:id="rId12"/>
    <p:sldMasterId id="2147483798" r:id="rId13"/>
    <p:sldMasterId id="2147483810" r:id="rId14"/>
  </p:sldMasterIdLst>
  <p:notesMasterIdLst>
    <p:notesMasterId r:id="rId61"/>
  </p:notesMasterIdLst>
  <p:sldIdLst>
    <p:sldId id="256" r:id="rId15"/>
    <p:sldId id="257" r:id="rId16"/>
    <p:sldId id="258" r:id="rId17"/>
    <p:sldId id="259" r:id="rId18"/>
    <p:sldId id="260" r:id="rId19"/>
    <p:sldId id="297" r:id="rId20"/>
    <p:sldId id="261" r:id="rId21"/>
    <p:sldId id="262" r:id="rId22"/>
    <p:sldId id="263" r:id="rId23"/>
    <p:sldId id="264" r:id="rId24"/>
    <p:sldId id="266" r:id="rId25"/>
    <p:sldId id="310" r:id="rId26"/>
    <p:sldId id="267" r:id="rId27"/>
    <p:sldId id="268" r:id="rId28"/>
    <p:sldId id="269" r:id="rId29"/>
    <p:sldId id="270" r:id="rId30"/>
    <p:sldId id="271" r:id="rId31"/>
    <p:sldId id="298" r:id="rId32"/>
    <p:sldId id="299" r:id="rId33"/>
    <p:sldId id="300" r:id="rId34"/>
    <p:sldId id="301" r:id="rId35"/>
    <p:sldId id="308" r:id="rId36"/>
    <p:sldId id="302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303" r:id="rId48"/>
    <p:sldId id="287" r:id="rId49"/>
    <p:sldId id="288" r:id="rId50"/>
    <p:sldId id="289" r:id="rId51"/>
    <p:sldId id="290" r:id="rId52"/>
    <p:sldId id="312" r:id="rId53"/>
    <p:sldId id="291" r:id="rId54"/>
    <p:sldId id="292" r:id="rId55"/>
    <p:sldId id="305" r:id="rId56"/>
    <p:sldId id="309" r:id="rId57"/>
    <p:sldId id="311" r:id="rId58"/>
    <p:sldId id="307" r:id="rId59"/>
    <p:sldId id="306" r:id="rId60"/>
  </p:sldIdLst>
  <p:sldSz cx="9144000" cy="6864350"/>
  <p:notesSz cx="9144000" cy="68643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11" clrIdx="0"/>
  <p:cmAuthor id="1" name="Helen" initials="H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4660"/>
  </p:normalViewPr>
  <p:slideViewPr>
    <p:cSldViewPr>
      <p:cViewPr varScale="1">
        <p:scale>
          <a:sx n="99" d="100"/>
          <a:sy n="99" d="100"/>
        </p:scale>
        <p:origin x="288" y="72"/>
      </p:cViewPr>
      <p:guideLst>
        <p:guide orient="horz" pos="2880"/>
        <p:guide pos="28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44246-F58E-4B21-AD39-1D36A22AD44D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60725"/>
            <a:ext cx="7315200" cy="3089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44D98-860B-4D16-AF19-8FA7647FD1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110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44D98-860B-4D16-AF19-8FA7647FD1B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265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3834ABB-190F-4831-BF4C-11C1A6B0E315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6619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7BD535F-7609-4A76-8E91-2A1741B14AD2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12878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F1E6D03-6FD3-43F1-B398-81860F50684E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291394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15963" indent="-274638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0172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43050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8437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415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987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559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131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906D745-AE21-460D-A5F5-C264102FA99D}" type="slidenum">
              <a:rPr lang="de-DE" altLang="de-DE" sz="1300" b="1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21</a:t>
            </a:fld>
            <a:endParaRPr lang="de-DE" altLang="de-DE" sz="1300" b="1" smtClean="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23604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E5C74B8-EFFA-452D-978E-C6843D735443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22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01311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D03287F-A197-4695-95BB-74AF1C73AB8F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09326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44D98-860B-4D16-AF19-8FA7647FD1B7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631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4072748-12FE-4DF6-8BB0-DFD56370361D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43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19504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4072748-12FE-4DF6-8BB0-DFD56370361D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44</a:t>
            </a:fld>
            <a:endParaRPr lang="en-US" altLang="de-DE" sz="1300" smtClean="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343548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44D98-860B-4D16-AF19-8FA7647FD1B7}" type="slidenum">
              <a:rPr lang="de-DE" smtClean="0">
                <a:solidFill>
                  <a:prstClr val="black"/>
                </a:solidFill>
              </a:rPr>
              <a:pPr/>
              <a:t>46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6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95" y="2127961"/>
            <a:ext cx="7777797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71" y="3844120"/>
            <a:ext cx="6405245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013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013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8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884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1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6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6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7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3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3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3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6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7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3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661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9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2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500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56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90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41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38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9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68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919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38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423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1325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8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1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729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701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15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431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006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005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60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6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6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38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33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31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0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8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8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69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208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701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913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328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117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61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65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65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855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198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0807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79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05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546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1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84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468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994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815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1084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399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7797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99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6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6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367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843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036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7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0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301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1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7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967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2514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876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99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5510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0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682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915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54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54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314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192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4404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68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94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921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10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73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118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367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4831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676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25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63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828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0276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47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47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431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411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704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61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87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8305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03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66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2542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90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28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98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1216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5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8568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859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4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4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1924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7399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468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5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8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059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9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5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396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961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674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9359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633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48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645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031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32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32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5746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3787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3144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46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72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4982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88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51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4429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961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8173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233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4073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3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127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581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23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23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9556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5820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211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37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63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0557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79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42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3492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0291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7077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4815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2357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2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9431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43063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13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13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916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3713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8684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27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53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6515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69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32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441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8812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8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0805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5768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17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036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5348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0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0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452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3111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4831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1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4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291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57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20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5841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51165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839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3894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3837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05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739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8037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88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688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535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458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1412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0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642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01674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4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0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18794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7645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6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013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6379" y="44323"/>
            <a:ext cx="8577590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753" y="1532084"/>
            <a:ext cx="826084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71232" y="6678852"/>
            <a:ext cx="1119504" cy="1668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Сопереживание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3929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30274" y="6674734"/>
            <a:ext cx="417829" cy="333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7.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85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3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2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4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8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60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8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7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0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9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77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75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04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3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7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70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9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113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66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64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93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2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7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59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58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57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86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63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60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5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51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50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7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94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52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44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43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42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71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61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43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35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34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33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62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9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33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25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24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23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35" y="2208952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21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1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12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11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23" y="220894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46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1180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4999" y="6442649"/>
            <a:ext cx="476691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76C81-9B60-4406-BD3D-214FB215D298}" type="slidenum">
              <a:rPr lang="en-US" altLang="de-DE"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11" y="220892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9182"/>
            <a:ext cx="2133600" cy="26059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42E071-7B5C-4B79-A5C1-CA0C0443C32F}" type="slidenum">
              <a:rPr lang="de-DE" alt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4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5.PN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notunlike)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4" y="2516504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0"/>
                </a:moveTo>
                <a:lnTo>
                  <a:pt x="0" y="3877056"/>
                </a:lnTo>
                <a:lnTo>
                  <a:pt x="8839187" y="3877056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304" y="6702932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0"/>
                </a:moveTo>
                <a:lnTo>
                  <a:pt x="0" y="4572"/>
                </a:lnTo>
                <a:lnTo>
                  <a:pt x="8839187" y="4572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304" y="6707505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0"/>
                </a:moveTo>
                <a:lnTo>
                  <a:pt x="0" y="152400"/>
                </a:lnTo>
                <a:lnTo>
                  <a:pt x="8839187" y="152400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3492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4" y="1905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0"/>
                </a:move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209" y="6393644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0"/>
                </a:moveTo>
                <a:lnTo>
                  <a:pt x="0" y="309372"/>
                </a:lnTo>
                <a:lnTo>
                  <a:pt x="8832341" y="309372"/>
                </a:lnTo>
                <a:lnTo>
                  <a:pt x="8832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356" y="2421254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11430">
            <a:solidFill>
              <a:srgbClr val="E1E1E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4472" y="154304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0"/>
                </a:moveTo>
                <a:lnTo>
                  <a:pt x="0" y="6547104"/>
                </a:ln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9104" y="211645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612" y="255343"/>
                </a:lnTo>
                <a:lnTo>
                  <a:pt x="594067" y="208434"/>
                </a:lnTo>
                <a:lnTo>
                  <a:pt x="575591" y="164697"/>
                </a:lnTo>
                <a:lnTo>
                  <a:pt x="550810" y="124760"/>
                </a:lnTo>
                <a:lnTo>
                  <a:pt x="520350" y="89249"/>
                </a:lnTo>
                <a:lnTo>
                  <a:pt x="484839" y="58789"/>
                </a:lnTo>
                <a:lnTo>
                  <a:pt x="444902" y="34008"/>
                </a:lnTo>
                <a:lnTo>
                  <a:pt x="401165" y="15532"/>
                </a:lnTo>
                <a:lnTo>
                  <a:pt x="354256" y="3987"/>
                </a:lnTo>
                <a:lnTo>
                  <a:pt x="304800" y="0"/>
                </a:lnTo>
                <a:lnTo>
                  <a:pt x="255343" y="3987"/>
                </a:lnTo>
                <a:lnTo>
                  <a:pt x="208434" y="15532"/>
                </a:lnTo>
                <a:lnTo>
                  <a:pt x="164697" y="34008"/>
                </a:lnTo>
                <a:lnTo>
                  <a:pt x="124760" y="58789"/>
                </a:lnTo>
                <a:lnTo>
                  <a:pt x="89249" y="89249"/>
                </a:lnTo>
                <a:lnTo>
                  <a:pt x="58789" y="124760"/>
                </a:lnTo>
                <a:lnTo>
                  <a:pt x="34008" y="164697"/>
                </a:lnTo>
                <a:lnTo>
                  <a:pt x="15532" y="208434"/>
                </a:lnTo>
                <a:lnTo>
                  <a:pt x="3987" y="255343"/>
                </a:lnTo>
                <a:lnTo>
                  <a:pt x="0" y="304800"/>
                </a:lnTo>
                <a:lnTo>
                  <a:pt x="3987" y="354256"/>
                </a:lnTo>
                <a:lnTo>
                  <a:pt x="15532" y="401165"/>
                </a:lnTo>
                <a:lnTo>
                  <a:pt x="34008" y="444902"/>
                </a:lnTo>
                <a:lnTo>
                  <a:pt x="58789" y="484839"/>
                </a:lnTo>
                <a:lnTo>
                  <a:pt x="89249" y="520350"/>
                </a:lnTo>
                <a:lnTo>
                  <a:pt x="124760" y="550810"/>
                </a:lnTo>
                <a:lnTo>
                  <a:pt x="164697" y="575591"/>
                </a:lnTo>
                <a:lnTo>
                  <a:pt x="208434" y="594067"/>
                </a:lnTo>
                <a:lnTo>
                  <a:pt x="255343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4354" y="2211704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419100" y="210311"/>
                </a:moveTo>
                <a:lnTo>
                  <a:pt x="413570" y="162192"/>
                </a:lnTo>
                <a:lnTo>
                  <a:pt x="397817" y="117965"/>
                </a:lnTo>
                <a:lnTo>
                  <a:pt x="373093" y="78910"/>
                </a:lnTo>
                <a:lnTo>
                  <a:pt x="340651" y="46306"/>
                </a:lnTo>
                <a:lnTo>
                  <a:pt x="301745" y="21433"/>
                </a:lnTo>
                <a:lnTo>
                  <a:pt x="257627" y="5571"/>
                </a:lnTo>
                <a:lnTo>
                  <a:pt x="209550" y="0"/>
                </a:lnTo>
                <a:lnTo>
                  <a:pt x="161472" y="5571"/>
                </a:lnTo>
                <a:lnTo>
                  <a:pt x="117354" y="21433"/>
                </a:lnTo>
                <a:lnTo>
                  <a:pt x="78448" y="46306"/>
                </a:lnTo>
                <a:lnTo>
                  <a:pt x="46006" y="78910"/>
                </a:lnTo>
                <a:lnTo>
                  <a:pt x="21282" y="117965"/>
                </a:lnTo>
                <a:lnTo>
                  <a:pt x="5529" y="162192"/>
                </a:lnTo>
                <a:lnTo>
                  <a:pt x="0" y="210311"/>
                </a:lnTo>
                <a:lnTo>
                  <a:pt x="5529" y="258431"/>
                </a:lnTo>
                <a:lnTo>
                  <a:pt x="21282" y="302658"/>
                </a:lnTo>
                <a:lnTo>
                  <a:pt x="46006" y="341713"/>
                </a:lnTo>
                <a:lnTo>
                  <a:pt x="78448" y="374317"/>
                </a:lnTo>
                <a:lnTo>
                  <a:pt x="117354" y="399190"/>
                </a:lnTo>
                <a:lnTo>
                  <a:pt x="161472" y="415052"/>
                </a:lnTo>
                <a:lnTo>
                  <a:pt x="209550" y="420623"/>
                </a:lnTo>
                <a:lnTo>
                  <a:pt x="257627" y="415052"/>
                </a:lnTo>
                <a:lnTo>
                  <a:pt x="301745" y="399190"/>
                </a:lnTo>
                <a:lnTo>
                  <a:pt x="340651" y="374317"/>
                </a:lnTo>
                <a:lnTo>
                  <a:pt x="373093" y="341713"/>
                </a:lnTo>
                <a:lnTo>
                  <a:pt x="397817" y="302658"/>
                </a:lnTo>
                <a:lnTo>
                  <a:pt x="413570" y="258431"/>
                </a:lnTo>
                <a:lnTo>
                  <a:pt x="419100" y="210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9794" y="2186558"/>
            <a:ext cx="468630" cy="471170"/>
          </a:xfrm>
          <a:custGeom>
            <a:avLst/>
            <a:gdLst/>
            <a:ahLst/>
            <a:cxnLst/>
            <a:rect l="l" t="t" r="r" b="b"/>
            <a:pathLst>
              <a:path w="468629" h="471169">
                <a:moveTo>
                  <a:pt x="468426" y="231216"/>
                </a:moveTo>
                <a:lnTo>
                  <a:pt x="457958" y="164239"/>
                </a:lnTo>
                <a:lnTo>
                  <a:pt x="428567" y="102373"/>
                </a:lnTo>
                <a:lnTo>
                  <a:pt x="380007" y="50527"/>
                </a:lnTo>
                <a:lnTo>
                  <a:pt x="312031" y="13611"/>
                </a:lnTo>
                <a:lnTo>
                  <a:pt x="270686" y="2285"/>
                </a:lnTo>
                <a:lnTo>
                  <a:pt x="247064" y="0"/>
                </a:lnTo>
                <a:lnTo>
                  <a:pt x="221156" y="95"/>
                </a:lnTo>
                <a:lnTo>
                  <a:pt x="167578" y="10107"/>
                </a:lnTo>
                <a:lnTo>
                  <a:pt x="129584" y="24808"/>
                </a:lnTo>
                <a:lnTo>
                  <a:pt x="96491" y="44223"/>
                </a:lnTo>
                <a:lnTo>
                  <a:pt x="44946" y="94617"/>
                </a:lnTo>
                <a:lnTo>
                  <a:pt x="12822" y="156144"/>
                </a:lnTo>
                <a:lnTo>
                  <a:pt x="0" y="223657"/>
                </a:lnTo>
                <a:lnTo>
                  <a:pt x="788" y="258051"/>
                </a:lnTo>
                <a:lnTo>
                  <a:pt x="6356" y="292011"/>
                </a:lnTo>
                <a:lnTo>
                  <a:pt x="16689" y="324895"/>
                </a:lnTo>
                <a:lnTo>
                  <a:pt x="17210" y="325971"/>
                </a:lnTo>
                <a:lnTo>
                  <a:pt x="17210" y="252661"/>
                </a:lnTo>
                <a:lnTo>
                  <a:pt x="17259" y="217504"/>
                </a:lnTo>
                <a:lnTo>
                  <a:pt x="33580" y="149158"/>
                </a:lnTo>
                <a:lnTo>
                  <a:pt x="71450" y="88877"/>
                </a:lnTo>
                <a:lnTo>
                  <a:pt x="130936" y="42869"/>
                </a:lnTo>
                <a:lnTo>
                  <a:pt x="168776" y="27217"/>
                </a:lnTo>
                <a:lnTo>
                  <a:pt x="212012" y="17525"/>
                </a:lnTo>
                <a:lnTo>
                  <a:pt x="222680" y="16814"/>
                </a:lnTo>
                <a:lnTo>
                  <a:pt x="247064" y="16872"/>
                </a:lnTo>
                <a:lnTo>
                  <a:pt x="308961" y="30561"/>
                </a:lnTo>
                <a:lnTo>
                  <a:pt x="344918" y="47320"/>
                </a:lnTo>
                <a:lnTo>
                  <a:pt x="400951" y="93763"/>
                </a:lnTo>
                <a:lnTo>
                  <a:pt x="436164" y="152741"/>
                </a:lnTo>
                <a:lnTo>
                  <a:pt x="450984" y="218616"/>
                </a:lnTo>
                <a:lnTo>
                  <a:pt x="450984" y="325288"/>
                </a:lnTo>
                <a:lnTo>
                  <a:pt x="460218" y="298393"/>
                </a:lnTo>
                <a:lnTo>
                  <a:pt x="466642" y="265086"/>
                </a:lnTo>
                <a:lnTo>
                  <a:pt x="468426" y="231216"/>
                </a:lnTo>
                <a:close/>
              </a:path>
              <a:path w="468629" h="471169">
                <a:moveTo>
                  <a:pt x="450984" y="325288"/>
                </a:moveTo>
                <a:lnTo>
                  <a:pt x="450984" y="218616"/>
                </a:lnTo>
                <a:lnTo>
                  <a:pt x="450880" y="252379"/>
                </a:lnTo>
                <a:lnTo>
                  <a:pt x="445838" y="285752"/>
                </a:lnTo>
                <a:lnTo>
                  <a:pt x="421134" y="348534"/>
                </a:lnTo>
                <a:lnTo>
                  <a:pt x="377349" y="401254"/>
                </a:lnTo>
                <a:lnTo>
                  <a:pt x="314860" y="438347"/>
                </a:lnTo>
                <a:lnTo>
                  <a:pt x="276741" y="449263"/>
                </a:lnTo>
                <a:lnTo>
                  <a:pt x="234872" y="454064"/>
                </a:lnTo>
                <a:lnTo>
                  <a:pt x="221156" y="454050"/>
                </a:lnTo>
                <a:lnTo>
                  <a:pt x="168088" y="443531"/>
                </a:lnTo>
                <a:lnTo>
                  <a:pt x="130329" y="427734"/>
                </a:lnTo>
                <a:lnTo>
                  <a:pt x="97972" y="406791"/>
                </a:lnTo>
                <a:lnTo>
                  <a:pt x="49464" y="352643"/>
                </a:lnTo>
                <a:lnTo>
                  <a:pt x="22560" y="287432"/>
                </a:lnTo>
                <a:lnTo>
                  <a:pt x="17210" y="252661"/>
                </a:lnTo>
                <a:lnTo>
                  <a:pt x="17210" y="325971"/>
                </a:lnTo>
                <a:lnTo>
                  <a:pt x="51588" y="384862"/>
                </a:lnTo>
                <a:lnTo>
                  <a:pt x="105363" y="432804"/>
                </a:lnTo>
                <a:lnTo>
                  <a:pt x="139292" y="450658"/>
                </a:lnTo>
                <a:lnTo>
                  <a:pt x="177895" y="463576"/>
                </a:lnTo>
                <a:lnTo>
                  <a:pt x="221156" y="470915"/>
                </a:lnTo>
                <a:lnTo>
                  <a:pt x="245540" y="470915"/>
                </a:lnTo>
                <a:lnTo>
                  <a:pt x="287963" y="464210"/>
                </a:lnTo>
                <a:lnTo>
                  <a:pt x="325994" y="452032"/>
                </a:lnTo>
                <a:lnTo>
                  <a:pt x="388756" y="413711"/>
                </a:lnTo>
                <a:lnTo>
                  <a:pt x="433579" y="360861"/>
                </a:lnTo>
                <a:lnTo>
                  <a:pt x="449187" y="330523"/>
                </a:lnTo>
                <a:lnTo>
                  <a:pt x="450984" y="325288"/>
                </a:lnTo>
                <a:close/>
              </a:path>
              <a:path w="468629" h="471169">
                <a:moveTo>
                  <a:pt x="434578" y="245430"/>
                </a:moveTo>
                <a:lnTo>
                  <a:pt x="426672" y="177168"/>
                </a:lnTo>
                <a:lnTo>
                  <a:pt x="395935" y="114808"/>
                </a:lnTo>
                <a:lnTo>
                  <a:pt x="342022" y="65355"/>
                </a:lnTo>
                <a:lnTo>
                  <a:pt x="306268" y="47657"/>
                </a:lnTo>
                <a:lnTo>
                  <a:pt x="264590" y="35813"/>
                </a:lnTo>
                <a:lnTo>
                  <a:pt x="222680" y="33586"/>
                </a:lnTo>
                <a:lnTo>
                  <a:pt x="213536" y="34289"/>
                </a:lnTo>
                <a:lnTo>
                  <a:pt x="172686" y="43774"/>
                </a:lnTo>
                <a:lnTo>
                  <a:pt x="137120" y="58871"/>
                </a:lnTo>
                <a:lnTo>
                  <a:pt x="81762" y="102833"/>
                </a:lnTo>
                <a:lnTo>
                  <a:pt x="47301" y="160043"/>
                </a:lnTo>
                <a:lnTo>
                  <a:pt x="33580" y="224366"/>
                </a:lnTo>
                <a:lnTo>
                  <a:pt x="34446" y="257278"/>
                </a:lnTo>
                <a:lnTo>
                  <a:pt x="40438" y="289668"/>
                </a:lnTo>
                <a:lnTo>
                  <a:pt x="51191" y="319810"/>
                </a:lnTo>
                <a:lnTo>
                  <a:pt x="51191" y="219187"/>
                </a:lnTo>
                <a:lnTo>
                  <a:pt x="56922" y="185934"/>
                </a:lnTo>
                <a:lnTo>
                  <a:pt x="85944" y="124827"/>
                </a:lnTo>
                <a:lnTo>
                  <a:pt x="138398" y="77492"/>
                </a:lnTo>
                <a:lnTo>
                  <a:pt x="173416" y="61453"/>
                </a:lnTo>
                <a:lnTo>
                  <a:pt x="214298" y="51815"/>
                </a:lnTo>
                <a:lnTo>
                  <a:pt x="224966" y="50990"/>
                </a:lnTo>
                <a:lnTo>
                  <a:pt x="233348" y="50291"/>
                </a:lnTo>
                <a:lnTo>
                  <a:pt x="242492" y="51053"/>
                </a:lnTo>
                <a:lnTo>
                  <a:pt x="252398" y="51053"/>
                </a:lnTo>
                <a:lnTo>
                  <a:pt x="261542" y="52577"/>
                </a:lnTo>
                <a:lnTo>
                  <a:pt x="302989" y="64593"/>
                </a:lnTo>
                <a:lnTo>
                  <a:pt x="337932" y="82851"/>
                </a:lnTo>
                <a:lnTo>
                  <a:pt x="388610" y="133980"/>
                </a:lnTo>
                <a:lnTo>
                  <a:pt x="414182" y="197746"/>
                </a:lnTo>
                <a:lnTo>
                  <a:pt x="417744" y="231798"/>
                </a:lnTo>
                <a:lnTo>
                  <a:pt x="417744" y="317059"/>
                </a:lnTo>
                <a:lnTo>
                  <a:pt x="419998" y="312588"/>
                </a:lnTo>
                <a:lnTo>
                  <a:pt x="430077" y="279585"/>
                </a:lnTo>
                <a:lnTo>
                  <a:pt x="434578" y="245430"/>
                </a:lnTo>
                <a:close/>
              </a:path>
              <a:path w="468629" h="471169">
                <a:moveTo>
                  <a:pt x="417744" y="317059"/>
                </a:moveTo>
                <a:lnTo>
                  <a:pt x="417744" y="231798"/>
                </a:lnTo>
                <a:lnTo>
                  <a:pt x="415258" y="265925"/>
                </a:lnTo>
                <a:lnTo>
                  <a:pt x="406798" y="299102"/>
                </a:lnTo>
                <a:lnTo>
                  <a:pt x="372266" y="358488"/>
                </a:lnTo>
                <a:lnTo>
                  <a:pt x="314755" y="401736"/>
                </a:lnTo>
                <a:lnTo>
                  <a:pt x="277572" y="414738"/>
                </a:lnTo>
                <a:lnTo>
                  <a:pt x="234872" y="420623"/>
                </a:lnTo>
                <a:lnTo>
                  <a:pt x="224966" y="419861"/>
                </a:lnTo>
                <a:lnTo>
                  <a:pt x="215822" y="419861"/>
                </a:lnTo>
                <a:lnTo>
                  <a:pt x="174800" y="410333"/>
                </a:lnTo>
                <a:lnTo>
                  <a:pt x="139615" y="394388"/>
                </a:lnTo>
                <a:lnTo>
                  <a:pt x="86763" y="347193"/>
                </a:lnTo>
                <a:lnTo>
                  <a:pt x="57283" y="286163"/>
                </a:lnTo>
                <a:lnTo>
                  <a:pt x="51191" y="219187"/>
                </a:lnTo>
                <a:lnTo>
                  <a:pt x="51191" y="319810"/>
                </a:lnTo>
                <a:lnTo>
                  <a:pt x="88963" y="376042"/>
                </a:lnTo>
                <a:lnTo>
                  <a:pt x="146573" y="416959"/>
                </a:lnTo>
                <a:lnTo>
                  <a:pt x="182896" y="430118"/>
                </a:lnTo>
                <a:lnTo>
                  <a:pt x="224204" y="437387"/>
                </a:lnTo>
                <a:lnTo>
                  <a:pt x="244778" y="437387"/>
                </a:lnTo>
                <a:lnTo>
                  <a:pt x="287426" y="429683"/>
                </a:lnTo>
                <a:lnTo>
                  <a:pt x="324754" y="415572"/>
                </a:lnTo>
                <a:lnTo>
                  <a:pt x="383275" y="371638"/>
                </a:lnTo>
                <a:lnTo>
                  <a:pt x="404383" y="343564"/>
                </a:lnTo>
                <a:lnTo>
                  <a:pt x="417744" y="317059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22248" y="1582777"/>
            <a:ext cx="677875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Метакогнитивная</a:t>
            </a:r>
            <a:r>
              <a:rPr sz="3600" spc="3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терапия</a:t>
            </a:r>
            <a:endParaRPr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89720" y="3064382"/>
            <a:ext cx="3863480" cy="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Терапевтический модуль</a:t>
            </a:r>
            <a:r>
              <a:rPr sz="1800" b="1" spc="229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1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905" algn="ctr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Сопереживание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1352252"/>
            <a:ext cx="8229600" cy="1774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почесывает свой </a:t>
            </a:r>
            <a:r>
              <a:rPr sz="1800" spc="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нос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445"/>
              </a:spcBef>
            </a:pPr>
            <a:r>
              <a:rPr sz="1800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Почему?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Зуд в носу,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указывает на унизительный жест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некоторых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культурах),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лож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sz="1800" spc="3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смущение?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 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помочь </a:t>
            </a:r>
            <a:r>
              <a:rPr sz="18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ответить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de-DE" b="1" spc="3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вопрос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45533"/>
          </a:xfrm>
          <a:prstGeom prst="rect">
            <a:avLst/>
          </a:prstGeom>
        </p:spPr>
        <p:txBody>
          <a:bodyPr vert="horz" wrap="square" lIns="0" tIns="235457" rIns="0" bIns="0" rtlCol="0">
            <a:spAutoFit/>
          </a:bodyPr>
          <a:lstStyle/>
          <a:p>
            <a:pPr marL="1910080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Мимика и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</a:t>
            </a:r>
            <a:r>
              <a:rPr spc="36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неоднозначны!</a:t>
            </a:r>
          </a:p>
        </p:txBody>
      </p:sp>
      <p:sp>
        <p:nvSpPr>
          <p:cNvPr id="4" name="object 4"/>
          <p:cNvSpPr/>
          <p:nvPr/>
        </p:nvSpPr>
        <p:spPr>
          <a:xfrm>
            <a:off x="3491103" y="3718178"/>
            <a:ext cx="1917954" cy="2879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400" y="6695632"/>
            <a:ext cx="157353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(“Cristian </a:t>
            </a:r>
            <a:r>
              <a:rPr sz="800" i="1" dirty="0">
                <a:latin typeface="Verdana"/>
                <a:cs typeface="Verdana"/>
              </a:rPr>
              <a:t>Mino” </a:t>
            </a:r>
            <a:r>
              <a:rPr sz="800" i="1" spc="-5" dirty="0">
                <a:latin typeface="Verdana"/>
                <a:cs typeface="Verdana"/>
              </a:rPr>
              <a:t>by</a:t>
            </a:r>
            <a:r>
              <a:rPr sz="800" i="1" spc="260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Julianrod)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385" y="1327388"/>
            <a:ext cx="7129780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 </a:t>
            </a: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помочь ответить на </a:t>
            </a:r>
            <a:r>
              <a:rPr sz="1800" b="1" spc="3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вопрос?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0045" indent="-34734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0045" algn="l"/>
                <a:tab pos="36068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Знания о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</a:t>
            </a:r>
            <a:r>
              <a:rPr sz="1800" spc="2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простудился?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0045" indent="-347345">
              <a:lnSpc>
                <a:spcPct val="100000"/>
              </a:lnSpc>
              <a:spcBef>
                <a:spcPts val="44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0045" algn="l"/>
                <a:tab pos="360680" algn="l"/>
              </a:tabLst>
            </a:pP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Предусмотрение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ситуации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человека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аллергия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z="1800" spc="4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пыль?</a:t>
            </a:r>
          </a:p>
          <a:p>
            <a:pPr marL="360045" marR="104775" indent="-347345">
              <a:lnSpc>
                <a:spcPct val="100000"/>
              </a:lnSpc>
              <a:spcBef>
                <a:spcPts val="434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0680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Самонаблюдение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каких ситуациях я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прикасаюсь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носу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будьте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осторожны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следует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делать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преждевременны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выводы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других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исходя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 собственного 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опыта!)</a:t>
            </a:r>
          </a:p>
          <a:p>
            <a:pPr marL="360045" marR="5080" indent="-347345">
              <a:lnSpc>
                <a:spcPct val="100000"/>
              </a:lnSpc>
              <a:spcBef>
                <a:spcPts val="434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0045" algn="l"/>
                <a:tab pos="36068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 лица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мимика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человека усталый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вид, задумчивое  лицо и</a:t>
            </a:r>
            <a:r>
              <a:rPr sz="18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т.д.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91401" y="4346659"/>
            <a:ext cx="1597532" cy="22512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45533"/>
          </a:xfrm>
          <a:prstGeom prst="rect">
            <a:avLst/>
          </a:prstGeom>
        </p:spPr>
        <p:txBody>
          <a:bodyPr vert="horz" wrap="square" lIns="0" tIns="235457" rIns="0" bIns="0" rtlCol="0">
            <a:spAutoFit/>
          </a:bodyPr>
          <a:lstStyle/>
          <a:p>
            <a:pPr marL="1910080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Мимика и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</a:t>
            </a:r>
            <a:r>
              <a:rPr spc="36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неоднозначны!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400" y="6695632"/>
            <a:ext cx="157353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(“Cristian </a:t>
            </a:r>
            <a:r>
              <a:rPr sz="800" i="1" dirty="0">
                <a:latin typeface="Verdana"/>
                <a:cs typeface="Verdana"/>
              </a:rPr>
              <a:t>Mino” </a:t>
            </a:r>
            <a:r>
              <a:rPr sz="800" i="1" spc="-5" dirty="0">
                <a:latin typeface="Verdana"/>
                <a:cs typeface="Verdana"/>
              </a:rPr>
              <a:t>by</a:t>
            </a:r>
            <a:r>
              <a:rPr sz="800" i="1" spc="260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Julianrod)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475148"/>
            <a:ext cx="8557895" cy="4141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76680">
              <a:lnSpc>
                <a:spcPct val="1202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Исследования показывают,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многие [</a:t>
            </a:r>
            <a:r>
              <a:rPr sz="1800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</a:t>
            </a:r>
            <a:r>
              <a:rPr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все!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люди,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страдающие  психическими заболеваниями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</a:t>
            </a:r>
            <a:r>
              <a:rPr lang="de-DE" spc="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0035" indent="-26733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2800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Иногда имеют проблемы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оценки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выражения чувств других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людей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радость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sz="1800" spc="-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грусть).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0035" marR="5080" indent="-26733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2800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всех ситуациях могут распознать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понять, почему другие люди ведут себя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определенным</a:t>
            </a:r>
            <a:r>
              <a:rPr sz="1800" spc="1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образом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0035" marR="5080" indent="-26733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280035" algn="l"/>
              </a:tabLst>
            </a:pPr>
            <a:endParaRPr lang="de-DE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0035" marR="5080" indent="-267335">
              <a:buClr>
                <a:srgbClr val="8DADAE"/>
              </a:buClr>
              <a:buSzPct val="83333"/>
              <a:buFont typeface="Verdana"/>
              <a:buChar char="o"/>
              <a:tabLst>
                <a:tab pos="280035" algn="l"/>
              </a:tabLst>
            </a:pP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правило, чрезмерно уверены в ложных выводах (напр., что кто-то в поезде враждебно наблюдает за ними).</a:t>
            </a:r>
          </a:p>
          <a:p>
            <a:pPr marL="280035" marR="5080" indent="-26733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280035" algn="l"/>
              </a:tabLst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79375"/>
            <a:ext cx="9144000" cy="493980"/>
          </a:xfrm>
          <a:prstGeom prst="rect">
            <a:avLst/>
          </a:prstGeom>
        </p:spPr>
        <p:txBody>
          <a:bodyPr vert="horz" wrap="square" lIns="0" tIns="184403" rIns="0" bIns="0" rtlCol="0">
            <a:spAutoFit/>
          </a:bodyPr>
          <a:lstStyle/>
          <a:p>
            <a:pPr marL="309245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Какой в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этом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смысл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916" y="1450975"/>
            <a:ext cx="8300084" cy="3963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69060" indent="-635">
              <a:lnSpc>
                <a:spcPct val="1206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Ощущение постоянной угрозы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приводит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искаженному восприятию  других</a:t>
            </a:r>
            <a:r>
              <a:rPr sz="1800" spc="1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людей/ситуаций: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244475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Печальное выражение лица друга неверно интерпретируется как притворная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симпатия.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8DADAE"/>
              </a:buClr>
              <a:buFont typeface="Verdana"/>
              <a:buChar char="o"/>
            </a:pPr>
            <a:endParaRPr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Частый взгляд на часы друга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разговора интерпретируется как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полное 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безразличие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Предложение помощи продавца в магазине </a:t>
            </a:r>
            <a:r>
              <a:rPr lang="ru-RU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интерпретируется как  </a:t>
            </a:r>
            <a:r>
              <a:rPr lang="ru-RU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подозрение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Вас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возможной краже  товара.</a:t>
            </a:r>
          </a:p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endParaRPr lang="de-DE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578" y="6231254"/>
            <a:ext cx="336804" cy="3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Group 13"/>
          <p:cNvGrpSpPr>
            <a:grpSpLocks/>
          </p:cNvGrpSpPr>
          <p:nvPr/>
        </p:nvGrpSpPr>
        <p:grpSpPr bwMode="auto">
          <a:xfrm>
            <a:off x="0" y="6167432"/>
            <a:ext cx="2339976" cy="536574"/>
            <a:chOff x="0" y="3957"/>
            <a:chExt cx="1474" cy="338"/>
          </a:xfrm>
        </p:grpSpPr>
        <p:sp>
          <p:nvSpPr>
            <p:cNvPr id="13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4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14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7.1</a:t>
              </a:r>
              <a:endParaRPr lang="de-DE" altLang="de-DE" sz="1200" i="1" dirty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31929"/>
            <a:ext cx="9128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Как проблемы распознания эмоций могут повлиять на ошибочные  интерпретации во время психоза: примеры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4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Пожалуйста, назовите основные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эмоции/чувства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человека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212431" y="3039761"/>
            <a:ext cx="71913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</a:pPr>
            <a:r>
              <a:rPr lang="de-DE" altLang="de-DE" dirty="0">
                <a:solidFill>
                  <a:srgbClr val="D16349"/>
                </a:solidFill>
                <a:cs typeface="Times New Roman" pitchFamily="18" charset="0"/>
              </a:rPr>
              <a:t>???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1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5862" y="1945005"/>
            <a:ext cx="2346338" cy="3203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радость</a:t>
            </a: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сюрприз</a:t>
            </a:r>
          </a:p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траур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гнев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отвращение</a:t>
            </a:r>
          </a:p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</a:t>
            </a:r>
          </a:p>
          <a:p>
            <a:pPr marL="355600" indent="-342900">
              <a:lnSpc>
                <a:spcPct val="100000"/>
              </a:lnSpc>
              <a:spcBef>
                <a:spcPts val="114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54965" algn="l"/>
                <a:tab pos="3556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вина/стыд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Пожалуйста, назовите основные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эмоции/чувства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человека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1858" y="1444454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7515" y="1458856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4530" y="1458856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841" y="3835611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00113" y="3835611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2582" y="3835611"/>
            <a:ext cx="4013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/>
                <a:cs typeface="Verdana"/>
              </a:rPr>
              <a:t>???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7382" y="1822407"/>
            <a:ext cx="2527554" cy="1895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69292" y="1874984"/>
            <a:ext cx="2670048" cy="17846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5352" y="1865757"/>
            <a:ext cx="2400300" cy="17998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7808" y="4216527"/>
            <a:ext cx="1444752" cy="21671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3893" y="4222708"/>
            <a:ext cx="2281427" cy="2183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4097" y="4223384"/>
            <a:ext cx="2592323" cy="2208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0" y="3175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Иногда легко распознать что происходит внутри человека, особенно, если у  Вас есть дополнительная  информация...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7382" y="1822407"/>
            <a:ext cx="2527554" cy="1895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69292" y="1874984"/>
            <a:ext cx="2670048" cy="17846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5352" y="1865757"/>
            <a:ext cx="2400300" cy="17998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7808" y="4216527"/>
            <a:ext cx="1444752" cy="21671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33893" y="4222708"/>
            <a:ext cx="2281427" cy="2183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14097" y="4223384"/>
            <a:ext cx="2592323" cy="2208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8200" y="1451059"/>
            <a:ext cx="16002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отвращение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9393" y="1452761"/>
            <a:ext cx="9937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радость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6905" y="1452761"/>
            <a:ext cx="7196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401" y="3917260"/>
            <a:ext cx="109306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сюрприз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06532" y="3878206"/>
            <a:ext cx="7940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траур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75053" y="3911811"/>
            <a:ext cx="77355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гнев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2" y="6679566"/>
            <a:ext cx="6781165" cy="1797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10"/>
              </a:lnSpc>
            </a:pPr>
            <a:r>
              <a:rPr sz="700" i="1" spc="-5" dirty="0">
                <a:latin typeface="Verdana"/>
                <a:cs typeface="Verdana"/>
              </a:rPr>
              <a:t>(f.l.t.r..: above: “That‘s </a:t>
            </a:r>
            <a:r>
              <a:rPr sz="700" i="1" dirty="0">
                <a:latin typeface="Verdana"/>
                <a:cs typeface="Verdana"/>
              </a:rPr>
              <a:t>as </a:t>
            </a:r>
            <a:r>
              <a:rPr sz="700" i="1" spc="-5" dirty="0">
                <a:latin typeface="Verdana"/>
                <a:cs typeface="Verdana"/>
              </a:rPr>
              <a:t>close </a:t>
            </a:r>
            <a:r>
              <a:rPr sz="700" i="1" dirty="0">
                <a:latin typeface="Verdana"/>
                <a:cs typeface="Verdana"/>
              </a:rPr>
              <a:t>as I </a:t>
            </a:r>
            <a:r>
              <a:rPr sz="700" i="1" spc="-5" dirty="0">
                <a:latin typeface="Verdana"/>
                <a:cs typeface="Verdana"/>
              </a:rPr>
              <a:t>could get it to my mouth </a:t>
            </a:r>
            <a:r>
              <a:rPr sz="700" i="1" dirty="0">
                <a:latin typeface="Verdana"/>
                <a:cs typeface="Verdana"/>
              </a:rPr>
              <a:t>for </a:t>
            </a:r>
            <a:r>
              <a:rPr sz="700" i="1" spc="-5" dirty="0">
                <a:latin typeface="Verdana"/>
                <a:cs typeface="Verdana"/>
              </a:rPr>
              <a:t>the photo.” </a:t>
            </a:r>
            <a:r>
              <a:rPr sz="700" i="1" dirty="0">
                <a:latin typeface="Verdana"/>
                <a:cs typeface="Verdana"/>
              </a:rPr>
              <a:t>by </a:t>
            </a:r>
            <a:r>
              <a:rPr sz="700" i="1" spc="-5" dirty="0">
                <a:latin typeface="Verdana"/>
                <a:cs typeface="Verdana"/>
              </a:rPr>
              <a:t>ericskiff; “happy couple” </a:t>
            </a:r>
            <a:r>
              <a:rPr sz="700" i="1" dirty="0">
                <a:latin typeface="Verdana"/>
                <a:cs typeface="Verdana"/>
              </a:rPr>
              <a:t>by </a:t>
            </a:r>
            <a:r>
              <a:rPr sz="700" i="1" spc="-5" dirty="0">
                <a:latin typeface="Verdana"/>
                <a:cs typeface="Verdana"/>
              </a:rPr>
              <a:t>kthypryn; “July wasn‘t really scared…” </a:t>
            </a:r>
            <a:r>
              <a:rPr sz="700" i="1" dirty="0">
                <a:latin typeface="Verdana"/>
                <a:cs typeface="Verdana"/>
              </a:rPr>
              <a:t>by  </a:t>
            </a:r>
            <a:r>
              <a:rPr sz="700" i="1" spc="-5" dirty="0">
                <a:latin typeface="Verdana"/>
                <a:cs typeface="Verdana"/>
              </a:rPr>
              <a:t>OctopusHat; below: “Now that's what </a:t>
            </a:r>
            <a:r>
              <a:rPr sz="700" i="1" dirty="0">
                <a:latin typeface="Verdana"/>
                <a:cs typeface="Verdana"/>
              </a:rPr>
              <a:t>I </a:t>
            </a:r>
            <a:r>
              <a:rPr sz="700" i="1" spc="-5" dirty="0">
                <a:latin typeface="Verdana"/>
                <a:cs typeface="Verdana"/>
              </a:rPr>
              <a:t>call </a:t>
            </a:r>
            <a:r>
              <a:rPr sz="700" i="1" dirty="0">
                <a:latin typeface="Verdana"/>
                <a:cs typeface="Verdana"/>
              </a:rPr>
              <a:t>a </a:t>
            </a:r>
            <a:r>
              <a:rPr sz="700" i="1" spc="-5" dirty="0">
                <a:latin typeface="Verdana"/>
                <a:cs typeface="Verdana"/>
              </a:rPr>
              <a:t>gift!” </a:t>
            </a:r>
            <a:r>
              <a:rPr sz="700" i="1" dirty="0">
                <a:latin typeface="Verdana"/>
                <a:cs typeface="Verdana"/>
              </a:rPr>
              <a:t>by </a:t>
            </a:r>
            <a:r>
              <a:rPr sz="700" i="1" spc="-5" dirty="0">
                <a:latin typeface="Verdana"/>
                <a:cs typeface="Verdana"/>
              </a:rPr>
              <a:t>billaday; “Danilo's </a:t>
            </a:r>
            <a:r>
              <a:rPr sz="700" i="1" dirty="0">
                <a:latin typeface="Verdana"/>
                <a:cs typeface="Verdana"/>
              </a:rPr>
              <a:t>Wake” by </a:t>
            </a:r>
            <a:r>
              <a:rPr sz="700" i="1" spc="-10" dirty="0">
                <a:latin typeface="Verdana"/>
                <a:cs typeface="Verdana"/>
              </a:rPr>
              <a:t>emilio </a:t>
            </a:r>
            <a:r>
              <a:rPr sz="700" i="1" spc="-5" dirty="0">
                <a:latin typeface="Verdana"/>
                <a:cs typeface="Verdana"/>
              </a:rPr>
              <a:t>labrador; </a:t>
            </a:r>
            <a:r>
              <a:rPr sz="700" i="1" dirty="0">
                <a:latin typeface="Verdana"/>
                <a:cs typeface="Verdana"/>
              </a:rPr>
              <a:t>“angry </a:t>
            </a:r>
            <a:r>
              <a:rPr sz="700" i="1" spc="-10" dirty="0">
                <a:latin typeface="Verdana"/>
                <a:cs typeface="Verdana"/>
              </a:rPr>
              <a:t>chinese </a:t>
            </a:r>
            <a:r>
              <a:rPr sz="700" i="1" spc="-5" dirty="0">
                <a:latin typeface="Verdana"/>
                <a:cs typeface="Verdana"/>
              </a:rPr>
              <a:t>people in piazza navona” </a:t>
            </a:r>
            <a:r>
              <a:rPr sz="700" i="1" dirty="0">
                <a:latin typeface="Verdana"/>
                <a:cs typeface="Verdana"/>
              </a:rPr>
              <a:t>by</a:t>
            </a:r>
            <a:r>
              <a:rPr sz="700" i="1" spc="215" dirty="0">
                <a:latin typeface="Verdana"/>
                <a:cs typeface="Verdana"/>
              </a:rPr>
              <a:t> </a:t>
            </a:r>
            <a:r>
              <a:rPr sz="700" i="1" spc="-5" dirty="0">
                <a:latin typeface="Verdana"/>
                <a:cs typeface="Verdana"/>
              </a:rPr>
              <a:t>cking)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0" y="3175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Иногда легко распознать что происходит внутри человека, особенно, если у  Вас есть дополнительная  информация...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6025" y="1990725"/>
            <a:ext cx="2095500" cy="15735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80207" y="2528019"/>
            <a:ext cx="721360" cy="360045"/>
          </a:xfrm>
          <a:custGeom>
            <a:avLst/>
            <a:gdLst/>
            <a:ahLst/>
            <a:cxnLst/>
            <a:rect l="l" t="t" r="r" b="b"/>
            <a:pathLst>
              <a:path w="721360" h="360044">
                <a:moveTo>
                  <a:pt x="360425" y="0"/>
                </a:moveTo>
                <a:lnTo>
                  <a:pt x="295685" y="2880"/>
                </a:lnTo>
                <a:lnTo>
                  <a:pt x="234732" y="11192"/>
                </a:lnTo>
                <a:lnTo>
                  <a:pt x="178590" y="24440"/>
                </a:lnTo>
                <a:lnTo>
                  <a:pt x="128280" y="42128"/>
                </a:lnTo>
                <a:lnTo>
                  <a:pt x="84825" y="63761"/>
                </a:lnTo>
                <a:lnTo>
                  <a:pt x="49247" y="88843"/>
                </a:lnTo>
                <a:lnTo>
                  <a:pt x="22569" y="116879"/>
                </a:lnTo>
                <a:lnTo>
                  <a:pt x="0" y="179832"/>
                </a:lnTo>
                <a:lnTo>
                  <a:pt x="5812" y="212289"/>
                </a:lnTo>
                <a:lnTo>
                  <a:pt x="49247" y="270820"/>
                </a:lnTo>
                <a:lnTo>
                  <a:pt x="84825" y="295902"/>
                </a:lnTo>
                <a:lnTo>
                  <a:pt x="128280" y="317535"/>
                </a:lnTo>
                <a:lnTo>
                  <a:pt x="178590" y="335223"/>
                </a:lnTo>
                <a:lnTo>
                  <a:pt x="234732" y="348471"/>
                </a:lnTo>
                <a:lnTo>
                  <a:pt x="295685" y="356783"/>
                </a:lnTo>
                <a:lnTo>
                  <a:pt x="360425" y="359664"/>
                </a:lnTo>
                <a:lnTo>
                  <a:pt x="425166" y="356783"/>
                </a:lnTo>
                <a:lnTo>
                  <a:pt x="486119" y="348471"/>
                </a:lnTo>
                <a:lnTo>
                  <a:pt x="542261" y="335223"/>
                </a:lnTo>
                <a:lnTo>
                  <a:pt x="592571" y="317535"/>
                </a:lnTo>
                <a:lnTo>
                  <a:pt x="636026" y="295902"/>
                </a:lnTo>
                <a:lnTo>
                  <a:pt x="671604" y="270820"/>
                </a:lnTo>
                <a:lnTo>
                  <a:pt x="698282" y="242784"/>
                </a:lnTo>
                <a:lnTo>
                  <a:pt x="720851" y="179831"/>
                </a:lnTo>
                <a:lnTo>
                  <a:pt x="715039" y="147374"/>
                </a:lnTo>
                <a:lnTo>
                  <a:pt x="671604" y="88843"/>
                </a:lnTo>
                <a:lnTo>
                  <a:pt x="636026" y="63761"/>
                </a:lnTo>
                <a:lnTo>
                  <a:pt x="592571" y="42128"/>
                </a:lnTo>
                <a:lnTo>
                  <a:pt x="542261" y="24440"/>
                </a:lnTo>
                <a:lnTo>
                  <a:pt x="486119" y="11192"/>
                </a:lnTo>
                <a:lnTo>
                  <a:pt x="425166" y="2880"/>
                </a:lnTo>
                <a:lnTo>
                  <a:pt x="360425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62200" y="4859377"/>
            <a:ext cx="452621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8140"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сюрприз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 можно легко  перепутать: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глаза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широко</a:t>
            </a:r>
            <a:r>
              <a:rPr lang="de-DE" spc="2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раскрыты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6" name="object 6"/>
          <p:cNvSpPr/>
          <p:nvPr/>
        </p:nvSpPr>
        <p:spPr>
          <a:xfrm>
            <a:off x="397382" y="1991486"/>
            <a:ext cx="2095500" cy="1571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3907" y="1991486"/>
            <a:ext cx="4104131" cy="15712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2013" y="3686259"/>
            <a:ext cx="117067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Радость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1800" y="3686259"/>
            <a:ext cx="12784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Сюрприз</a:t>
            </a:r>
            <a:r>
              <a:rPr sz="1800" spc="-5" dirty="0">
                <a:latin typeface="Arial"/>
                <a:cs typeface="Arial"/>
              </a:rPr>
              <a:t>?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59890" y="3680086"/>
            <a:ext cx="17171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Отвращение?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9416" y="3686259"/>
            <a:ext cx="103638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</a:t>
            </a:r>
            <a:r>
              <a:rPr sz="1800" spc="-5" dirty="0" smtClean="0">
                <a:latin typeface="Arial"/>
                <a:cs typeface="Arial"/>
              </a:rPr>
              <a:t>?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96531" y="2491358"/>
            <a:ext cx="721360" cy="360680"/>
          </a:xfrm>
          <a:custGeom>
            <a:avLst/>
            <a:gdLst/>
            <a:ahLst/>
            <a:cxnLst/>
            <a:rect l="l" t="t" r="r" b="b"/>
            <a:pathLst>
              <a:path w="721359" h="360680">
                <a:moveTo>
                  <a:pt x="360425" y="0"/>
                </a:moveTo>
                <a:lnTo>
                  <a:pt x="295685" y="2880"/>
                </a:lnTo>
                <a:lnTo>
                  <a:pt x="234732" y="11192"/>
                </a:lnTo>
                <a:lnTo>
                  <a:pt x="178590" y="24440"/>
                </a:lnTo>
                <a:lnTo>
                  <a:pt x="128280" y="42128"/>
                </a:lnTo>
                <a:lnTo>
                  <a:pt x="84825" y="63761"/>
                </a:lnTo>
                <a:lnTo>
                  <a:pt x="49247" y="88843"/>
                </a:lnTo>
                <a:lnTo>
                  <a:pt x="22569" y="116879"/>
                </a:lnTo>
                <a:lnTo>
                  <a:pt x="0" y="179832"/>
                </a:lnTo>
                <a:lnTo>
                  <a:pt x="5812" y="212315"/>
                </a:lnTo>
                <a:lnTo>
                  <a:pt x="49247" y="271017"/>
                </a:lnTo>
                <a:lnTo>
                  <a:pt x="84825" y="296220"/>
                </a:lnTo>
                <a:lnTo>
                  <a:pt x="128280" y="317979"/>
                </a:lnTo>
                <a:lnTo>
                  <a:pt x="178590" y="335788"/>
                </a:lnTo>
                <a:lnTo>
                  <a:pt x="234732" y="349137"/>
                </a:lnTo>
                <a:lnTo>
                  <a:pt x="295685" y="357519"/>
                </a:lnTo>
                <a:lnTo>
                  <a:pt x="360425" y="360426"/>
                </a:lnTo>
                <a:lnTo>
                  <a:pt x="425166" y="357519"/>
                </a:lnTo>
                <a:lnTo>
                  <a:pt x="486119" y="349137"/>
                </a:lnTo>
                <a:lnTo>
                  <a:pt x="542261" y="335788"/>
                </a:lnTo>
                <a:lnTo>
                  <a:pt x="592571" y="317979"/>
                </a:lnTo>
                <a:lnTo>
                  <a:pt x="636026" y="296220"/>
                </a:lnTo>
                <a:lnTo>
                  <a:pt x="671604" y="271017"/>
                </a:lnTo>
                <a:lnTo>
                  <a:pt x="698282" y="242880"/>
                </a:lnTo>
                <a:lnTo>
                  <a:pt x="720851" y="179831"/>
                </a:lnTo>
                <a:lnTo>
                  <a:pt x="715039" y="147374"/>
                </a:lnTo>
                <a:lnTo>
                  <a:pt x="671604" y="88843"/>
                </a:lnTo>
                <a:lnTo>
                  <a:pt x="636026" y="63761"/>
                </a:lnTo>
                <a:lnTo>
                  <a:pt x="592571" y="42128"/>
                </a:lnTo>
                <a:lnTo>
                  <a:pt x="542261" y="24440"/>
                </a:lnTo>
                <a:lnTo>
                  <a:pt x="486119" y="11192"/>
                </a:lnTo>
                <a:lnTo>
                  <a:pt x="425166" y="2880"/>
                </a:lnTo>
                <a:lnTo>
                  <a:pt x="360425" y="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10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5" name="Text Box 32"/>
          <p:cNvSpPr txBox="1">
            <a:spLocks noChangeArrowheads="1"/>
          </p:cNvSpPr>
          <p:nvPr/>
        </p:nvSpPr>
        <p:spPr bwMode="auto">
          <a:xfrm>
            <a:off x="-79375" y="6670675"/>
            <a:ext cx="68405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(f.l.t.: “12-lip-corner-puller”; “05-upper–lid-raiser”; “10-upper-lip-raiser”; “11-nasolabial-deepener” by Buster McLeod)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0" y="1927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Намного сложнее, когда человек и/или ситуация нам</a:t>
            </a:r>
            <a:r>
              <a:rPr lang="de-DE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незнакомы!</a:t>
            </a:r>
            <a:endParaRPr lang="de-DE" sz="2000" dirty="0">
              <a:solidFill>
                <a:srgbClr val="D16349"/>
              </a:solidFill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4429886" y="4654676"/>
            <a:ext cx="1855470" cy="1855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4774" y="2351235"/>
            <a:ext cx="1488947" cy="1972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00" y="4583048"/>
            <a:ext cx="2435351" cy="1940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r>
              <a:rPr lang="en-US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</a:p>
        </p:txBody>
      </p:sp>
      <p:sp>
        <p:nvSpPr>
          <p:cNvPr id="14" name="object 4"/>
          <p:cNvSpPr/>
          <p:nvPr/>
        </p:nvSpPr>
        <p:spPr>
          <a:xfrm>
            <a:off x="2413635" y="2494491"/>
            <a:ext cx="1600200" cy="1895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/>
          <p:cNvSpPr txBox="1"/>
          <p:nvPr/>
        </p:nvSpPr>
        <p:spPr>
          <a:xfrm>
            <a:off x="368674" y="1249299"/>
            <a:ext cx="836143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 этих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четырех мужчин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актер,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спортсмен, психолог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серийный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убийца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0" y="3011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Можем ли мы сделать выводы о характере или профессии человека взяв за основу их внешний вид?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2980" y="1026794"/>
            <a:ext cx="8693150" cy="835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 наши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стереотипы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доминируют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впечатление.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всегда удается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распознать правду,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все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актеры красивы,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все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убийцы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выглядят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жестокими и</a:t>
            </a:r>
            <a:r>
              <a:rPr sz="1800" spc="2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т.д.!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64313" y="4486053"/>
            <a:ext cx="2663190" cy="2044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74065">
              <a:lnSpc>
                <a:spcPct val="99000"/>
              </a:lnSpc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Stefan Behrens 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(Штефан Беренс):  </a:t>
            </a:r>
            <a:r>
              <a:rPr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психолог</a:t>
            </a:r>
            <a:endParaRPr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885"/>
              </a:spcBef>
            </a:pP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Частый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неправильный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ответ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серийный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убийца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результате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враждебных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лица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позы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(в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его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свободное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</a:t>
            </a:r>
            <a:r>
              <a:rPr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г-н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Беренс</a:t>
            </a:r>
            <a:r>
              <a:rPr sz="12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певец</a:t>
            </a:r>
            <a:r>
              <a:rPr sz="1200" spc="26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рок-группы</a:t>
            </a:r>
            <a:r>
              <a:rPr sz="1400" spc="-5" dirty="0" smtClean="0">
                <a:latin typeface="Verdana"/>
                <a:cs typeface="Verdana"/>
              </a:rPr>
              <a:t>)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30" y="2466974"/>
            <a:ext cx="2232025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4139" algn="just">
              <a:lnSpc>
                <a:spcPct val="100000"/>
              </a:lnSpc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John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Wayne Gacy  (Джон Уэйн Гейси):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серийный</a:t>
            </a:r>
            <a:r>
              <a:rPr sz="16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убийца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бизнесмен, </a:t>
            </a:r>
            <a:r>
              <a:rPr sz="12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который часто  </a:t>
            </a:r>
            <a:r>
              <a:rPr sz="12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выступал в роли клоуна, не  соответствуя образу</a:t>
            </a:r>
            <a:r>
              <a:rPr sz="1200" spc="2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убийцы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56920" y="2541346"/>
            <a:ext cx="1958480" cy="822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9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Thorsten Voß  (Торстен Фосс):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спортсмен</a:t>
            </a:r>
          </a:p>
        </p:txBody>
      </p:sp>
      <p:sp>
        <p:nvSpPr>
          <p:cNvPr id="7" name="object 7"/>
          <p:cNvSpPr/>
          <p:nvPr/>
        </p:nvSpPr>
        <p:spPr>
          <a:xfrm>
            <a:off x="4429886" y="4654676"/>
            <a:ext cx="1855470" cy="1855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4774" y="2351235"/>
            <a:ext cx="1488947" cy="1972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00" y="4583048"/>
            <a:ext cx="2435351" cy="1940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60942" y="4839164"/>
            <a:ext cx="1706258" cy="972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Sven</a:t>
            </a:r>
            <a:r>
              <a:rPr sz="1800" spc="-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Nagel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(Свен</a:t>
            </a:r>
            <a:r>
              <a:rPr sz="1800" spc="-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Нагел):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актер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400" y="6659226"/>
            <a:ext cx="6285230" cy="205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819"/>
              </a:lnSpc>
            </a:pPr>
            <a:r>
              <a:rPr sz="700" i="1" spc="-5" dirty="0">
                <a:latin typeface="Verdana"/>
                <a:cs typeface="Verdana"/>
              </a:rPr>
              <a:t>(“Johnwaynegacyrosalynncarter.jpg” </a:t>
            </a:r>
            <a:r>
              <a:rPr sz="700" i="1" dirty="0">
                <a:latin typeface="Verdana"/>
                <a:cs typeface="Verdana"/>
              </a:rPr>
              <a:t>von </a:t>
            </a:r>
            <a:r>
              <a:rPr sz="700" i="1" spc="-5" dirty="0">
                <a:latin typeface="Verdana"/>
                <a:cs typeface="Verdana"/>
              </a:rPr>
              <a:t>U.S. federal government; “Bundesarchiv Bild </a:t>
            </a:r>
            <a:r>
              <a:rPr sz="700" i="1" dirty="0">
                <a:latin typeface="Verdana"/>
                <a:cs typeface="Verdana"/>
              </a:rPr>
              <a:t>183-1982-0124-013, </a:t>
            </a:r>
            <a:r>
              <a:rPr sz="700" i="1" spc="-5" dirty="0">
                <a:latin typeface="Verdana"/>
                <a:cs typeface="Verdana"/>
              </a:rPr>
              <a:t>Torsten Voß”  </a:t>
            </a:r>
            <a:r>
              <a:rPr sz="700" i="1" dirty="0">
                <a:latin typeface="Verdana"/>
                <a:cs typeface="Verdana"/>
              </a:rPr>
              <a:t>von </a:t>
            </a:r>
            <a:r>
              <a:rPr sz="700" i="1" spc="-5" dirty="0">
                <a:latin typeface="Verdana"/>
                <a:cs typeface="Verdana"/>
              </a:rPr>
              <a:t>Rainer Weisflog; </a:t>
            </a:r>
            <a:r>
              <a:rPr sz="700" i="1" dirty="0">
                <a:latin typeface="Verdana"/>
                <a:cs typeface="Verdana"/>
              </a:rPr>
              <a:t>“Sven </a:t>
            </a:r>
            <a:r>
              <a:rPr sz="700" i="1" spc="-5" dirty="0">
                <a:latin typeface="Verdana"/>
                <a:cs typeface="Verdana"/>
              </a:rPr>
              <a:t>Nagel </a:t>
            </a:r>
            <a:r>
              <a:rPr sz="700" i="1" dirty="0">
                <a:latin typeface="Verdana"/>
                <a:cs typeface="Verdana"/>
              </a:rPr>
              <a:t>jpg” von </a:t>
            </a:r>
            <a:r>
              <a:rPr sz="700" i="1" spc="-5" dirty="0">
                <a:latin typeface="Verdana"/>
                <a:cs typeface="Verdana"/>
              </a:rPr>
              <a:t>Pehlgrimm; “ohne Titel” </a:t>
            </a:r>
            <a:r>
              <a:rPr sz="700" i="1" dirty="0">
                <a:latin typeface="Verdana"/>
                <a:cs typeface="Verdana"/>
              </a:rPr>
              <a:t>von </a:t>
            </a:r>
            <a:r>
              <a:rPr sz="700" i="1" spc="-5" dirty="0">
                <a:latin typeface="Verdana"/>
                <a:cs typeface="Verdana"/>
              </a:rPr>
              <a:t>Stefan</a:t>
            </a:r>
            <a:r>
              <a:rPr sz="700" i="1" spc="195" dirty="0">
                <a:latin typeface="Verdana"/>
                <a:cs typeface="Verdana"/>
              </a:rPr>
              <a:t> </a:t>
            </a:r>
            <a:r>
              <a:rPr sz="700" i="1" spc="-5" dirty="0">
                <a:latin typeface="Verdana"/>
                <a:cs typeface="Verdana"/>
              </a:rPr>
              <a:t>Behrens)</a:t>
            </a:r>
            <a:endParaRPr sz="700" dirty="0">
              <a:latin typeface="Verdana"/>
              <a:cs typeface="Verdana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2413635" y="2494491"/>
            <a:ext cx="1600200" cy="1895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feld 14"/>
          <p:cNvSpPr txBox="1"/>
          <p:nvPr/>
        </p:nvSpPr>
        <p:spPr>
          <a:xfrm>
            <a:off x="0" y="3011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Можем ли мы сделать выводы о характере или профессии человека взяв за основу их внешний вид?</a:t>
            </a:r>
          </a:p>
        </p:txBody>
      </p:sp>
    </p:spTree>
    <p:extLst>
      <p:ext uri="{BB962C8B-B14F-4D97-AF65-F5344CB8AC3E}">
        <p14:creationId xmlns:p14="http://schemas.microsoft.com/office/powerpoint/2010/main" val="31704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00600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3614420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Задание</a:t>
            </a:r>
            <a:r>
              <a:rPr spc="-80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7935" y="2090547"/>
            <a:ext cx="7479030" cy="1669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следующем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задании Вам будут представлены различные  </a:t>
            </a:r>
            <a:r>
              <a:rPr sz="1800" spc="3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картинки.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Пожалуйста, постарайтесь определить,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происходило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момент съемки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какое чувство испытывает человек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данный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момент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2351235"/>
            <a:ext cx="2852927" cy="28811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1904" y="231775"/>
            <a:ext cx="91440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показано на картинке? Насколько вы уверены?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57199" y="1839102"/>
            <a:ext cx="2852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Отрывок</a:t>
            </a:r>
            <a:r>
              <a:rPr lang="az-Cyrl-AZ" i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az-Cyrl-AZ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343400" y="2179861"/>
            <a:ext cx="4648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Победитель на церемонии вручения  премии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 освобождения из  тюрьмы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Фотограф наводит кадр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Мужчина внимательно слушает речь человека во время участия в дебатах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2645" y="2351997"/>
            <a:ext cx="4067555" cy="2711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882" y="6729922"/>
            <a:ext cx="163258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dirty="0">
                <a:latin typeface="Verdana"/>
                <a:cs typeface="Verdana"/>
              </a:rPr>
              <a:t>(“ohne </a:t>
            </a:r>
            <a:r>
              <a:rPr sz="800" i="1" spc="-5" dirty="0">
                <a:latin typeface="Verdana"/>
                <a:cs typeface="Verdana"/>
              </a:rPr>
              <a:t>Titel”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Steffen</a:t>
            </a:r>
            <a:r>
              <a:rPr sz="800" i="1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Moritz)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73552" y="84"/>
            <a:ext cx="8944610" cy="764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Первое впечатление может </a:t>
            </a:r>
            <a:r>
              <a:rPr sz="1600" b="1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быть</a:t>
            </a:r>
            <a:r>
              <a:rPr sz="1600" b="1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b="1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обманчивым</a:t>
            </a:r>
            <a:r>
              <a:rPr sz="1600" b="1" spc="-1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210"/>
              </a:spcBef>
            </a:pP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 нам необходимо рассмотреть дополнительную информацию, чтобы мы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смогли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 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сделать вывод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600" spc="4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происходящим.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2644" y="1874881"/>
            <a:ext cx="406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 algn="ctr"/>
            <a:r>
              <a:rPr lang="az-Cyrl-AZ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Концентрация!</a:t>
            </a:r>
            <a:endParaRPr lang="az-Cyrl-AZ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343400" y="2179861"/>
            <a:ext cx="4648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Победитель на церемонии вручения  премии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 освобождения из  тюрьмы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Фотограф наводит кадр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Мужчина внимательно слушает речь человека во время участия в дебатах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21155" y="2710052"/>
            <a:ext cx="2231898" cy="21115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73475" y="274965"/>
            <a:ext cx="894461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показано на картинке? Насколько вы уверены?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533527" y="2244659"/>
            <a:ext cx="231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Отрывок</a:t>
            </a:r>
            <a:r>
              <a:rPr lang="az-Cyrl-AZ" i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az-Cyrl-AZ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876800" y="2670175"/>
            <a:ext cx="441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 приговора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Повар во время  дегустации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Парня дразнят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Бизнесмен на конференция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751" y="2494407"/>
            <a:ext cx="4746497" cy="3257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1751" y="2136775"/>
            <a:ext cx="474649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Концентрация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751" y="6403975"/>
            <a:ext cx="190500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endParaRPr sz="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52" y="84"/>
            <a:ext cx="8944610" cy="764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Первое впечатление может </a:t>
            </a:r>
            <a:r>
              <a:rPr sz="1600" b="1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быть</a:t>
            </a:r>
            <a:r>
              <a:rPr sz="1600" b="1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b="1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обманчивым</a:t>
            </a:r>
            <a:r>
              <a:rPr sz="1600" b="1" spc="-1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210"/>
              </a:spcBef>
            </a:pP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 нам необходимо рассмотреть дополнительную информацию, чтобы мы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смогли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 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сделать вывод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600" spc="4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происходящим.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17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876800" y="2670175"/>
            <a:ext cx="441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 приговора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Повар во время  дегустации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Парня дразнят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Бизнесмен на конференция</a:t>
            </a:r>
          </a:p>
        </p:txBody>
      </p:sp>
      <p:sp>
        <p:nvSpPr>
          <p:cNvPr id="13" name="Text Box 57"/>
          <p:cNvSpPr txBox="1">
            <a:spLocks noChangeArrowheads="1"/>
          </p:cNvSpPr>
          <p:nvPr/>
        </p:nvSpPr>
        <p:spPr bwMode="auto">
          <a:xfrm>
            <a:off x="-60325" y="6684797"/>
            <a:ext cx="4748213" cy="21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2700">
              <a:lnSpc>
                <a:spcPts val="919"/>
              </a:lnSpc>
            </a:pPr>
            <a:r>
              <a:rPr lang="de-DE" sz="800" spc="-5" dirty="0">
                <a:ea typeface="Verdana" panose="020B0604030504040204" pitchFamily="34" charset="0"/>
                <a:cs typeface="Verdana" panose="020B0604030504040204" pitchFamily="34" charset="0"/>
              </a:rPr>
              <a:t>(“</a:t>
            </a:r>
            <a:r>
              <a:rPr lang="de-DE" sz="800" i="1" spc="-5" dirty="0"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de-DE" sz="800" i="1" dirty="0">
                <a:ea typeface="Verdana" panose="020B0604030504040204" pitchFamily="34" charset="0"/>
                <a:cs typeface="Verdana" panose="020B0604030504040204" pitchFamily="34" charset="0"/>
              </a:rPr>
              <a:t>einer Kochschule” </a:t>
            </a:r>
            <a:r>
              <a:rPr lang="de-DE" sz="800" spc="-5" dirty="0" err="1"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de-DE" sz="800" spc="-5" dirty="0">
                <a:ea typeface="Verdana" panose="020B0604030504040204" pitchFamily="34" charset="0"/>
                <a:cs typeface="Verdana" panose="020B0604030504040204" pitchFamily="34" charset="0"/>
              </a:rPr>
              <a:t> Vladimir</a:t>
            </a:r>
            <a:r>
              <a:rPr lang="de-DE" sz="800" spc="-7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800" spc="-5" dirty="0" err="1">
                <a:ea typeface="Verdana" panose="020B0604030504040204" pitchFamily="34" charset="0"/>
                <a:cs typeface="Verdana" panose="020B0604030504040204" pitchFamily="34" charset="0"/>
              </a:rPr>
              <a:t>Rolov</a:t>
            </a:r>
            <a:r>
              <a:rPr lang="de-DE" sz="800" spc="-5" dirty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de-DE" sz="8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2000" y="5162564"/>
            <a:ext cx="8640000" cy="1144058"/>
          </a:xfrm>
        </p:spPr>
        <p:txBody>
          <a:bodyPr anchor="ctr"/>
          <a:lstStyle/>
          <a:p>
            <a:pPr eaLnBrk="1" hangingPunct="1"/>
            <a:r>
              <a:rPr lang="ru-RU" altLang="de-DE" sz="1800" dirty="0">
                <a:solidFill>
                  <a:schemeClr val="tx1"/>
                </a:solidFill>
              </a:rPr>
              <a:t>Что Вы чувствуете, когда смотрите на эту женщину?</a:t>
            </a:r>
            <a:br>
              <a:rPr lang="ru-RU" altLang="de-DE" sz="1800" dirty="0">
                <a:solidFill>
                  <a:schemeClr val="tx1"/>
                </a:solidFill>
              </a:rPr>
            </a:br>
            <a:r>
              <a:rPr lang="ru-RU" altLang="de-DE" sz="1800" dirty="0">
                <a:solidFill>
                  <a:schemeClr val="tx1"/>
                </a:solidFill>
              </a:rPr>
              <a:t>Отреагируете ли Вы так же, если Вы будите в хорошем настроении,  грустным или подозрительным?</a:t>
            </a:r>
          </a:p>
        </p:txBody>
      </p:sp>
      <p:pic>
        <p:nvPicPr>
          <p:cNvPr id="2458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94" y="1342765"/>
            <a:ext cx="4824412" cy="361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18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6" name="Text Box 57"/>
          <p:cNvSpPr txBox="1">
            <a:spLocks noChangeArrowheads="1"/>
          </p:cNvSpPr>
          <p:nvPr/>
        </p:nvSpPr>
        <p:spPr bwMode="auto">
          <a:xfrm>
            <a:off x="-60325" y="6684797"/>
            <a:ext cx="4748213" cy="21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(“Men at work” by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reynermedia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2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8"/>
          <p:cNvSpPr txBox="1">
            <a:spLocks noChangeArrowheads="1"/>
          </p:cNvSpPr>
          <p:nvPr/>
        </p:nvSpPr>
        <p:spPr bwMode="auto">
          <a:xfrm>
            <a:off x="1658938" y="6087344"/>
            <a:ext cx="2303462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подозрительный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1329532" y="5361266"/>
            <a:ext cx="23034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грустный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05" name="Text Box 10"/>
          <p:cNvSpPr txBox="1">
            <a:spLocks noChangeArrowheads="1"/>
          </p:cNvSpPr>
          <p:nvPr/>
        </p:nvSpPr>
        <p:spPr bwMode="auto">
          <a:xfrm>
            <a:off x="1329532" y="4654175"/>
            <a:ext cx="23034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счастливый</a:t>
            </a: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942974" y="4036065"/>
            <a:ext cx="26717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>
                <a:solidFill>
                  <a:srgbClr val="000000"/>
                </a:solidFill>
                <a:cs typeface="Times New Roman" pitchFamily="18" charset="0"/>
              </a:rPr>
              <a:t>Ваше настроение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07" name="Text Box 13"/>
          <p:cNvSpPr txBox="1">
            <a:spLocks noChangeArrowheads="1"/>
          </p:cNvSpPr>
          <p:nvPr/>
        </p:nvSpPr>
        <p:spPr bwMode="auto">
          <a:xfrm>
            <a:off x="4887912" y="4654093"/>
            <a:ext cx="3600000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  <a:cs typeface="Times New Roman" pitchFamily="18" charset="0"/>
              </a:rPr>
              <a:t>???</a:t>
            </a:r>
          </a:p>
        </p:txBody>
      </p:sp>
      <p:sp>
        <p:nvSpPr>
          <p:cNvPr id="25608" name="Text Box 14"/>
          <p:cNvSpPr txBox="1">
            <a:spLocks noChangeArrowheads="1"/>
          </p:cNvSpPr>
          <p:nvPr/>
        </p:nvSpPr>
        <p:spPr bwMode="auto">
          <a:xfrm>
            <a:off x="4887912" y="5361184"/>
            <a:ext cx="3600000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>
                <a:solidFill>
                  <a:srgbClr val="000000"/>
                </a:solidFill>
                <a:cs typeface="Times New Roman" pitchFamily="18" charset="0"/>
              </a:rPr>
              <a:t>???</a:t>
            </a:r>
          </a:p>
        </p:txBody>
      </p:sp>
      <p:sp>
        <p:nvSpPr>
          <p:cNvPr id="25610" name="Text Box 16"/>
          <p:cNvSpPr txBox="1">
            <a:spLocks noChangeArrowheads="1"/>
          </p:cNvSpPr>
          <p:nvPr/>
        </p:nvSpPr>
        <p:spPr bwMode="auto">
          <a:xfrm>
            <a:off x="4887912" y="6087426"/>
            <a:ext cx="3600000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>
                <a:solidFill>
                  <a:srgbClr val="000000"/>
                </a:solidFill>
                <a:cs typeface="Times New Roman" pitchFamily="18" charset="0"/>
              </a:rPr>
              <a:t>???</a:t>
            </a:r>
          </a:p>
        </p:txBody>
      </p:sp>
      <p:grpSp>
        <p:nvGrpSpPr>
          <p:cNvPr id="25613" name="Group 39"/>
          <p:cNvGrpSpPr>
            <a:grpSpLocks/>
          </p:cNvGrpSpPr>
          <p:nvPr/>
        </p:nvGrpSpPr>
        <p:grpSpPr bwMode="auto">
          <a:xfrm>
            <a:off x="1090624" y="4585767"/>
            <a:ext cx="504825" cy="503704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25633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34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35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</p:grpSp>
      <p:grpSp>
        <p:nvGrpSpPr>
          <p:cNvPr id="25614" name="Group 17"/>
          <p:cNvGrpSpPr>
            <a:grpSpLocks/>
          </p:cNvGrpSpPr>
          <p:nvPr/>
        </p:nvGrpSpPr>
        <p:grpSpPr bwMode="auto">
          <a:xfrm>
            <a:off x="1090644" y="5292941"/>
            <a:ext cx="503237" cy="503703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25629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30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31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</p:grpSp>
      <p:grpSp>
        <p:nvGrpSpPr>
          <p:cNvPr id="25615" name="Group 55"/>
          <p:cNvGrpSpPr>
            <a:grpSpLocks/>
          </p:cNvGrpSpPr>
          <p:nvPr/>
        </p:nvGrpSpPr>
        <p:grpSpPr bwMode="auto">
          <a:xfrm>
            <a:off x="1090644" y="6023785"/>
            <a:ext cx="503237" cy="494169"/>
            <a:chOff x="735" y="3815"/>
            <a:chExt cx="317" cy="311"/>
          </a:xfrm>
        </p:grpSpPr>
        <p:sp>
          <p:nvSpPr>
            <p:cNvPr id="25620" name="Oval 51"/>
            <p:cNvSpPr>
              <a:spLocks noChangeArrowheads="1"/>
            </p:cNvSpPr>
            <p:nvPr/>
          </p:nvSpPr>
          <p:spPr bwMode="auto">
            <a:xfrm>
              <a:off x="735" y="3815"/>
              <a:ext cx="317" cy="311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1" name="Oval 52"/>
            <p:cNvSpPr>
              <a:spLocks noChangeArrowheads="1"/>
            </p:cNvSpPr>
            <p:nvPr/>
          </p:nvSpPr>
          <p:spPr bwMode="auto">
            <a:xfrm>
              <a:off x="806" y="3907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2" name="Oval 53"/>
            <p:cNvSpPr>
              <a:spLocks noChangeArrowheads="1"/>
            </p:cNvSpPr>
            <p:nvPr/>
          </p:nvSpPr>
          <p:spPr bwMode="auto">
            <a:xfrm>
              <a:off x="944" y="3903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3" name="Line 54"/>
            <p:cNvSpPr>
              <a:spLocks noChangeShapeType="1"/>
            </p:cNvSpPr>
            <p:nvPr/>
          </p:nvSpPr>
          <p:spPr bwMode="auto">
            <a:xfrm>
              <a:off x="826" y="404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25624" name="Line 55"/>
            <p:cNvSpPr>
              <a:spLocks noChangeShapeType="1"/>
            </p:cNvSpPr>
            <p:nvPr/>
          </p:nvSpPr>
          <p:spPr bwMode="auto">
            <a:xfrm>
              <a:off x="810" y="3860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25625" name="Line 56"/>
            <p:cNvSpPr>
              <a:spLocks noChangeShapeType="1"/>
            </p:cNvSpPr>
            <p:nvPr/>
          </p:nvSpPr>
          <p:spPr bwMode="auto">
            <a:xfrm flipV="1">
              <a:off x="930" y="3860"/>
              <a:ext cx="48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25626" name="Oval 19"/>
            <p:cNvSpPr>
              <a:spLocks noChangeArrowheads="1"/>
            </p:cNvSpPr>
            <p:nvPr/>
          </p:nvSpPr>
          <p:spPr bwMode="auto">
            <a:xfrm>
              <a:off x="805" y="3908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7" name="Oval 20"/>
            <p:cNvSpPr>
              <a:spLocks noChangeArrowheads="1"/>
            </p:cNvSpPr>
            <p:nvPr/>
          </p:nvSpPr>
          <p:spPr bwMode="auto">
            <a:xfrm>
              <a:off x="946" y="3907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25617" name="Text Box 3"/>
          <p:cNvSpPr txBox="1">
            <a:spLocks noChangeArrowheads="1"/>
          </p:cNvSpPr>
          <p:nvPr/>
        </p:nvSpPr>
        <p:spPr bwMode="auto">
          <a:xfrm>
            <a:off x="0" y="42482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Наше настроение влияет на наше восприятие и оценку происходящего!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25618" name="Text Box 14"/>
          <p:cNvSpPr txBox="1">
            <a:spLocks noChangeArrowheads="1"/>
          </p:cNvSpPr>
          <p:nvPr/>
        </p:nvSpPr>
        <p:spPr bwMode="auto">
          <a:xfrm>
            <a:off x="3779850" y="1371281"/>
            <a:ext cx="1584325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Ситуация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25619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917969"/>
            <a:ext cx="2628900" cy="197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4572000" y="4036065"/>
            <a:ext cx="3600000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Возможная оценка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19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-60325" y="6684797"/>
            <a:ext cx="4748213" cy="21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800" i="1" dirty="0">
                <a:solidFill>
                  <a:srgbClr val="000000"/>
                </a:solidFill>
                <a:cs typeface="Times New Roman" pitchFamily="18" charset="0"/>
              </a:rPr>
              <a:t>(“Men at work” by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reynermedia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; “Smileys” by Ruth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Veckenstedt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5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3" name="Text Box 57"/>
          <p:cNvSpPr txBox="1">
            <a:spLocks noChangeArrowheads="1"/>
          </p:cNvSpPr>
          <p:nvPr/>
        </p:nvSpPr>
        <p:spPr bwMode="auto">
          <a:xfrm>
            <a:off x="-60325" y="6684797"/>
            <a:ext cx="4748213" cy="21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800" i="1" dirty="0">
                <a:solidFill>
                  <a:srgbClr val="000000"/>
                </a:solidFill>
                <a:cs typeface="Times New Roman" pitchFamily="18" charset="0"/>
              </a:rPr>
              <a:t>(“Men at work” by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reynermedia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; “Smileys” by Ruth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Veckenstedt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66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917965"/>
            <a:ext cx="2628900" cy="197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4587874" y="4517520"/>
            <a:ext cx="455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...он </a:t>
            </a: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хорошо выглядит. Я бы с 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нем </a:t>
            </a: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с  удовольствием 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побеседовала...</a:t>
            </a:r>
            <a:endParaRPr lang="ru-RU" altLang="de-DE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4573607" y="5184775"/>
            <a:ext cx="45704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i="1" dirty="0" smtClean="0">
                <a:solidFill>
                  <a:srgbClr val="000000"/>
                </a:solidFill>
                <a:cs typeface="Times New Roman" pitchFamily="18" charset="0"/>
              </a:rPr>
              <a:t>… 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такой мужчина, </a:t>
            </a: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как 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он, </a:t>
            </a: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наверняка  подумает, что я </a:t>
            </a: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скучная...</a:t>
            </a:r>
            <a:endParaRPr lang="en-US" altLang="de-DE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4573175" y="6047697"/>
            <a:ext cx="4320000" cy="64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… я совершенно уверен, что сейчас  сплетничает обо мне…</a:t>
            </a:r>
          </a:p>
        </p:txBody>
      </p:sp>
      <p:grpSp>
        <p:nvGrpSpPr>
          <p:cNvPr id="70" name="Group 39"/>
          <p:cNvGrpSpPr>
            <a:grpSpLocks/>
          </p:cNvGrpSpPr>
          <p:nvPr/>
        </p:nvGrpSpPr>
        <p:grpSpPr bwMode="auto">
          <a:xfrm>
            <a:off x="1090624" y="4585767"/>
            <a:ext cx="504825" cy="503704"/>
            <a:chOff x="113" y="890"/>
            <a:chExt cx="408" cy="408"/>
          </a:xfrm>
        </p:grpSpPr>
        <p:sp>
          <p:nvSpPr>
            <p:cNvPr id="71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72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3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4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</p:grpSp>
      <p:grpSp>
        <p:nvGrpSpPr>
          <p:cNvPr id="75" name="Group 17"/>
          <p:cNvGrpSpPr>
            <a:grpSpLocks/>
          </p:cNvGrpSpPr>
          <p:nvPr/>
        </p:nvGrpSpPr>
        <p:grpSpPr bwMode="auto">
          <a:xfrm>
            <a:off x="1090644" y="5292937"/>
            <a:ext cx="503237" cy="503703"/>
            <a:chOff x="612" y="1253"/>
            <a:chExt cx="408" cy="416"/>
          </a:xfrm>
        </p:grpSpPr>
        <p:sp>
          <p:nvSpPr>
            <p:cNvPr id="76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77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8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9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</p:grpSp>
      <p:grpSp>
        <p:nvGrpSpPr>
          <p:cNvPr id="80" name="Group 55"/>
          <p:cNvGrpSpPr>
            <a:grpSpLocks/>
          </p:cNvGrpSpPr>
          <p:nvPr/>
        </p:nvGrpSpPr>
        <p:grpSpPr bwMode="auto">
          <a:xfrm>
            <a:off x="1090644" y="6023785"/>
            <a:ext cx="503237" cy="494169"/>
            <a:chOff x="735" y="3815"/>
            <a:chExt cx="317" cy="311"/>
          </a:xfrm>
        </p:grpSpPr>
        <p:sp>
          <p:nvSpPr>
            <p:cNvPr id="81" name="Oval 51"/>
            <p:cNvSpPr>
              <a:spLocks noChangeArrowheads="1"/>
            </p:cNvSpPr>
            <p:nvPr/>
          </p:nvSpPr>
          <p:spPr bwMode="auto">
            <a:xfrm>
              <a:off x="735" y="3815"/>
              <a:ext cx="317" cy="311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2" name="Oval 52"/>
            <p:cNvSpPr>
              <a:spLocks noChangeArrowheads="1"/>
            </p:cNvSpPr>
            <p:nvPr/>
          </p:nvSpPr>
          <p:spPr bwMode="auto">
            <a:xfrm>
              <a:off x="806" y="3907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3" name="Oval 53"/>
            <p:cNvSpPr>
              <a:spLocks noChangeArrowheads="1"/>
            </p:cNvSpPr>
            <p:nvPr/>
          </p:nvSpPr>
          <p:spPr bwMode="auto">
            <a:xfrm>
              <a:off x="944" y="3903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4" name="Line 54"/>
            <p:cNvSpPr>
              <a:spLocks noChangeShapeType="1"/>
            </p:cNvSpPr>
            <p:nvPr/>
          </p:nvSpPr>
          <p:spPr bwMode="auto">
            <a:xfrm>
              <a:off x="826" y="404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85" name="Line 55"/>
            <p:cNvSpPr>
              <a:spLocks noChangeShapeType="1"/>
            </p:cNvSpPr>
            <p:nvPr/>
          </p:nvSpPr>
          <p:spPr bwMode="auto">
            <a:xfrm>
              <a:off x="810" y="3860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86" name="Line 56"/>
            <p:cNvSpPr>
              <a:spLocks noChangeShapeType="1"/>
            </p:cNvSpPr>
            <p:nvPr/>
          </p:nvSpPr>
          <p:spPr bwMode="auto">
            <a:xfrm flipV="1">
              <a:off x="930" y="3860"/>
              <a:ext cx="48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87" name="Oval 19"/>
            <p:cNvSpPr>
              <a:spLocks noChangeArrowheads="1"/>
            </p:cNvSpPr>
            <p:nvPr/>
          </p:nvSpPr>
          <p:spPr bwMode="auto">
            <a:xfrm>
              <a:off x="805" y="3908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8" name="Oval 20"/>
            <p:cNvSpPr>
              <a:spLocks noChangeArrowheads="1"/>
            </p:cNvSpPr>
            <p:nvPr/>
          </p:nvSpPr>
          <p:spPr bwMode="auto">
            <a:xfrm>
              <a:off x="946" y="3907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90" name="Text Box 3"/>
          <p:cNvSpPr txBox="1">
            <a:spLocks noChangeArrowheads="1"/>
          </p:cNvSpPr>
          <p:nvPr/>
        </p:nvSpPr>
        <p:spPr bwMode="auto">
          <a:xfrm>
            <a:off x="0" y="42482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Наше настроение влияет на наше восприятие и оценку происходящего!</a:t>
            </a:r>
            <a:endParaRPr lang="ru-RU" altLang="de-DE" sz="2000" dirty="0" smtClean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942974" y="4036065"/>
            <a:ext cx="26717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>
                <a:solidFill>
                  <a:srgbClr val="000000"/>
                </a:solidFill>
                <a:cs typeface="Times New Roman" pitchFamily="18" charset="0"/>
              </a:rPr>
              <a:t>Ваше настроение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1329532" y="4654175"/>
            <a:ext cx="23034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счастливый</a:t>
            </a: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1329532" y="5361266"/>
            <a:ext cx="2303462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грустный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1658938" y="6087344"/>
            <a:ext cx="2303462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подозрительный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4572000" y="4036065"/>
            <a:ext cx="3600000" cy="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Возможная оценка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3779850" y="1371281"/>
            <a:ext cx="1584325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Ситуация</a:t>
            </a:r>
            <a:r>
              <a:rPr lang="en-US" altLang="de-DE" b="1" u="sng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de-DE" b="1" u="sng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20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3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624"/>
            <a:ext cx="8229600" cy="1144058"/>
          </a:xfrm>
        </p:spPr>
        <p:txBody>
          <a:bodyPr/>
          <a:lstStyle/>
          <a:p>
            <a:pPr marL="838200" indent="-838200" algn="l" eaLnBrk="1" hangingPunct="1"/>
            <a:r>
              <a:rPr lang="de-DE" altLang="de-DE" sz="2400" dirty="0" smtClean="0"/>
              <a:t/>
            </a:r>
            <a:br>
              <a:rPr lang="de-DE" altLang="de-DE" sz="2400" dirty="0" smtClean="0"/>
            </a:br>
            <a:endParaRPr lang="de-DE" altLang="de-DE" dirty="0" smtClean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2000" y="1363409"/>
            <a:ext cx="8640000" cy="331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41313" indent="-341313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341313" indent="-341313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809625" indent="-341313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lvl="1" indent="-360000" fontAlgn="base">
              <a:spcBef>
                <a:spcPts val="1200"/>
              </a:spcBef>
              <a:spcAft>
                <a:spcPct val="0"/>
              </a:spcAft>
              <a:buFontTx/>
              <a:buChar char="o"/>
              <a:tabLst>
                <a:tab pos="533400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Эмоции и чувства могут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легко натолкнуть на ложное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восприятие!</a:t>
            </a:r>
            <a:endParaRPr lang="en-US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0000" lvl="1" indent="-358775" fontAlgn="base">
              <a:spcBef>
                <a:spcPts val="1200"/>
              </a:spcBef>
              <a:spcAft>
                <a:spcPct val="0"/>
              </a:spcAft>
              <a:buFontTx/>
              <a:buChar char="o"/>
              <a:tabLst>
                <a:tab pos="533400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Только потому что Вы испытываете чувство страха не означает, что гредет реальная беда. </a:t>
            </a:r>
            <a:endParaRPr lang="en-US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0000" lvl="1" indent="-358775" fontAlgn="base">
              <a:spcBef>
                <a:spcPts val="1200"/>
              </a:spcBef>
              <a:spcAft>
                <a:spcPct val="0"/>
              </a:spcAft>
              <a:buFontTx/>
              <a:buChar char="o"/>
              <a:tabLst>
                <a:tab pos="533400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Поэтому чувствам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не всегда можно доверять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!</a:t>
            </a:r>
          </a:p>
          <a:p>
            <a:pPr marL="717550" lvl="2" indent="-358775" fontAlgn="base">
              <a:spcBef>
                <a:spcPts val="1200"/>
              </a:spcBef>
              <a:spcAft>
                <a:spcPct val="0"/>
              </a:spcAft>
              <a:buClr>
                <a:srgbClr val="006699"/>
              </a:buClr>
              <a:buSzTx/>
              <a:buFont typeface="Courier New" pitchFamily="49" charset="0"/>
              <a:buChar char="o"/>
            </a:pPr>
            <a:endParaRPr lang="en-US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540000" lvl="1" indent="-360000" fontAlgn="base">
              <a:spcBef>
                <a:spcPts val="1200"/>
              </a:spcBef>
              <a:spcAft>
                <a:spcPct val="0"/>
              </a:spcAft>
              <a:buFontTx/>
              <a:buChar char="o"/>
              <a:tabLst>
                <a:tab pos="533400" algn="l"/>
              </a:tabLst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Люди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психическими расстройствами часто склонны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основываться на «</a:t>
            </a:r>
            <a:r>
              <a:rPr lang="ru-RU" altLang="de-DE" dirty="0" smtClean="0">
                <a:solidFill>
                  <a:srgbClr val="0070C0"/>
                </a:solidFill>
                <a:cs typeface="Times New Roman" pitchFamily="18" charset="0"/>
              </a:rPr>
              <a:t>эмоциональные </a:t>
            </a:r>
            <a:r>
              <a:rPr lang="ru-RU" altLang="de-DE" dirty="0">
                <a:solidFill>
                  <a:srgbClr val="0070C0"/>
                </a:solidFill>
                <a:cs typeface="Times New Roman" pitchFamily="18" charset="0"/>
              </a:rPr>
              <a:t>доказательства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», т.е. они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предполагают, что негативные чувства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и эмоции с точностью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отражают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действительность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(«я чувствую себя оскорбленным - так что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Вы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, должно быть, оскорбили меня!»).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42482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Наше настроение влияет на наше восприятие и оценку происходящего!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4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250825" y="1374461"/>
            <a:ext cx="864235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indent="0" fontAlgn="base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Следующие факторы могут легко натолкнуть на ложное восприятие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marL="720000" indent="-360000" fontAlgn="base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Стресс/незащищенность: стресс делает нас более уязвимыми и мы легко можем преувеличить нашу реакцию даже на мелкие неурядицы, чувствуя себя к тому же униженным и оскорблённым (напр., длинные очереди у прилавка в супермаркете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)!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20000" indent="-360000" fontAlgn="base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Недостаток сна, наркотики, кофе: источник существующей внутренней напряженности ложно воспринимается и ошибочно приписывается к чему- то или кому-то (напр., коллега по работе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).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20000" indent="-360000" fontAlgn="base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Mузыка/шум: музыка или шум могут стимулировать, но иногда приводят нас к ложным восприятиям или ненадлежащему поведению (напр., громкая музыка провоцирует агрессию).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2435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Наше настроение влияет на наше восприятие и оценку происходящего!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2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155"/>
          <p:cNvSpPr txBox="1">
            <a:spLocks noChangeArrowheads="1"/>
          </p:cNvSpPr>
          <p:nvPr/>
        </p:nvSpPr>
        <p:spPr bwMode="auto">
          <a:xfrm>
            <a:off x="-80963" y="6684797"/>
            <a:ext cx="226055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(“stressed and worried” by </a:t>
            </a:r>
            <a:r>
              <a:rPr lang="en-US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Bhernandez</a:t>
            </a:r>
            <a:r>
              <a:rPr lang="en-US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US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29701" name="Picture 157" descr="'stressed and worried' von Bhernandez (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980" y="5283325"/>
            <a:ext cx="2058020" cy="137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5" name="Group 84"/>
          <p:cNvGrpSpPr>
            <a:grpSpLocks/>
          </p:cNvGrpSpPr>
          <p:nvPr/>
        </p:nvGrpSpPr>
        <p:grpSpPr bwMode="auto">
          <a:xfrm>
            <a:off x="13" y="6173142"/>
            <a:ext cx="2339975" cy="537071"/>
            <a:chOff x="0" y="3957"/>
            <a:chExt cx="1474" cy="338"/>
          </a:xfrm>
        </p:grpSpPr>
        <p:sp>
          <p:nvSpPr>
            <p:cNvPr id="2970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73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pic>
          <p:nvPicPr>
            <p:cNvPr id="29709" name="Picture 70" descr="Notizen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4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ru-RU" altLang="de-DE" sz="1200" i="1" dirty="0"/>
                <a:t>Рабочий лист </a:t>
              </a:r>
              <a:r>
                <a:rPr lang="de-DE" altLang="de-DE" sz="1200" dirty="0" smtClean="0">
                  <a:solidFill>
                    <a:srgbClr val="000000"/>
                  </a:solidFill>
                  <a:cs typeface="Times New Roman" pitchFamily="18" charset="0"/>
                </a:rPr>
                <a:t>7.2</a:t>
              </a:r>
              <a:endParaRPr lang="de-DE" altLang="de-DE" sz="1200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6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Влияние внешних факторов на психическое состояние и мысли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13" y="979043"/>
            <a:ext cx="3991771" cy="5256070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 rot="19806148">
            <a:off x="3233354" y="3663673"/>
            <a:ext cx="2274888" cy="4608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cs typeface="Times New Roman" pitchFamily="18" charset="0"/>
              </a:rPr>
              <a:t>Рабочий лист </a:t>
            </a:r>
            <a:endParaRPr lang="en-US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2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68" y="1458849"/>
            <a:ext cx="8597265" cy="3303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8315" indent="-47561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всегда четко возможно интерпретировать мимики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жесты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315" marR="5080" indent="-475615">
              <a:lnSpc>
                <a:spcPct val="100000"/>
              </a:lnSpc>
              <a:spcBef>
                <a:spcPts val="65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  <a:tab pos="3678554" algn="l"/>
              </a:tabLst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Осторожно: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многих людей от природы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следствии заболевания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 паркинсон)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слабое</a:t>
            </a:r>
            <a:r>
              <a:rPr sz="18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	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эмоций,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усложняет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их </a:t>
            </a:r>
            <a:r>
              <a:rPr sz="1800" spc="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правильно</a:t>
            </a:r>
            <a:r>
              <a:rPr sz="18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распознать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интерпретировать.</a:t>
            </a:r>
          </a:p>
          <a:p>
            <a:pPr marL="488315" marR="397510" indent="-475615">
              <a:lnSpc>
                <a:spcPct val="100000"/>
              </a:lnSpc>
              <a:spcBef>
                <a:spcPts val="64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Следует рассмотреть дополнительную информацию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(ситуация,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знания о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человеке,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прямой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запрос),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прежде чем надежно интерпретировать мимику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 жесты других</a:t>
            </a:r>
            <a:r>
              <a:rPr sz="1800" spc="3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людей.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950" marR="610235" indent="-476250">
              <a:lnSpc>
                <a:spcPct val="100000"/>
              </a:lnSpc>
              <a:spcBef>
                <a:spcPts val="65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950" algn="l"/>
              </a:tabLst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Осторожно: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факторы,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стресс,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алкоголь,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эмоции (страх, гнев,  печаль)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могут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повлиять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наше восприятие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следовательно, привести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неправильной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интерпретации</a:t>
            </a:r>
            <a:r>
              <a:rPr sz="1800" spc="3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ситуации.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379" y="-73025"/>
            <a:ext cx="8577590" cy="608421"/>
          </a:xfrm>
          <a:prstGeom prst="rect">
            <a:avLst/>
          </a:prstGeom>
        </p:spPr>
        <p:txBody>
          <a:bodyPr vert="horz" wrap="square" lIns="0" tIns="297179" rIns="0" bIns="0" rtlCol="0">
            <a:spAutoFit/>
          </a:bodyPr>
          <a:lstStyle/>
          <a:p>
            <a:pPr marL="3328035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Первый</a:t>
            </a:r>
            <a:r>
              <a:rPr spc="-65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вывод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75" y="84"/>
            <a:ext cx="24966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Оценка</a:t>
            </a:r>
            <a:r>
              <a:rPr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личности: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8634" y="287993"/>
            <a:ext cx="743013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Когда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встречаете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человека,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600" spc="15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первую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очередь</a:t>
            </a:r>
            <a:r>
              <a:rPr sz="1600" spc="-5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Насколько</a:t>
            </a:r>
            <a:r>
              <a:rPr sz="16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эти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характеристики</a:t>
            </a:r>
            <a:r>
              <a:rPr lang="de-DE" sz="1600" spc="3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надежны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9707" y="1414652"/>
            <a:ext cx="3171444" cy="476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37" y="6722218"/>
            <a:ext cx="184975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Neo-Hippy Chick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i="1" spc="-5" dirty="0">
                <a:latin typeface="Verdana"/>
                <a:cs typeface="Verdana"/>
              </a:rPr>
              <a:t>by</a:t>
            </a:r>
            <a:r>
              <a:rPr sz="800" i="1" spc="6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garryknight)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2400" y="6283155"/>
            <a:ext cx="136069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другие?...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89707" y="1414652"/>
            <a:ext cx="3171444" cy="476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14" y="5196213"/>
            <a:ext cx="144970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язык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тела/  поза?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48610" y="5275029"/>
            <a:ext cx="104026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одежда?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7808" y="2194179"/>
            <a:ext cx="3384550" cy="171450"/>
          </a:xfrm>
          <a:custGeom>
            <a:avLst/>
            <a:gdLst/>
            <a:ahLst/>
            <a:cxnLst/>
            <a:rect l="l" t="t" r="r" b="b"/>
            <a:pathLst>
              <a:path w="3384550" h="171450">
                <a:moveTo>
                  <a:pt x="3241548" y="114300"/>
                </a:moveTo>
                <a:lnTo>
                  <a:pt x="3241548" y="57150"/>
                </a:lnTo>
                <a:lnTo>
                  <a:pt x="0" y="57150"/>
                </a:lnTo>
                <a:lnTo>
                  <a:pt x="0" y="114300"/>
                </a:lnTo>
                <a:lnTo>
                  <a:pt x="3241548" y="114300"/>
                </a:lnTo>
                <a:close/>
              </a:path>
              <a:path w="3384550" h="171450">
                <a:moveTo>
                  <a:pt x="3384041" y="86106"/>
                </a:moveTo>
                <a:lnTo>
                  <a:pt x="3212591" y="0"/>
                </a:lnTo>
                <a:lnTo>
                  <a:pt x="3212591" y="57150"/>
                </a:lnTo>
                <a:lnTo>
                  <a:pt x="3241548" y="57150"/>
                </a:lnTo>
                <a:lnTo>
                  <a:pt x="3241548" y="157036"/>
                </a:lnTo>
                <a:lnTo>
                  <a:pt x="3384041" y="86106"/>
                </a:lnTo>
                <a:close/>
              </a:path>
              <a:path w="3384550" h="171450">
                <a:moveTo>
                  <a:pt x="3241548" y="157036"/>
                </a:moveTo>
                <a:lnTo>
                  <a:pt x="3241548" y="114300"/>
                </a:lnTo>
                <a:lnTo>
                  <a:pt x="3212591" y="114300"/>
                </a:lnTo>
                <a:lnTo>
                  <a:pt x="3212591" y="171450"/>
                </a:lnTo>
                <a:lnTo>
                  <a:pt x="3241548" y="157036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21604" y="3417951"/>
            <a:ext cx="3674110" cy="171450"/>
          </a:xfrm>
          <a:custGeom>
            <a:avLst/>
            <a:gdLst/>
            <a:ahLst/>
            <a:cxnLst/>
            <a:rect l="l" t="t" r="r" b="b"/>
            <a:pathLst>
              <a:path w="3674109" h="171450">
                <a:moveTo>
                  <a:pt x="171450" y="57150"/>
                </a:moveTo>
                <a:lnTo>
                  <a:pt x="171450" y="0"/>
                </a:lnTo>
                <a:lnTo>
                  <a:pt x="0" y="86106"/>
                </a:lnTo>
                <a:lnTo>
                  <a:pt x="142493" y="157036"/>
                </a:lnTo>
                <a:lnTo>
                  <a:pt x="142493" y="57150"/>
                </a:lnTo>
                <a:lnTo>
                  <a:pt x="171450" y="57150"/>
                </a:lnTo>
                <a:close/>
              </a:path>
              <a:path w="3674109" h="171450">
                <a:moveTo>
                  <a:pt x="3673601" y="114300"/>
                </a:moveTo>
                <a:lnTo>
                  <a:pt x="3673601" y="57150"/>
                </a:lnTo>
                <a:lnTo>
                  <a:pt x="142493" y="57150"/>
                </a:lnTo>
                <a:lnTo>
                  <a:pt x="142493" y="114300"/>
                </a:lnTo>
                <a:lnTo>
                  <a:pt x="3673601" y="114300"/>
                </a:lnTo>
                <a:close/>
              </a:path>
              <a:path w="3674109" h="171450">
                <a:moveTo>
                  <a:pt x="171450" y="171450"/>
                </a:moveTo>
                <a:lnTo>
                  <a:pt x="171450" y="114300"/>
                </a:lnTo>
                <a:lnTo>
                  <a:pt x="142493" y="114300"/>
                </a:lnTo>
                <a:lnTo>
                  <a:pt x="142493" y="157036"/>
                </a:lnTo>
                <a:lnTo>
                  <a:pt x="171450" y="17145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61190" y="4115180"/>
            <a:ext cx="3896995" cy="1144270"/>
          </a:xfrm>
          <a:custGeom>
            <a:avLst/>
            <a:gdLst/>
            <a:ahLst/>
            <a:cxnLst/>
            <a:rect l="l" t="t" r="r" b="b"/>
            <a:pathLst>
              <a:path w="3896995" h="1144270">
                <a:moveTo>
                  <a:pt x="188213" y="0"/>
                </a:moveTo>
                <a:lnTo>
                  <a:pt x="0" y="36576"/>
                </a:lnTo>
                <a:lnTo>
                  <a:pt x="130301" y="153638"/>
                </a:lnTo>
                <a:lnTo>
                  <a:pt x="130301" y="102108"/>
                </a:lnTo>
                <a:lnTo>
                  <a:pt x="145541" y="47244"/>
                </a:lnTo>
                <a:lnTo>
                  <a:pt x="172976" y="54856"/>
                </a:lnTo>
                <a:lnTo>
                  <a:pt x="188213" y="0"/>
                </a:lnTo>
                <a:close/>
              </a:path>
              <a:path w="3896995" h="1144270">
                <a:moveTo>
                  <a:pt x="172976" y="54856"/>
                </a:moveTo>
                <a:lnTo>
                  <a:pt x="145541" y="47244"/>
                </a:lnTo>
                <a:lnTo>
                  <a:pt x="130301" y="102108"/>
                </a:lnTo>
                <a:lnTo>
                  <a:pt x="157734" y="109725"/>
                </a:lnTo>
                <a:lnTo>
                  <a:pt x="172976" y="54856"/>
                </a:lnTo>
                <a:close/>
              </a:path>
              <a:path w="3896995" h="1144270">
                <a:moveTo>
                  <a:pt x="157734" y="109725"/>
                </a:moveTo>
                <a:lnTo>
                  <a:pt x="130301" y="102108"/>
                </a:lnTo>
                <a:lnTo>
                  <a:pt x="130301" y="153638"/>
                </a:lnTo>
                <a:lnTo>
                  <a:pt x="142493" y="164592"/>
                </a:lnTo>
                <a:lnTo>
                  <a:pt x="157734" y="109725"/>
                </a:lnTo>
                <a:close/>
              </a:path>
              <a:path w="3896995" h="1144270">
                <a:moveTo>
                  <a:pt x="3896867" y="1088136"/>
                </a:moveTo>
                <a:lnTo>
                  <a:pt x="172976" y="54856"/>
                </a:lnTo>
                <a:lnTo>
                  <a:pt x="157734" y="109725"/>
                </a:lnTo>
                <a:lnTo>
                  <a:pt x="3881628" y="1143762"/>
                </a:lnTo>
                <a:lnTo>
                  <a:pt x="3896867" y="1088136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7902" y="4200609"/>
            <a:ext cx="2602230" cy="986155"/>
          </a:xfrm>
          <a:custGeom>
            <a:avLst/>
            <a:gdLst/>
            <a:ahLst/>
            <a:cxnLst/>
            <a:rect l="l" t="t" r="r" b="b"/>
            <a:pathLst>
              <a:path w="2602229" h="986154">
                <a:moveTo>
                  <a:pt x="2450441" y="107983"/>
                </a:moveTo>
                <a:lnTo>
                  <a:pt x="2431085" y="53992"/>
                </a:lnTo>
                <a:lnTo>
                  <a:pt x="0" y="931926"/>
                </a:lnTo>
                <a:lnTo>
                  <a:pt x="19050" y="986028"/>
                </a:lnTo>
                <a:lnTo>
                  <a:pt x="2450441" y="107983"/>
                </a:lnTo>
                <a:close/>
              </a:path>
              <a:path w="2602229" h="986154">
                <a:moveTo>
                  <a:pt x="2602230" y="22859"/>
                </a:moveTo>
                <a:lnTo>
                  <a:pt x="2411730" y="0"/>
                </a:lnTo>
                <a:lnTo>
                  <a:pt x="2431085" y="53992"/>
                </a:lnTo>
                <a:lnTo>
                  <a:pt x="2458212" y="44195"/>
                </a:lnTo>
                <a:lnTo>
                  <a:pt x="2477262" y="98297"/>
                </a:lnTo>
                <a:lnTo>
                  <a:pt x="2477262" y="153573"/>
                </a:lnTo>
                <a:lnTo>
                  <a:pt x="2602230" y="22859"/>
                </a:lnTo>
                <a:close/>
              </a:path>
              <a:path w="2602229" h="986154">
                <a:moveTo>
                  <a:pt x="2477262" y="98297"/>
                </a:moveTo>
                <a:lnTo>
                  <a:pt x="2458212" y="44195"/>
                </a:lnTo>
                <a:lnTo>
                  <a:pt x="2431085" y="53992"/>
                </a:lnTo>
                <a:lnTo>
                  <a:pt x="2450441" y="107983"/>
                </a:lnTo>
                <a:lnTo>
                  <a:pt x="2477262" y="98297"/>
                </a:lnTo>
                <a:close/>
              </a:path>
              <a:path w="2602229" h="986154">
                <a:moveTo>
                  <a:pt x="2477262" y="153573"/>
                </a:moveTo>
                <a:lnTo>
                  <a:pt x="2477262" y="98297"/>
                </a:lnTo>
                <a:lnTo>
                  <a:pt x="2450441" y="107983"/>
                </a:lnTo>
                <a:lnTo>
                  <a:pt x="2469642" y="161543"/>
                </a:lnTo>
                <a:lnTo>
                  <a:pt x="2477262" y="153573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8947" y="2544020"/>
            <a:ext cx="3388360" cy="727710"/>
          </a:xfrm>
          <a:custGeom>
            <a:avLst/>
            <a:gdLst/>
            <a:ahLst/>
            <a:cxnLst/>
            <a:rect l="l" t="t" r="r" b="b"/>
            <a:pathLst>
              <a:path w="3388360" h="727710">
                <a:moveTo>
                  <a:pt x="3225238" y="111993"/>
                </a:moveTo>
                <a:lnTo>
                  <a:pt x="3214419" y="56389"/>
                </a:lnTo>
                <a:lnTo>
                  <a:pt x="0" y="671322"/>
                </a:lnTo>
                <a:lnTo>
                  <a:pt x="10668" y="727710"/>
                </a:lnTo>
                <a:lnTo>
                  <a:pt x="3225238" y="111993"/>
                </a:lnTo>
                <a:close/>
              </a:path>
              <a:path w="3388360" h="727710">
                <a:moveTo>
                  <a:pt x="3387852" y="51815"/>
                </a:moveTo>
                <a:lnTo>
                  <a:pt x="3203448" y="0"/>
                </a:lnTo>
                <a:lnTo>
                  <a:pt x="3214419" y="56389"/>
                </a:lnTo>
                <a:lnTo>
                  <a:pt x="3242310" y="51053"/>
                </a:lnTo>
                <a:lnTo>
                  <a:pt x="3252978" y="106679"/>
                </a:lnTo>
                <a:lnTo>
                  <a:pt x="3252978" y="155513"/>
                </a:lnTo>
                <a:lnTo>
                  <a:pt x="3387852" y="51815"/>
                </a:lnTo>
                <a:close/>
              </a:path>
              <a:path w="3388360" h="727710">
                <a:moveTo>
                  <a:pt x="3252978" y="106679"/>
                </a:moveTo>
                <a:lnTo>
                  <a:pt x="3242310" y="51053"/>
                </a:lnTo>
                <a:lnTo>
                  <a:pt x="3214419" y="56389"/>
                </a:lnTo>
                <a:lnTo>
                  <a:pt x="3225238" y="111993"/>
                </a:lnTo>
                <a:lnTo>
                  <a:pt x="3252978" y="106679"/>
                </a:lnTo>
                <a:close/>
              </a:path>
              <a:path w="3388360" h="727710">
                <a:moveTo>
                  <a:pt x="3252978" y="155513"/>
                </a:moveTo>
                <a:lnTo>
                  <a:pt x="3252978" y="106679"/>
                </a:lnTo>
                <a:lnTo>
                  <a:pt x="3225238" y="111993"/>
                </a:lnTo>
                <a:lnTo>
                  <a:pt x="3236214" y="168401"/>
                </a:lnTo>
                <a:lnTo>
                  <a:pt x="3252978" y="155513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37251" y="1905464"/>
            <a:ext cx="3456940" cy="171450"/>
          </a:xfrm>
          <a:custGeom>
            <a:avLst/>
            <a:gdLst/>
            <a:ahLst/>
            <a:cxnLst/>
            <a:rect l="l" t="t" r="r" b="b"/>
            <a:pathLst>
              <a:path w="3456940" h="171450">
                <a:moveTo>
                  <a:pt x="171450" y="57149"/>
                </a:moveTo>
                <a:lnTo>
                  <a:pt x="171450" y="0"/>
                </a:lnTo>
                <a:lnTo>
                  <a:pt x="0" y="85343"/>
                </a:lnTo>
                <a:lnTo>
                  <a:pt x="143255" y="157290"/>
                </a:lnTo>
                <a:lnTo>
                  <a:pt x="143255" y="57149"/>
                </a:lnTo>
                <a:lnTo>
                  <a:pt x="171450" y="57149"/>
                </a:lnTo>
                <a:close/>
              </a:path>
              <a:path w="3456940" h="171450">
                <a:moveTo>
                  <a:pt x="3456431" y="114299"/>
                </a:moveTo>
                <a:lnTo>
                  <a:pt x="3456431" y="57149"/>
                </a:lnTo>
                <a:lnTo>
                  <a:pt x="143255" y="57149"/>
                </a:lnTo>
                <a:lnTo>
                  <a:pt x="143255" y="114299"/>
                </a:lnTo>
                <a:lnTo>
                  <a:pt x="3456431" y="114299"/>
                </a:lnTo>
                <a:close/>
              </a:path>
              <a:path w="3456940" h="171450">
                <a:moveTo>
                  <a:pt x="171450" y="171449"/>
                </a:moveTo>
                <a:lnTo>
                  <a:pt x="171450" y="114299"/>
                </a:lnTo>
                <a:lnTo>
                  <a:pt x="143255" y="114299"/>
                </a:lnTo>
                <a:lnTo>
                  <a:pt x="143255" y="157290"/>
                </a:lnTo>
                <a:lnTo>
                  <a:pt x="171450" y="171449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4800" y="1991189"/>
            <a:ext cx="8853086" cy="1774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14745">
              <a:lnSpc>
                <a:spcPct val="100000"/>
              </a:lnSpc>
            </a:pP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волосы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прическа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6680" indent="-9461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глаза?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06680">
              <a:lnSpc>
                <a:spcPts val="2035"/>
              </a:lnSpc>
              <a:spcBef>
                <a:spcPts val="1075"/>
              </a:spcBef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язык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 marR="5080" algn="r">
              <a:lnSpc>
                <a:spcPts val="2035"/>
              </a:lnSpc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руки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7" y="6722218"/>
            <a:ext cx="184975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Neo-Hippy Chick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i="1" spc="-5" dirty="0">
                <a:latin typeface="Verdana"/>
                <a:cs typeface="Verdana"/>
              </a:rPr>
              <a:t>by</a:t>
            </a:r>
            <a:r>
              <a:rPr sz="800" i="1" spc="6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garryknight)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858634" y="287993"/>
            <a:ext cx="743013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Когда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встречаете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человека,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600" spc="15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первую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очередь</a:t>
            </a:r>
            <a:r>
              <a:rPr sz="1600" spc="-5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Насколько</a:t>
            </a:r>
            <a:r>
              <a:rPr sz="16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эти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характеристики</a:t>
            </a:r>
            <a:r>
              <a:rPr lang="de-DE" sz="1600" spc="3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надежны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3294675" y="84"/>
            <a:ext cx="24966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Оценка</a:t>
            </a:r>
            <a:r>
              <a:rPr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личности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3067" y="1524380"/>
            <a:ext cx="1940051" cy="2914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0242" y="1507027"/>
            <a:ext cx="8955405" cy="4744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0" marR="2762885" indent="-361950">
              <a:lnSpc>
                <a:spcPct val="13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74650" algn="l"/>
                <a:tab pos="37528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Знание о конкретном человеке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(слухи): 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замечание  Вашего хорошего</a:t>
            </a:r>
            <a:r>
              <a:rPr sz="1800" spc="2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друга</a:t>
            </a:r>
          </a:p>
          <a:p>
            <a:pPr marL="374650" marR="2675890" indent="-361950">
              <a:lnSpc>
                <a:spcPct val="1303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74650" algn="l"/>
                <a:tab pos="375285" algn="l"/>
                <a:tab pos="2012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Знание о подобных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людях,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относящихся к одной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той же  группе</a:t>
            </a:r>
            <a:r>
              <a:rPr sz="1800" spc="20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рэппер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374650" indent="-361950">
              <a:lnSpc>
                <a:spcPct val="100000"/>
              </a:lnSpc>
              <a:spcBef>
                <a:spcPts val="655"/>
              </a:spcBef>
              <a:buClr>
                <a:srgbClr val="8DADAE"/>
              </a:buClr>
              <a:buSzPct val="83333"/>
              <a:buChar char="o"/>
              <a:tabLst>
                <a:tab pos="374650" algn="l"/>
                <a:tab pos="375285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«Шестое</a:t>
            </a:r>
            <a:r>
              <a:rPr sz="18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чувство»/интуиция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5285" marR="2400300" indent="-362585">
              <a:lnSpc>
                <a:spcPct val="127200"/>
              </a:lnSpc>
              <a:spcBef>
                <a:spcPts val="6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650" algn="l"/>
                <a:tab pos="37528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Письменные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заявления: 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электронная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почта,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интернет-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чаты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один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рассмотренных выше аспектов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(речь,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невербальное общение ,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интуиция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.)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является</a:t>
            </a:r>
            <a:r>
              <a:rPr sz="1800" spc="2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надежным!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Необходимо рассмотреть как </a:t>
            </a:r>
            <a:r>
              <a:rPr sz="1800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можно </a:t>
            </a:r>
            <a:r>
              <a:rPr sz="18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больше</a:t>
            </a:r>
            <a:r>
              <a:rPr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аспектов</a:t>
            </a:r>
            <a:r>
              <a:rPr sz="1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716280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Лишь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общий спектр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помогает нам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судить правильно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той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иной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ситуации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858634" y="287993"/>
            <a:ext cx="743013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Когда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встречаете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человека,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обращаете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</a:t>
            </a:r>
            <a:r>
              <a:rPr sz="1600" spc="16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600" spc="15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первую</a:t>
            </a:r>
            <a:r>
              <a:rPr sz="1600" spc="16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очередь</a:t>
            </a:r>
            <a:r>
              <a:rPr sz="1600" spc="-5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Насколько</a:t>
            </a:r>
            <a:r>
              <a:rPr sz="16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эти</a:t>
            </a:r>
            <a:r>
              <a:rPr sz="16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характеристики</a:t>
            </a:r>
            <a:r>
              <a:rPr lang="de-DE" sz="1600" spc="3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надежны</a:t>
            </a:r>
            <a:r>
              <a:rPr sz="16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3294675" y="84"/>
            <a:ext cx="24966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Оценка</a:t>
            </a:r>
            <a:r>
              <a:rPr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личности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object 17"/>
          <p:cNvSpPr txBox="1"/>
          <p:nvPr/>
        </p:nvSpPr>
        <p:spPr>
          <a:xfrm>
            <a:off x="5237" y="6722218"/>
            <a:ext cx="184975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Neo-Hippy Chick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i="1" spc="-5" dirty="0">
                <a:latin typeface="Verdana"/>
                <a:cs typeface="Verdana"/>
              </a:rPr>
              <a:t>by</a:t>
            </a:r>
            <a:r>
              <a:rPr sz="800" i="1" spc="6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garryknight)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79" y="44408"/>
            <a:ext cx="8577590" cy="533991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/>
          <a:p>
            <a:pPr marL="3728085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Задание</a:t>
            </a:r>
            <a:r>
              <a:rPr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546" y="1775163"/>
            <a:ext cx="8266430" cy="2916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705610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дальнейшем Вам будет представлен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ряд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комиксов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Пожалуйста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обдумайте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чем могут думать персонажи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данной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ситуации.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Важно: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5080" indent="-3619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650" algn="l"/>
                <a:tab pos="37528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должны различать между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информацией,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которая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Вам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доступна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знаками,  которые дают возможность характеристики </a:t>
            </a:r>
            <a:r>
              <a:rPr sz="1800" spc="1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персонажей!</a:t>
            </a:r>
          </a:p>
          <a:p>
            <a:pPr marL="374650" marR="242570" indent="-3619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650" algn="l"/>
                <a:tab pos="37528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Кроме того,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подумайте,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какая дополнительная информация необходима для  окончательной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правильной</a:t>
            </a:r>
            <a:r>
              <a:rPr sz="1800" spc="3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оценки!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0" y="6139137"/>
            <a:ext cx="66294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чем может думать человек на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прогулке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800" spc="6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собакой?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5214" y="335744"/>
            <a:ext cx="8231111" cy="5702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534" y="1905"/>
            <a:ext cx="8206740" cy="405130"/>
          </a:xfrm>
          <a:custGeom>
            <a:avLst/>
            <a:gdLst/>
            <a:ahLst/>
            <a:cxnLst/>
            <a:rect l="l" t="t" r="r" b="b"/>
            <a:pathLst>
              <a:path w="8206740" h="405130">
                <a:moveTo>
                  <a:pt x="0" y="0"/>
                </a:moveTo>
                <a:lnTo>
                  <a:pt x="0" y="404622"/>
                </a:lnTo>
                <a:lnTo>
                  <a:pt x="8206740" y="404622"/>
                </a:lnTo>
                <a:lnTo>
                  <a:pt x="82067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7.2</a:t>
            </a: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-73025" y="6672263"/>
            <a:ext cx="21240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(picture story by Marina </a:t>
            </a:r>
            <a:r>
              <a:rPr lang="en-US" altLang="de-DE" sz="800" i="1" dirty="0"/>
              <a:t>Ruiz)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79" y="44408"/>
            <a:ext cx="8577590" cy="533991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/>
          <a:p>
            <a:pPr marL="1315720" algn="l">
              <a:lnSpc>
                <a:spcPct val="100000"/>
              </a:lnSpc>
            </a:pP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чем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думать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прогулке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собакой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4392548"/>
            <a:ext cx="8872855" cy="2221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Скорее всего (но неправильно):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шляпе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грабитель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968375">
              <a:lnSpc>
                <a:spcPct val="100000"/>
              </a:lnSpc>
              <a:spcBef>
                <a:spcPts val="1090"/>
              </a:spcBef>
            </a:pPr>
            <a:r>
              <a:rPr sz="1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Несовсем похоже </a:t>
            </a:r>
            <a:r>
              <a:rPr sz="1800" b="1" u="sng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</a:t>
            </a:r>
            <a:r>
              <a:rPr sz="1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правду - </a:t>
            </a:r>
            <a:r>
              <a:rPr sz="1800" b="1" u="sng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правильно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забыл ключ от дома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проникает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 через открытое окно, чтобы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забрать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 indent="-635">
              <a:lnSpc>
                <a:spcPct val="100000"/>
              </a:lnSpc>
              <a:spcBef>
                <a:spcPts val="1090"/>
              </a:spcBef>
              <a:tabLst>
                <a:tab pos="578358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Дополнительное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предположение:</a:t>
            </a:r>
            <a:r>
              <a:rPr sz="1800" spc="2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остается</a:t>
            </a:r>
            <a:r>
              <a:rPr sz="1800" spc="20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непонятным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знаком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собакой</a:t>
            </a:r>
            <a:r>
              <a:rPr sz="1800" spc="16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человеком</a:t>
            </a:r>
            <a:r>
              <a:rPr sz="1800" spc="18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de-DE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шляпе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нет,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</a:t>
            </a:r>
            <a:r>
              <a:rPr sz="1800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</a:t>
            </a:r>
            <a:r>
              <a:rPr sz="1800" spc="1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наверное</a:t>
            </a:r>
            <a:r>
              <a:rPr sz="1800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думает, что</a:t>
            </a:r>
            <a:r>
              <a:rPr sz="1800" spc="1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мужчина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вломился</a:t>
            </a:r>
            <a:r>
              <a:rPr sz="18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800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70379" y="1199091"/>
            <a:ext cx="4248150" cy="2952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30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-73025" y="6672263"/>
            <a:ext cx="21240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(picture story by Marina </a:t>
            </a:r>
            <a:r>
              <a:rPr lang="en-US" altLang="de-DE" sz="800" i="1" dirty="0"/>
              <a:t>Ruiz)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79" y="138134"/>
            <a:ext cx="8577590" cy="459011"/>
          </a:xfrm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668905">
              <a:lnSpc>
                <a:spcPct val="100000"/>
              </a:lnSpc>
            </a:pPr>
            <a:r>
              <a:rPr spc="-10" dirty="0">
                <a:latin typeface="Verdana"/>
                <a:cs typeface="Verdana"/>
              </a:rPr>
              <a:t>Изменение</a:t>
            </a:r>
            <a:r>
              <a:rPr spc="-3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перспективы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0470" y="3568705"/>
            <a:ext cx="8807330" cy="2892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27480" indent="-635" algn="just">
              <a:lnSpc>
                <a:spcPct val="1106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каждый человек обладает тем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уровнем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знаний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испытывают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тоже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чувство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другие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может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привести к недоразумениям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 конфликтам!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Поэтому</a:t>
            </a:r>
            <a:r>
              <a:rPr sz="1800" spc="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важно: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674370" indent="-285750">
              <a:lnSpc>
                <a:spcPct val="100000"/>
              </a:lnSpc>
              <a:spcBef>
                <a:spcPts val="5"/>
              </a:spcBef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05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Учитывать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точки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зрения других людей для лучшего понимания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причины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их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поступков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8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действий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674370" indent="-285750">
              <a:lnSpc>
                <a:spcPct val="100000"/>
              </a:lnSpc>
              <a:spcBef>
                <a:spcPts val="5"/>
              </a:spcBef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0500" algn="l"/>
              </a:tabLst>
            </a:pP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674370" indent="-285750">
              <a:lnSpc>
                <a:spcPct val="100000"/>
              </a:lnSpc>
              <a:spcBef>
                <a:spcPts val="5"/>
              </a:spcBef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0500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Общаться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окружающими нас людьми для лучшего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их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понимания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причин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нашего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собственного</a:t>
            </a:r>
            <a:r>
              <a:rPr sz="1800" spc="12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21177" y="1046691"/>
            <a:ext cx="2484120" cy="2168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31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-73025" y="6672263"/>
            <a:ext cx="21240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2700">
              <a:lnSpc>
                <a:spcPts val="905"/>
              </a:lnSpc>
            </a:pPr>
            <a:r>
              <a:rPr lang="en-US" sz="800" i="1" spc="-5" dirty="0"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800" spc="-5" dirty="0"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sz="800" i="1" spc="-5" dirty="0">
                <a:ea typeface="Verdana" panose="020B0604030504040204" pitchFamily="34" charset="0"/>
                <a:cs typeface="Verdana" panose="020B0604030504040204" pitchFamily="34" charset="0"/>
              </a:rPr>
              <a:t>Marionette </a:t>
            </a:r>
            <a:r>
              <a:rPr lang="en-US" sz="800" i="1" dirty="0">
                <a:ea typeface="Verdana" panose="020B0604030504040204" pitchFamily="34" charset="0"/>
                <a:cs typeface="Verdana" panose="020B0604030504040204" pitchFamily="34" charset="0"/>
              </a:rPr>
              <a:t>Show” </a:t>
            </a:r>
            <a:r>
              <a:rPr lang="en-US" sz="800" i="1" spc="-5" dirty="0">
                <a:ea typeface="Verdana" panose="020B0604030504040204" pitchFamily="34" charset="0"/>
                <a:cs typeface="Verdana" panose="020B0604030504040204" pitchFamily="34" charset="0"/>
              </a:rPr>
              <a:t>by  </a:t>
            </a:r>
            <a:r>
              <a:rPr lang="en-US" sz="800" i="1" dirty="0">
                <a:ea typeface="Verdana" panose="020B0604030504040204" pitchFamily="34" charset="0"/>
                <a:cs typeface="Verdana" panose="020B0604030504040204" pitchFamily="34" charset="0"/>
              </a:rPr>
              <a:t>Sister</a:t>
            </a:r>
            <a:r>
              <a:rPr lang="en-US" sz="800" i="1" spc="-5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00" i="1" dirty="0">
                <a:ea typeface="Verdana" panose="020B0604030504040204" pitchFamily="34" charset="0"/>
                <a:cs typeface="Verdana" panose="020B0604030504040204" pitchFamily="34" charset="0"/>
              </a:rPr>
              <a:t>72)</a:t>
            </a:r>
            <a:endParaRPr lang="en-US" sz="8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444753" y="1532000"/>
            <a:ext cx="8260842" cy="2546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30">
              <a:lnSpc>
                <a:spcPct val="100000"/>
              </a:lnSpc>
            </a:pPr>
            <a:r>
              <a:rPr spc="-5" dirty="0"/>
              <a:t>Представьте </a:t>
            </a:r>
            <a:r>
              <a:rPr dirty="0"/>
              <a:t>себе </a:t>
            </a:r>
            <a:r>
              <a:rPr spc="-5" dirty="0"/>
              <a:t>следующую</a:t>
            </a:r>
            <a:r>
              <a:rPr spc="35" dirty="0"/>
              <a:t> </a:t>
            </a:r>
            <a:r>
              <a:rPr spc="-5" dirty="0"/>
              <a:t>ситуацию:</a:t>
            </a:r>
          </a:p>
          <a:p>
            <a:pPr marL="100965" marR="5080" indent="-31115">
              <a:lnSpc>
                <a:spcPct val="100000"/>
              </a:lnSpc>
              <a:spcBef>
                <a:spcPts val="434"/>
              </a:spcBef>
            </a:pPr>
            <a:r>
              <a:rPr b="0" spc="-5" dirty="0">
                <a:latin typeface="Verdana"/>
                <a:cs typeface="Verdana"/>
              </a:rPr>
              <a:t>Вы едите </a:t>
            </a:r>
            <a:r>
              <a:rPr b="0" dirty="0">
                <a:latin typeface="Verdana"/>
                <a:cs typeface="Verdana"/>
              </a:rPr>
              <a:t>в </a:t>
            </a:r>
            <a:r>
              <a:rPr b="0" spc="-5" dirty="0">
                <a:latin typeface="Verdana"/>
                <a:cs typeface="Verdana"/>
              </a:rPr>
              <a:t>очень усталом состоянии домой с работы и  останавливаетесь, </a:t>
            </a:r>
            <a:r>
              <a:rPr b="0" spc="-10" dirty="0">
                <a:latin typeface="Verdana"/>
                <a:cs typeface="Verdana"/>
              </a:rPr>
              <a:t>чтобы </a:t>
            </a:r>
            <a:r>
              <a:rPr b="0" spc="-5" dirty="0">
                <a:latin typeface="Verdana"/>
                <a:cs typeface="Verdana"/>
              </a:rPr>
              <a:t>купить несколько продуктов </a:t>
            </a:r>
            <a:r>
              <a:rPr b="0" dirty="0">
                <a:latin typeface="Verdana"/>
                <a:cs typeface="Verdana"/>
              </a:rPr>
              <a:t>в </a:t>
            </a:r>
            <a:r>
              <a:rPr b="0" spc="-5" dirty="0">
                <a:latin typeface="Verdana"/>
                <a:cs typeface="Verdana"/>
              </a:rPr>
              <a:t>магазине.  </a:t>
            </a:r>
            <a:r>
              <a:rPr b="0" dirty="0">
                <a:latin typeface="Verdana"/>
                <a:cs typeface="Verdana"/>
              </a:rPr>
              <a:t>Вы сложили все продукты в корзину </a:t>
            </a:r>
            <a:r>
              <a:rPr b="0" spc="-5" dirty="0">
                <a:latin typeface="Verdana"/>
                <a:cs typeface="Verdana"/>
              </a:rPr>
              <a:t>и стоите </a:t>
            </a:r>
            <a:r>
              <a:rPr b="0" dirty="0">
                <a:latin typeface="Verdana"/>
                <a:cs typeface="Verdana"/>
              </a:rPr>
              <a:t>в </a:t>
            </a:r>
            <a:r>
              <a:rPr b="0" spc="-5" dirty="0">
                <a:latin typeface="Verdana"/>
                <a:cs typeface="Verdana"/>
              </a:rPr>
              <a:t>очереди. Прямо  </a:t>
            </a:r>
            <a:r>
              <a:rPr b="0" dirty="0">
                <a:latin typeface="Verdana"/>
                <a:cs typeface="Verdana"/>
              </a:rPr>
              <a:t>перед Вами </a:t>
            </a:r>
            <a:r>
              <a:rPr b="0" spc="-5" dirty="0">
                <a:latin typeface="Verdana"/>
                <a:cs typeface="Verdana"/>
              </a:rPr>
              <a:t>пожилой </a:t>
            </a:r>
            <a:r>
              <a:rPr b="0" dirty="0">
                <a:latin typeface="Verdana"/>
                <a:cs typeface="Verdana"/>
              </a:rPr>
              <a:t>мужчина </a:t>
            </a:r>
            <a:r>
              <a:rPr b="0" spc="-5" dirty="0">
                <a:latin typeface="Verdana"/>
                <a:cs typeface="Verdana"/>
              </a:rPr>
              <a:t>очень </a:t>
            </a:r>
            <a:r>
              <a:rPr b="0" dirty="0">
                <a:latin typeface="Verdana"/>
                <a:cs typeface="Verdana"/>
              </a:rPr>
              <a:t>медленно выкладывает  продукты перед </a:t>
            </a:r>
            <a:r>
              <a:rPr b="0" spc="-5" dirty="0">
                <a:latin typeface="Verdana"/>
                <a:cs typeface="Verdana"/>
              </a:rPr>
              <a:t>кассой. Когда кассир говорит ему сумму для  </a:t>
            </a:r>
            <a:r>
              <a:rPr b="0" spc="-10" dirty="0">
                <a:latin typeface="Verdana"/>
                <a:cs typeface="Verdana"/>
              </a:rPr>
              <a:t>оплаты, </a:t>
            </a:r>
            <a:r>
              <a:rPr b="0" dirty="0">
                <a:latin typeface="Verdana"/>
                <a:cs typeface="Verdana"/>
              </a:rPr>
              <a:t>пожилой </a:t>
            </a:r>
            <a:r>
              <a:rPr b="0" spc="-5" dirty="0">
                <a:latin typeface="Verdana"/>
                <a:cs typeface="Verdana"/>
              </a:rPr>
              <a:t>человек, </a:t>
            </a:r>
            <a:r>
              <a:rPr b="0" dirty="0">
                <a:latin typeface="Verdana"/>
                <a:cs typeface="Verdana"/>
              </a:rPr>
              <a:t>в течение длительного </a:t>
            </a:r>
            <a:r>
              <a:rPr b="0" spc="-5" dirty="0">
                <a:latin typeface="Verdana"/>
                <a:cs typeface="Verdana"/>
              </a:rPr>
              <a:t>времени,  начинает искать свой бумажник. </a:t>
            </a:r>
            <a:r>
              <a:rPr b="0" dirty="0">
                <a:latin typeface="Verdana"/>
                <a:cs typeface="Verdana"/>
              </a:rPr>
              <a:t>В это время </a:t>
            </a:r>
            <a:r>
              <a:rPr b="0" spc="-5" dirty="0">
                <a:latin typeface="Verdana"/>
                <a:cs typeface="Verdana"/>
              </a:rPr>
              <a:t>он случайно задевает  бутылку масла. </a:t>
            </a:r>
            <a:r>
              <a:rPr b="0" dirty="0">
                <a:latin typeface="Verdana"/>
                <a:cs typeface="Verdana"/>
              </a:rPr>
              <a:t>В </a:t>
            </a:r>
            <a:r>
              <a:rPr b="0" spc="-5" dirty="0">
                <a:latin typeface="Verdana"/>
                <a:cs typeface="Verdana"/>
              </a:rPr>
              <a:t>результате бутылка падает на пол и</a:t>
            </a:r>
            <a:r>
              <a:rPr b="0" spc="-30" dirty="0">
                <a:latin typeface="Verdana"/>
                <a:cs typeface="Verdana"/>
              </a:rPr>
              <a:t> </a:t>
            </a:r>
            <a:r>
              <a:rPr b="0" spc="-5" dirty="0">
                <a:latin typeface="Verdana"/>
                <a:cs typeface="Verdana"/>
              </a:rPr>
              <a:t>разбивается.</a:t>
            </a:r>
          </a:p>
        </p:txBody>
      </p:sp>
      <p:sp>
        <p:nvSpPr>
          <p:cNvPr id="5" name="object 5"/>
          <p:cNvSpPr/>
          <p:nvPr/>
        </p:nvSpPr>
        <p:spPr>
          <a:xfrm>
            <a:off x="60578" y="6231254"/>
            <a:ext cx="336804" cy="3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0" y="6167432"/>
            <a:ext cx="2339976" cy="536574"/>
            <a:chOff x="0" y="3957"/>
            <a:chExt cx="1474" cy="338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4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12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7.3</a:t>
              </a:r>
              <a:endParaRPr lang="de-DE" altLang="de-DE" sz="1200" i="1" dirty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52000" y="1450975"/>
            <a:ext cx="8640000" cy="29051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alt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" name="object 2"/>
          <p:cNvSpPr txBox="1">
            <a:spLocks noGrp="1"/>
          </p:cNvSpPr>
          <p:nvPr>
            <p:ph type="title"/>
          </p:nvPr>
        </p:nvSpPr>
        <p:spPr>
          <a:xfrm>
            <a:off x="286379" y="138134"/>
            <a:ext cx="8577590" cy="459011"/>
          </a:xfrm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668905">
              <a:lnSpc>
                <a:spcPct val="100000"/>
              </a:lnSpc>
            </a:pPr>
            <a:r>
              <a:rPr spc="-10" dirty="0">
                <a:latin typeface="Verdana"/>
                <a:cs typeface="Verdana"/>
              </a:rPr>
              <a:t>Изменение</a:t>
            </a:r>
            <a:r>
              <a:rPr spc="-3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перспективы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785611"/>
              </p:ext>
            </p:extLst>
          </p:nvPr>
        </p:nvGraphicFramePr>
        <p:xfrm>
          <a:off x="76200" y="1222375"/>
          <a:ext cx="8991600" cy="4936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9609"/>
                <a:gridCol w="4501991"/>
              </a:tblGrid>
              <a:tr h="1005840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думаете/что чувствуете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 этой  </a:t>
                      </a:r>
                      <a:r>
                        <a:rPr sz="1500" spc="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ситуации?</a:t>
                      </a:r>
                      <a:endParaRPr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Пример: это меня злит, поскольку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я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очень устал и  хочу, наконец, быстрее оказаться дома. Или: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Я 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проявляю сочувствие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пожилому </a:t>
                      </a:r>
                      <a:r>
                        <a:rPr sz="1500" spc="1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мужчине.</a:t>
                      </a:r>
                      <a:endParaRPr sz="15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3677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думает/чувствует</a:t>
                      </a:r>
                      <a:r>
                        <a:rPr sz="1500" spc="2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кассир?</a:t>
                      </a:r>
                      <a:endParaRPr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273685" indent="-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Пример: она раздражена, т.к. очередь становится  все больше в то время, как она убирает  разбившеюся бутылку.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Или: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она проявляет  симпатию, т.к. знает, что это пожилой </a:t>
                      </a:r>
                      <a:r>
                        <a:rPr sz="1500" spc="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мужчина.</a:t>
                      </a:r>
                      <a:endParaRPr sz="15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9401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думает/чувствует пожилой  человек?</a:t>
                      </a:r>
                      <a:endParaRPr sz="15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3232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Пример: ему стыдно и он рассержен на себя. Он  чувствует себя</a:t>
                      </a:r>
                      <a:r>
                        <a:rPr sz="1500" spc="2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смущенным.</a:t>
                      </a:r>
                      <a:endParaRPr sz="15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48078">
                <a:tc>
                  <a:txBody>
                    <a:bodyPr/>
                    <a:lstStyle/>
                    <a:p>
                      <a:pPr marL="78105" marR="154305" indent="-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Что может помочь Вам понять состояние пожилого  человека?</a:t>
                      </a:r>
                      <a:endParaRPr sz="15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84455" indent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Пример: смотря на мою бабушка и моего дедушку,  люди в этом возрасте становятся </a:t>
                      </a:r>
                      <a:r>
                        <a:rPr sz="15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более 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медлительны и возможно, сталкиваются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 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подобными проблемами. Или: Интересно, как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я 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буду себя чувствовать, если случайно разобью  бутылку.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 самом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деле, нечто подобное </a:t>
                      </a:r>
                      <a:r>
                        <a:rPr sz="15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случилось  </a:t>
                      </a:r>
                      <a:r>
                        <a:rPr sz="15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со мной однажды. Это вызывает неприятное  </a:t>
                      </a:r>
                      <a:r>
                        <a:rPr sz="1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чувство.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86379" y="138134"/>
            <a:ext cx="8577590" cy="459011"/>
          </a:xfrm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668905">
              <a:lnSpc>
                <a:spcPct val="100000"/>
              </a:lnSpc>
            </a:pPr>
            <a:r>
              <a:rPr spc="-10" dirty="0">
                <a:latin typeface="Verdana"/>
                <a:cs typeface="Verdana"/>
              </a:rPr>
              <a:t>Изменение</a:t>
            </a:r>
            <a:r>
              <a:rPr spc="-3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перспективы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Text Box 3"/>
          <p:cNvSpPr txBox="1">
            <a:spLocks noChangeArrowheads="1"/>
          </p:cNvSpPr>
          <p:nvPr/>
        </p:nvSpPr>
        <p:spPr bwMode="auto">
          <a:xfrm>
            <a:off x="4212431" y="3247338"/>
            <a:ext cx="719138" cy="36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</a:pPr>
            <a:r>
              <a:rPr lang="de-DE" altLang="de-DE" dirty="0">
                <a:solidFill>
                  <a:srgbClr val="D16349"/>
                </a:solidFill>
                <a:cs typeface="Times New Roman" pitchFamily="18" charset="0"/>
              </a:rPr>
              <a:t>??</a:t>
            </a:r>
            <a:r>
              <a:rPr lang="de-DE" altLang="de-DE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de-DE" altLang="de-DE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286379" y="44407"/>
            <a:ext cx="8577590" cy="534485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392555"/>
            <a:r>
              <a:rPr lang="az-Cyrl-AZ" kern="0" spc="-5" smtClean="0">
                <a:latin typeface="Verdana"/>
                <a:cs typeface="Verdana"/>
              </a:rPr>
              <a:t>Чем характеризуется хороший</a:t>
            </a:r>
            <a:r>
              <a:rPr lang="az-Cyrl-AZ" kern="0" smtClean="0">
                <a:latin typeface="Verdana"/>
                <a:cs typeface="Verdana"/>
              </a:rPr>
              <a:t> </a:t>
            </a:r>
            <a:r>
              <a:rPr lang="az-Cyrl-AZ" kern="0" spc="-5" smtClean="0">
                <a:latin typeface="Verdana"/>
                <a:cs typeface="Verdana"/>
              </a:rPr>
              <a:t>слушатель?</a:t>
            </a:r>
            <a:endParaRPr lang="az-Cyrl-AZ" kern="0" spc="-5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8305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1234901"/>
            <a:ext cx="8034655" cy="5016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7205" indent="-48450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Слушать,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позволяя собеседнику договорить </a:t>
            </a:r>
            <a:r>
              <a:rPr sz="1800" spc="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начатое</a:t>
            </a:r>
          </a:p>
          <a:p>
            <a:pPr marL="488950" indent="-4762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Задавать</a:t>
            </a:r>
            <a:r>
              <a:rPr sz="1800" spc="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вопросы</a:t>
            </a:r>
          </a:p>
          <a:p>
            <a:pPr marL="497205" marR="2169795" indent="-484505">
              <a:lnSpc>
                <a:spcPts val="3250"/>
              </a:lnSpc>
              <a:spcBef>
                <a:spcPts val="2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Поддерживать зрительный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контакт,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пристального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взгляда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z="180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собеседника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950" indent="-476250">
              <a:lnSpc>
                <a:spcPct val="100000"/>
              </a:lnSpc>
              <a:spcBef>
                <a:spcPts val="80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Учитывать различные</a:t>
            </a:r>
            <a:r>
              <a:rPr sz="1800" spc="25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мнения</a:t>
            </a:r>
          </a:p>
          <a:p>
            <a:pPr marL="488950" indent="-4762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Проявлять интерес к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другому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человеку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950" indent="-4762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Избегать разговора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исключительно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себе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950" marR="86995" indent="-4762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Проявлять соответствующую открытость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всем разговоре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разглашения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интимных подробностей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первой встрече, не быть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слишком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замкнутым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общение с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старым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другом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950" marR="5080" indent="-4762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Избегать обидных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фраз 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поступков! Выражать критику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соответствующим  образом 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вместо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«твоя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новая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стрижка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выглядит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ужасно»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говорить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твоя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старая стрижка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нравилась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больше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34485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/>
          <a:p>
            <a:pPr marL="1392555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Чем характеризуется хороший</a:t>
            </a:r>
            <a:r>
              <a:rPr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слушатель?</a:t>
            </a:r>
          </a:p>
        </p:txBody>
      </p:sp>
      <p:sp>
        <p:nvSpPr>
          <p:cNvPr id="4" name="object 4"/>
          <p:cNvSpPr/>
          <p:nvPr/>
        </p:nvSpPr>
        <p:spPr>
          <a:xfrm>
            <a:off x="7162800" y="1414652"/>
            <a:ext cx="1796795" cy="1799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417" y="6695633"/>
            <a:ext cx="13836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 smtClean="0">
                <a:latin typeface="Arial"/>
                <a:cs typeface="Arial"/>
              </a:rPr>
              <a:t>(</a:t>
            </a:r>
            <a:r>
              <a:rPr sz="800" spc="-5" dirty="0" smtClean="0">
                <a:latin typeface="Verdana"/>
                <a:cs typeface="Verdana"/>
              </a:rPr>
              <a:t>“</a:t>
            </a:r>
            <a:r>
              <a:rPr sz="800" spc="-5" dirty="0">
                <a:latin typeface="Arial"/>
                <a:cs typeface="Arial"/>
              </a:rPr>
              <a:t>Zuhören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dirty="0">
                <a:latin typeface="Arial"/>
                <a:cs typeface="Arial"/>
              </a:rPr>
              <a:t>by Stefan</a:t>
            </a:r>
            <a:r>
              <a:rPr sz="800" spc="-7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Eissing)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948" y="1530560"/>
            <a:ext cx="8357870" cy="1526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7665" marR="5080" indent="-35496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благодарным, но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 оставаться честным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естественным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нужно,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смеяться,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Вы посчитали,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шутка не </a:t>
            </a:r>
            <a:r>
              <a:rPr sz="1800" spc="4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смешная).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8935" marR="589915" indent="-356235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Сплетни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отсутствии людей часто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создают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неприятное впечатление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 способствуют укреплению</a:t>
            </a:r>
            <a:r>
              <a:rPr sz="1800" spc="2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доверия.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6180" y="3772280"/>
            <a:ext cx="3742944" cy="24940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-7074" y="6645731"/>
            <a:ext cx="1683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dirty="0" smtClean="0"/>
              <a:t>(</a:t>
            </a:r>
            <a:r>
              <a:rPr lang="en-US" altLang="de-DE" sz="800" i="1" dirty="0" smtClean="0"/>
              <a:t>“</a:t>
            </a:r>
            <a:r>
              <a:rPr lang="en-US" altLang="de-DE" sz="800" i="1" dirty="0" err="1" smtClean="0"/>
              <a:t>ohne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Titel</a:t>
            </a:r>
            <a:r>
              <a:rPr lang="en-US" altLang="de-DE" sz="800" i="1" dirty="0" smtClean="0"/>
              <a:t>” by </a:t>
            </a:r>
            <a:r>
              <a:rPr lang="en-US" altLang="de-DE" sz="800" i="1" dirty="0" err="1" smtClean="0"/>
              <a:t>DonDonney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11" name="object 3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34485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/>
          <a:p>
            <a:pPr marL="1392555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Чем характеризуется хороший</a:t>
            </a:r>
            <a:r>
              <a:rPr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слушатель?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800" y="1458867"/>
            <a:ext cx="8545830" cy="3888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u="sng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Особенно при первом знакомстве друг </a:t>
            </a:r>
            <a:r>
              <a:rPr sz="1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</a:t>
            </a:r>
            <a:r>
              <a:rPr sz="1800" b="1" u="sng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другом</a:t>
            </a:r>
            <a:r>
              <a:rPr sz="1800" b="1" u="sng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sz="1800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  <a:tabLst>
                <a:tab pos="439610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Шаг за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шагом/не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задавайте </a:t>
            </a:r>
            <a:r>
              <a:rPr sz="18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очень</a:t>
            </a:r>
            <a:r>
              <a:rPr sz="1800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личных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вопросов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настаивайте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z="1800" spc="4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ответах.</a:t>
            </a:r>
          </a:p>
          <a:p>
            <a:pPr marL="545465" marR="5080" indent="-353695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обсуждайте очень личные вопросы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первом знакомстве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говоря о  истории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своей жизни,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ударах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судьбы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5465" marR="139065" indent="-353695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Обращайте внимание на невербальные сигналы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кто-то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отворачивается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постоянно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что-то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проверяет; человек может быть не  заинтересован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разговоре), однако,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переоценивайте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преувеличивайте  такого рода</a:t>
            </a:r>
            <a:r>
              <a:rPr sz="1800" spc="3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5465" marR="15240" indent="-353695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  <a:tab pos="237871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Держите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соответствующую дистанцию,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будьте слишком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обидчивы/цепкими  (напр.,</a:t>
            </a:r>
            <a:r>
              <a:rPr sz="1800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пожмите</a:t>
            </a:r>
            <a:r>
              <a:rPr lang="de-DE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руки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стремитесь обнять человека </a:t>
            </a:r>
            <a:r>
              <a:rPr sz="1800" spc="3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</a:t>
            </a:r>
            <a:r>
              <a:rPr sz="1800" spc="1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первом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знакомстве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800" spc="3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ним).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37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286379" y="44407"/>
            <a:ext cx="8577590" cy="534485"/>
          </a:xfrm>
          <a:prstGeom prst="rect">
            <a:avLst/>
          </a:prstGeom>
        </p:spPr>
        <p:txBody>
          <a:bodyPr vert="horz" wrap="square" lIns="0" tIns="224027" rIns="0" bIns="0" rtlCol="0">
            <a:spAutoFit/>
          </a:bodyPr>
          <a:lstStyle/>
          <a:p>
            <a:pPr marL="1392555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Чем характеризуется хороший</a:t>
            </a:r>
            <a:r>
              <a:rPr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слушатель?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title"/>
          </p:nvPr>
        </p:nvSpPr>
        <p:spPr>
          <a:xfrm>
            <a:off x="0" y="44323"/>
            <a:ext cx="9144000" cy="532452"/>
          </a:xfrm>
          <a:prstGeom prst="rect">
            <a:avLst/>
          </a:prstGeom>
        </p:spPr>
        <p:txBody>
          <a:bodyPr vert="horz" wrap="square" lIns="0" tIns="222503" rIns="0" bIns="0" rtlCol="0">
            <a:spAutoFit/>
          </a:bodyPr>
          <a:lstStyle/>
          <a:p>
            <a:pPr marL="143383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Социальные (имплицированные) знаки</a:t>
            </a:r>
            <a:r>
              <a:rPr spc="48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212431" y="3247338"/>
            <a:ext cx="719138" cy="36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</a:pPr>
            <a:r>
              <a:rPr lang="de-DE" altLang="de-DE" dirty="0">
                <a:solidFill>
                  <a:srgbClr val="D16349"/>
                </a:solidFill>
                <a:cs typeface="Times New Roman" pitchFamily="18" charset="0"/>
              </a:rPr>
              <a:t>??</a:t>
            </a:r>
            <a:r>
              <a:rPr lang="de-DE" altLang="de-DE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de-DE" altLang="de-DE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800" y="1530476"/>
            <a:ext cx="8713470" cy="2073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8315" indent="-47561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Соблюдать</a:t>
            </a:r>
            <a:r>
              <a:rPr sz="1800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пунктуальность</a:t>
            </a:r>
          </a:p>
          <a:p>
            <a:pPr marL="488950" indent="-4762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Обращение к пожилым людям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уважительной  </a:t>
            </a:r>
            <a:r>
              <a:rPr sz="1800" spc="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форме</a:t>
            </a:r>
          </a:p>
          <a:p>
            <a:pPr marL="488315" marR="831215" indent="-475615">
              <a:lnSpc>
                <a:spcPts val="2120"/>
              </a:lnSpc>
              <a:spcBef>
                <a:spcPts val="119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Принято говорит «пожалуйста», «спасибо», «извините» и т.д. 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случае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необходимости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88315" marR="5080" indent="-475615">
              <a:lnSpc>
                <a:spcPct val="100000"/>
              </a:lnSpc>
              <a:spcBef>
                <a:spcPts val="107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88315" algn="l"/>
                <a:tab pos="4889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Подстраивать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тон 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громкость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голоса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ситуацию/место,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говорить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слишком  громко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(или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слишком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7453490" y="5447241"/>
            <a:ext cx="1547622" cy="1122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578" y="6231254"/>
            <a:ext cx="336804" cy="347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39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-69850" y="6680200"/>
            <a:ext cx="2381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hermandad</a:t>
            </a:r>
            <a:r>
              <a:rPr lang="en-US" altLang="de-DE" sz="800" i="1" dirty="0" smtClean="0"/>
              <a:t> – friendship” by </a:t>
            </a:r>
            <a:r>
              <a:rPr lang="en-US" altLang="de-DE" sz="800" i="1" dirty="0" err="1" smtClean="0"/>
              <a:t>ruurmo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11" name="Text Box 71"/>
          <p:cNvSpPr txBox="1">
            <a:spLocks noChangeArrowheads="1"/>
          </p:cNvSpPr>
          <p:nvPr/>
        </p:nvSpPr>
        <p:spPr bwMode="auto">
          <a:xfrm>
            <a:off x="254013" y="6217633"/>
            <a:ext cx="2085975" cy="49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1400" dirty="0">
                <a:solidFill>
                  <a:srgbClr val="000000"/>
                </a:solidFill>
                <a:cs typeface="Times New Roman" pitchFamily="18" charset="0"/>
                <a:sym typeface="Wingdings" pitchFamily="2" charset="2"/>
              </a:rPr>
              <a:t>  </a:t>
            </a:r>
            <a:r>
              <a:rPr lang="de-DE" altLang="de-DE" sz="1200" dirty="0">
                <a:solidFill>
                  <a:srgbClr val="000000"/>
                </a:solidFill>
                <a:cs typeface="Times New Roman" pitchFamily="18" charset="0"/>
                <a:sym typeface="Wingdings" pitchFamily="2" charset="2"/>
              </a:rPr>
              <a:t></a:t>
            </a:r>
            <a:r>
              <a:rPr lang="de-DE" altLang="de-DE" sz="12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sz="1200" i="1" dirty="0"/>
              <a:t>Рабочий лист </a:t>
            </a:r>
            <a:r>
              <a:rPr lang="de-DE" altLang="de-DE" sz="1200" dirty="0" smtClean="0">
                <a:solidFill>
                  <a:srgbClr val="000000"/>
                </a:solidFill>
                <a:cs typeface="Times New Roman" pitchFamily="18" charset="0"/>
              </a:rPr>
              <a:t>7.4</a:t>
            </a:r>
            <a:endParaRPr lang="de-DE" altLang="de-DE" sz="1200" dirty="0">
              <a:solidFill>
                <a:srgbClr val="000000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DE" altLang="de-DE" sz="1200" dirty="0">
                <a:solidFill>
                  <a:srgbClr val="000000"/>
                </a:solidFill>
                <a:cs typeface="Times New Roman" pitchFamily="18" charset="0"/>
              </a:rPr>
              <a:t>     </a:t>
            </a:r>
          </a:p>
        </p:txBody>
      </p:sp>
      <p:sp>
        <p:nvSpPr>
          <p:cNvPr id="12" name="Rectangle 69"/>
          <p:cNvSpPr>
            <a:spLocks noChangeArrowheads="1"/>
          </p:cNvSpPr>
          <p:nvPr/>
        </p:nvSpPr>
        <p:spPr bwMode="auto">
          <a:xfrm>
            <a:off x="0" y="6167432"/>
            <a:ext cx="2133601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  <p:sp>
        <p:nvSpPr>
          <p:cNvPr id="14" name="object 4"/>
          <p:cNvSpPr txBox="1">
            <a:spLocks noGrp="1"/>
          </p:cNvSpPr>
          <p:nvPr>
            <p:ph type="title"/>
          </p:nvPr>
        </p:nvSpPr>
        <p:spPr>
          <a:xfrm>
            <a:off x="0" y="44323"/>
            <a:ext cx="9144000" cy="532452"/>
          </a:xfrm>
          <a:prstGeom prst="rect">
            <a:avLst/>
          </a:prstGeom>
        </p:spPr>
        <p:txBody>
          <a:bodyPr vert="horz" wrap="square" lIns="0" tIns="222503" rIns="0" bIns="0" rtlCol="0">
            <a:spAutoFit/>
          </a:bodyPr>
          <a:lstStyle/>
          <a:p>
            <a:pPr marL="143383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Социальные (имплицированные) знаки</a:t>
            </a:r>
            <a:r>
              <a:rPr spc="48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46025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68" y="1530560"/>
            <a:ext cx="8560435" cy="1526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marR="271145" indent="-35560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Соответствующий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внешний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 для определённого события/ определенной  ситуации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одевать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спортивный костюм/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кроссовки на похороны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 собеседование)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8300" indent="-35560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Обратить внимание на личную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гигиену 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регулярный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душ,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чистая</a:t>
            </a:r>
            <a:r>
              <a:rPr lang="de-DE" spc="3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одежда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33725" y="3502617"/>
            <a:ext cx="2851404" cy="2886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40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-93663" y="6680200"/>
            <a:ext cx="24176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/>
              <a:t>(“008-People We Know” by gingerpig2000)</a:t>
            </a:r>
            <a:endParaRPr lang="en-US" altLang="de-DE" sz="800" i="1" dirty="0"/>
          </a:p>
        </p:txBody>
      </p:sp>
      <p:sp>
        <p:nvSpPr>
          <p:cNvPr id="10" name="object 4"/>
          <p:cNvSpPr txBox="1">
            <a:spLocks noGrp="1"/>
          </p:cNvSpPr>
          <p:nvPr>
            <p:ph type="title"/>
          </p:nvPr>
        </p:nvSpPr>
        <p:spPr>
          <a:xfrm>
            <a:off x="0" y="44323"/>
            <a:ext cx="9144000" cy="532452"/>
          </a:xfrm>
          <a:prstGeom prst="rect">
            <a:avLst/>
          </a:prstGeom>
        </p:spPr>
        <p:txBody>
          <a:bodyPr vert="horz" wrap="square" lIns="0" tIns="222503" rIns="0" bIns="0" rtlCol="0">
            <a:spAutoFit/>
          </a:bodyPr>
          <a:lstStyle/>
          <a:p>
            <a:pPr marL="143383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Социальные (имплицированные) знаки</a:t>
            </a:r>
            <a:r>
              <a:rPr spc="48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638" y="1432263"/>
            <a:ext cx="8228965" cy="3757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«Хорошие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манеры»,</a:t>
            </a:r>
            <a:r>
              <a:rPr sz="1800" spc="1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например:</a:t>
            </a:r>
          </a:p>
          <a:p>
            <a:pPr marL="546100" indent="-35433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Избегайте отрыжки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публичном месте -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противном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случае, </a:t>
            </a:r>
            <a:r>
              <a:rPr sz="1800" spc="6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извинитесь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6100" indent="-35433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Прикрывайте рот рукой, когда</a:t>
            </a:r>
            <a:r>
              <a:rPr sz="1800" spc="4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зеваете</a:t>
            </a:r>
          </a:p>
          <a:p>
            <a:pPr marL="546100" indent="-35433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сморкайтесь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публичных местах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(отойдите 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сторону, либо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уборную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6100" indent="-35433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курить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 время, как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едят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6100" indent="-35433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разговаривайте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набитым</a:t>
            </a:r>
            <a:r>
              <a:rPr lang="de-DE" spc="22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ртом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6100" indent="-35433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плюйте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z="1800" spc="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6100" indent="-35433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545465" algn="l"/>
                <a:tab pos="54610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ругайтесь</a:t>
            </a:r>
          </a:p>
        </p:txBody>
      </p:sp>
      <p:sp>
        <p:nvSpPr>
          <p:cNvPr id="3" name="object 3"/>
          <p:cNvSpPr/>
          <p:nvPr/>
        </p:nvSpPr>
        <p:spPr>
          <a:xfrm>
            <a:off x="7382657" y="5086730"/>
            <a:ext cx="1512569" cy="151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895" y="6732209"/>
            <a:ext cx="474408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Arial"/>
                <a:cs typeface="Arial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No Toser / </a:t>
            </a:r>
            <a:r>
              <a:rPr sz="800" i="1" dirty="0">
                <a:latin typeface="Verdana"/>
                <a:cs typeface="Verdana"/>
              </a:rPr>
              <a:t>No Coughing </a:t>
            </a:r>
            <a:r>
              <a:rPr sz="800" i="1" spc="-5" dirty="0">
                <a:latin typeface="Verdana"/>
                <a:cs typeface="Verdana"/>
              </a:rPr>
              <a:t>Zone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i="1" spc="-5" dirty="0">
                <a:latin typeface="Verdana"/>
                <a:cs typeface="Verdana"/>
              </a:rPr>
              <a:t>by Michael Slichenmyer</a:t>
            </a:r>
            <a:r>
              <a:rPr sz="800" i="1" spc="17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i="1" spc="-5" dirty="0">
                <a:latin typeface="Verdana"/>
                <a:cs typeface="Verdana"/>
                <a:hlinkClick r:id="rId3"/>
              </a:rPr>
              <a:t>www.flickr.com/photos/notunlike)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41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4"/>
          <p:cNvSpPr txBox="1">
            <a:spLocks noGrp="1"/>
          </p:cNvSpPr>
          <p:nvPr>
            <p:ph type="title"/>
          </p:nvPr>
        </p:nvSpPr>
        <p:spPr>
          <a:xfrm>
            <a:off x="0" y="44323"/>
            <a:ext cx="9144000" cy="532452"/>
          </a:xfrm>
          <a:prstGeom prst="rect">
            <a:avLst/>
          </a:prstGeom>
        </p:spPr>
        <p:txBody>
          <a:bodyPr vert="horz" wrap="square" lIns="0" tIns="222503" rIns="0" bIns="0" rtlCol="0">
            <a:spAutoFit/>
          </a:bodyPr>
          <a:lstStyle/>
          <a:p>
            <a:pPr marL="143383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Социальные (имплицированные) знаки</a:t>
            </a:r>
            <a:r>
              <a:rPr spc="48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0" y="36"/>
            <a:ext cx="9143950" cy="79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«Из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терапивтической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комнаты в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повседневную жизнь»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grpSp>
        <p:nvGrpSpPr>
          <p:cNvPr id="13" name="Group 84"/>
          <p:cNvGrpSpPr>
            <a:grpSpLocks/>
          </p:cNvGrpSpPr>
          <p:nvPr/>
        </p:nvGrpSpPr>
        <p:grpSpPr bwMode="auto">
          <a:xfrm>
            <a:off x="0" y="6171704"/>
            <a:ext cx="2339975" cy="537071"/>
            <a:chOff x="0" y="3957"/>
            <a:chExt cx="1474" cy="338"/>
          </a:xfrm>
        </p:grpSpPr>
        <p:sp>
          <p:nvSpPr>
            <p:cNvPr id="1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73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pic>
          <p:nvPicPr>
            <p:cNvPr id="15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4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ru-RU" altLang="de-DE" sz="1200" i="1" dirty="0"/>
                <a:t>Рабочий лист </a:t>
              </a:r>
              <a:r>
                <a:rPr lang="de-DE" altLang="de-DE" sz="1200" i="1" dirty="0" smtClean="0">
                  <a:solidFill>
                    <a:srgbClr val="000000"/>
                  </a:solidFill>
                  <a:cs typeface="Times New Roman" pitchFamily="18" charset="0"/>
                </a:rPr>
                <a:t>7.</a:t>
              </a:r>
              <a:r>
                <a:rPr lang="ru-RU" altLang="de-DE" sz="1200" i="1" dirty="0" smtClean="0">
                  <a:solidFill>
                    <a:srgbClr val="000000"/>
                  </a:solidFill>
                  <a:cs typeface="Times New Roman" pitchFamily="18" charset="0"/>
                </a:rPr>
                <a:t>5</a:t>
              </a:r>
              <a:endParaRPr lang="de-DE" altLang="de-DE" sz="1200" i="1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42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28" y="1001036"/>
            <a:ext cx="4079688" cy="5368362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 rot="19806148">
            <a:off x="3434531" y="3454816"/>
            <a:ext cx="2274888" cy="4608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Arial" charset="0"/>
                <a:cs typeface="Times New Roman" pitchFamily="18" charset="0"/>
              </a:rPr>
              <a:t>Рабочий лист </a:t>
            </a:r>
            <a:endParaRPr lang="en-US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26625" y="1763758"/>
            <a:ext cx="8641175" cy="44935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68935" marR="5080" lvl="0" indent="-356235">
              <a:spcBef>
                <a:spcPts val="117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Чтобы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сделать правильный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вывод о других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людях,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мы должны хорошо </a:t>
            </a:r>
            <a:r>
              <a:rPr lang="ru-RU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знать</a:t>
            </a:r>
            <a:r>
              <a:rPr lang="de-DE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их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либо общаясь наблюдать за</a:t>
            </a:r>
            <a:r>
              <a:rPr lang="ru-RU" spc="2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ними.</a:t>
            </a:r>
            <a:endParaRPr lang="ru-RU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8300" marR="280670" lvl="0" indent="-355600">
              <a:spcBef>
                <a:spcPts val="86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Выражение лица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или жесты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человека являются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отображением </a:t>
            </a:r>
            <a:r>
              <a:rPr lang="ru-RU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внутреннего</a:t>
            </a:r>
            <a:r>
              <a:rPr lang="de-DE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мира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человека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 его</a:t>
            </a:r>
            <a:r>
              <a:rPr lang="ru-RU" spc="204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переживаний!</a:t>
            </a:r>
          </a:p>
          <a:p>
            <a:pPr marL="367665" marR="856615" lvl="0" indent="-354965">
              <a:spcBef>
                <a:spcPts val="86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Для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того,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чтобы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правильно оценить сложные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ситуации, очень важно  учитывать весь спектр имеющейся </a:t>
            </a:r>
            <a:r>
              <a:rPr lang="ru-RU" spc="22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информации.</a:t>
            </a:r>
            <a:endParaRPr lang="ru-RU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7665" marR="461645" lvl="0" indent="-354965">
              <a:spcBef>
                <a:spcPts val="869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</a:tabLst>
            </a:pPr>
            <a:r>
              <a:rPr lang="ru-RU" b="1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Осторожно: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наше настроение влияет на наше восприятие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 оценку 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происходящего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окружающей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среды в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целом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как вы </a:t>
            </a:r>
            <a:r>
              <a:rPr lang="ru-RU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оцениваете</a:t>
            </a:r>
            <a:r>
              <a:rPr lang="de-DE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человека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)!</a:t>
            </a:r>
            <a:endParaRPr lang="ru-RU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8300" marR="988060" lvl="0" indent="-355600">
              <a:spcBef>
                <a:spcPts val="87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68300" algn="l"/>
                <a:tab pos="368935" algn="l"/>
                <a:tab pos="5558155" algn="l"/>
              </a:tabLst>
            </a:pP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контакте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общении с другими людьми 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существуют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много </a:t>
            </a:r>
            <a:r>
              <a:rPr lang="ru-RU" spc="-5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имплицированных)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социальных</a:t>
            </a:r>
            <a:r>
              <a:rPr lang="ru-RU" spc="204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правил,</a:t>
            </a:r>
            <a:r>
              <a:rPr lang="ru-RU" spc="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которых нам</a:t>
            </a:r>
            <a:r>
              <a:rPr lang="ru-RU" spc="9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необходимо </a:t>
            </a:r>
            <a:r>
              <a:rPr lang="ru-RU" spc="-5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предерживаться</a:t>
            </a:r>
            <a:r>
              <a:rPr lang="ru-RU" spc="-5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0000" indent="-360000" fontAlgn="base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endParaRPr lang="en-US" altLang="de-DE" sz="12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94138" y="2402523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196563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Применение к повседневной жизни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2000" y="1342680"/>
            <a:ext cx="8640000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Цели обучения: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111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1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51416" y="1763758"/>
            <a:ext cx="8641175" cy="357020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fontAlgn="base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Введите в привычку всегда учитывать по крайней мере 2-3 объяснения происходящему, напр., когда Вы чувствуете себя раздраженным или находитесь в стрессе из-за поведения других людей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540000" indent="-360000" fontAlgn="base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Также учитывайте образ жизни другого человека (напр., кто-то жаворонок или сова, или жизненные условия или ситуацию человека на данный момент). Если человек как-то неприятно прокомментировал Ваше поведение или ситуацию, это не обязательно означает, что он сделал это со зла; может быть, он просто сказал не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обдумав.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Будьте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искренни: Вы не всегда в состоянии быть совершенны и Ваше мнение и поведение не обязательно должно соответствовать другим.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r>
              <a:rPr lang="en-US" altLang="de-DE" sz="1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en-US" altLang="de-DE" sz="12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94138" y="2402523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de-DE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196563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Применение к повседневной жизни</a:t>
            </a:r>
            <a:endParaRPr lang="en-US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2000" y="1342680"/>
            <a:ext cx="8640000" cy="36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Цели обучения: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91200" y="6626111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44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30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52000" y="1342682"/>
            <a:ext cx="8640000" cy="52322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 fontAlgn="base">
              <a:spcBef>
                <a:spcPts val="12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Во время психоза люди склонны неверно истолковывать или чрезмерно интерпретировать выражения лица и действия других людей.</a:t>
            </a: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Многое в глазах смотрящего. Наше настроение влияет на наше восприятие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окружающей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среды (например, чувство подозрительности при тревоге, чувство решимости и судьба при эйфории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).</a:t>
            </a: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endParaRPr lang="en-US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Какие аспекты терапевтического модуля «Принятие решений», на мой взгляд, особенно полезны?</a:t>
            </a:r>
            <a:b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  <a:p>
            <a:pPr marL="180000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altLang="de-DE" i="1" dirty="0">
              <a:solidFill>
                <a:srgbClr val="000000"/>
              </a:solidFill>
              <a:cs typeface="Times New Roman" pitchFamily="18" charset="0"/>
            </a:endParaRPr>
          </a:p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endParaRPr lang="en-US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endParaRPr lang="en-US" altLang="de-DE" sz="220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2228" name="Text Box 13"/>
          <p:cNvSpPr txBox="1">
            <a:spLocks noChangeArrowheads="1"/>
          </p:cNvSpPr>
          <p:nvPr/>
        </p:nvSpPr>
        <p:spPr bwMode="auto">
          <a:xfrm>
            <a:off x="0" y="196563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Что общего это имеет с психозом?</a:t>
            </a:r>
            <a:endParaRPr lang="en-US" altLang="de-DE" sz="2000" dirty="0">
              <a:solidFill>
                <a:srgbClr val="D16349"/>
              </a:solidFill>
              <a:latin typeface="Arial" charset="0"/>
              <a:cs typeface="Times New Roman" pitchFamily="18" charset="0"/>
            </a:endParaRPr>
          </a:p>
        </p:txBody>
      </p:sp>
      <p:grpSp>
        <p:nvGrpSpPr>
          <p:cNvPr id="52231" name="Group 15"/>
          <p:cNvGrpSpPr>
            <a:grpSpLocks/>
          </p:cNvGrpSpPr>
          <p:nvPr/>
        </p:nvGrpSpPr>
        <p:grpSpPr bwMode="auto">
          <a:xfrm>
            <a:off x="13" y="6173149"/>
            <a:ext cx="2339975" cy="537072"/>
            <a:chOff x="0" y="3957"/>
            <a:chExt cx="1474" cy="338"/>
          </a:xfrm>
        </p:grpSpPr>
        <p:sp>
          <p:nvSpPr>
            <p:cNvPr id="5223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92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de-DE" altLang="de-DE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pic>
          <p:nvPicPr>
            <p:cNvPr id="52233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4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ru-RU" altLang="de-DE" sz="1200" i="1" dirty="0" smtClean="0">
                  <a:solidFill>
                    <a:srgbClr val="000000"/>
                  </a:solidFill>
                  <a:cs typeface="Times New Roman" pitchFamily="18" charset="0"/>
                </a:rPr>
                <a:t>Рабочий лист</a:t>
              </a:r>
              <a:r>
                <a:rPr lang="de-DE" altLang="de-DE" sz="1200" dirty="0" smtClean="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7.6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de-DE" altLang="de-DE" sz="1200" dirty="0">
                  <a:solidFill>
                    <a:srgbClr val="000000"/>
                  </a:solidFill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45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65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8620" y="1390405"/>
            <a:ext cx="8676640" cy="4505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5080">
              <a:lnSpc>
                <a:spcPct val="105000"/>
              </a:lnSpc>
            </a:pPr>
            <a:r>
              <a:rPr sz="1700" b="1" spc="-5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</a:t>
            </a:r>
            <a:r>
              <a:rPr sz="1700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Вальтер направил письма Арнольд Шварценеггеру, который стал губернатором Калифорнии, </a:t>
            </a:r>
            <a:r>
              <a:rPr sz="17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США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2003</a:t>
            </a:r>
            <a:r>
              <a:rPr sz="1700" spc="22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году</a:t>
            </a:r>
            <a:r>
              <a:rPr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700" spc="-5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970" marR="5080">
              <a:lnSpc>
                <a:spcPct val="105000"/>
              </a:lnSpc>
            </a:pPr>
            <a:endParaRPr sz="17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970" marR="246379">
              <a:lnSpc>
                <a:spcPct val="104800"/>
              </a:lnSpc>
              <a:spcBef>
                <a:spcPts val="360"/>
              </a:spcBef>
              <a:tabLst>
                <a:tab pos="1400175" algn="l"/>
                <a:tab pos="3590290" algn="l"/>
              </a:tabLst>
            </a:pPr>
            <a:r>
              <a:rPr sz="1700" b="1" spc="-5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Предыстория</a:t>
            </a:r>
            <a:r>
              <a:rPr sz="1700" b="1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de-DE" sz="1700" b="1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Вальтер</a:t>
            </a:r>
            <a:r>
              <a:rPr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 убежден, что он станет следующим «Терминатором» </a:t>
            </a:r>
            <a:r>
              <a:rPr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роль</a:t>
            </a:r>
            <a:r>
              <a:rPr sz="1700" spc="14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исполняет  Арнольд Шварценеггер) и спрашивает его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советах для своей новой «обязанности». Когда </a:t>
            </a:r>
            <a:r>
              <a:rPr sz="1700" spc="-1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получил никакого ответа, Вальтер оставил сообщения в офисе Шварценеггера, </a:t>
            </a:r>
            <a:r>
              <a:rPr sz="1700" spc="-1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сказав,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</a:t>
            </a:r>
            <a:r>
              <a:rPr sz="1700" spc="-1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кто-то 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перехватил почту и он </a:t>
            </a:r>
            <a:r>
              <a:rPr sz="1700" spc="24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предполагает,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lang="de-DE"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ведется</a:t>
            </a:r>
            <a:r>
              <a:rPr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заговор</a:t>
            </a:r>
            <a:r>
              <a:rPr sz="1700" spc="23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противника</a:t>
            </a:r>
            <a:r>
              <a:rPr sz="1700" spc="-5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700" spc="-5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970" marR="246379">
              <a:lnSpc>
                <a:spcPct val="104800"/>
              </a:lnSpc>
              <a:spcBef>
                <a:spcPts val="360"/>
              </a:spcBef>
              <a:tabLst>
                <a:tab pos="1400175" algn="l"/>
                <a:tab pos="3590290" algn="l"/>
              </a:tabLst>
            </a:pPr>
            <a:endParaRPr sz="17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22860" indent="635">
              <a:lnSpc>
                <a:spcPct val="104900"/>
              </a:lnSpc>
              <a:spcBef>
                <a:spcPts val="360"/>
              </a:spcBef>
            </a:pPr>
            <a:r>
              <a:rPr sz="1700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Но!: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Вальтер видел Арнольда Шварценеггера на публике во время республиканской  избирательной кампании,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Калифорнии.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этому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случаю,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который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очень эмоциональным  для Вальтера,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Шварценеггер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пожал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людям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руки, </a:t>
            </a:r>
            <a:r>
              <a:rPr sz="17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 числе и Вальтеру. Прежде чем уйти,  Шварценеггер </a:t>
            </a:r>
            <a:r>
              <a:rPr sz="1700" spc="-1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сказал: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«Я</a:t>
            </a:r>
            <a:r>
              <a:rPr sz="1700" spc="22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700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вернусь».</a:t>
            </a:r>
            <a:endParaRPr sz="17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5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91200" y="6626935"/>
            <a:ext cx="333703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Сопереживание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   </a:t>
            </a:r>
            <a:r>
              <a:rPr lang="en-US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46</a:t>
            </a:r>
            <a:endParaRPr lang="en-US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0" y="196563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Что общего это имеет с психозом?</a:t>
            </a:r>
            <a:endParaRPr lang="en-US" altLang="de-DE" sz="2000" dirty="0">
              <a:solidFill>
                <a:srgbClr val="D16349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1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2933</Words>
  <Application>Microsoft Office PowerPoint</Application>
  <PresentationFormat>Benutzerdefiniert</PresentationFormat>
  <Paragraphs>367</Paragraphs>
  <Slides>46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14</vt:i4>
      </vt:variant>
      <vt:variant>
        <vt:lpstr>Folientitel</vt:lpstr>
      </vt:variant>
      <vt:variant>
        <vt:i4>46</vt:i4>
      </vt:variant>
    </vt:vector>
  </HeadingPairs>
  <TitlesOfParts>
    <vt:vector size="69" baseType="lpstr">
      <vt:lpstr>ＭＳ Ｐゴシック</vt:lpstr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5_Cronus</vt:lpstr>
      <vt:lpstr>6_Cronus</vt:lpstr>
      <vt:lpstr>7_Cronus</vt:lpstr>
      <vt:lpstr>8_Cronus</vt:lpstr>
      <vt:lpstr>9_Cronus</vt:lpstr>
      <vt:lpstr>10_Cronus</vt:lpstr>
      <vt:lpstr>11_Cronus</vt:lpstr>
      <vt:lpstr>12_Cronus</vt:lpstr>
      <vt:lpstr>13_Cronus</vt:lpstr>
      <vt:lpstr>14_Cronus</vt:lpstr>
      <vt:lpstr>15_Cronus</vt:lpstr>
      <vt:lpstr>Метакогнитивная терапия</vt:lpstr>
      <vt:lpstr>Мимика и поведение часто неоднозначны!</vt:lpstr>
      <vt:lpstr>Мимика и поведение часто неоднозначны!</vt:lpstr>
      <vt:lpstr>Какой в этом смысл?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Задание 1</vt:lpstr>
      <vt:lpstr>PowerPoint-Präsentation</vt:lpstr>
      <vt:lpstr>PowerPoint-Präsentation</vt:lpstr>
      <vt:lpstr>PowerPoint-Präsentation</vt:lpstr>
      <vt:lpstr>PowerPoint-Präsentation</vt:lpstr>
      <vt:lpstr>Что Вы чувствуете, когда смотрите на эту женщину? Отреагируете ли Вы так же, если Вы будите в хорошем настроении,  грустным или подозрительным?</vt:lpstr>
      <vt:lpstr>PowerPoint-Präsentation</vt:lpstr>
      <vt:lpstr>PowerPoint-Präsentation</vt:lpstr>
      <vt:lpstr> </vt:lpstr>
      <vt:lpstr>PowerPoint-Präsentation</vt:lpstr>
      <vt:lpstr>PowerPoint-Präsentation</vt:lpstr>
      <vt:lpstr>Первый вывод</vt:lpstr>
      <vt:lpstr>Оценка личности:</vt:lpstr>
      <vt:lpstr>Оценка личности: </vt:lpstr>
      <vt:lpstr>Оценка личности: </vt:lpstr>
      <vt:lpstr>Задание 2</vt:lpstr>
      <vt:lpstr>PowerPoint-Präsentation</vt:lpstr>
      <vt:lpstr>О чем может думать человек на прогулке с собакой?</vt:lpstr>
      <vt:lpstr>Изменение перспективы</vt:lpstr>
      <vt:lpstr>Изменение перспективы</vt:lpstr>
      <vt:lpstr>Изменение перспективы</vt:lpstr>
      <vt:lpstr>PowerPoint-Präsentation</vt:lpstr>
      <vt:lpstr>Чем характеризуется хороший слушатель?</vt:lpstr>
      <vt:lpstr>Чем характеризуется хороший слушатель?</vt:lpstr>
      <vt:lpstr>Чем характеризуется хороший слушатель?</vt:lpstr>
      <vt:lpstr>Социальные (имплицированные) знаки поведения</vt:lpstr>
      <vt:lpstr>Социальные (имплицированные) знаки поведения</vt:lpstr>
      <vt:lpstr>Социальные (имплицированные) знаки поведения</vt:lpstr>
      <vt:lpstr>Социальные (имплицированные) знаки поведения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Trainingseinheit 4: Einfühlung I</dc:title>
  <dc:creator>Steffen</dc:creator>
  <cp:lastModifiedBy>Computer09</cp:lastModifiedBy>
  <cp:revision>78</cp:revision>
  <dcterms:created xsi:type="dcterms:W3CDTF">2017-04-16T19:42:12Z</dcterms:created>
  <dcterms:modified xsi:type="dcterms:W3CDTF">2017-07-21T13:38:29Z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2014-01-13T00:00:00Z</vt:filetime>
  </property>
  <property fmtid="{D5CDD505-2E9C-101B-9397-08002B2CF9AE}" pid="3" name="Creator">
    <vt:lpwstr>Acrobat PDFMaker 8.0 for PowerPoint</vt:lpwstr>
  </property>
  <property fmtid="{D5CDD505-2E9C-101B-9397-08002B2CF9AE}" pid="4" name="LastSaved">
    <vt:filetime>2017-04-16T00:00:00Z</vt:filetime>
  </property>
</Properties>
</file>