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3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4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6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7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8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9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20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21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24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5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9" r:id="rId3"/>
    <p:sldMasterId id="2147483692" r:id="rId4"/>
    <p:sldMasterId id="2147483705" r:id="rId5"/>
    <p:sldMasterId id="2147483718" r:id="rId6"/>
    <p:sldMasterId id="2147483731" r:id="rId7"/>
    <p:sldMasterId id="2147483744" r:id="rId8"/>
    <p:sldMasterId id="2147483757" r:id="rId9"/>
    <p:sldMasterId id="2147483770" r:id="rId10"/>
    <p:sldMasterId id="2147483783" r:id="rId11"/>
    <p:sldMasterId id="2147483796" r:id="rId12"/>
    <p:sldMasterId id="2147483809" r:id="rId13"/>
    <p:sldMasterId id="2147483822" r:id="rId14"/>
    <p:sldMasterId id="2147483835" r:id="rId15"/>
    <p:sldMasterId id="2147483848" r:id="rId16"/>
    <p:sldMasterId id="2147483861" r:id="rId17"/>
    <p:sldMasterId id="2147483874" r:id="rId18"/>
    <p:sldMasterId id="2147483880" r:id="rId19"/>
    <p:sldMasterId id="2147483893" r:id="rId20"/>
    <p:sldMasterId id="2147483906" r:id="rId21"/>
    <p:sldMasterId id="2147483919" r:id="rId22"/>
    <p:sldMasterId id="2147483932" r:id="rId23"/>
    <p:sldMasterId id="2147483945" r:id="rId24"/>
    <p:sldMasterId id="2147483958" r:id="rId25"/>
    <p:sldMasterId id="2147483971" r:id="rId26"/>
  </p:sldMasterIdLst>
  <p:notesMasterIdLst>
    <p:notesMasterId r:id="rId70"/>
  </p:notesMasterIdLst>
  <p:sldIdLst>
    <p:sldId id="256" r:id="rId27"/>
    <p:sldId id="293" r:id="rId28"/>
    <p:sldId id="257" r:id="rId29"/>
    <p:sldId id="258" r:id="rId30"/>
    <p:sldId id="259" r:id="rId31"/>
    <p:sldId id="295" r:id="rId32"/>
    <p:sldId id="264" r:id="rId33"/>
    <p:sldId id="328" r:id="rId34"/>
    <p:sldId id="265" r:id="rId35"/>
    <p:sldId id="266" r:id="rId36"/>
    <p:sldId id="297" r:id="rId37"/>
    <p:sldId id="268" r:id="rId38"/>
    <p:sldId id="327" r:id="rId39"/>
    <p:sldId id="298" r:id="rId40"/>
    <p:sldId id="299" r:id="rId41"/>
    <p:sldId id="300" r:id="rId42"/>
    <p:sldId id="307" r:id="rId43"/>
    <p:sldId id="302" r:id="rId44"/>
    <p:sldId id="269" r:id="rId45"/>
    <p:sldId id="303" r:id="rId46"/>
    <p:sldId id="305" r:id="rId47"/>
    <p:sldId id="330" r:id="rId48"/>
    <p:sldId id="306" r:id="rId49"/>
    <p:sldId id="323" r:id="rId50"/>
    <p:sldId id="322" r:id="rId51"/>
    <p:sldId id="326" r:id="rId52"/>
    <p:sldId id="329" r:id="rId53"/>
    <p:sldId id="309" r:id="rId54"/>
    <p:sldId id="310" r:id="rId55"/>
    <p:sldId id="311" r:id="rId56"/>
    <p:sldId id="312" r:id="rId57"/>
    <p:sldId id="313" r:id="rId58"/>
    <p:sldId id="281" r:id="rId59"/>
    <p:sldId id="314" r:id="rId60"/>
    <p:sldId id="315" r:id="rId61"/>
    <p:sldId id="316" r:id="rId62"/>
    <p:sldId id="317" r:id="rId63"/>
    <p:sldId id="286" r:id="rId64"/>
    <p:sldId id="287" r:id="rId65"/>
    <p:sldId id="289" r:id="rId66"/>
    <p:sldId id="291" r:id="rId67"/>
    <p:sldId id="320" r:id="rId68"/>
    <p:sldId id="292" r:id="rId69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23" clrIdx="0"/>
  <p:cmAuthor id="1" name="Helen" initials="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B85"/>
    <a:srgbClr val="C5D1D7"/>
    <a:srgbClr val="D16248"/>
    <a:srgbClr val="D16349"/>
    <a:srgbClr val="8BA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8" autoAdjust="0"/>
    <p:restoredTop sz="94671" autoAdjust="0"/>
  </p:normalViewPr>
  <p:slideViewPr>
    <p:cSldViewPr>
      <p:cViewPr varScale="1">
        <p:scale>
          <a:sx n="104" d="100"/>
          <a:sy n="104" d="100"/>
        </p:scale>
        <p:origin x="19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1802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63" Type="http://schemas.openxmlformats.org/officeDocument/2006/relationships/slide" Target="slides/slide37.xml"/><Relationship Id="rId68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66" Type="http://schemas.openxmlformats.org/officeDocument/2006/relationships/slide" Target="slides/slide40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slide" Target="slides/slide30.xml"/><Relationship Id="rId64" Type="http://schemas.openxmlformats.org/officeDocument/2006/relationships/slide" Target="slides/slide38.xml"/><Relationship Id="rId69" Type="http://schemas.openxmlformats.org/officeDocument/2006/relationships/slide" Target="slides/slide4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slide" Target="slides/slide33.xml"/><Relationship Id="rId67" Type="http://schemas.openxmlformats.org/officeDocument/2006/relationships/slide" Target="slides/slide4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slide" Target="slides/slide28.xml"/><Relationship Id="rId62" Type="http://schemas.openxmlformats.org/officeDocument/2006/relationships/slide" Target="slides/slide36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slide" Target="slides/slide34.xml"/><Relationship Id="rId65" Type="http://schemas.openxmlformats.org/officeDocument/2006/relationships/slide" Target="slides/slide39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3.xml"/><Relationship Id="rId34" Type="http://schemas.openxmlformats.org/officeDocument/2006/relationships/slide" Target="slides/slide8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7" Type="http://schemas.openxmlformats.org/officeDocument/2006/relationships/slideMaster" Target="slideMasters/slideMaster7.xml"/><Relationship Id="rId7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97398-6E67-43A1-9202-15EDC1F1DFCC}" type="datetimeFigureOut">
              <a:rPr lang="de-DE" smtClean="0"/>
              <a:t>17.08.2017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3AFD6-4CD9-495E-9B13-960FF1FBD9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54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3AFD6-4CD9-495E-9B13-960FF1FBD93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4186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23471FD6-DBF1-4CCA-BD56-B00332688B93}" type="slidenum">
              <a:rPr lang="de-DE" altLang="de-DE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11</a:t>
            </a:fld>
            <a:endParaRPr lang="de-DE" altLang="de-DE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167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7DBDB125-6AE9-4BE3-A57F-49155B07E620}" type="slidenum">
              <a:rPr lang="de-DE" altLang="de-DE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14</a:t>
            </a:fld>
            <a:endParaRPr lang="de-DE" altLang="de-DE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04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65DA90EA-792D-4256-B9C5-7339513D61E4}" type="slidenum">
              <a:rPr lang="de-DE" altLang="de-DE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15</a:t>
            </a:fld>
            <a:endParaRPr lang="de-DE" altLang="de-DE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378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45565B09-633A-42BB-B240-1E7730C08F3E}" type="slidenum">
              <a:rPr lang="de-DE" altLang="de-DE">
                <a:solidFill>
                  <a:prstClr val="black"/>
                </a:solidFill>
              </a:rPr>
              <a:pPr/>
              <a:t>16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54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9052B946-616C-4A86-8D35-43C1F902ECB7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17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90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9052B946-616C-4A86-8D35-43C1F902ECB7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18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90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2B50B95E-1C4B-4D35-8AF9-56CC213B1402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20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23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2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663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811213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679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FDCEA2AA-8FD0-4BB3-85C6-93744AF410EB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26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27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FDCEA2AA-8FD0-4BB3-85C6-93744AF410EB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27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660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ln/>
        </p:spPr>
      </p:sp>
      <p:sp>
        <p:nvSpPr>
          <p:cNvPr id="696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696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A4092386-5CE3-4032-A5A0-4F04A8E14BC2}" type="slidenum">
              <a:rPr lang="de-DE" altLang="de-DE">
                <a:solidFill>
                  <a:prstClr val="black"/>
                </a:solidFill>
              </a:rPr>
              <a:pPr/>
              <a:t>28</a:t>
            </a:fld>
            <a:endParaRPr lang="de-DE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847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055435B8-B835-404C-BE51-826F23D986C9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30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84488" y="458788"/>
            <a:ext cx="3065462" cy="22987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985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3BDA6AEC-EF1C-437F-B243-806C40606489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31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84488" y="458788"/>
            <a:ext cx="3065462" cy="22987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581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2CD2C8EA-57C1-4CF2-A2C7-2175C39AD270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32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389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D3EB9E67-E22C-4FAA-ACD9-662FC1463D0D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34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84488" y="458788"/>
            <a:ext cx="3065462" cy="22987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783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D9094463-C3F2-4D49-BAE2-099892DD03C1}" type="slidenum">
              <a:rPr lang="de-DE" altLang="de-DE">
                <a:solidFill>
                  <a:prstClr val="black"/>
                </a:solidFill>
                <a:ea typeface="MS PGothic" panose="020B0600070205080204" pitchFamily="34" charset="-128"/>
              </a:rPr>
              <a:pPr/>
              <a:t>37</a:t>
            </a:fld>
            <a:endParaRPr lang="de-DE" altLang="de-DE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9088" y="515938"/>
            <a:ext cx="3425825" cy="2570162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70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3AFD6-4CD9-495E-9B13-960FF1FBD93F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598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44563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44563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44563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44563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3B461AF7-BDC8-43FD-B44A-5C3CD8E5B920}" type="slidenum">
              <a:rPr lang="en-US" altLang="de-DE">
                <a:solidFill>
                  <a:prstClr val="black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pPr/>
              <a:t>42</a:t>
            </a:fld>
            <a:endParaRPr lang="en-US" altLang="de-DE">
              <a:solidFill>
                <a:prstClr val="black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79713" y="511175"/>
            <a:ext cx="3413125" cy="255905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51" tIns="43626" rIns="87251" bIns="43626"/>
          <a:lstStyle/>
          <a:p>
            <a:pPr eaLnBrk="1" hangingPunct="1"/>
            <a:endParaRPr lang="de-DE" altLang="de-DE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926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1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73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0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7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50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140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76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780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155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91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96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51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966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60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556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84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48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515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7298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89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602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99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6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51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32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580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6675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091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68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41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749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33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793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712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09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424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965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1781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287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9932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8711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106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989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852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558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8781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834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325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9372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452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028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7232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5869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402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5523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923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498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392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651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4248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303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2382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767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26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086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766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290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4286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0046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423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5941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356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929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9441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779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1456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73389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703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4852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9224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398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375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697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970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81115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6296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3176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672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5296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536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7681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03762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5098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05686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1826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1737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578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4380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8714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16647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5594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4734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9223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090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816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782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553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5801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8238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1986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04893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40191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02775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6601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2654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275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72829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9790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4802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36516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921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5357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173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4682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3165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22579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75070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47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3043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768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537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0646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3034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885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8075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4136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12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446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687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932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364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1552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736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3581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2923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86426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3084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9673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424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0294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49011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33786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7733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7944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369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206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3358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6337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2988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116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2617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64276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19543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9395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80436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2057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75909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3183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96320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589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75865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7927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12866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3906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3208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82204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3091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62206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7445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725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7783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00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6854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3229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2998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21082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0453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5228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824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11574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470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601199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583612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156699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657089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97499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4447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4085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8207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94073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14477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2623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5289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0034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3225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0451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3188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06628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7024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82665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86814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3596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91696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52775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6610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54784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54299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5305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72118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2171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26404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77466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0078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02014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2735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11674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400852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4240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8317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1964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260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53155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40245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5100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627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0505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19542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39423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8823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63996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0965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9011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662022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37521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941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899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4771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759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2249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1923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644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07606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00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07043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1700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1625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22295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6568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20627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922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44010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74518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913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09038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98718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9582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7259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20560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8763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7200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72763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06827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7938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6012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3683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33393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79848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83595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2827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20633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23FE-696C-4E87-9658-ABAF51B3BB8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BD10F-AB1D-4A4E-83E2-EC8B9E0D3BD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82943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CD628-ABAF-4120-A059-2DB6B28EEC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917BC-F502-441B-9ADE-4A2B5F9F7E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56863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0C35B-2D53-40A6-AC0E-2597ECF6E10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B76C-A30E-40F0-9CA1-05371F2D822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6357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CCCE-9A20-4984-A135-711FEA9959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C3ED9-D532-4D72-87C8-A506C728156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593302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FDC4-B175-4124-865F-8985709D5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39F4D-2F1B-44EC-B999-A07A5D540AF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73073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F856-6612-4E7F-AF5F-B9BDCFF1E5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D76D-2951-4628-86F0-1FBB9B458F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27914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1A8C-5BF0-46B7-BF39-618BFCEEAA2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1EE11-5F67-473A-BFBA-BAF8E93D44B3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08686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FEA3-4F5F-4BF5-AAEF-C91F7E42C5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97ADA-BEBA-4101-9759-74D5A9E102B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41150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8DFF-7537-4C50-8370-14F5D2D7D7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452A-D724-4D67-9F90-8918DF2EBE99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186713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57A18-03A7-4552-90C7-E04E5B22A8A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AE-B759-496F-9898-E6B4F0BBF32B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901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3C42-E69D-41E8-9C4B-76829B81173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C662A-A2AC-4E37-A243-1AFC0279861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71312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mtClean="0"/>
            </a:lvl1pPr>
          </a:lstStyle>
          <a:p>
            <a:pPr>
              <a:defRPr/>
            </a:pPr>
            <a:fld id="{E90C8626-C113-4574-93F2-BC8CCC3033C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6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98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2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75" y="6669085"/>
            <a:ext cx="9140825" cy="189230"/>
          </a:xfrm>
          <a:custGeom>
            <a:avLst/>
            <a:gdLst/>
            <a:ahLst/>
            <a:cxnLst/>
            <a:rect l="l" t="t" r="r" b="b"/>
            <a:pathLst>
              <a:path w="9140825" h="189229">
                <a:moveTo>
                  <a:pt x="9140824" y="0"/>
                </a:moveTo>
                <a:lnTo>
                  <a:pt x="0" y="0"/>
                </a:lnTo>
                <a:lnTo>
                  <a:pt x="0" y="188913"/>
                </a:lnTo>
                <a:lnTo>
                  <a:pt x="9140824" y="188913"/>
                </a:lnTo>
                <a:lnTo>
                  <a:pt x="9140824" y="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9436" y="87630"/>
            <a:ext cx="6485127" cy="641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5985" y="1547748"/>
            <a:ext cx="7352029" cy="3957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7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6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28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09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75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39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90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36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51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3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72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90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1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75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29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19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75" y="6669085"/>
            <a:ext cx="9140825" cy="189230"/>
          </a:xfrm>
          <a:custGeom>
            <a:avLst/>
            <a:gdLst/>
            <a:ahLst/>
            <a:cxnLst/>
            <a:rect l="l" t="t" r="r" b="b"/>
            <a:pathLst>
              <a:path w="9140825" h="189229">
                <a:moveTo>
                  <a:pt x="9140824" y="0"/>
                </a:moveTo>
                <a:lnTo>
                  <a:pt x="0" y="0"/>
                </a:lnTo>
                <a:lnTo>
                  <a:pt x="0" y="188913"/>
                </a:lnTo>
                <a:lnTo>
                  <a:pt x="9140824" y="188913"/>
                </a:lnTo>
                <a:lnTo>
                  <a:pt x="9140824" y="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9436" y="87630"/>
            <a:ext cx="6485127" cy="641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5985" y="1547748"/>
            <a:ext cx="7352029" cy="3957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238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88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3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80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35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34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43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21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0E82E-0DB2-4D3E-A28A-A821574EA32F}" type="slidenum">
              <a:rPr lang="en-US" altLang="de-D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830C4-FC49-4ABB-BFEE-353BCC48D596}" type="slidenum">
              <a:rPr lang="de-DE" altLang="de-DE">
                <a:solidFill>
                  <a:srgbClr val="FFFFFF"/>
                </a:solidFill>
                <a:cs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55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anose="020B060403050404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4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6675"/>
          </a:xfrm>
          <a:custGeom>
            <a:avLst/>
            <a:gdLst/>
            <a:ahLst/>
            <a:cxnLst/>
            <a:rect l="l" t="t" r="r" b="b"/>
            <a:pathLst>
              <a:path w="8839200" h="3876675">
                <a:moveTo>
                  <a:pt x="0" y="3876675"/>
                </a:moveTo>
                <a:lnTo>
                  <a:pt x="8839200" y="3876675"/>
                </a:lnTo>
                <a:lnTo>
                  <a:pt x="8839200" y="0"/>
                </a:lnTo>
                <a:lnTo>
                  <a:pt x="0" y="0"/>
                </a:lnTo>
                <a:lnTo>
                  <a:pt x="0" y="38766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6700837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762"/>
                </a:moveTo>
                <a:lnTo>
                  <a:pt x="8839200" y="4762"/>
                </a:lnTo>
                <a:lnTo>
                  <a:pt x="8839200" y="0"/>
                </a:lnTo>
                <a:lnTo>
                  <a:pt x="0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6705600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160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7"/>
                </a:moveTo>
                <a:lnTo>
                  <a:pt x="152400" y="4343397"/>
                </a:lnTo>
                <a:lnTo>
                  <a:pt x="152400" y="0"/>
                </a:lnTo>
                <a:lnTo>
                  <a:pt x="0" y="0"/>
                </a:lnTo>
                <a:lnTo>
                  <a:pt x="0" y="4343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9"/>
                </a:moveTo>
                <a:lnTo>
                  <a:pt x="152400" y="4343399"/>
                </a:lnTo>
                <a:lnTo>
                  <a:pt x="152400" y="0"/>
                </a:lnTo>
                <a:lnTo>
                  <a:pt x="0" y="0"/>
                </a:lnTo>
                <a:lnTo>
                  <a:pt x="0" y="4343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2514600"/>
                </a:move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050" y="6391275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309562"/>
                </a:moveTo>
                <a:lnTo>
                  <a:pt x="8832850" y="309562"/>
                </a:lnTo>
                <a:lnTo>
                  <a:pt x="8832850" y="0"/>
                </a:lnTo>
                <a:lnTo>
                  <a:pt x="0" y="0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5575" y="2419350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11430">
            <a:solidFill>
              <a:srgbClr val="E0E0E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152400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7200" y="21145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5374" y="3990"/>
                </a:lnTo>
                <a:lnTo>
                  <a:pt x="208483" y="15544"/>
                </a:lnTo>
                <a:lnTo>
                  <a:pt x="164753" y="34032"/>
                </a:lnTo>
                <a:lnTo>
                  <a:pt x="124815" y="58826"/>
                </a:lnTo>
                <a:lnTo>
                  <a:pt x="89296" y="89296"/>
                </a:lnTo>
                <a:lnTo>
                  <a:pt x="58826" y="124815"/>
                </a:lnTo>
                <a:lnTo>
                  <a:pt x="34032" y="164753"/>
                </a:lnTo>
                <a:lnTo>
                  <a:pt x="15544" y="208483"/>
                </a:lnTo>
                <a:lnTo>
                  <a:pt x="3990" y="255374"/>
                </a:lnTo>
                <a:lnTo>
                  <a:pt x="0" y="304800"/>
                </a:lnTo>
                <a:lnTo>
                  <a:pt x="3990" y="354225"/>
                </a:lnTo>
                <a:lnTo>
                  <a:pt x="15544" y="401116"/>
                </a:lnTo>
                <a:lnTo>
                  <a:pt x="34032" y="444846"/>
                </a:lnTo>
                <a:lnTo>
                  <a:pt x="58826" y="484784"/>
                </a:lnTo>
                <a:lnTo>
                  <a:pt x="89296" y="520303"/>
                </a:lnTo>
                <a:lnTo>
                  <a:pt x="124815" y="550773"/>
                </a:lnTo>
                <a:lnTo>
                  <a:pt x="164753" y="575567"/>
                </a:lnTo>
                <a:lnTo>
                  <a:pt x="208483" y="594055"/>
                </a:lnTo>
                <a:lnTo>
                  <a:pt x="255374" y="605609"/>
                </a:lnTo>
                <a:lnTo>
                  <a:pt x="304800" y="609600"/>
                </a:lnTo>
                <a:lnTo>
                  <a:pt x="354225" y="605609"/>
                </a:lnTo>
                <a:lnTo>
                  <a:pt x="401116" y="594055"/>
                </a:lnTo>
                <a:lnTo>
                  <a:pt x="444846" y="575567"/>
                </a:lnTo>
                <a:lnTo>
                  <a:pt x="484784" y="550773"/>
                </a:lnTo>
                <a:lnTo>
                  <a:pt x="520303" y="520303"/>
                </a:lnTo>
                <a:lnTo>
                  <a:pt x="550773" y="484784"/>
                </a:lnTo>
                <a:lnTo>
                  <a:pt x="575567" y="444846"/>
                </a:lnTo>
                <a:lnTo>
                  <a:pt x="594055" y="401116"/>
                </a:lnTo>
                <a:lnTo>
                  <a:pt x="605609" y="354225"/>
                </a:lnTo>
                <a:lnTo>
                  <a:pt x="609600" y="304800"/>
                </a:lnTo>
                <a:lnTo>
                  <a:pt x="605609" y="255374"/>
                </a:lnTo>
                <a:lnTo>
                  <a:pt x="594055" y="208483"/>
                </a:lnTo>
                <a:lnTo>
                  <a:pt x="575567" y="164753"/>
                </a:lnTo>
                <a:lnTo>
                  <a:pt x="550773" y="124815"/>
                </a:lnTo>
                <a:lnTo>
                  <a:pt x="520303" y="89296"/>
                </a:lnTo>
                <a:lnTo>
                  <a:pt x="484784" y="58826"/>
                </a:lnTo>
                <a:lnTo>
                  <a:pt x="444846" y="34032"/>
                </a:lnTo>
                <a:lnTo>
                  <a:pt x="401116" y="15544"/>
                </a:lnTo>
                <a:lnTo>
                  <a:pt x="354225" y="399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2450" y="2209800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209550" y="0"/>
                </a:moveTo>
                <a:lnTo>
                  <a:pt x="161512" y="5558"/>
                </a:lnTo>
                <a:lnTo>
                  <a:pt x="117410" y="21389"/>
                </a:lnTo>
                <a:lnTo>
                  <a:pt x="78501" y="46226"/>
                </a:lnTo>
                <a:lnTo>
                  <a:pt x="46046" y="78803"/>
                </a:lnTo>
                <a:lnTo>
                  <a:pt x="21304" y="117854"/>
                </a:lnTo>
                <a:lnTo>
                  <a:pt x="5536" y="162112"/>
                </a:lnTo>
                <a:lnTo>
                  <a:pt x="0" y="210312"/>
                </a:lnTo>
                <a:lnTo>
                  <a:pt x="5536" y="258558"/>
                </a:lnTo>
                <a:lnTo>
                  <a:pt x="21304" y="302850"/>
                </a:lnTo>
                <a:lnTo>
                  <a:pt x="46046" y="341923"/>
                </a:lnTo>
                <a:lnTo>
                  <a:pt x="78501" y="374514"/>
                </a:lnTo>
                <a:lnTo>
                  <a:pt x="117410" y="399358"/>
                </a:lnTo>
                <a:lnTo>
                  <a:pt x="161512" y="415192"/>
                </a:lnTo>
                <a:lnTo>
                  <a:pt x="209550" y="420750"/>
                </a:lnTo>
                <a:lnTo>
                  <a:pt x="257587" y="415192"/>
                </a:lnTo>
                <a:lnTo>
                  <a:pt x="301689" y="399358"/>
                </a:lnTo>
                <a:lnTo>
                  <a:pt x="340598" y="374514"/>
                </a:lnTo>
                <a:lnTo>
                  <a:pt x="373053" y="341923"/>
                </a:lnTo>
                <a:lnTo>
                  <a:pt x="397795" y="302850"/>
                </a:lnTo>
                <a:lnTo>
                  <a:pt x="413563" y="258558"/>
                </a:lnTo>
                <a:lnTo>
                  <a:pt x="419100" y="210312"/>
                </a:lnTo>
                <a:lnTo>
                  <a:pt x="413563" y="162112"/>
                </a:lnTo>
                <a:lnTo>
                  <a:pt x="397795" y="117854"/>
                </a:lnTo>
                <a:lnTo>
                  <a:pt x="373053" y="78803"/>
                </a:lnTo>
                <a:lnTo>
                  <a:pt x="340598" y="46226"/>
                </a:lnTo>
                <a:lnTo>
                  <a:pt x="301689" y="21389"/>
                </a:lnTo>
                <a:lnTo>
                  <a:pt x="257587" y="5558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7050" y="2184780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8923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6070" y="461010"/>
                </a:lnTo>
                <a:lnTo>
                  <a:pt x="321400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450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099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177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6510"/>
                </a:lnTo>
                <a:lnTo>
                  <a:pt x="319132" y="1651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19132" y="16510"/>
                </a:moveTo>
                <a:lnTo>
                  <a:pt x="234569" y="16510"/>
                </a:lnTo>
                <a:lnTo>
                  <a:pt x="256794" y="1778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4986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89890"/>
                </a:lnTo>
                <a:lnTo>
                  <a:pt x="357250" y="416560"/>
                </a:lnTo>
                <a:lnTo>
                  <a:pt x="320166" y="43688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1400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19132" y="1651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431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2750"/>
                </a:lnTo>
                <a:lnTo>
                  <a:pt x="174751" y="429260"/>
                </a:lnTo>
                <a:lnTo>
                  <a:pt x="213995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259" y="429260"/>
                </a:lnTo>
                <a:lnTo>
                  <a:pt x="312800" y="421640"/>
                </a:lnTo>
                <a:lnTo>
                  <a:pt x="315743" y="420370"/>
                </a:lnTo>
                <a:lnTo>
                  <a:pt x="214757" y="420370"/>
                </a:lnTo>
                <a:lnTo>
                  <a:pt x="178942" y="412750"/>
                </a:lnTo>
                <a:lnTo>
                  <a:pt x="130937" y="388620"/>
                </a:lnTo>
                <a:lnTo>
                  <a:pt x="92075" y="353060"/>
                </a:lnTo>
                <a:lnTo>
                  <a:pt x="64770" y="307340"/>
                </a:lnTo>
                <a:lnTo>
                  <a:pt x="51562" y="25400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684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5410"/>
                </a:lnTo>
                <a:lnTo>
                  <a:pt x="397383" y="148590"/>
                </a:lnTo>
                <a:lnTo>
                  <a:pt x="415544" y="19939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861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416" y="412750"/>
                </a:lnTo>
                <a:lnTo>
                  <a:pt x="252475" y="420370"/>
                </a:lnTo>
                <a:lnTo>
                  <a:pt x="315743" y="420370"/>
                </a:lnTo>
                <a:lnTo>
                  <a:pt x="362458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591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51228" y="1537334"/>
            <a:ext cx="6240780" cy="549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/>
              <a:t>Метакогнитивная</a:t>
            </a:r>
            <a:r>
              <a:rPr sz="3600" spc="-75" dirty="0"/>
              <a:t> </a:t>
            </a:r>
            <a:r>
              <a:rPr sz="3600" spc="-5" dirty="0"/>
              <a:t>терапия</a:t>
            </a:r>
            <a:endParaRPr sz="3600" dirty="0"/>
          </a:p>
        </p:txBody>
      </p:sp>
      <p:sp>
        <p:nvSpPr>
          <p:cNvPr id="15" name="object 15"/>
          <p:cNvSpPr txBox="1"/>
          <p:nvPr/>
        </p:nvSpPr>
        <p:spPr>
          <a:xfrm>
            <a:off x="2718435" y="2896235"/>
            <a:ext cx="3715385" cy="774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 marR="5080" indent="-111760" algn="ctr">
              <a:lnSpc>
                <a:spcPct val="150000"/>
              </a:lnSpc>
            </a:pPr>
            <a:r>
              <a:rPr sz="1800" b="1" spc="-5" dirty="0">
                <a:solidFill>
                  <a:srgbClr val="636B85"/>
                </a:solidFill>
                <a:latin typeface="Verdana"/>
                <a:cs typeface="Verdana"/>
              </a:rPr>
              <a:t>Терапевтический 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модуль 9:  </a:t>
            </a:r>
            <a:r>
              <a:rPr lang="ru-RU" b="1" spc="-5" dirty="0">
                <a:solidFill>
                  <a:srgbClr val="636B85"/>
                </a:solidFill>
                <a:latin typeface="Verdana"/>
                <a:cs typeface="Verdana"/>
              </a:rPr>
              <a:t>Депрессия и мышление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29980" y="6677000"/>
            <a:ext cx="3003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>
                <a:solidFill>
                  <a:srgbClr val="636B85"/>
                </a:solidFill>
                <a:latin typeface="Verdana"/>
                <a:cs typeface="Verdana"/>
              </a:rPr>
              <a:t>9.2</a:t>
            </a:r>
            <a:endParaRPr sz="1200" dirty="0">
              <a:latin typeface="Verdan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5265" y="1467607"/>
          <a:ext cx="8791435" cy="4116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1435"/>
              </a:tblGrid>
              <a:tr h="29717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marL="0" marR="0" marT="0" marB="0"/>
                </a:tc>
              </a:tr>
              <a:tr h="366109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0" marR="0" marT="0" marB="0"/>
                </a:tc>
              </a:tr>
              <a:tr h="365923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marL="0" marR="0" marT="0" marB="0"/>
                </a:tc>
              </a:tr>
              <a:tr h="36588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0" marR="0" marT="0" marB="0"/>
                </a:tc>
              </a:tr>
              <a:tr h="365887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0" marR="0" marT="0" marB="0"/>
                </a:tc>
              </a:tr>
              <a:tr h="235546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160588" y="1339850"/>
            <a:ext cx="4822825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de-DE" altLang="de-DE" sz="2800" b="0" dirty="0">
                <a:solidFill>
                  <a:srgbClr val="000000"/>
                </a:solidFill>
                <a:latin typeface="Verdana" panose="020B0604030504040204" pitchFamily="34" charset="0"/>
              </a:rPr>
              <a:t>???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проявляться</a:t>
            </a:r>
            <a:r>
              <a:rPr lang="az-Cyrl-AZ" sz="2000" spc="-8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депрессия?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8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729980" y="6677000"/>
            <a:ext cx="30035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9.</a:t>
            </a:r>
            <a:r>
              <a:rPr lang="de-DE"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3</a:t>
            </a:r>
            <a:endParaRPr sz="1200" dirty="0">
              <a:latin typeface="Verdan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5265" y="1467607"/>
          <a:ext cx="8791435" cy="4116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1435"/>
              </a:tblGrid>
              <a:tr h="297175">
                <a:tc>
                  <a:txBody>
                    <a:bodyPr/>
                    <a:lstStyle/>
                    <a:p>
                      <a:pPr marL="127000">
                        <a:lnSpc>
                          <a:spcPts val="1850"/>
                        </a:lnSpc>
                        <a:tabLst>
                          <a:tab pos="406400" algn="l"/>
                        </a:tabLst>
                      </a:pPr>
                      <a:r>
                        <a:rPr sz="1500" spc="-1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	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печаль, чувство</a:t>
                      </a:r>
                      <a:r>
                        <a:rPr sz="18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подавленности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36610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406400" algn="l"/>
                        </a:tabLst>
                      </a:pPr>
                      <a:r>
                        <a:rPr sz="1550" spc="-5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	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снижение</a:t>
                      </a:r>
                      <a:r>
                        <a:rPr sz="18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работоспособности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365923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406400" algn="l"/>
                        </a:tabLst>
                      </a:pPr>
                      <a:r>
                        <a:rPr sz="1500" spc="2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	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низкая самооценка,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страх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быть</a:t>
                      </a:r>
                      <a:r>
                        <a:rPr sz="18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отвергнутым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36588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406400" algn="l"/>
                        </a:tabLst>
                      </a:pPr>
                      <a:r>
                        <a:rPr sz="1500" spc="2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	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сильный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страх 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перед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будущим)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36588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406400" algn="l"/>
                        </a:tabLst>
                      </a:pPr>
                      <a:r>
                        <a:rPr sz="1500" spc="-1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	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нарушения сна,</a:t>
                      </a:r>
                      <a:r>
                        <a:rPr sz="18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боли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2355468">
                <a:tc>
                  <a:txBody>
                    <a:bodyPr/>
                    <a:lstStyle/>
                    <a:p>
                      <a:pPr marL="406400" indent="-279400">
                        <a:lnSpc>
                          <a:spcPct val="100000"/>
                        </a:lnSpc>
                        <a:spcBef>
                          <a:spcPts val="229"/>
                        </a:spcBef>
                        <a:buClr>
                          <a:srgbClr val="8BACAD"/>
                        </a:buClr>
                        <a:buSzPct val="83333"/>
                        <a:buChar char="o"/>
                        <a:tabLst>
                          <a:tab pos="406400" algn="l"/>
                          <a:tab pos="407034" algn="l"/>
                        </a:tabLst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снижение когнитивных способностей (плохое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внимание,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проблемы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с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45212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памятью)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406400" indent="-279400">
                        <a:lnSpc>
                          <a:spcPct val="100000"/>
                        </a:lnSpc>
                        <a:spcBef>
                          <a:spcPts val="1080"/>
                        </a:spcBef>
                        <a:buClr>
                          <a:srgbClr val="8BACAD"/>
                        </a:buClr>
                        <a:buSzPct val="86111"/>
                        <a:buChar char="o"/>
                        <a:tabLst>
                          <a:tab pos="406400" algn="l"/>
                          <a:tab pos="407034" algn="l"/>
                        </a:tabLst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потеря аппетита или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повышенный</a:t>
                      </a:r>
                      <a:r>
                        <a:rPr sz="18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аппетит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406400" indent="-279400">
                        <a:lnSpc>
                          <a:spcPct val="100000"/>
                        </a:lnSpc>
                        <a:spcBef>
                          <a:spcPts val="1080"/>
                        </a:spcBef>
                        <a:buClr>
                          <a:srgbClr val="8BACAD"/>
                        </a:buClr>
                        <a:buSzPct val="86111"/>
                        <a:buChar char="o"/>
                        <a:tabLst>
                          <a:tab pos="406400" algn="l"/>
                          <a:tab pos="407034" algn="l"/>
                        </a:tabLst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пассивность,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потеря</a:t>
                      </a:r>
                      <a:r>
                        <a:rPr sz="18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интереса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406400" indent="-279400">
                        <a:lnSpc>
                          <a:spcPct val="100000"/>
                        </a:lnSpc>
                        <a:spcBef>
                          <a:spcPts val="1080"/>
                        </a:spcBef>
                        <a:buClr>
                          <a:srgbClr val="8BACAD"/>
                        </a:buClr>
                        <a:buSzPct val="83333"/>
                        <a:buChar char="o"/>
                        <a:tabLst>
                          <a:tab pos="406400" algn="l"/>
                          <a:tab pos="407034" algn="l"/>
                        </a:tabLst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усталость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от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жизни, мысли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8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самоубийстве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1080"/>
                        </a:spcBef>
                        <a:tabLst>
                          <a:tab pos="487680" algn="l"/>
                        </a:tabLst>
                      </a:pPr>
                      <a:r>
                        <a:rPr sz="1500" spc="-1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	</a:t>
                      </a:r>
                      <a:r>
                        <a:rPr sz="1800" spc="5" dirty="0">
                          <a:latin typeface="Verdana"/>
                          <a:cs typeface="Verdana"/>
                        </a:rPr>
                        <a:t>...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проявляться</a:t>
            </a:r>
            <a:r>
              <a:rPr lang="az-Cyrl-AZ" sz="2000" spc="-8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депрессия?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1371600"/>
            <a:ext cx="7448550" cy="3272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1800" spc="-5" dirty="0">
                <a:latin typeface="Verdana"/>
                <a:cs typeface="Verdana"/>
              </a:rPr>
              <a:t>депрессия </a:t>
            </a:r>
            <a:r>
              <a:rPr sz="1800" dirty="0">
                <a:latin typeface="Verdana"/>
                <a:cs typeface="Verdana"/>
              </a:rPr>
              <a:t>может </a:t>
            </a:r>
            <a:r>
              <a:rPr sz="1800" spc="-5" dirty="0">
                <a:latin typeface="Verdana"/>
                <a:cs typeface="Verdana"/>
              </a:rPr>
              <a:t>быть вызвана, как </a:t>
            </a:r>
            <a:r>
              <a:rPr sz="1800" dirty="0">
                <a:latin typeface="Verdana"/>
                <a:cs typeface="Verdana"/>
              </a:rPr>
              <a:t>правило,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комбинацией</a:t>
            </a:r>
          </a:p>
          <a:p>
            <a:pPr marL="12700">
              <a:lnSpc>
                <a:spcPts val="2050"/>
              </a:lnSpc>
            </a:pPr>
            <a:r>
              <a:rPr sz="1800" spc="-5" dirty="0">
                <a:latin typeface="Verdana"/>
                <a:cs typeface="Verdana"/>
              </a:rPr>
              <a:t>нескольких </a:t>
            </a:r>
            <a:r>
              <a:rPr sz="1800" dirty="0">
                <a:latin typeface="Verdana"/>
                <a:cs typeface="Verdana"/>
              </a:rPr>
              <a:t>факторов. Существует </a:t>
            </a:r>
            <a:r>
              <a:rPr sz="1800" i="1" spc="-5" dirty="0">
                <a:latin typeface="Verdana"/>
                <a:cs typeface="Verdana"/>
              </a:rPr>
              <a:t>не одна</a:t>
            </a:r>
            <a:r>
              <a:rPr sz="1800" i="1" spc="-40" dirty="0">
                <a:latin typeface="Verdana"/>
                <a:cs typeface="Verdana"/>
              </a:rPr>
              <a:t> </a:t>
            </a:r>
            <a:r>
              <a:rPr sz="1800" i="1" spc="-5" dirty="0">
                <a:latin typeface="Verdana"/>
                <a:cs typeface="Verdana"/>
              </a:rPr>
              <a:t>причина</a:t>
            </a:r>
            <a:r>
              <a:rPr sz="1800" spc="-5" dirty="0"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 marR="948690">
              <a:lnSpc>
                <a:spcPct val="90300"/>
              </a:lnSpc>
            </a:pPr>
            <a:r>
              <a:rPr sz="1800" b="1" spc="-5" dirty="0">
                <a:latin typeface="Verdana"/>
                <a:cs typeface="Verdana"/>
              </a:rPr>
              <a:t>Генетическая </a:t>
            </a:r>
            <a:r>
              <a:rPr sz="1800" b="1" dirty="0">
                <a:latin typeface="Verdana"/>
                <a:cs typeface="Verdana"/>
              </a:rPr>
              <a:t>диспозиция: </a:t>
            </a:r>
            <a:r>
              <a:rPr sz="1800" dirty="0">
                <a:latin typeface="Verdana"/>
                <a:cs typeface="Verdana"/>
              </a:rPr>
              <a:t>имеются </a:t>
            </a:r>
            <a:r>
              <a:rPr sz="1800" spc="-10" dirty="0">
                <a:latin typeface="Verdana"/>
                <a:cs typeface="Verdana"/>
              </a:rPr>
              <a:t>научные  </a:t>
            </a:r>
            <a:r>
              <a:rPr sz="1800" dirty="0">
                <a:latin typeface="Verdana"/>
                <a:cs typeface="Verdana"/>
              </a:rPr>
              <a:t>доказательства </a:t>
            </a:r>
            <a:r>
              <a:rPr sz="1800" spc="-5" dirty="0">
                <a:latin typeface="Verdana"/>
                <a:cs typeface="Verdana"/>
              </a:rPr>
              <a:t>генетической предрасположенности </a:t>
            </a:r>
            <a:r>
              <a:rPr sz="1800" dirty="0">
                <a:latin typeface="Verdana"/>
                <a:cs typeface="Verdana"/>
              </a:rPr>
              <a:t>к  </a:t>
            </a:r>
            <a:r>
              <a:rPr sz="1800" spc="-5" dirty="0">
                <a:latin typeface="Verdana"/>
                <a:cs typeface="Verdana"/>
              </a:rPr>
              <a:t>депрессивным мыслям и низкой</a:t>
            </a:r>
            <a:r>
              <a:rPr sz="1800" spc="5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самооценки.</a:t>
            </a: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89900"/>
              </a:lnSpc>
              <a:spcBef>
                <a:spcPts val="434"/>
              </a:spcBef>
              <a:tabLst>
                <a:tab pos="1149350" algn="l"/>
              </a:tabLst>
            </a:pPr>
            <a:r>
              <a:rPr sz="1800" b="1" spc="-5" dirty="0">
                <a:latin typeface="Verdana"/>
                <a:cs typeface="Verdana"/>
              </a:rPr>
              <a:t>Окружающая </a:t>
            </a:r>
            <a:r>
              <a:rPr sz="1800" b="1" dirty="0">
                <a:latin typeface="Verdana"/>
                <a:cs typeface="Verdana"/>
              </a:rPr>
              <a:t>среда: </a:t>
            </a:r>
            <a:r>
              <a:rPr sz="1800" spc="-5" dirty="0">
                <a:latin typeface="Verdana"/>
                <a:cs typeface="Verdana"/>
              </a:rPr>
              <a:t>критичное и пренебрежительное  </a:t>
            </a:r>
            <a:r>
              <a:rPr sz="1800" dirty="0">
                <a:latin typeface="Verdana"/>
                <a:cs typeface="Verdana"/>
              </a:rPr>
              <a:t>отношение родителей, потери </a:t>
            </a:r>
            <a:r>
              <a:rPr sz="1800" spc="-5" dirty="0">
                <a:latin typeface="Verdana"/>
                <a:cs typeface="Verdana"/>
              </a:rPr>
              <a:t>и травмирующие жизненные  события	могут негативным образом </a:t>
            </a:r>
            <a:r>
              <a:rPr sz="1800" dirty="0">
                <a:latin typeface="Verdana"/>
                <a:cs typeface="Verdana"/>
              </a:rPr>
              <a:t>повлиять </a:t>
            </a:r>
            <a:r>
              <a:rPr sz="1800" spc="-5" dirty="0">
                <a:latin typeface="Verdana"/>
                <a:cs typeface="Verdana"/>
              </a:rPr>
              <a:t>на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самооценку.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372745">
              <a:lnSpc>
                <a:spcPts val="1939"/>
              </a:lnSpc>
              <a:spcBef>
                <a:spcPts val="5"/>
              </a:spcBef>
            </a:pPr>
            <a:r>
              <a:rPr sz="1800" b="1" spc="-5" dirty="0">
                <a:latin typeface="Verdana"/>
                <a:cs typeface="Verdana"/>
              </a:rPr>
              <a:t>НО: </a:t>
            </a:r>
            <a:r>
              <a:rPr sz="1800" spc="-5" dirty="0">
                <a:latin typeface="Verdana"/>
                <a:cs typeface="Verdana"/>
              </a:rPr>
              <a:t>структуры депрессивного мышления </a:t>
            </a:r>
            <a:r>
              <a:rPr sz="1800" dirty="0">
                <a:latin typeface="Verdana"/>
                <a:cs typeface="Verdana"/>
              </a:rPr>
              <a:t>можно изменить!  Депрессия – </a:t>
            </a:r>
            <a:r>
              <a:rPr sz="1800" spc="-5" dirty="0">
                <a:latin typeface="Verdana"/>
                <a:cs typeface="Verdana"/>
              </a:rPr>
              <a:t>обратимый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процесс!</a:t>
            </a:r>
          </a:p>
        </p:txBody>
      </p:sp>
      <p:sp>
        <p:nvSpPr>
          <p:cNvPr id="4" name="object 4"/>
          <p:cNvSpPr/>
          <p:nvPr/>
        </p:nvSpPr>
        <p:spPr>
          <a:xfrm>
            <a:off x="7380351" y="5470525"/>
            <a:ext cx="1646174" cy="10747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8889" y="6730137"/>
            <a:ext cx="117856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Despair” </a:t>
            </a:r>
            <a:r>
              <a:rPr sz="800" i="1" dirty="0">
                <a:latin typeface="Verdana"/>
                <a:cs typeface="Verdana"/>
              </a:rPr>
              <a:t>by</a:t>
            </a:r>
            <a:r>
              <a:rPr sz="800" i="1" spc="-3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fakelvis)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061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anose="020B0604030504040204" pitchFamily="34" charset="0"/>
              </a:defRPr>
            </a:lvl9pPr>
          </a:lstStyle>
          <a:p>
            <a:pPr lvl="0" eaLnBrk="1" hangingPunct="1"/>
            <a:r>
              <a:rPr lang="ru-RU" altLang="de-DE" dirty="0">
                <a:latin typeface="Verdana"/>
              </a:rPr>
              <a:t>«Корни» депрессии:</a:t>
            </a:r>
            <a:br>
              <a:rPr lang="ru-RU" altLang="de-DE" dirty="0">
                <a:latin typeface="Verdana"/>
              </a:rPr>
            </a:br>
            <a:r>
              <a:rPr lang="ru-RU" altLang="de-DE" dirty="0">
                <a:latin typeface="Verdana"/>
              </a:rPr>
              <a:t>Я родился таким... стал таким?</a:t>
            </a:r>
            <a:endParaRPr kumimoji="0" lang="en-US" altLang="de-DE" sz="2000" b="0" i="0" u="none" strike="noStrike" kern="1200" cap="none" spc="0" normalizeH="0" baseline="0" noProof="0" dirty="0">
              <a:ln>
                <a:noFill/>
              </a:ln>
              <a:solidFill>
                <a:srgbClr val="D16349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1896745"/>
            <a:ext cx="7063105" cy="16696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У </a:t>
            </a:r>
            <a:r>
              <a:rPr sz="1800" spc="-5" dirty="0">
                <a:latin typeface="Verdana"/>
                <a:cs typeface="Verdana"/>
              </a:rPr>
              <a:t>многих людей </a:t>
            </a:r>
            <a:r>
              <a:rPr sz="1800" dirty="0">
                <a:latin typeface="Verdana"/>
                <a:cs typeface="Verdana"/>
              </a:rPr>
              <a:t>с </a:t>
            </a:r>
            <a:r>
              <a:rPr sz="1800" spc="-5" dirty="0">
                <a:latin typeface="Verdana"/>
                <a:cs typeface="Verdana"/>
              </a:rPr>
              <a:t>психическими </a:t>
            </a:r>
            <a:r>
              <a:rPr sz="1800" dirty="0">
                <a:latin typeface="Verdana"/>
                <a:cs typeface="Verdana"/>
              </a:rPr>
              <a:t>заболеваниями  </a:t>
            </a:r>
            <a:r>
              <a:rPr sz="1800" spc="-5" dirty="0">
                <a:latin typeface="Verdana"/>
                <a:cs typeface="Verdana"/>
              </a:rPr>
              <a:t>проявляются искажения мышления, </a:t>
            </a:r>
            <a:r>
              <a:rPr sz="1800" dirty="0">
                <a:latin typeface="Verdana"/>
                <a:cs typeface="Verdana"/>
              </a:rPr>
              <a:t>которое </a:t>
            </a:r>
            <a:r>
              <a:rPr sz="1800" b="1" spc="-5" dirty="0">
                <a:latin typeface="Verdana"/>
                <a:cs typeface="Verdana"/>
              </a:rPr>
              <a:t>способствуют  </a:t>
            </a:r>
            <a:r>
              <a:rPr sz="1800" b="1" dirty="0">
                <a:latin typeface="Verdana"/>
                <a:cs typeface="Verdana"/>
              </a:rPr>
              <a:t>депрессии</a:t>
            </a:r>
            <a:r>
              <a:rPr sz="1800" dirty="0">
                <a:latin typeface="Verdana"/>
                <a:cs typeface="Verdana"/>
              </a:rPr>
              <a:t>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42100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Verdana"/>
                <a:cs typeface="Verdana"/>
              </a:rPr>
              <a:t>Такие искажения мышления </a:t>
            </a:r>
            <a:r>
              <a:rPr sz="1800" dirty="0">
                <a:latin typeface="Verdana"/>
                <a:cs typeface="Verdana"/>
              </a:rPr>
              <a:t>можно </a:t>
            </a:r>
            <a:r>
              <a:rPr sz="1800" dirty="0" err="1">
                <a:latin typeface="Verdana"/>
                <a:cs typeface="Verdana"/>
              </a:rPr>
              <a:t>изменить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5" dirty="0" err="1" smtClean="0">
                <a:latin typeface="Verdana"/>
                <a:cs typeface="Verdana"/>
              </a:rPr>
              <a:t>при</a:t>
            </a:r>
            <a:r>
              <a:rPr sz="1800" spc="-5" dirty="0" smtClean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помощи </a:t>
            </a:r>
            <a:r>
              <a:rPr sz="1800" spc="-5" dirty="0">
                <a:latin typeface="Verdana"/>
                <a:cs typeface="Verdana"/>
              </a:rPr>
              <a:t>последовательного обучения и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тренингов.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6" name="Textfeld 5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Какой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этом</a:t>
            </a:r>
            <a:r>
              <a:rPr lang="az-Cyrl-AZ" sz="2000" spc="-9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смысл?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990600" y="4419600"/>
            <a:ext cx="1943100" cy="366713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  <a:latin typeface="Verdana" panose="020B0604030504040204" pitchFamily="34" charset="0"/>
              </a:rPr>
              <a:t>злость</a:t>
            </a:r>
            <a:endParaRPr lang="ru-RU" altLang="de-DE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3581400" y="44196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спокойствие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6248400" y="44196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печаль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995679" y="5083266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16" name="object 2"/>
          <p:cNvSpPr txBox="1"/>
          <p:nvPr/>
        </p:nvSpPr>
        <p:spPr>
          <a:xfrm>
            <a:off x="900112" y="3733800"/>
            <a:ext cx="7416800" cy="316753"/>
          </a:xfrm>
          <a:prstGeom prst="rect">
            <a:avLst/>
          </a:prstGeom>
          <a:ln w="9525">
            <a:noFill/>
          </a:ln>
        </p:spPr>
        <p:txBody>
          <a:bodyPr vert="horz" wrap="square" lIns="0" tIns="3937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10"/>
              </a:spcBef>
            </a:pPr>
            <a:r>
              <a:rPr sz="1800" i="1" dirty="0">
                <a:latin typeface="Verdana"/>
                <a:cs typeface="Verdana"/>
              </a:rPr>
              <a:t>Возможная</a:t>
            </a:r>
            <a:r>
              <a:rPr sz="1800" i="1" spc="-95" dirty="0">
                <a:latin typeface="Verdana"/>
                <a:cs typeface="Verdana"/>
              </a:rPr>
              <a:t> </a:t>
            </a:r>
            <a:r>
              <a:rPr sz="1800" i="1" spc="-5" dirty="0">
                <a:latin typeface="Verdana"/>
                <a:cs typeface="Verdana"/>
              </a:rPr>
              <a:t>реакция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0" y="18000"/>
            <a:ext cx="9144000" cy="707886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Одно событие – множество возможных эмоции ...</a:t>
            </a:r>
            <a:b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приводит к различным реакциям?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066800" y="5039605"/>
            <a:ext cx="1943100" cy="1456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Злое</a:t>
            </a:r>
            <a:r>
              <a:rPr lang="ru-RU" b="1" spc="-75" dirty="0">
                <a:latin typeface="Verdana"/>
                <a:cs typeface="Verdana"/>
              </a:rPr>
              <a:t> </a:t>
            </a:r>
            <a:r>
              <a:rPr lang="ru-RU" b="1" spc="-5" dirty="0">
                <a:latin typeface="Verdana"/>
                <a:cs typeface="Verdana"/>
              </a:rPr>
              <a:t>письмо</a:t>
            </a:r>
            <a:endParaRPr lang="ru-RU" b="1" dirty="0">
              <a:latin typeface="Verdana"/>
              <a:cs typeface="Verdana"/>
            </a:endParaRPr>
          </a:p>
          <a:p>
            <a:pPr marL="12065" marR="5080" indent="-1905" algn="ctr">
              <a:lnSpc>
                <a:spcPct val="100000"/>
              </a:lnSpc>
            </a:pPr>
            <a:r>
              <a:rPr lang="ru-RU" b="1" dirty="0">
                <a:latin typeface="Verdana"/>
                <a:cs typeface="Verdana"/>
              </a:rPr>
              <a:t>или   ра</a:t>
            </a:r>
            <a:r>
              <a:rPr lang="ru-RU" b="1" spc="-10" dirty="0">
                <a:latin typeface="Verdana"/>
                <a:cs typeface="Verdana"/>
              </a:rPr>
              <a:t>з</a:t>
            </a:r>
            <a:r>
              <a:rPr lang="ru-RU" b="1" spc="-15" dirty="0">
                <a:latin typeface="Verdana"/>
                <a:cs typeface="Verdana"/>
              </a:rPr>
              <a:t>гн</a:t>
            </a:r>
            <a:r>
              <a:rPr lang="ru-RU" b="1" spc="5" dirty="0">
                <a:latin typeface="Verdana"/>
                <a:cs typeface="Verdana"/>
              </a:rPr>
              <a:t>ев</a:t>
            </a:r>
            <a:r>
              <a:rPr lang="ru-RU" b="1" dirty="0">
                <a:latin typeface="Verdana"/>
                <a:cs typeface="Verdana"/>
              </a:rPr>
              <a:t>а</a:t>
            </a:r>
            <a:r>
              <a:rPr lang="ru-RU" b="1" spc="-10" dirty="0">
                <a:latin typeface="Verdana"/>
                <a:cs typeface="Verdana"/>
              </a:rPr>
              <a:t>н</a:t>
            </a:r>
            <a:r>
              <a:rPr lang="ru-RU" b="1" spc="-15" dirty="0">
                <a:latin typeface="Verdana"/>
                <a:cs typeface="Verdana"/>
              </a:rPr>
              <a:t>ны</a:t>
            </a:r>
            <a:r>
              <a:rPr lang="ru-RU" b="1" spc="-5" dirty="0">
                <a:latin typeface="Verdana"/>
                <a:cs typeface="Verdana"/>
              </a:rPr>
              <a:t>й </a:t>
            </a:r>
            <a:r>
              <a:rPr lang="ru-RU" b="1" dirty="0">
                <a:latin typeface="Verdana"/>
                <a:cs typeface="Verdana"/>
              </a:rPr>
              <a:t>тон </a:t>
            </a:r>
            <a:r>
              <a:rPr lang="ru-RU" b="1" spc="-10" dirty="0">
                <a:latin typeface="Verdana"/>
                <a:cs typeface="Verdana"/>
              </a:rPr>
              <a:t>по  </a:t>
            </a:r>
            <a:r>
              <a:rPr lang="ru-RU" b="1" dirty="0" smtClean="0">
                <a:latin typeface="Verdana"/>
                <a:cs typeface="Verdana"/>
              </a:rPr>
              <a:t>телефону</a:t>
            </a:r>
            <a:endParaRPr lang="ru-RU" b="1" dirty="0">
              <a:latin typeface="Verdana"/>
              <a:cs typeface="Verdana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549190" y="5083265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286498" y="5080472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506011" y="5039605"/>
            <a:ext cx="198120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Ответ на</a:t>
            </a:r>
          </a:p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другие  объявления о  </a:t>
            </a:r>
            <a:r>
              <a:rPr lang="ru-RU" b="1" spc="-5" dirty="0" smtClean="0">
                <a:latin typeface="Verdana"/>
                <a:cs typeface="Verdana"/>
              </a:rPr>
              <a:t>работе</a:t>
            </a:r>
            <a:endParaRPr lang="ru-RU" b="1" spc="-5" dirty="0">
              <a:latin typeface="Verdana"/>
              <a:cs typeface="Verdana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286498" y="5029200"/>
            <a:ext cx="19269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-5" dirty="0">
                <a:latin typeface="Verdana"/>
                <a:cs typeface="Verdana"/>
              </a:rPr>
              <a:t>Плач и тягостные  размышле</a:t>
            </a:r>
            <a:r>
              <a:rPr lang="de-DE" b="1" spc="-5" dirty="0">
                <a:latin typeface="Verdana"/>
                <a:cs typeface="Verdana"/>
              </a:rPr>
              <a:t>-</a:t>
            </a:r>
            <a:r>
              <a:rPr lang="ru-RU" b="1" spc="-5" dirty="0">
                <a:latin typeface="Verdana"/>
                <a:cs typeface="Verdana"/>
              </a:rPr>
              <a:t>ния</a:t>
            </a:r>
          </a:p>
          <a:p>
            <a:endParaRPr lang="de-DE" dirty="0"/>
          </a:p>
        </p:txBody>
      </p:sp>
      <p:sp>
        <p:nvSpPr>
          <p:cNvPr id="19" name="object 19"/>
          <p:cNvSpPr txBox="1"/>
          <p:nvPr/>
        </p:nvSpPr>
        <p:spPr>
          <a:xfrm>
            <a:off x="990600" y="1447800"/>
            <a:ext cx="7200900" cy="598241"/>
          </a:xfrm>
          <a:prstGeom prst="rect">
            <a:avLst/>
          </a:prstGeom>
          <a:solidFill>
            <a:srgbClr val="8BACAD"/>
          </a:solidFill>
        </p:spPr>
        <p:txBody>
          <a:bodyPr vert="horz" wrap="square" lIns="0" tIns="43815" rIns="0" bIns="0" rtlCol="0">
            <a:spAutoFit/>
          </a:bodyPr>
          <a:lstStyle/>
          <a:p>
            <a:pPr lvl="1" algn="ctr">
              <a:spcBef>
                <a:spcPts val="345"/>
              </a:spcBef>
            </a:pPr>
            <a:r>
              <a:rPr b="1" dirty="0" err="1" smtClean="0">
                <a:latin typeface="Verdana"/>
                <a:cs typeface="Verdana"/>
              </a:rPr>
              <a:t>После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собеседования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Вы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не</a:t>
            </a:r>
            <a:r>
              <a:rPr b="1" spc="-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получите</a:t>
            </a:r>
            <a:r>
              <a:rPr b="1" spc="-5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место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работы</a:t>
            </a:r>
            <a:r>
              <a:rPr b="1" spc="-5" dirty="0" smtClean="0">
                <a:latin typeface="Verdana"/>
                <a:cs typeface="Verdana"/>
              </a:rPr>
              <a:t>,</a:t>
            </a:r>
            <a:r>
              <a:rPr b="1" spc="-14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на</a:t>
            </a:r>
            <a:r>
              <a:rPr lang="de-DE" b="1" dirty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которое</a:t>
            </a:r>
            <a:r>
              <a:rPr b="1" spc="-8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надеялись</a:t>
            </a:r>
            <a:endParaRPr lang="de-DE" b="1" spc="-5" dirty="0" smtClean="0">
              <a:latin typeface="Verdana"/>
              <a:cs typeface="Verdana"/>
            </a:endParaRPr>
          </a:p>
        </p:txBody>
      </p:sp>
      <p:sp>
        <p:nvSpPr>
          <p:cNvPr id="20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  <p:extLst>
      <p:ext uri="{BB962C8B-B14F-4D97-AF65-F5344CB8AC3E}">
        <p14:creationId xmlns:p14="http://schemas.microsoft.com/office/powerpoint/2010/main" val="193141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990600" y="4419600"/>
            <a:ext cx="1943100" cy="366713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  <a:latin typeface="Verdana" panose="020B0604030504040204" pitchFamily="34" charset="0"/>
              </a:rPr>
              <a:t>злость</a:t>
            </a:r>
            <a:endParaRPr lang="ru-RU" altLang="de-DE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3581400" y="44196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спокойствие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6248400" y="44196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печаль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995679" y="2708275"/>
            <a:ext cx="1943100" cy="1600438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«Менеджер по  персоналу просто  слишком глупы,  чтобы понять, что  я именно тот, кого  они ищут для этой  работы.»</a:t>
            </a:r>
            <a:endParaRPr lang="ru-RU" altLang="de-DE" sz="1400" b="0" kern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64001" y="2708275"/>
            <a:ext cx="1943100" cy="160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62255" marR="179070" indent="-71755">
              <a:lnSpc>
                <a:spcPct val="100000"/>
              </a:lnSpc>
              <a:spcBef>
                <a:spcPts val="1520"/>
              </a:spcBef>
            </a:pPr>
            <a:r>
              <a:rPr sz="1800" b="1" spc="5" dirty="0">
                <a:latin typeface="Verdana"/>
                <a:cs typeface="Verdana"/>
              </a:rPr>
              <a:t>Be</a:t>
            </a:r>
            <a:r>
              <a:rPr sz="1800" b="1" spc="-5" dirty="0">
                <a:latin typeface="Verdana"/>
                <a:cs typeface="Verdana"/>
              </a:rPr>
              <a:t>w</a:t>
            </a:r>
            <a:r>
              <a:rPr sz="1800" b="1" spc="5" dirty="0">
                <a:latin typeface="Verdana"/>
                <a:cs typeface="Verdana"/>
              </a:rPr>
              <a:t>e</a:t>
            </a:r>
            <a:r>
              <a:rPr sz="1800" b="1" spc="-5" dirty="0">
                <a:latin typeface="Verdana"/>
                <a:cs typeface="Verdana"/>
              </a:rPr>
              <a:t>rt</a:t>
            </a:r>
            <a:r>
              <a:rPr sz="1800" b="1" dirty="0">
                <a:latin typeface="Verdana"/>
                <a:cs typeface="Verdana"/>
              </a:rPr>
              <a:t>u</a:t>
            </a:r>
            <a:r>
              <a:rPr sz="1800" b="1" spc="-5" dirty="0">
                <a:latin typeface="Verdana"/>
                <a:cs typeface="Verdana"/>
              </a:rPr>
              <a:t>ng/  Gedanken?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0600" y="2708275"/>
            <a:ext cx="1943100" cy="17158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endParaRPr lang="de-DE" altLang="de-DE" kern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b="1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Оценка </a:t>
            </a:r>
            <a:r>
              <a:rPr lang="ru-RU" altLang="de-DE" b="1" kern="0" dirty="0">
                <a:solidFill>
                  <a:srgbClr val="000000"/>
                </a:solidFill>
                <a:latin typeface="Verdana" panose="020B0604030504040204" pitchFamily="34" charset="0"/>
              </a:rPr>
              <a:t>/  мысли?</a:t>
            </a: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259715" marR="182245" indent="-71120">
              <a:lnSpc>
                <a:spcPct val="100000"/>
              </a:lnSpc>
              <a:spcBef>
                <a:spcPts val="1520"/>
              </a:spcBef>
            </a:pP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64001" y="2708275"/>
            <a:ext cx="1943100" cy="1600200"/>
          </a:xfrm>
          <a:custGeom>
            <a:avLst/>
            <a:gdLst/>
            <a:ahLst/>
            <a:cxnLst/>
            <a:rect l="l" t="t" r="r" b="b"/>
            <a:pathLst>
              <a:path w="1943100" h="1600200">
                <a:moveTo>
                  <a:pt x="0" y="1600200"/>
                </a:moveTo>
                <a:lnTo>
                  <a:pt x="1943100" y="1600200"/>
                </a:lnTo>
                <a:lnTo>
                  <a:pt x="194310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68349" y="267334"/>
            <a:ext cx="660654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Одно </a:t>
            </a:r>
            <a:r>
              <a:rPr spc="-5" dirty="0"/>
              <a:t>событие </a:t>
            </a:r>
            <a:r>
              <a:rPr dirty="0"/>
              <a:t>– </a:t>
            </a:r>
            <a:r>
              <a:rPr spc="-5" dirty="0"/>
              <a:t>множество </a:t>
            </a:r>
            <a:r>
              <a:rPr dirty="0"/>
              <a:t>возможных эмоции</a:t>
            </a:r>
            <a:r>
              <a:rPr spc="-140" dirty="0"/>
              <a:t> </a:t>
            </a:r>
            <a:r>
              <a:rPr spc="-10" dirty="0"/>
              <a:t>...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3564001" y="2708275"/>
            <a:ext cx="1943100" cy="1600438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sz="1400" b="0" kern="0" dirty="0">
                <a:solidFill>
                  <a:srgbClr val="D16349"/>
                </a:solidFill>
                <a:latin typeface="Verdana" panose="020B0604030504040204" pitchFamily="34" charset="0"/>
              </a:rPr>
              <a:t>«В этот раз </a:t>
            </a: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я</a:t>
            </a:r>
            <a:r>
              <a:rPr lang="de-DE" altLang="de-DE" sz="1400" b="0" kern="0" dirty="0">
                <a:solidFill>
                  <a:srgbClr val="D16349"/>
                </a:solidFill>
                <a:latin typeface="Verdana" panose="020B0604030504040204" pitchFamily="34" charset="0"/>
              </a:rPr>
              <a:t> </a:t>
            </a:r>
            <a:r>
              <a:rPr lang="de-DE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попытал неудачу.</a:t>
            </a:r>
            <a:r>
              <a:rPr lang="de-DE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Но </a:t>
            </a:r>
            <a:r>
              <a:rPr lang="ru-RU" altLang="de-DE" sz="1400" b="0" kern="0" dirty="0">
                <a:solidFill>
                  <a:srgbClr val="D16349"/>
                </a:solidFill>
                <a:latin typeface="Verdana" panose="020B0604030504040204" pitchFamily="34" charset="0"/>
              </a:rPr>
              <a:t>ничего! В  следующий раз  все </a:t>
            </a: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получится.</a:t>
            </a:r>
            <a:r>
              <a:rPr lang="de-DE" altLang="de-DE" sz="1400" b="0" kern="0" dirty="0">
                <a:solidFill>
                  <a:srgbClr val="D16349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Это </a:t>
            </a:r>
            <a:r>
              <a:rPr lang="ru-RU" altLang="de-DE" sz="1400" b="0" kern="0" dirty="0">
                <a:solidFill>
                  <a:srgbClr val="D16349"/>
                </a:solidFill>
                <a:latin typeface="Verdana" panose="020B0604030504040204" pitchFamily="34" charset="0"/>
              </a:rPr>
              <a:t>была хорошая  тренировка.»</a:t>
            </a: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6248400" y="2703493"/>
            <a:ext cx="1943100" cy="1600438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sz="1400" b="0" kern="0" dirty="0">
                <a:solidFill>
                  <a:srgbClr val="D16349"/>
                </a:solidFill>
                <a:latin typeface="Verdana" panose="020B0604030504040204" pitchFamily="34" charset="0"/>
              </a:rPr>
              <a:t>«Я не достаточно  хорош для этой  работы. Я вообще  неудачник</a:t>
            </a:r>
            <a:r>
              <a:rPr lang="ru-RU" altLang="de-DE" sz="1400" b="0" kern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.»</a:t>
            </a:r>
            <a:endParaRPr lang="de-DE" altLang="de-DE" sz="1400" b="0" kern="0" dirty="0" smtClean="0">
              <a:solidFill>
                <a:srgbClr val="D16349"/>
              </a:solidFill>
              <a:latin typeface="Verdana" panose="020B0604030504040204" pitchFamily="34" charset="0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endParaRPr lang="de-DE" altLang="de-DE" sz="1400" b="0" kern="0" dirty="0">
              <a:solidFill>
                <a:srgbClr val="D16349"/>
              </a:solidFill>
              <a:latin typeface="Verdana" panose="020B0604030504040204" pitchFamily="34" charset="0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endParaRPr lang="ru-RU" altLang="de-DE" sz="1400" b="0" kern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3581400" y="3048000"/>
            <a:ext cx="1925701" cy="646331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kern="0" dirty="0">
                <a:solidFill>
                  <a:srgbClr val="000000"/>
                </a:solidFill>
                <a:latin typeface="Verdana" panose="020B0604030504040204" pitchFamily="34" charset="0"/>
              </a:rPr>
              <a:t>Оценка /  мысли?</a:t>
            </a: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6248400" y="3011269"/>
            <a:ext cx="1943100" cy="646331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kern="0" dirty="0">
                <a:solidFill>
                  <a:srgbClr val="000000"/>
                </a:solidFill>
                <a:latin typeface="Verdana" panose="020B0604030504040204" pitchFamily="34" charset="0"/>
              </a:rPr>
              <a:t>Оценка /  мысли?</a:t>
            </a: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995679" y="5083266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066800" y="5039605"/>
            <a:ext cx="1943100" cy="1456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Злое</a:t>
            </a:r>
            <a:r>
              <a:rPr lang="ru-RU" b="1" spc="-75" dirty="0">
                <a:latin typeface="Verdana"/>
                <a:cs typeface="Verdana"/>
              </a:rPr>
              <a:t> </a:t>
            </a:r>
            <a:r>
              <a:rPr lang="ru-RU" b="1" spc="-5" dirty="0">
                <a:latin typeface="Verdana"/>
                <a:cs typeface="Verdana"/>
              </a:rPr>
              <a:t>письмо</a:t>
            </a:r>
            <a:endParaRPr lang="ru-RU" b="1" dirty="0">
              <a:latin typeface="Verdana"/>
              <a:cs typeface="Verdana"/>
            </a:endParaRPr>
          </a:p>
          <a:p>
            <a:pPr marL="12065" marR="5080" indent="-1905" algn="ctr">
              <a:lnSpc>
                <a:spcPct val="100000"/>
              </a:lnSpc>
            </a:pPr>
            <a:r>
              <a:rPr lang="ru-RU" b="1" dirty="0">
                <a:latin typeface="Verdana"/>
                <a:cs typeface="Verdana"/>
              </a:rPr>
              <a:t>или   ра</a:t>
            </a:r>
            <a:r>
              <a:rPr lang="ru-RU" b="1" spc="-10" dirty="0">
                <a:latin typeface="Verdana"/>
                <a:cs typeface="Verdana"/>
              </a:rPr>
              <a:t>з</a:t>
            </a:r>
            <a:r>
              <a:rPr lang="ru-RU" b="1" spc="-15" dirty="0">
                <a:latin typeface="Verdana"/>
                <a:cs typeface="Verdana"/>
              </a:rPr>
              <a:t>гн</a:t>
            </a:r>
            <a:r>
              <a:rPr lang="ru-RU" b="1" spc="5" dirty="0">
                <a:latin typeface="Verdana"/>
                <a:cs typeface="Verdana"/>
              </a:rPr>
              <a:t>ев</a:t>
            </a:r>
            <a:r>
              <a:rPr lang="ru-RU" b="1" dirty="0">
                <a:latin typeface="Verdana"/>
                <a:cs typeface="Verdana"/>
              </a:rPr>
              <a:t>а</a:t>
            </a:r>
            <a:r>
              <a:rPr lang="ru-RU" b="1" spc="-10" dirty="0">
                <a:latin typeface="Verdana"/>
                <a:cs typeface="Verdana"/>
              </a:rPr>
              <a:t>н</a:t>
            </a:r>
            <a:r>
              <a:rPr lang="ru-RU" b="1" spc="-15" dirty="0">
                <a:latin typeface="Verdana"/>
                <a:cs typeface="Verdana"/>
              </a:rPr>
              <a:t>ны</a:t>
            </a:r>
            <a:r>
              <a:rPr lang="ru-RU" b="1" spc="-5" dirty="0">
                <a:latin typeface="Verdana"/>
                <a:cs typeface="Verdana"/>
              </a:rPr>
              <a:t>й </a:t>
            </a:r>
            <a:r>
              <a:rPr lang="ru-RU" b="1" dirty="0">
                <a:latin typeface="Verdana"/>
                <a:cs typeface="Verdana"/>
              </a:rPr>
              <a:t>тон </a:t>
            </a:r>
            <a:r>
              <a:rPr lang="ru-RU" b="1" spc="-10" dirty="0">
                <a:latin typeface="Verdana"/>
                <a:cs typeface="Verdana"/>
              </a:rPr>
              <a:t>по  </a:t>
            </a:r>
            <a:r>
              <a:rPr lang="ru-RU" b="1" dirty="0" smtClean="0">
                <a:latin typeface="Verdana"/>
                <a:cs typeface="Verdana"/>
              </a:rPr>
              <a:t>телефону</a:t>
            </a:r>
            <a:endParaRPr lang="ru-RU" b="1" dirty="0">
              <a:latin typeface="Verdana"/>
              <a:cs typeface="Verdana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3549190" y="5083265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506011" y="5039605"/>
            <a:ext cx="198120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Ответ на</a:t>
            </a:r>
          </a:p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другие  объявления о  </a:t>
            </a:r>
            <a:r>
              <a:rPr lang="ru-RU" b="1" spc="-5" dirty="0" smtClean="0">
                <a:latin typeface="Verdana"/>
                <a:cs typeface="Verdana"/>
              </a:rPr>
              <a:t>работе</a:t>
            </a:r>
            <a:endParaRPr lang="ru-RU" b="1" spc="-5" dirty="0">
              <a:latin typeface="Verdana"/>
              <a:cs typeface="Verdana"/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6286498" y="5080472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6286498" y="5029200"/>
            <a:ext cx="19269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-5" dirty="0">
                <a:latin typeface="Verdana"/>
                <a:cs typeface="Verdana"/>
              </a:rPr>
              <a:t>Плач и тягостные  размышле</a:t>
            </a:r>
            <a:r>
              <a:rPr lang="de-DE" b="1" spc="-5" dirty="0">
                <a:latin typeface="Verdana"/>
                <a:cs typeface="Verdana"/>
              </a:rPr>
              <a:t>-</a:t>
            </a:r>
            <a:r>
              <a:rPr lang="ru-RU" b="1" spc="-5" dirty="0">
                <a:latin typeface="Verdana"/>
                <a:cs typeface="Verdana"/>
              </a:rPr>
              <a:t>ния</a:t>
            </a:r>
          </a:p>
          <a:p>
            <a:endParaRPr lang="de-DE" dirty="0"/>
          </a:p>
        </p:txBody>
      </p:sp>
      <p:sp>
        <p:nvSpPr>
          <p:cNvPr id="34" name="object 19"/>
          <p:cNvSpPr txBox="1"/>
          <p:nvPr/>
        </p:nvSpPr>
        <p:spPr>
          <a:xfrm>
            <a:off x="990600" y="1447800"/>
            <a:ext cx="7200900" cy="598241"/>
          </a:xfrm>
          <a:prstGeom prst="rect">
            <a:avLst/>
          </a:prstGeom>
          <a:solidFill>
            <a:srgbClr val="8BACAD"/>
          </a:solidFill>
        </p:spPr>
        <p:txBody>
          <a:bodyPr vert="horz" wrap="square" lIns="0" tIns="43815" rIns="0" bIns="0" rtlCol="0">
            <a:spAutoFit/>
          </a:bodyPr>
          <a:lstStyle/>
          <a:p>
            <a:pPr lvl="1" algn="ctr">
              <a:spcBef>
                <a:spcPts val="345"/>
              </a:spcBef>
            </a:pPr>
            <a:r>
              <a:rPr b="1" dirty="0" err="1" smtClean="0">
                <a:latin typeface="Verdana"/>
                <a:cs typeface="Verdana"/>
              </a:rPr>
              <a:t>После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собеседования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Вы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не</a:t>
            </a:r>
            <a:r>
              <a:rPr b="1" spc="-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получите</a:t>
            </a:r>
            <a:r>
              <a:rPr b="1" spc="-5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место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работы</a:t>
            </a:r>
            <a:r>
              <a:rPr b="1" spc="-5" dirty="0" smtClean="0">
                <a:latin typeface="Verdana"/>
                <a:cs typeface="Verdana"/>
              </a:rPr>
              <a:t>,</a:t>
            </a:r>
            <a:r>
              <a:rPr b="1" spc="-14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на</a:t>
            </a:r>
            <a:r>
              <a:rPr lang="de-DE" b="1" dirty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которое</a:t>
            </a:r>
            <a:r>
              <a:rPr b="1" spc="-8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надеялись</a:t>
            </a:r>
            <a:endParaRPr lang="de-DE" b="1" spc="-5" dirty="0" smtClean="0">
              <a:latin typeface="Verdana"/>
              <a:cs typeface="Verdana"/>
            </a:endParaRPr>
          </a:p>
        </p:txBody>
      </p:sp>
      <p:sp>
        <p:nvSpPr>
          <p:cNvPr id="35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990600" y="4419600"/>
            <a:ext cx="1943100" cy="366713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>
                <a:solidFill>
                  <a:srgbClr val="000000"/>
                </a:solidFill>
                <a:latin typeface="Verdana" panose="020B0604030504040204" pitchFamily="34" charset="0"/>
              </a:rPr>
              <a:t>злость</a:t>
            </a:r>
            <a:endParaRPr lang="ru-RU" altLang="de-DE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3581400" y="44196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спокойствие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6248400" y="44196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печаль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995679" y="2708275"/>
            <a:ext cx="1943100" cy="1600438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«Менеджер по  персоналу просто  слишком глупы,  чтобы понять, что  я именно тот, кого  они ищут для этой  работы.»</a:t>
            </a:r>
            <a:endParaRPr lang="ru-RU" altLang="de-DE" sz="1400" b="0" kern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64001" y="2708275"/>
            <a:ext cx="1943100" cy="160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62255" marR="179070" indent="-71755">
              <a:lnSpc>
                <a:spcPct val="100000"/>
              </a:lnSpc>
              <a:spcBef>
                <a:spcPts val="1520"/>
              </a:spcBef>
            </a:pPr>
            <a:r>
              <a:rPr sz="1800" b="1" spc="5" dirty="0">
                <a:latin typeface="Verdana"/>
                <a:cs typeface="Verdana"/>
              </a:rPr>
              <a:t>Be</a:t>
            </a:r>
            <a:r>
              <a:rPr sz="1800" b="1" spc="-5" dirty="0">
                <a:latin typeface="Verdana"/>
                <a:cs typeface="Verdana"/>
              </a:rPr>
              <a:t>w</a:t>
            </a:r>
            <a:r>
              <a:rPr sz="1800" b="1" spc="5" dirty="0">
                <a:latin typeface="Verdana"/>
                <a:cs typeface="Verdana"/>
              </a:rPr>
              <a:t>e</a:t>
            </a:r>
            <a:r>
              <a:rPr sz="1800" b="1" spc="-5" dirty="0">
                <a:latin typeface="Verdana"/>
                <a:cs typeface="Verdana"/>
              </a:rPr>
              <a:t>rt</a:t>
            </a:r>
            <a:r>
              <a:rPr sz="1800" b="1" dirty="0">
                <a:latin typeface="Verdana"/>
                <a:cs typeface="Verdana"/>
              </a:rPr>
              <a:t>u</a:t>
            </a:r>
            <a:r>
              <a:rPr sz="1800" b="1" spc="-5" dirty="0">
                <a:latin typeface="Verdana"/>
                <a:cs typeface="Verdana"/>
              </a:rPr>
              <a:t>ng/  Gedanken?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0600" y="2708275"/>
            <a:ext cx="1943100" cy="746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259715" marR="182245" indent="-71120">
              <a:lnSpc>
                <a:spcPct val="100000"/>
              </a:lnSpc>
              <a:spcBef>
                <a:spcPts val="1520"/>
              </a:spcBef>
            </a:pP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64001" y="2708275"/>
            <a:ext cx="1943100" cy="1600200"/>
          </a:xfrm>
          <a:custGeom>
            <a:avLst/>
            <a:gdLst/>
            <a:ahLst/>
            <a:cxnLst/>
            <a:rect l="l" t="t" r="r" b="b"/>
            <a:pathLst>
              <a:path w="1943100" h="1600200">
                <a:moveTo>
                  <a:pt x="0" y="1600200"/>
                </a:moveTo>
                <a:lnTo>
                  <a:pt x="1943100" y="1600200"/>
                </a:lnTo>
                <a:lnTo>
                  <a:pt x="194310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68349" y="267334"/>
            <a:ext cx="660654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Одно </a:t>
            </a:r>
            <a:r>
              <a:rPr spc="-5" dirty="0"/>
              <a:t>событие </a:t>
            </a:r>
            <a:r>
              <a:rPr dirty="0"/>
              <a:t>– </a:t>
            </a:r>
            <a:r>
              <a:rPr spc="-5" dirty="0"/>
              <a:t>множество </a:t>
            </a:r>
            <a:r>
              <a:rPr dirty="0"/>
              <a:t>возможных эмоции</a:t>
            </a:r>
            <a:r>
              <a:rPr spc="-140" dirty="0"/>
              <a:t> </a:t>
            </a:r>
            <a:r>
              <a:rPr spc="-10" dirty="0"/>
              <a:t>...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990600" y="1447800"/>
            <a:ext cx="7200900" cy="598241"/>
          </a:xfrm>
          <a:prstGeom prst="rect">
            <a:avLst/>
          </a:prstGeom>
          <a:solidFill>
            <a:srgbClr val="8BACAD"/>
          </a:solidFill>
        </p:spPr>
        <p:txBody>
          <a:bodyPr vert="horz" wrap="square" lIns="0" tIns="43815" rIns="0" bIns="0" rtlCol="0">
            <a:spAutoFit/>
          </a:bodyPr>
          <a:lstStyle/>
          <a:p>
            <a:pPr lvl="1" algn="ctr">
              <a:spcBef>
                <a:spcPts val="345"/>
              </a:spcBef>
            </a:pPr>
            <a:r>
              <a:rPr b="1" dirty="0" err="1" smtClean="0">
                <a:latin typeface="Verdana"/>
                <a:cs typeface="Verdana"/>
              </a:rPr>
              <a:t>После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собеседования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Вы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не</a:t>
            </a:r>
            <a:r>
              <a:rPr b="1" spc="-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получите</a:t>
            </a:r>
            <a:r>
              <a:rPr b="1" spc="-5" dirty="0" smtClean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место</a:t>
            </a:r>
            <a:r>
              <a:rPr b="1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работы</a:t>
            </a:r>
            <a:r>
              <a:rPr b="1" spc="-5" dirty="0" smtClean="0">
                <a:latin typeface="Verdana"/>
                <a:cs typeface="Verdana"/>
              </a:rPr>
              <a:t>,</a:t>
            </a:r>
            <a:r>
              <a:rPr b="1" spc="-14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на</a:t>
            </a:r>
            <a:r>
              <a:rPr lang="de-DE" b="1" dirty="0">
                <a:latin typeface="Verdana"/>
                <a:cs typeface="Verdana"/>
              </a:rPr>
              <a:t> </a:t>
            </a:r>
            <a:r>
              <a:rPr b="1" dirty="0" err="1" smtClean="0">
                <a:latin typeface="Verdana"/>
                <a:cs typeface="Verdana"/>
              </a:rPr>
              <a:t>которое</a:t>
            </a:r>
            <a:r>
              <a:rPr b="1" spc="-85" dirty="0" smtClean="0">
                <a:latin typeface="Verdana"/>
                <a:cs typeface="Verdana"/>
              </a:rPr>
              <a:t> </a:t>
            </a:r>
            <a:r>
              <a:rPr b="1" spc="-5" dirty="0" err="1" smtClean="0">
                <a:latin typeface="Verdana"/>
                <a:cs typeface="Verdana"/>
              </a:rPr>
              <a:t>надеялись</a:t>
            </a:r>
            <a:endParaRPr lang="de-DE" b="1" spc="-5" dirty="0" smtClean="0">
              <a:latin typeface="Verdana"/>
              <a:cs typeface="Verdana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3564001" y="2708275"/>
            <a:ext cx="1943100" cy="1600438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sz="1400" b="0" kern="0" dirty="0">
                <a:solidFill>
                  <a:srgbClr val="000000"/>
                </a:solidFill>
                <a:latin typeface="Verdana" panose="020B0604030504040204" pitchFamily="34" charset="0"/>
              </a:rPr>
              <a:t>«В этот раз </a:t>
            </a: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я</a:t>
            </a:r>
            <a:r>
              <a:rPr lang="de-DE" altLang="de-DE" sz="1400" b="0" kern="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de-DE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попытал неудачу.</a:t>
            </a:r>
            <a:r>
              <a:rPr lang="de-DE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Но </a:t>
            </a:r>
            <a:r>
              <a:rPr lang="ru-RU" altLang="de-DE" sz="1400" b="0" kern="0" dirty="0">
                <a:solidFill>
                  <a:srgbClr val="000000"/>
                </a:solidFill>
                <a:latin typeface="Verdana" panose="020B0604030504040204" pitchFamily="34" charset="0"/>
              </a:rPr>
              <a:t>ничего! В  следующий раз  все </a:t>
            </a: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получится.</a:t>
            </a:r>
            <a:r>
              <a:rPr lang="de-DE" altLang="de-DE" sz="1400" b="0" kern="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Это </a:t>
            </a:r>
            <a:r>
              <a:rPr lang="ru-RU" altLang="de-DE" sz="1400" b="0" kern="0" dirty="0">
                <a:solidFill>
                  <a:srgbClr val="000000"/>
                </a:solidFill>
                <a:latin typeface="Verdana" panose="020B0604030504040204" pitchFamily="34" charset="0"/>
              </a:rPr>
              <a:t>была хорошая  тренировка.»</a:t>
            </a: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6248400" y="2703493"/>
            <a:ext cx="1943100" cy="1600438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endParaRPr lang="de-DE" altLang="de-DE" sz="1400" b="0" kern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altLang="de-DE" sz="1400" b="0" kern="0" dirty="0">
                <a:solidFill>
                  <a:srgbClr val="000000"/>
                </a:solidFill>
                <a:latin typeface="Verdana" panose="020B0604030504040204" pitchFamily="34" charset="0"/>
              </a:rPr>
              <a:t>Я не достаточно  хорош для этой  работы. Я вообще  неудачник</a:t>
            </a:r>
            <a:r>
              <a:rPr lang="ru-RU" altLang="de-DE" sz="1400" b="0" kern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.»</a:t>
            </a:r>
            <a:endParaRPr lang="de-DE" altLang="de-DE" sz="1400" b="0" kern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endParaRPr lang="de-DE" altLang="de-DE" sz="1400" b="0" kern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995679" y="5083266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066800" y="5039605"/>
            <a:ext cx="1943100" cy="1456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Злое</a:t>
            </a:r>
            <a:r>
              <a:rPr lang="ru-RU" b="1" spc="-75" dirty="0">
                <a:latin typeface="Verdana"/>
                <a:cs typeface="Verdana"/>
              </a:rPr>
              <a:t> </a:t>
            </a:r>
            <a:r>
              <a:rPr lang="ru-RU" b="1" spc="-5" dirty="0">
                <a:latin typeface="Verdana"/>
                <a:cs typeface="Verdana"/>
              </a:rPr>
              <a:t>письмо</a:t>
            </a:r>
            <a:endParaRPr lang="ru-RU" b="1" dirty="0">
              <a:latin typeface="Verdana"/>
              <a:cs typeface="Verdana"/>
            </a:endParaRPr>
          </a:p>
          <a:p>
            <a:pPr marL="12065" marR="5080" indent="-1905" algn="ctr">
              <a:lnSpc>
                <a:spcPct val="100000"/>
              </a:lnSpc>
            </a:pPr>
            <a:r>
              <a:rPr lang="ru-RU" b="1" dirty="0">
                <a:latin typeface="Verdana"/>
                <a:cs typeface="Verdana"/>
              </a:rPr>
              <a:t>или   ра</a:t>
            </a:r>
            <a:r>
              <a:rPr lang="ru-RU" b="1" spc="-10" dirty="0">
                <a:latin typeface="Verdana"/>
                <a:cs typeface="Verdana"/>
              </a:rPr>
              <a:t>з</a:t>
            </a:r>
            <a:r>
              <a:rPr lang="ru-RU" b="1" spc="-15" dirty="0">
                <a:latin typeface="Verdana"/>
                <a:cs typeface="Verdana"/>
              </a:rPr>
              <a:t>гн</a:t>
            </a:r>
            <a:r>
              <a:rPr lang="ru-RU" b="1" spc="5" dirty="0">
                <a:latin typeface="Verdana"/>
                <a:cs typeface="Verdana"/>
              </a:rPr>
              <a:t>ев</a:t>
            </a:r>
            <a:r>
              <a:rPr lang="ru-RU" b="1" dirty="0">
                <a:latin typeface="Verdana"/>
                <a:cs typeface="Verdana"/>
              </a:rPr>
              <a:t>а</a:t>
            </a:r>
            <a:r>
              <a:rPr lang="ru-RU" b="1" spc="-10" dirty="0">
                <a:latin typeface="Verdana"/>
                <a:cs typeface="Verdana"/>
              </a:rPr>
              <a:t>н</a:t>
            </a:r>
            <a:r>
              <a:rPr lang="ru-RU" b="1" spc="-15" dirty="0">
                <a:latin typeface="Verdana"/>
                <a:cs typeface="Verdana"/>
              </a:rPr>
              <a:t>ны</a:t>
            </a:r>
            <a:r>
              <a:rPr lang="ru-RU" b="1" spc="-5" dirty="0">
                <a:latin typeface="Verdana"/>
                <a:cs typeface="Verdana"/>
              </a:rPr>
              <a:t>й </a:t>
            </a:r>
            <a:r>
              <a:rPr lang="ru-RU" b="1" dirty="0">
                <a:latin typeface="Verdana"/>
                <a:cs typeface="Verdana"/>
              </a:rPr>
              <a:t>тон </a:t>
            </a:r>
            <a:r>
              <a:rPr lang="ru-RU" b="1" spc="-10" dirty="0">
                <a:latin typeface="Verdana"/>
                <a:cs typeface="Verdana"/>
              </a:rPr>
              <a:t>по  </a:t>
            </a:r>
            <a:r>
              <a:rPr lang="ru-RU" b="1" dirty="0" smtClean="0">
                <a:latin typeface="Verdana"/>
                <a:cs typeface="Verdana"/>
              </a:rPr>
              <a:t>телефону</a:t>
            </a:r>
            <a:endParaRPr lang="ru-RU" b="1" dirty="0">
              <a:latin typeface="Verdana"/>
              <a:cs typeface="Verdana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3549190" y="5083265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506011" y="5039605"/>
            <a:ext cx="198120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Ответ на</a:t>
            </a:r>
          </a:p>
          <a:p>
            <a:pPr algn="ctr">
              <a:lnSpc>
                <a:spcPts val="1950"/>
              </a:lnSpc>
            </a:pPr>
            <a:r>
              <a:rPr lang="ru-RU" b="1" spc="-5" dirty="0">
                <a:latin typeface="Verdana"/>
                <a:cs typeface="Verdana"/>
              </a:rPr>
              <a:t>другие  объявления о  </a:t>
            </a:r>
            <a:r>
              <a:rPr lang="ru-RU" b="1" spc="-5" dirty="0" smtClean="0">
                <a:latin typeface="Verdana"/>
                <a:cs typeface="Verdana"/>
              </a:rPr>
              <a:t>работе</a:t>
            </a:r>
            <a:endParaRPr lang="ru-RU" b="1" spc="-5" dirty="0">
              <a:latin typeface="Verdana"/>
              <a:cs typeface="Verdana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6286498" y="5080472"/>
            <a:ext cx="1938021" cy="1374735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>
              <a:latin typeface="Verdana"/>
              <a:cs typeface="Verdana"/>
            </a:endParaRPr>
          </a:p>
          <a:p>
            <a:pPr algn="ctr">
              <a:lnSpc>
                <a:spcPts val="1950"/>
              </a:lnSpc>
            </a:pPr>
            <a:endParaRPr lang="de-DE" dirty="0" smtClean="0">
              <a:latin typeface="Verdana"/>
              <a:cs typeface="Verdana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286498" y="5029200"/>
            <a:ext cx="19269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-5" dirty="0">
                <a:latin typeface="Verdana"/>
                <a:cs typeface="Verdana"/>
              </a:rPr>
              <a:t>Плач и тягостные  размышле</a:t>
            </a:r>
            <a:r>
              <a:rPr lang="de-DE" b="1" spc="-5" dirty="0">
                <a:latin typeface="Verdana"/>
                <a:cs typeface="Verdana"/>
              </a:rPr>
              <a:t>-</a:t>
            </a:r>
            <a:r>
              <a:rPr lang="ru-RU" b="1" spc="-5" dirty="0">
                <a:latin typeface="Verdana"/>
                <a:cs typeface="Verdana"/>
              </a:rPr>
              <a:t>ния</a:t>
            </a:r>
          </a:p>
          <a:p>
            <a:endParaRPr lang="de-DE" dirty="0"/>
          </a:p>
        </p:txBody>
      </p:sp>
      <p:sp>
        <p:nvSpPr>
          <p:cNvPr id="32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  <p:extLst>
      <p:ext uri="{BB962C8B-B14F-4D97-AF65-F5344CB8AC3E}">
        <p14:creationId xmlns:p14="http://schemas.microsoft.com/office/powerpoint/2010/main" val="17825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979676" y="4652898"/>
            <a:ext cx="1677924" cy="1440180"/>
          </a:xfrm>
          <a:custGeom>
            <a:avLst/>
            <a:gdLst/>
            <a:ahLst/>
            <a:cxnLst/>
            <a:rect l="l" t="t" r="r" b="b"/>
            <a:pathLst>
              <a:path w="1656079" h="1440179">
                <a:moveTo>
                  <a:pt x="32385" y="1361173"/>
                </a:moveTo>
                <a:lnTo>
                  <a:pt x="0" y="1439926"/>
                </a:lnTo>
                <a:lnTo>
                  <a:pt x="82423" y="1418666"/>
                </a:lnTo>
                <a:lnTo>
                  <a:pt x="67788" y="1401851"/>
                </a:lnTo>
                <a:lnTo>
                  <a:pt x="50926" y="1401851"/>
                </a:lnTo>
                <a:lnTo>
                  <a:pt x="44704" y="1394663"/>
                </a:lnTo>
                <a:lnTo>
                  <a:pt x="54282" y="1386333"/>
                </a:lnTo>
                <a:lnTo>
                  <a:pt x="32385" y="1361173"/>
                </a:lnTo>
                <a:close/>
              </a:path>
              <a:path w="1656079" h="1440179">
                <a:moveTo>
                  <a:pt x="54282" y="1386333"/>
                </a:moveTo>
                <a:lnTo>
                  <a:pt x="44704" y="1394663"/>
                </a:lnTo>
                <a:lnTo>
                  <a:pt x="50926" y="1401851"/>
                </a:lnTo>
                <a:lnTo>
                  <a:pt x="60524" y="1393505"/>
                </a:lnTo>
                <a:lnTo>
                  <a:pt x="54282" y="1386333"/>
                </a:lnTo>
                <a:close/>
              </a:path>
              <a:path w="1656079" h="1440179">
                <a:moveTo>
                  <a:pt x="60524" y="1393505"/>
                </a:moveTo>
                <a:lnTo>
                  <a:pt x="50926" y="1401851"/>
                </a:lnTo>
                <a:lnTo>
                  <a:pt x="67788" y="1401851"/>
                </a:lnTo>
                <a:lnTo>
                  <a:pt x="60524" y="1393505"/>
                </a:lnTo>
                <a:close/>
              </a:path>
              <a:path w="1656079" h="1440179">
                <a:moveTo>
                  <a:pt x="1595014" y="46475"/>
                </a:moveTo>
                <a:lnTo>
                  <a:pt x="54282" y="1386333"/>
                </a:lnTo>
                <a:lnTo>
                  <a:pt x="60524" y="1393505"/>
                </a:lnTo>
                <a:lnTo>
                  <a:pt x="1601278" y="53677"/>
                </a:lnTo>
                <a:lnTo>
                  <a:pt x="1595014" y="46475"/>
                </a:lnTo>
                <a:close/>
              </a:path>
              <a:path w="1656079" h="1440179">
                <a:moveTo>
                  <a:pt x="1639992" y="38100"/>
                </a:moveTo>
                <a:lnTo>
                  <a:pt x="1604645" y="38100"/>
                </a:lnTo>
                <a:lnTo>
                  <a:pt x="1610868" y="45338"/>
                </a:lnTo>
                <a:lnTo>
                  <a:pt x="1601278" y="53677"/>
                </a:lnTo>
                <a:lnTo>
                  <a:pt x="1623187" y="78867"/>
                </a:lnTo>
                <a:lnTo>
                  <a:pt x="1639992" y="38100"/>
                </a:lnTo>
                <a:close/>
              </a:path>
              <a:path w="1656079" h="1440179">
                <a:moveTo>
                  <a:pt x="1604645" y="38100"/>
                </a:moveTo>
                <a:lnTo>
                  <a:pt x="1595014" y="46475"/>
                </a:lnTo>
                <a:lnTo>
                  <a:pt x="1601278" y="53677"/>
                </a:lnTo>
                <a:lnTo>
                  <a:pt x="1610868" y="45338"/>
                </a:lnTo>
                <a:lnTo>
                  <a:pt x="1604645" y="38100"/>
                </a:lnTo>
                <a:close/>
              </a:path>
              <a:path w="1656079" h="1440179">
                <a:moveTo>
                  <a:pt x="1655699" y="0"/>
                </a:moveTo>
                <a:lnTo>
                  <a:pt x="1573149" y="21336"/>
                </a:lnTo>
                <a:lnTo>
                  <a:pt x="1595014" y="46475"/>
                </a:lnTo>
                <a:lnTo>
                  <a:pt x="1604645" y="38100"/>
                </a:lnTo>
                <a:lnTo>
                  <a:pt x="1639992" y="38100"/>
                </a:lnTo>
                <a:lnTo>
                  <a:pt x="16556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19400" y="6257925"/>
            <a:ext cx="3024505" cy="76200"/>
          </a:xfrm>
          <a:custGeom>
            <a:avLst/>
            <a:gdLst/>
            <a:ahLst/>
            <a:cxnLst/>
            <a:rect l="l" t="t" r="r" b="b"/>
            <a:pathLst>
              <a:path w="30245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2862"/>
                </a:lnTo>
                <a:lnTo>
                  <a:pt x="63373" y="42862"/>
                </a:lnTo>
                <a:lnTo>
                  <a:pt x="63373" y="33337"/>
                </a:lnTo>
                <a:lnTo>
                  <a:pt x="76200" y="33337"/>
                </a:lnTo>
                <a:lnTo>
                  <a:pt x="76200" y="0"/>
                </a:lnTo>
                <a:close/>
              </a:path>
              <a:path w="3024504" h="76200">
                <a:moveTo>
                  <a:pt x="2947924" y="0"/>
                </a:moveTo>
                <a:lnTo>
                  <a:pt x="2947924" y="76200"/>
                </a:lnTo>
                <a:lnTo>
                  <a:pt x="3014599" y="42862"/>
                </a:lnTo>
                <a:lnTo>
                  <a:pt x="2960624" y="42862"/>
                </a:lnTo>
                <a:lnTo>
                  <a:pt x="2960624" y="33337"/>
                </a:lnTo>
                <a:lnTo>
                  <a:pt x="3014599" y="33337"/>
                </a:lnTo>
                <a:lnTo>
                  <a:pt x="2947924" y="0"/>
                </a:lnTo>
                <a:close/>
              </a:path>
              <a:path w="3024504" h="76200">
                <a:moveTo>
                  <a:pt x="76200" y="33337"/>
                </a:moveTo>
                <a:lnTo>
                  <a:pt x="63373" y="33337"/>
                </a:lnTo>
                <a:lnTo>
                  <a:pt x="63373" y="42862"/>
                </a:lnTo>
                <a:lnTo>
                  <a:pt x="76200" y="42862"/>
                </a:lnTo>
                <a:lnTo>
                  <a:pt x="76200" y="33337"/>
                </a:lnTo>
                <a:close/>
              </a:path>
              <a:path w="3024504" h="76200">
                <a:moveTo>
                  <a:pt x="2947924" y="33337"/>
                </a:moveTo>
                <a:lnTo>
                  <a:pt x="76200" y="33337"/>
                </a:lnTo>
                <a:lnTo>
                  <a:pt x="76200" y="42862"/>
                </a:lnTo>
                <a:lnTo>
                  <a:pt x="2947924" y="42862"/>
                </a:lnTo>
                <a:lnTo>
                  <a:pt x="2947924" y="33337"/>
                </a:lnTo>
                <a:close/>
              </a:path>
              <a:path w="3024504" h="76200">
                <a:moveTo>
                  <a:pt x="3014599" y="33337"/>
                </a:moveTo>
                <a:lnTo>
                  <a:pt x="2960624" y="33337"/>
                </a:lnTo>
                <a:lnTo>
                  <a:pt x="2960624" y="42862"/>
                </a:lnTo>
                <a:lnTo>
                  <a:pt x="3014599" y="42862"/>
                </a:lnTo>
                <a:lnTo>
                  <a:pt x="3024124" y="38100"/>
                </a:lnTo>
                <a:lnTo>
                  <a:pt x="3014599" y="333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0" y="4652898"/>
            <a:ext cx="1945005" cy="1440180"/>
          </a:xfrm>
          <a:custGeom>
            <a:avLst/>
            <a:gdLst/>
            <a:ahLst/>
            <a:cxnLst/>
            <a:rect l="l" t="t" r="r" b="b"/>
            <a:pathLst>
              <a:path w="1729104" h="1440179">
                <a:moveTo>
                  <a:pt x="1667138" y="1394806"/>
                </a:moveTo>
                <a:lnTo>
                  <a:pt x="1645792" y="1420431"/>
                </a:lnTo>
                <a:lnTo>
                  <a:pt x="1728724" y="1439926"/>
                </a:lnTo>
                <a:lnTo>
                  <a:pt x="1712534" y="1402943"/>
                </a:lnTo>
                <a:lnTo>
                  <a:pt x="1676908" y="1402943"/>
                </a:lnTo>
                <a:lnTo>
                  <a:pt x="1667138" y="1394806"/>
                </a:lnTo>
                <a:close/>
              </a:path>
              <a:path w="1729104" h="1440179">
                <a:moveTo>
                  <a:pt x="1673232" y="1387490"/>
                </a:moveTo>
                <a:lnTo>
                  <a:pt x="1667138" y="1394806"/>
                </a:lnTo>
                <a:lnTo>
                  <a:pt x="1676908" y="1402943"/>
                </a:lnTo>
                <a:lnTo>
                  <a:pt x="1683003" y="1395628"/>
                </a:lnTo>
                <a:lnTo>
                  <a:pt x="1673232" y="1387490"/>
                </a:lnTo>
                <a:close/>
              </a:path>
              <a:path w="1729104" h="1440179">
                <a:moveTo>
                  <a:pt x="1694561" y="1361884"/>
                </a:moveTo>
                <a:lnTo>
                  <a:pt x="1673232" y="1387490"/>
                </a:lnTo>
                <a:lnTo>
                  <a:pt x="1683003" y="1395628"/>
                </a:lnTo>
                <a:lnTo>
                  <a:pt x="1676908" y="1402943"/>
                </a:lnTo>
                <a:lnTo>
                  <a:pt x="1712534" y="1402943"/>
                </a:lnTo>
                <a:lnTo>
                  <a:pt x="1694561" y="1361884"/>
                </a:lnTo>
                <a:close/>
              </a:path>
              <a:path w="1729104" h="1440179">
                <a:moveTo>
                  <a:pt x="61567" y="45205"/>
                </a:moveTo>
                <a:lnTo>
                  <a:pt x="55510" y="52477"/>
                </a:lnTo>
                <a:lnTo>
                  <a:pt x="1667138" y="1394806"/>
                </a:lnTo>
                <a:lnTo>
                  <a:pt x="1673232" y="1387490"/>
                </a:lnTo>
                <a:lnTo>
                  <a:pt x="61567" y="45205"/>
                </a:lnTo>
                <a:close/>
              </a:path>
              <a:path w="1729104" h="1440179">
                <a:moveTo>
                  <a:pt x="0" y="0"/>
                </a:moveTo>
                <a:lnTo>
                  <a:pt x="34162" y="78105"/>
                </a:lnTo>
                <a:lnTo>
                  <a:pt x="55510" y="52477"/>
                </a:lnTo>
                <a:lnTo>
                  <a:pt x="45720" y="44323"/>
                </a:lnTo>
                <a:lnTo>
                  <a:pt x="51815" y="37083"/>
                </a:lnTo>
                <a:lnTo>
                  <a:pt x="68332" y="37083"/>
                </a:lnTo>
                <a:lnTo>
                  <a:pt x="82930" y="19557"/>
                </a:lnTo>
                <a:lnTo>
                  <a:pt x="0" y="0"/>
                </a:lnTo>
                <a:close/>
              </a:path>
              <a:path w="1729104" h="1440179">
                <a:moveTo>
                  <a:pt x="51815" y="37083"/>
                </a:moveTo>
                <a:lnTo>
                  <a:pt x="45720" y="44323"/>
                </a:lnTo>
                <a:lnTo>
                  <a:pt x="55510" y="52477"/>
                </a:lnTo>
                <a:lnTo>
                  <a:pt x="61567" y="45205"/>
                </a:lnTo>
                <a:lnTo>
                  <a:pt x="51815" y="37083"/>
                </a:lnTo>
                <a:close/>
              </a:path>
              <a:path w="1729104" h="1440179">
                <a:moveTo>
                  <a:pt x="68332" y="37083"/>
                </a:moveTo>
                <a:lnTo>
                  <a:pt x="51815" y="37083"/>
                </a:lnTo>
                <a:lnTo>
                  <a:pt x="61567" y="45205"/>
                </a:lnTo>
                <a:lnTo>
                  <a:pt x="68332" y="37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00576" y="3714750"/>
            <a:ext cx="76200" cy="552450"/>
          </a:xfrm>
          <a:custGeom>
            <a:avLst/>
            <a:gdLst/>
            <a:ahLst/>
            <a:cxnLst/>
            <a:rect l="l" t="t" r="r" b="b"/>
            <a:pathLst>
              <a:path w="76200" h="552450">
                <a:moveTo>
                  <a:pt x="33274" y="476250"/>
                </a:moveTo>
                <a:lnTo>
                  <a:pt x="0" y="476250"/>
                </a:lnTo>
                <a:lnTo>
                  <a:pt x="38100" y="552450"/>
                </a:lnTo>
                <a:lnTo>
                  <a:pt x="69850" y="488950"/>
                </a:lnTo>
                <a:lnTo>
                  <a:pt x="33274" y="488950"/>
                </a:lnTo>
                <a:lnTo>
                  <a:pt x="33274" y="476250"/>
                </a:lnTo>
                <a:close/>
              </a:path>
              <a:path w="76200" h="552450">
                <a:moveTo>
                  <a:pt x="42799" y="0"/>
                </a:moveTo>
                <a:lnTo>
                  <a:pt x="33274" y="0"/>
                </a:lnTo>
                <a:lnTo>
                  <a:pt x="33274" y="488950"/>
                </a:lnTo>
                <a:lnTo>
                  <a:pt x="42799" y="488950"/>
                </a:lnTo>
                <a:lnTo>
                  <a:pt x="42799" y="0"/>
                </a:lnTo>
                <a:close/>
              </a:path>
              <a:path w="76200" h="552450">
                <a:moveTo>
                  <a:pt x="76200" y="476250"/>
                </a:moveTo>
                <a:lnTo>
                  <a:pt x="42799" y="476250"/>
                </a:lnTo>
                <a:lnTo>
                  <a:pt x="42799" y="488950"/>
                </a:lnTo>
                <a:lnTo>
                  <a:pt x="69850" y="488950"/>
                </a:lnTo>
                <a:lnTo>
                  <a:pt x="76200" y="476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91125" y="4091304"/>
            <a:ext cx="894080" cy="351155"/>
          </a:xfrm>
          <a:custGeom>
            <a:avLst/>
            <a:gdLst/>
            <a:ahLst/>
            <a:cxnLst/>
            <a:rect l="l" t="t" r="r" b="b"/>
            <a:pathLst>
              <a:path w="894079" h="351154">
                <a:moveTo>
                  <a:pt x="57785" y="279908"/>
                </a:moveTo>
                <a:lnTo>
                  <a:pt x="0" y="342519"/>
                </a:lnTo>
                <a:lnTo>
                  <a:pt x="84709" y="351155"/>
                </a:lnTo>
                <a:lnTo>
                  <a:pt x="74630" y="324485"/>
                </a:lnTo>
                <a:lnTo>
                  <a:pt x="61087" y="324485"/>
                </a:lnTo>
                <a:lnTo>
                  <a:pt x="57658" y="315595"/>
                </a:lnTo>
                <a:lnTo>
                  <a:pt x="69565" y="311082"/>
                </a:lnTo>
                <a:lnTo>
                  <a:pt x="57785" y="279908"/>
                </a:lnTo>
                <a:close/>
              </a:path>
              <a:path w="894079" h="351154">
                <a:moveTo>
                  <a:pt x="69565" y="311082"/>
                </a:moveTo>
                <a:lnTo>
                  <a:pt x="57658" y="315595"/>
                </a:lnTo>
                <a:lnTo>
                  <a:pt x="61087" y="324485"/>
                </a:lnTo>
                <a:lnTo>
                  <a:pt x="72933" y="319995"/>
                </a:lnTo>
                <a:lnTo>
                  <a:pt x="69565" y="311082"/>
                </a:lnTo>
                <a:close/>
              </a:path>
              <a:path w="894079" h="351154">
                <a:moveTo>
                  <a:pt x="72933" y="319995"/>
                </a:moveTo>
                <a:lnTo>
                  <a:pt x="61087" y="324485"/>
                </a:lnTo>
                <a:lnTo>
                  <a:pt x="74630" y="324485"/>
                </a:lnTo>
                <a:lnTo>
                  <a:pt x="72933" y="319995"/>
                </a:lnTo>
                <a:close/>
              </a:path>
              <a:path w="894079" h="351154">
                <a:moveTo>
                  <a:pt x="890524" y="0"/>
                </a:moveTo>
                <a:lnTo>
                  <a:pt x="69565" y="311082"/>
                </a:lnTo>
                <a:lnTo>
                  <a:pt x="72933" y="319995"/>
                </a:lnTo>
                <a:lnTo>
                  <a:pt x="893826" y="8890"/>
                </a:lnTo>
                <a:lnTo>
                  <a:pt x="890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210" rIns="0" bIns="0" rtlCol="0">
            <a:spAutoFit/>
          </a:bodyPr>
          <a:lstStyle/>
          <a:p>
            <a:pPr marL="42545">
              <a:lnSpc>
                <a:spcPct val="100000"/>
              </a:lnSpc>
            </a:pPr>
            <a:r>
              <a:rPr spc="-5" dirty="0"/>
              <a:t>Связь </a:t>
            </a:r>
            <a:r>
              <a:rPr dirty="0"/>
              <a:t>между </a:t>
            </a:r>
            <a:r>
              <a:rPr spc="-5" dirty="0"/>
              <a:t>мыслями, чувствами </a:t>
            </a:r>
            <a:r>
              <a:rPr dirty="0"/>
              <a:t>и</a:t>
            </a:r>
            <a:r>
              <a:rPr spc="-90" dirty="0"/>
              <a:t> </a:t>
            </a:r>
            <a:r>
              <a:rPr dirty="0"/>
              <a:t>поведением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729980" y="6677000"/>
            <a:ext cx="4095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9.</a:t>
            </a:r>
            <a:r>
              <a:rPr lang="de-DE"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9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640" y="1185290"/>
            <a:ext cx="7924800" cy="1652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Многие вещи зависят от взгляда смотрящего. </a:t>
            </a:r>
            <a:r>
              <a:rPr sz="1800" spc="-5" dirty="0">
                <a:latin typeface="Verdana"/>
                <a:cs typeface="Verdana"/>
              </a:rPr>
              <a:t>Люди реагируют  </a:t>
            </a:r>
            <a:r>
              <a:rPr sz="1800" dirty="0">
                <a:latin typeface="Verdana"/>
                <a:cs typeface="Verdana"/>
              </a:rPr>
              <a:t>совершенно по-разному в одной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той же ситуации: само </a:t>
            </a:r>
            <a:r>
              <a:rPr sz="1800" spc="-5" dirty="0">
                <a:latin typeface="Verdana"/>
                <a:cs typeface="Verdana"/>
              </a:rPr>
              <a:t>по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себе  </a:t>
            </a:r>
            <a:r>
              <a:rPr sz="1800" spc="-5" dirty="0">
                <a:latin typeface="Verdana"/>
                <a:cs typeface="Verdana"/>
              </a:rPr>
              <a:t>событие </a:t>
            </a:r>
            <a:r>
              <a:rPr sz="1800" dirty="0">
                <a:latin typeface="Verdana"/>
                <a:cs typeface="Verdana"/>
              </a:rPr>
              <a:t>не определяет </a:t>
            </a:r>
            <a:r>
              <a:rPr sz="1800" spc="-5" dirty="0">
                <a:latin typeface="Verdana"/>
                <a:cs typeface="Verdana"/>
              </a:rPr>
              <a:t>чувства и </a:t>
            </a:r>
            <a:r>
              <a:rPr sz="1800" dirty="0">
                <a:latin typeface="Verdana"/>
                <a:cs typeface="Verdana"/>
              </a:rPr>
              <a:t>поведения человека. Мысли  </a:t>
            </a:r>
            <a:r>
              <a:rPr sz="1800" spc="-5" dirty="0">
                <a:latin typeface="Verdana"/>
                <a:cs typeface="Verdana"/>
              </a:rPr>
              <a:t>также играют </a:t>
            </a:r>
            <a:r>
              <a:rPr sz="1800" dirty="0">
                <a:latin typeface="Verdana"/>
                <a:cs typeface="Verdana"/>
              </a:rPr>
              <a:t>важную роль (т. е. интерпретации, </a:t>
            </a:r>
            <a:r>
              <a:rPr sz="1800" spc="-5" dirty="0">
                <a:latin typeface="Verdana"/>
                <a:cs typeface="Verdana"/>
              </a:rPr>
              <a:t>личные  </a:t>
            </a:r>
            <a:r>
              <a:rPr sz="1800" dirty="0">
                <a:latin typeface="Verdana"/>
                <a:cs typeface="Verdana"/>
              </a:rPr>
              <a:t>предположения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полномочия). Мысли, </a:t>
            </a:r>
            <a:r>
              <a:rPr sz="1800" spc="-5" dirty="0">
                <a:latin typeface="Verdana"/>
                <a:cs typeface="Verdana"/>
              </a:rPr>
              <a:t>чувства и </a:t>
            </a:r>
            <a:r>
              <a:rPr sz="1800" dirty="0">
                <a:latin typeface="Verdana"/>
                <a:cs typeface="Verdana"/>
              </a:rPr>
              <a:t>поведение  влияют друг на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друга.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838200" y="6096000"/>
            <a:ext cx="1943100" cy="369332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чувства</a:t>
            </a:r>
            <a:endParaRPr lang="ru-RU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5856288" y="6128187"/>
            <a:ext cx="1992312" cy="348813"/>
          </a:xfrm>
          <a:prstGeom prst="rect">
            <a:avLst/>
          </a:prstGeom>
          <a:solidFill>
            <a:srgbClr val="ADC0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lnSpc>
                <a:spcPts val="1950"/>
              </a:lnSpc>
            </a:pPr>
            <a:r>
              <a:rPr lang="ru-RU" spc="-5" dirty="0">
                <a:latin typeface="Verdana"/>
                <a:cs typeface="Verdana"/>
              </a:rPr>
              <a:t>поведение</a:t>
            </a:r>
          </a:p>
        </p:txBody>
      </p:sp>
      <p:sp>
        <p:nvSpPr>
          <p:cNvPr id="24" name="Oval 10"/>
          <p:cNvSpPr>
            <a:spLocks noChangeArrowheads="1"/>
          </p:cNvSpPr>
          <p:nvPr/>
        </p:nvSpPr>
        <p:spPr bwMode="auto">
          <a:xfrm>
            <a:off x="5856287" y="2871915"/>
            <a:ext cx="3078479" cy="1471485"/>
          </a:xfrm>
          <a:prstGeom prst="ellipse">
            <a:avLst/>
          </a:prstGeom>
          <a:solidFill>
            <a:srgbClr val="FFF8C2"/>
          </a:solidFill>
          <a:ln w="9525" algn="ctr">
            <a:solidFill>
              <a:srgbClr val="FFF8C2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50800" marR="5080" indent="-38100" algn="ctr">
              <a:lnSpc>
                <a:spcPct val="100000"/>
              </a:lnSpc>
            </a:pPr>
            <a:r>
              <a:rPr lang="ru-RU" dirty="0">
                <a:latin typeface="Verdana"/>
                <a:cs typeface="Verdana"/>
              </a:rPr>
              <a:t>стили мышления</a:t>
            </a:r>
            <a:r>
              <a:rPr lang="ru-RU" spc="-130" dirty="0">
                <a:latin typeface="Verdana"/>
                <a:cs typeface="Verdana"/>
              </a:rPr>
              <a:t> </a:t>
            </a:r>
            <a:endParaRPr lang="de-DE" spc="-130" dirty="0" smtClean="0">
              <a:latin typeface="Verdana"/>
              <a:cs typeface="Verdana"/>
            </a:endParaRPr>
          </a:p>
          <a:p>
            <a:pPr marL="50800" marR="5080" indent="-38100" algn="ctr">
              <a:lnSpc>
                <a:spcPct val="100000"/>
              </a:lnSpc>
            </a:pPr>
            <a:r>
              <a:rPr lang="ru-RU" dirty="0" smtClean="0">
                <a:latin typeface="Verdana"/>
                <a:cs typeface="Verdana"/>
              </a:rPr>
              <a:t>&amp;  </a:t>
            </a:r>
            <a:endParaRPr lang="de-DE" dirty="0" smtClean="0">
              <a:latin typeface="Verdana"/>
              <a:cs typeface="Verdana"/>
            </a:endParaRPr>
          </a:p>
          <a:p>
            <a:pPr marL="50800" marR="5080" indent="-38100" algn="ctr">
              <a:lnSpc>
                <a:spcPct val="100000"/>
              </a:lnSpc>
            </a:pPr>
            <a:r>
              <a:rPr lang="ru-RU" spc="-5" dirty="0" smtClean="0">
                <a:latin typeface="Verdana"/>
                <a:cs typeface="Verdana"/>
              </a:rPr>
              <a:t>личные</a:t>
            </a:r>
            <a:r>
              <a:rPr lang="ru-RU" spc="-65" dirty="0" smtClean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принципы</a:t>
            </a: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3238500" y="4278868"/>
            <a:ext cx="1943100" cy="369332"/>
          </a:xfrm>
          <a:prstGeom prst="rect">
            <a:avLst/>
          </a:prstGeom>
          <a:solidFill>
            <a:srgbClr val="D163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de-DE" kern="0" dirty="0">
                <a:solidFill>
                  <a:srgbClr val="000000"/>
                </a:solidFill>
                <a:latin typeface="Verdana" panose="020B0604030504040204" pitchFamily="34" charset="0"/>
              </a:rPr>
              <a:t>Мысли</a:t>
            </a: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3238500" y="3367087"/>
            <a:ext cx="1952624" cy="366713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de-DE" dirty="0">
                <a:latin typeface="Verdana" panose="020B0604030504040204" pitchFamily="34" charset="0"/>
              </a:rPr>
              <a:t>Событие</a:t>
            </a:r>
          </a:p>
        </p:txBody>
      </p:sp>
      <p:sp>
        <p:nvSpPr>
          <p:cNvPr id="18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80465" marR="5080" indent="-1110615">
              <a:lnSpc>
                <a:spcPct val="100000"/>
              </a:lnSpc>
            </a:pPr>
            <a:r>
              <a:rPr dirty="0"/>
              <a:t>Стили </a:t>
            </a:r>
            <a:r>
              <a:rPr spc="-5" dirty="0"/>
              <a:t>депрессивного </a:t>
            </a:r>
            <a:r>
              <a:rPr dirty="0"/>
              <a:t>искаженного мышления</a:t>
            </a:r>
            <a:r>
              <a:rPr spc="-190" dirty="0"/>
              <a:t> </a:t>
            </a:r>
            <a:r>
              <a:rPr spc="-5" dirty="0"/>
              <a:t>и  дисфункциональные</a:t>
            </a:r>
            <a:r>
              <a:rPr spc="-45" dirty="0"/>
              <a:t> </a:t>
            </a:r>
            <a:r>
              <a:rPr spc="-5" dirty="0"/>
              <a:t>стратегии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102" y="1672590"/>
            <a:ext cx="7726680" cy="3898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buClr>
                <a:srgbClr val="8BACAD"/>
              </a:buClr>
              <a:buFont typeface="Wingdings" panose="05000000000000000000" pitchFamily="2" charset="2"/>
              <a:buChar char="Ø"/>
              <a:tabLst>
                <a:tab pos="323215" algn="l"/>
              </a:tabLst>
            </a:pPr>
            <a:r>
              <a:rPr sz="1800" dirty="0">
                <a:latin typeface="Verdana"/>
                <a:cs typeface="Verdana"/>
              </a:rPr>
              <a:t>Сверхобобщение</a:t>
            </a: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Font typeface="Wingdings" panose="05000000000000000000" pitchFamily="2" charset="2"/>
              <a:buChar char="Ø"/>
              <a:tabLst>
                <a:tab pos="323215" algn="l"/>
              </a:tabLst>
            </a:pPr>
            <a:r>
              <a:rPr sz="1800" dirty="0">
                <a:latin typeface="Verdana"/>
                <a:cs typeface="Verdana"/>
              </a:rPr>
              <a:t>Избирательное восприятие (селективное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внимание</a:t>
            </a:r>
            <a:r>
              <a:rPr sz="1800" dirty="0" smtClean="0">
                <a:latin typeface="Verdana"/>
                <a:cs typeface="Verdana"/>
              </a:rPr>
              <a:t>)</a:t>
            </a:r>
            <a:endParaRPr lang="de-DE" sz="1800" dirty="0" smtClean="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Font typeface="Wingdings" panose="05000000000000000000" pitchFamily="2" charset="2"/>
              <a:buChar char="Ø"/>
              <a:tabLst>
                <a:tab pos="323215" algn="l"/>
              </a:tabLst>
            </a:pPr>
            <a:r>
              <a:rPr lang="ru-RU" dirty="0" smtClean="0">
                <a:latin typeface="Verdana"/>
                <a:cs typeface="Verdana"/>
              </a:rPr>
              <a:t>Выражения «должен»</a:t>
            </a: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Font typeface="Wingdings" panose="05000000000000000000" pitchFamily="2" charset="2"/>
              <a:buChar char="Ø"/>
              <a:tabLst>
                <a:tab pos="323215" algn="l"/>
              </a:tabLst>
            </a:pPr>
            <a:r>
              <a:rPr lang="ru-RU" dirty="0">
                <a:latin typeface="Verdana"/>
                <a:cs typeface="Verdana"/>
              </a:rPr>
              <a:t>«Все или ничего»/</a:t>
            </a:r>
            <a:r>
              <a:rPr lang="ru-RU" dirty="0" smtClean="0">
                <a:latin typeface="Verdana"/>
                <a:cs typeface="Verdana"/>
              </a:rPr>
              <a:t>Катастрофизация</a:t>
            </a:r>
            <a:endParaRPr lang="ru-RU" dirty="0">
              <a:latin typeface="Verdana"/>
              <a:cs typeface="Verdana"/>
            </a:endParaRP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Font typeface="Wingdings" panose="05000000000000000000" pitchFamily="2" charset="2"/>
              <a:buChar char="Ø"/>
              <a:tabLst>
                <a:tab pos="323215" algn="l"/>
              </a:tabLst>
            </a:pPr>
            <a:r>
              <a:rPr lang="ru-RU" dirty="0">
                <a:latin typeface="Verdana"/>
                <a:cs typeface="Verdana"/>
              </a:rPr>
              <a:t>Отрицания положительного отзыва, но некритического принятия негативного </a:t>
            </a:r>
            <a:r>
              <a:rPr lang="ru-RU" dirty="0" smtClean="0">
                <a:latin typeface="Verdana"/>
                <a:cs typeface="Verdana"/>
              </a:rPr>
              <a:t>отзыва</a:t>
            </a:r>
          </a:p>
          <a:p>
            <a:pPr marL="298450" indent="-28575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Font typeface="Wingdings" panose="05000000000000000000" pitchFamily="2" charset="2"/>
              <a:buChar char="Ø"/>
              <a:tabLst>
                <a:tab pos="323215" algn="l"/>
              </a:tabLst>
            </a:pPr>
            <a:r>
              <a:rPr lang="ru-RU" dirty="0" smtClean="0">
                <a:latin typeface="Verdana"/>
                <a:cs typeface="Verdana"/>
              </a:rPr>
              <a:t>Руминация </a:t>
            </a:r>
            <a:r>
              <a:rPr lang="ru-RU" dirty="0">
                <a:latin typeface="Verdana"/>
                <a:cs typeface="Verdana"/>
              </a:rPr>
              <a:t>и </a:t>
            </a:r>
            <a:r>
              <a:rPr lang="ru-RU" dirty="0" smtClean="0">
                <a:latin typeface="Verdana"/>
                <a:cs typeface="Verdana"/>
              </a:rPr>
              <a:t>самобичевание</a:t>
            </a:r>
          </a:p>
          <a:p>
            <a:pPr marL="1270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tabLst>
                <a:tab pos="323215" algn="l"/>
              </a:tabLst>
            </a:pPr>
            <a:r>
              <a:rPr lang="ru-RU" dirty="0" smtClean="0">
                <a:latin typeface="Verdana"/>
                <a:cs typeface="Verdana"/>
              </a:rPr>
              <a:t> </a:t>
            </a:r>
            <a:endParaRPr lang="ru-RU" dirty="0">
              <a:latin typeface="Verdana"/>
              <a:cs typeface="Verdana"/>
            </a:endParaRPr>
          </a:p>
          <a:p>
            <a:pPr marL="322580" indent="-309880">
              <a:lnSpc>
                <a:spcPct val="100000"/>
              </a:lnSpc>
              <a:spcBef>
                <a:spcPts val="1080"/>
              </a:spcBef>
              <a:buAutoNum type="arabicPeriod" startAt="5"/>
              <a:tabLst>
                <a:tab pos="323215" algn="l"/>
              </a:tabLst>
            </a:pPr>
            <a:endParaRPr lang="ru-RU" dirty="0">
              <a:latin typeface="Verdana"/>
              <a:cs typeface="Verdana"/>
            </a:endParaRPr>
          </a:p>
          <a:p>
            <a:pPr marL="322580" indent="-309880">
              <a:lnSpc>
                <a:spcPct val="100000"/>
              </a:lnSpc>
              <a:spcBef>
                <a:spcPts val="1080"/>
              </a:spcBef>
              <a:buAutoNum type="arabicPeriod" startAt="5"/>
              <a:tabLst>
                <a:tab pos="323215" algn="l"/>
              </a:tabLst>
            </a:pP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48551" y="5084826"/>
            <a:ext cx="2087499" cy="1363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1"/>
          <p:cNvSpPr txBox="1"/>
          <p:nvPr/>
        </p:nvSpPr>
        <p:spPr>
          <a:xfrm>
            <a:off x="8729980" y="6677000"/>
            <a:ext cx="4095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9.</a:t>
            </a:r>
            <a:r>
              <a:rPr lang="de-DE"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10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-54220" y="6677025"/>
            <a:ext cx="13500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anose="020B0604030504040204" pitchFamily="34" charset="0"/>
              </a:rPr>
              <a:t>(</a:t>
            </a:r>
            <a:r>
              <a:rPr lang="en-US" altLang="de-DE" sz="800" b="0" dirty="0">
                <a:latin typeface="Verdana" panose="020B0604030504040204" pitchFamily="34" charset="0"/>
                <a:cs typeface="Arial" panose="020B0604020202020204" pitchFamily="34" charset="0"/>
              </a:rPr>
              <a:t>“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Despair” by 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fakelvis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)</a:t>
            </a:r>
            <a:endParaRPr lang="en-US" altLang="de-DE" sz="800" b="0" i="1" dirty="0">
              <a:latin typeface="Verdana" panose="020B0604030504040204" pitchFamily="34" charset="0"/>
            </a:endParaRPr>
          </a:p>
        </p:txBody>
      </p:sp>
      <p:sp>
        <p:nvSpPr>
          <p:cNvPr id="12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1" name="Rectangle 3"/>
          <p:cNvSpPr>
            <a:spLocks noChangeArrowheads="1"/>
          </p:cNvSpPr>
          <p:nvPr/>
        </p:nvSpPr>
        <p:spPr bwMode="auto">
          <a:xfrm>
            <a:off x="250825" y="1341438"/>
            <a:ext cx="4816475" cy="48133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720000" indent="-360000" fontAlgn="base">
              <a:spcBef>
                <a:spcPts val="1200"/>
              </a:spcBef>
              <a:buClr>
                <a:srgbClr val="8CADAE"/>
              </a:buClr>
              <a:buSzPct val="85000"/>
              <a:buFont typeface="Arial" panose="020B0604020202020204" pitchFamily="34" charset="0"/>
              <a:buChar char="o"/>
              <a:defRPr/>
            </a:pPr>
            <a:r>
              <a:rPr lang="ru-RU" i="1" dirty="0"/>
              <a:t>Единственное</a:t>
            </a:r>
            <a:r>
              <a:rPr lang="ru-RU" dirty="0"/>
              <a:t> негативное событие рассматривается как часть серии несчастий </a:t>
            </a:r>
            <a:r>
              <a:rPr lang="ru-RU" dirty="0" smtClean="0"/>
              <a:t>в жизне (например</a:t>
            </a:r>
            <a:r>
              <a:rPr lang="ru-RU" dirty="0"/>
              <a:t>, «это всегда происходит </a:t>
            </a:r>
            <a:r>
              <a:rPr lang="ru-RU" dirty="0" smtClean="0"/>
              <a:t>только со </a:t>
            </a:r>
            <a:r>
              <a:rPr lang="ru-RU" dirty="0"/>
              <a:t>мной», «мне никогда не везет»)</a:t>
            </a:r>
            <a:endParaRPr lang="en-US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defRPr/>
            </a:pPr>
            <a:endParaRPr lang="en-US" sz="2400" b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defRPr/>
            </a:pPr>
            <a:endParaRPr lang="en-US" sz="2400" b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defRPr/>
            </a:pPr>
            <a:r>
              <a:rPr lang="en-US" sz="2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0000"/>
                </a:solidFill>
                <a:ea typeface="Verdana" pitchFamily="34" charset="0"/>
                <a:cs typeface="Times New Roman" panose="02020603050405020304" pitchFamily="18" charset="0"/>
              </a:rPr>
              <a:t>Вам это знакомо</a:t>
            </a:r>
            <a:r>
              <a:rPr lang="en-US" b="1" dirty="0" smtClean="0">
                <a:solidFill>
                  <a:srgbClr val="000000"/>
                </a:solidFill>
                <a:ea typeface="Verdana" pitchFamily="34" charset="0"/>
                <a:cs typeface="Times New Roman" panose="02020603050405020304" pitchFamily="18" charset="0"/>
              </a:rPr>
              <a:t>?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defRPr/>
            </a:pPr>
            <a:endParaRPr lang="en-US" sz="24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3795" name="Text Box 9"/>
          <p:cNvSpPr txBox="1">
            <a:spLocks noChangeArrowheads="1"/>
          </p:cNvSpPr>
          <p:nvPr/>
        </p:nvSpPr>
        <p:spPr bwMode="auto">
          <a:xfrm>
            <a:off x="7502525" y="1196975"/>
            <a:ext cx="1641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FFFFFF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nach Hautzinger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anchor="ctr"/>
          <a:lstStyle>
            <a:lvl1pPr marL="26511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149475" indent="-3206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ctr" eaLnBrk="1" hangingPunct="1">
              <a:spcBef>
                <a:spcPct val="0"/>
              </a:spcBef>
              <a:buClr>
                <a:srgbClr val="FFFFFF"/>
              </a:buClr>
              <a:buFontTx/>
              <a:buNone/>
              <a:defRPr/>
            </a:pPr>
            <a:r>
              <a:rPr lang="ru-RU" sz="2000" dirty="0">
                <a:solidFill>
                  <a:srgbClr val="D16349"/>
                </a:solidFill>
              </a:rPr>
              <a:t>Сверхобобщение</a:t>
            </a:r>
            <a:endParaRPr lang="ru-RU" sz="2000" dirty="0" smtClean="0">
              <a:solidFill>
                <a:srgbClr val="D16349"/>
              </a:solidFill>
            </a:endParaRPr>
          </a:p>
        </p:txBody>
      </p:sp>
      <p:pic>
        <p:nvPicPr>
          <p:cNvPr id="33798" name="Picture 11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6" t="19595" r="13089" b="23140"/>
          <a:stretch>
            <a:fillRect/>
          </a:stretch>
        </p:blipFill>
        <p:spPr bwMode="auto">
          <a:xfrm>
            <a:off x="6624638" y="1349375"/>
            <a:ext cx="2268537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21"/>
          <p:cNvSpPr txBox="1"/>
          <p:nvPr/>
        </p:nvSpPr>
        <p:spPr>
          <a:xfrm>
            <a:off x="8729980" y="6677000"/>
            <a:ext cx="4095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9.</a:t>
            </a:r>
            <a:r>
              <a:rPr lang="de-DE"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11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7960" y="6675666"/>
            <a:ext cx="247664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rIns="0" anchor="ctr">
            <a:spAutoFit/>
          </a:bodyPr>
          <a:lstStyle/>
          <a:p>
            <a:pPr>
              <a:defRPr/>
            </a:pPr>
            <a:r>
              <a:rPr lang="en-GB" altLang="ko-KR" sz="800" b="0" i="1" dirty="0" smtClean="0">
                <a:latin typeface="+mn-lt"/>
                <a:ea typeface="굴림" charset="0"/>
                <a:cs typeface="굴림" charset="0"/>
              </a:rPr>
              <a:t>(</a:t>
            </a:r>
            <a:r>
              <a:rPr lang="en-US" altLang="de-DE" sz="800" b="0" dirty="0">
                <a:latin typeface="Verdana" panose="020B0604030504040204" pitchFamily="34" charset="0"/>
                <a:cs typeface="Arial" panose="020B0604020202020204" pitchFamily="34" charset="0"/>
              </a:rPr>
              <a:t>“</a:t>
            </a:r>
            <a:r>
              <a:rPr lang="en-GB" altLang="ko-KR" sz="800" b="0" i="1" dirty="0" smtClean="0">
                <a:latin typeface="+mn-lt"/>
                <a:ea typeface="굴림" charset="0"/>
                <a:cs typeface="굴림" charset="0"/>
              </a:rPr>
              <a:t>Hannelore </a:t>
            </a:r>
            <a:r>
              <a:rPr lang="en-GB" altLang="ko-KR" sz="800" b="0" i="1" dirty="0">
                <a:latin typeface="+mn-lt"/>
                <a:ea typeface="굴림" charset="0"/>
                <a:cs typeface="굴림" charset="0"/>
              </a:rPr>
              <a:t>actually works </a:t>
            </a:r>
            <a:r>
              <a:rPr lang="en-GB" altLang="ko-KR" sz="800" b="0" i="1" dirty="0" smtClean="0">
                <a:latin typeface="+mn-lt"/>
                <a:ea typeface="굴림" charset="0"/>
                <a:cs typeface="굴림" charset="0"/>
              </a:rPr>
              <a:t>out” </a:t>
            </a:r>
            <a:r>
              <a:rPr lang="en-GB" altLang="ko-KR" sz="800" b="0" i="1" dirty="0">
                <a:latin typeface="+mn-lt"/>
                <a:ea typeface="굴림" charset="0"/>
                <a:cs typeface="굴림" charset="0"/>
              </a:rPr>
              <a:t>von </a:t>
            </a:r>
            <a:r>
              <a:rPr lang="en-GB" altLang="ko-KR" sz="800" b="0" i="1" dirty="0" err="1" smtClean="0">
                <a:latin typeface="+mn-lt"/>
                <a:ea typeface="굴림" charset="0"/>
                <a:cs typeface="굴림" charset="0"/>
              </a:rPr>
              <a:t>necrocake</a:t>
            </a:r>
            <a:r>
              <a:rPr lang="en-GB" altLang="ko-KR" sz="800" b="0" i="1" dirty="0" smtClean="0">
                <a:latin typeface="+mn-lt"/>
                <a:ea typeface="굴림" charset="0"/>
                <a:cs typeface="굴림" charset="0"/>
              </a:rPr>
              <a:t>)</a:t>
            </a:r>
            <a:endParaRPr lang="de-DE" altLang="ko-KR" sz="800" b="0" i="1" dirty="0">
              <a:latin typeface="+mn-lt"/>
              <a:ea typeface="굴림" charset="0"/>
              <a:cs typeface="굴림" charset="0"/>
            </a:endParaRPr>
          </a:p>
        </p:txBody>
      </p:sp>
      <p:sp>
        <p:nvSpPr>
          <p:cNvPr id="17" name="object 4"/>
          <p:cNvSpPr txBox="1">
            <a:spLocks noGrp="1"/>
          </p:cNvSpPr>
          <p:nvPr>
            <p:ph type="ftr" sz="quarter" idx="4294967295"/>
          </p:nvPr>
        </p:nvSpPr>
        <p:spPr>
          <a:xfrm>
            <a:off x="6090920" y="6682771"/>
            <a:ext cx="2329179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-5" dirty="0">
                <a:solidFill>
                  <a:srgbClr val="636B85"/>
                </a:solidFill>
              </a:rPr>
              <a:t>Самооценка </a:t>
            </a:r>
            <a:r>
              <a:rPr sz="1200" b="1" dirty="0">
                <a:solidFill>
                  <a:srgbClr val="636B85"/>
                </a:solidFill>
              </a:rPr>
              <a:t>и</a:t>
            </a:r>
            <a:r>
              <a:rPr sz="1200" b="1" spc="-50" dirty="0">
                <a:solidFill>
                  <a:srgbClr val="636B85"/>
                </a:solidFill>
              </a:rPr>
              <a:t> </a:t>
            </a:r>
            <a:r>
              <a:rPr sz="1200" b="1" spc="-5" dirty="0">
                <a:solidFill>
                  <a:srgbClr val="636B85"/>
                </a:solidFill>
              </a:rPr>
              <a:t>настроение</a:t>
            </a:r>
          </a:p>
        </p:txBody>
      </p:sp>
    </p:spTree>
    <p:extLst>
      <p:ext uri="{BB962C8B-B14F-4D97-AF65-F5344CB8AC3E}">
        <p14:creationId xmlns:p14="http://schemas.microsoft.com/office/powerpoint/2010/main" val="395757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476916"/>
              </p:ext>
            </p:extLst>
          </p:nvPr>
        </p:nvGraphicFramePr>
        <p:xfrm>
          <a:off x="101600" y="1046225"/>
          <a:ext cx="8928100" cy="37283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3825"/>
                <a:gridCol w="6264275"/>
              </a:tblGrid>
              <a:tr h="55397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5" dirty="0">
                          <a:latin typeface="Verdana"/>
                          <a:cs typeface="Verdana"/>
                        </a:rPr>
                        <a:t>Ситуация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Сверхобобщение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положительные/конструктивные</a:t>
                      </a:r>
                      <a:r>
                        <a:rPr sz="1600" b="1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оценки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8231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Вы не можете ни слова сказать  во время дискуссии.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600" b="1" dirty="0" smtClean="0">
                          <a:latin typeface="Verdana"/>
                          <a:cs typeface="Verdana"/>
                        </a:rPr>
                        <a:t>«Я никогда не смогу выразить свое мнение и свои мысли!»; «Я такой тупой»</a:t>
                      </a:r>
                      <a:endParaRPr lang="de-DE" sz="1600" b="1" dirty="0" smtClean="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de-DE" sz="1600" b="1" dirty="0" smtClean="0">
                          <a:latin typeface="Verdana"/>
                          <a:cs typeface="Verdana"/>
                        </a:rPr>
                        <a:t>???</a:t>
                      </a:r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«Интогда</a:t>
                      </a:r>
                      <a:r>
                        <a:rPr lang="ru-RU" sz="1600" b="0" baseline="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все мысли уходят из головы</a:t>
                      </a:r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. Это происходит</a:t>
                      </a:r>
                      <a:r>
                        <a:rPr lang="ru-RU" sz="1600" b="0" baseline="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и с другими</a:t>
                      </a:r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».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84455" marR="784225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В</a:t>
                      </a:r>
                      <a:r>
                        <a:rPr sz="1600" spc="-5" dirty="0" smtClean="0">
                          <a:latin typeface="Verdana"/>
                          <a:cs typeface="Verdana"/>
                        </a:rPr>
                        <a:t>ы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забыли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6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дне  рождение своей  сестры.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«Я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ужасный</a:t>
                      </a:r>
                      <a:r>
                        <a:rPr sz="1600" b="1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 err="1">
                          <a:latin typeface="Verdana"/>
                          <a:cs typeface="Verdana"/>
                        </a:rPr>
                        <a:t>брат</a:t>
                      </a:r>
                      <a:r>
                        <a:rPr sz="1600" b="1" spc="-5" dirty="0" smtClean="0">
                          <a:latin typeface="Verdana"/>
                          <a:cs typeface="Verdana"/>
                        </a:rPr>
                        <a:t>!»</a:t>
                      </a:r>
                      <a:endParaRPr lang="de-DE" sz="1600" b="0" spc="0" dirty="0" smtClean="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600" b="1" spc="0" dirty="0" smtClean="0">
                          <a:latin typeface="Verdana"/>
                          <a:cs typeface="Verdana"/>
                        </a:rPr>
                        <a:t>???</a:t>
                      </a:r>
                      <a:r>
                        <a:rPr sz="1600" spc="-5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«</a:t>
                      </a:r>
                      <a:r>
                        <a:rPr sz="1600" spc="-5" dirty="0" err="1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Мне</a:t>
                      </a:r>
                      <a:r>
                        <a:rPr sz="1600" spc="-5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действительно стыдно,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но каждому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свойственно  ошибаться. Я всегда, за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исключением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этого раза,  помнил ее день</a:t>
                      </a:r>
                      <a:r>
                        <a:rPr sz="1600" spc="-13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рождения.»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933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Вас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критикует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друг.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«Я не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достаточно</a:t>
                      </a:r>
                      <a:r>
                        <a:rPr sz="1600" b="1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хорош!»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  <a:p>
                      <a:pPr marL="85725" marR="1733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de-DE" sz="1600" b="1" dirty="0" smtClean="0">
                          <a:latin typeface="Verdana"/>
                          <a:cs typeface="Verdana"/>
                        </a:rPr>
                        <a:t>???</a:t>
                      </a:r>
                      <a:r>
                        <a:rPr sz="160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«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Он может в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чем-то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и прав и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из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его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критики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я могу 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извлечь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для себя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урок?»,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«У него был плохой день </a:t>
                      </a:r>
                      <a:r>
                        <a:rPr sz="16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и он 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просто сорвался на</a:t>
                      </a:r>
                      <a:r>
                        <a:rPr sz="1600" spc="-12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мне.»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 smtClean="0"/>
              <a:t>9.</a:t>
            </a:r>
            <a:r>
              <a:rPr lang="de-DE" dirty="0" smtClean="0"/>
              <a:t>12</a:t>
            </a:r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40560">
              <a:lnSpc>
                <a:spcPct val="100000"/>
              </a:lnSpc>
            </a:pPr>
            <a:r>
              <a:rPr lang="de-DE" spc="-5" dirty="0" smtClean="0"/>
              <a:t> </a:t>
            </a:r>
            <a:r>
              <a:rPr spc="-5" dirty="0" err="1" smtClean="0"/>
              <a:t>Сверхобобщение</a:t>
            </a:r>
            <a:endParaRPr spc="-5" dirty="0"/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 spc="-5" dirty="0"/>
              <a:t>Какая оценка была бы </a:t>
            </a:r>
            <a:r>
              <a:rPr sz="1800" dirty="0"/>
              <a:t>более </a:t>
            </a:r>
            <a:r>
              <a:rPr sz="1800" spc="-5" dirty="0"/>
              <a:t>реалистична и</a:t>
            </a:r>
            <a:r>
              <a:rPr sz="1800" spc="-30" dirty="0"/>
              <a:t> </a:t>
            </a:r>
            <a:r>
              <a:rPr sz="1800" spc="-5" dirty="0"/>
              <a:t>полезна?</a:t>
            </a: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891924"/>
              </p:ext>
            </p:extLst>
          </p:nvPr>
        </p:nvGraphicFramePr>
        <p:xfrm>
          <a:off x="101600" y="1046225"/>
          <a:ext cx="8928100" cy="37283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3825"/>
                <a:gridCol w="6264275"/>
              </a:tblGrid>
              <a:tr h="55397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5" dirty="0">
                          <a:latin typeface="Verdana"/>
                          <a:cs typeface="Verdana"/>
                        </a:rPr>
                        <a:t>Ситуация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Сверхобобщение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положительные/конструктивные</a:t>
                      </a:r>
                      <a:r>
                        <a:rPr sz="1600" b="1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оценки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8231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Вы не можете ни слова сказать  во время дискуссии.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600" b="1" dirty="0" smtClean="0">
                          <a:latin typeface="Verdana"/>
                          <a:cs typeface="Verdana"/>
                        </a:rPr>
                        <a:t>«Я никогда не смогу выразить свое мнение и свои мысли!»; «Я такой тупой»</a:t>
                      </a:r>
                      <a:endParaRPr lang="de-DE" sz="1600" b="1" dirty="0" smtClean="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600" b="0" dirty="0" smtClean="0">
                          <a:latin typeface="Verdana"/>
                          <a:cs typeface="Verdana"/>
                        </a:rPr>
                        <a:t>«Интогда</a:t>
                      </a:r>
                      <a:r>
                        <a:rPr lang="ru-RU" sz="1600" b="0" baseline="0" dirty="0" smtClean="0">
                          <a:latin typeface="Verdana"/>
                          <a:cs typeface="Verdana"/>
                        </a:rPr>
                        <a:t> все мысли уходят из головы</a:t>
                      </a:r>
                      <a:r>
                        <a:rPr lang="ru-RU" sz="1600" b="0" dirty="0" smtClean="0">
                          <a:latin typeface="Verdana"/>
                          <a:cs typeface="Verdana"/>
                        </a:rPr>
                        <a:t>. Это происходит</a:t>
                      </a:r>
                      <a:r>
                        <a:rPr lang="ru-RU" sz="1600" b="0" baseline="0" dirty="0" smtClean="0">
                          <a:latin typeface="Verdana"/>
                          <a:cs typeface="Verdana"/>
                        </a:rPr>
                        <a:t> и с другими</a:t>
                      </a:r>
                      <a:r>
                        <a:rPr lang="ru-RU" sz="1600" b="0" dirty="0" smtClean="0">
                          <a:latin typeface="Verdana"/>
                          <a:cs typeface="Verdana"/>
                        </a:rPr>
                        <a:t>».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84455" marR="784225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В</a:t>
                      </a:r>
                      <a:r>
                        <a:rPr sz="1600" spc="-5" dirty="0" smtClean="0">
                          <a:latin typeface="Verdana"/>
                          <a:cs typeface="Verdana"/>
                        </a:rPr>
                        <a:t>ы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забыли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6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дне  рождение своей  сестры.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«Я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ужасный</a:t>
                      </a:r>
                      <a:r>
                        <a:rPr sz="1600" b="1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брат!»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  <a:p>
                      <a:pPr marL="85725" marR="303530" indent="7112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spc="-5" dirty="0">
                          <a:latin typeface="Verdana"/>
                          <a:cs typeface="Verdana"/>
                        </a:rPr>
                        <a:t>«Мне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действительно стыдно,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но каждому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свойственно  ошибаться. Я всегда, за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исключением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этого раза,  помнил ее день</a:t>
                      </a:r>
                      <a:r>
                        <a:rPr sz="16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рождения.»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933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Вас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критикует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друг.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«Я не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достаточно</a:t>
                      </a:r>
                      <a:r>
                        <a:rPr sz="1600" b="1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хорош!»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  <a:p>
                      <a:pPr marL="85725" marR="1733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«Он может в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чем-то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и прав и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из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его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критики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я могу 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извлечь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для себя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урок?»,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«У него был плохой день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и он 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просто сорвался на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мне.»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5885" y="5020270"/>
            <a:ext cx="8895715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b="1" spc="-5" dirty="0">
                <a:latin typeface="Verdana"/>
                <a:cs typeface="Verdana"/>
              </a:rPr>
              <a:t>Допускайте возможность </a:t>
            </a:r>
            <a:r>
              <a:rPr sz="1600" b="1" dirty="0">
                <a:latin typeface="Verdana"/>
                <a:cs typeface="Verdana"/>
              </a:rPr>
              <a:t>ошибиться: </a:t>
            </a:r>
            <a:r>
              <a:rPr sz="1400" spc="-5" dirty="0">
                <a:latin typeface="Verdana"/>
                <a:cs typeface="Verdana"/>
              </a:rPr>
              <a:t>Каждый из </a:t>
            </a:r>
            <a:r>
              <a:rPr sz="1400" dirty="0">
                <a:latin typeface="Verdana"/>
                <a:cs typeface="Verdana"/>
              </a:rPr>
              <a:t>нас время  от времени совершает </a:t>
            </a:r>
            <a:r>
              <a:rPr sz="1400" spc="-5" dirty="0">
                <a:latin typeface="Verdana"/>
                <a:cs typeface="Verdana"/>
              </a:rPr>
              <a:t>ошибки. </a:t>
            </a:r>
            <a:r>
              <a:rPr sz="1400" dirty="0">
                <a:latin typeface="Verdana"/>
                <a:cs typeface="Verdana"/>
              </a:rPr>
              <a:t>Если Вы </a:t>
            </a:r>
            <a:r>
              <a:rPr sz="1400" spc="-5" dirty="0">
                <a:latin typeface="Verdana"/>
                <a:cs typeface="Verdana"/>
              </a:rPr>
              <a:t>запинаясь </a:t>
            </a:r>
            <a:r>
              <a:rPr sz="1400" dirty="0">
                <a:latin typeface="Verdana"/>
                <a:cs typeface="Verdana"/>
              </a:rPr>
              <a:t>что-то  </a:t>
            </a:r>
            <a:r>
              <a:rPr sz="1400" spc="-5" dirty="0">
                <a:latin typeface="Verdana"/>
                <a:cs typeface="Verdana"/>
              </a:rPr>
              <a:t>рассказали, </a:t>
            </a:r>
            <a:r>
              <a:rPr sz="1400" dirty="0">
                <a:latin typeface="Verdana"/>
                <a:cs typeface="Verdana"/>
              </a:rPr>
              <a:t>то это не </a:t>
            </a:r>
            <a:r>
              <a:rPr sz="1400" spc="-5" dirty="0">
                <a:latin typeface="Verdana"/>
                <a:cs typeface="Verdana"/>
              </a:rPr>
              <a:t>означает, что </a:t>
            </a:r>
            <a:r>
              <a:rPr sz="1400" dirty="0">
                <a:latin typeface="Verdana"/>
                <a:cs typeface="Verdana"/>
              </a:rPr>
              <a:t>Вы не можете выразить  свою мысль. Если Вы время от времени совершаете </a:t>
            </a:r>
            <a:r>
              <a:rPr sz="1400" spc="-5" dirty="0">
                <a:latin typeface="Verdana"/>
                <a:cs typeface="Verdana"/>
              </a:rPr>
              <a:t>ошибки,</a:t>
            </a:r>
            <a:r>
              <a:rPr sz="1400" spc="-204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это  еще </a:t>
            </a:r>
            <a:r>
              <a:rPr sz="1400" spc="-5" dirty="0">
                <a:latin typeface="Verdana"/>
                <a:cs typeface="Verdana"/>
              </a:rPr>
              <a:t>далеко </a:t>
            </a:r>
            <a:r>
              <a:rPr sz="1400" dirty="0">
                <a:latin typeface="Verdana"/>
                <a:cs typeface="Verdana"/>
              </a:rPr>
              <a:t>не </a:t>
            </a:r>
            <a:r>
              <a:rPr sz="1400" spc="-5" dirty="0">
                <a:latin typeface="Verdana"/>
                <a:cs typeface="Verdana"/>
              </a:rPr>
              <a:t>означает, что </a:t>
            </a:r>
            <a:r>
              <a:rPr sz="1400" dirty="0">
                <a:latin typeface="Verdana"/>
                <a:cs typeface="Verdana"/>
              </a:rPr>
              <a:t>Вы</a:t>
            </a:r>
            <a:r>
              <a:rPr sz="1400" spc="-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небрежны</a:t>
            </a:r>
            <a:r>
              <a:rPr sz="1600" dirty="0">
                <a:latin typeface="Verdana"/>
                <a:cs typeface="Verdana"/>
              </a:rPr>
              <a:t>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-5" dirty="0"/>
              <a:t>Самооценка </a:t>
            </a:r>
            <a:r>
              <a:rPr dirty="0"/>
              <a:t>и</a:t>
            </a:r>
            <a:r>
              <a:rPr spc="-50" dirty="0"/>
              <a:t> </a:t>
            </a:r>
            <a:r>
              <a:rPr spc="-5" dirty="0"/>
              <a:t>настроение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40560">
              <a:lnSpc>
                <a:spcPct val="100000"/>
              </a:lnSpc>
            </a:pPr>
            <a:r>
              <a:rPr lang="de-DE" spc="-5" dirty="0" smtClean="0"/>
              <a:t> </a:t>
            </a:r>
            <a:r>
              <a:rPr spc="-5" dirty="0" err="1" smtClean="0"/>
              <a:t>Сверхобобщение</a:t>
            </a:r>
            <a:endParaRPr spc="-5" dirty="0"/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 spc="-5" dirty="0"/>
              <a:t>Какая оценка была бы </a:t>
            </a:r>
            <a:r>
              <a:rPr sz="1800" dirty="0"/>
              <a:t>более </a:t>
            </a:r>
            <a:r>
              <a:rPr sz="1800" spc="-5" dirty="0"/>
              <a:t>реалистична и</a:t>
            </a:r>
            <a:r>
              <a:rPr sz="1800" spc="-30" dirty="0"/>
              <a:t> </a:t>
            </a:r>
            <a:r>
              <a:rPr sz="1800" spc="-5" dirty="0"/>
              <a:t>полезна?</a:t>
            </a:r>
            <a:endParaRPr sz="1800" dirty="0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76200" y="6096000"/>
            <a:ext cx="2384425" cy="536575"/>
            <a:chOff x="48" y="3957"/>
            <a:chExt cx="1502" cy="338"/>
          </a:xfrm>
        </p:grpSpPr>
        <p:sp>
          <p:nvSpPr>
            <p:cNvPr id="10" name="Rectangle 69"/>
            <p:cNvSpPr>
              <a:spLocks noChangeArrowheads="1"/>
            </p:cNvSpPr>
            <p:nvPr/>
          </p:nvSpPr>
          <p:spPr bwMode="auto">
            <a:xfrm>
              <a:off x="48" y="3957"/>
              <a:ext cx="1426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 b="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11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71"/>
            <p:cNvSpPr txBox="1">
              <a:spLocks noChangeArrowheads="1"/>
            </p:cNvSpPr>
            <p:nvPr/>
          </p:nvSpPr>
          <p:spPr bwMode="auto">
            <a:xfrm>
              <a:off x="236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400" b="0" dirty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  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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 </a:t>
              </a:r>
              <a:r>
                <a:rPr lang="ru-RU" altLang="de-DE" sz="1200" b="0" i="1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Рабочий лист 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9.1a</a:t>
              </a:r>
              <a:endParaRPr lang="de-DE" altLang="de-DE" sz="1200" b="0" dirty="0">
                <a:solidFill>
                  <a:srgbClr val="000000"/>
                </a:solidFill>
                <a:latin typeface="Verdana" panose="020B0604030504040204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</a:rPr>
                <a:t>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25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468313" y="1628775"/>
            <a:ext cx="4814887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914400" indent="-4572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295400" indent="-3810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</a:pPr>
            <a:endParaRPr lang="de-DE" altLang="de-DE" sz="240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1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r>
              <a:rPr lang="de-DE" altLang="de-DE" sz="2400">
                <a:solidFill>
                  <a:srgbClr val="000000"/>
                </a:solidFill>
                <a:latin typeface="Verdana" panose="020B0604030504040204" pitchFamily="34" charset="0"/>
              </a:rPr>
              <a:t>	</a:t>
            </a:r>
          </a:p>
          <a:p>
            <a:pPr lvl="2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1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000000"/>
              </a:solidFill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FF0000"/>
              </a:solidFill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000000"/>
              </a:solidFill>
            </a:endParaRPr>
          </a:p>
        </p:txBody>
      </p:sp>
      <p:sp>
        <p:nvSpPr>
          <p:cNvPr id="39939" name="Text Box 39"/>
          <p:cNvSpPr txBox="1">
            <a:spLocks noChangeArrowheads="1"/>
          </p:cNvSpPr>
          <p:nvPr/>
        </p:nvSpPr>
        <p:spPr bwMode="auto">
          <a:xfrm>
            <a:off x="5148263" y="3789363"/>
            <a:ext cx="38512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1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de-DE" altLang="de-DE" sz="160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sz="120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68313" y="1628775"/>
            <a:ext cx="8207375" cy="471328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450850" lvl="1" indent="-4508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charset="0"/>
              <a:buAutoNum type="arabicPeriod"/>
              <a:defRPr/>
            </a:pP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Делайте конкретные утверждения, </a:t>
            </a:r>
            <a:r>
              <a:rPr 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которые относятся к </a:t>
            </a: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актуальной теме и ситуации. </a:t>
            </a:r>
            <a:endParaRPr lang="en-US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1017588" lvl="1" indent="-5603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endParaRPr lang="en-US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468313" y="3860800"/>
            <a:ext cx="3024187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442913" indent="14288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295400" indent="-3810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1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«Это </a:t>
            </a:r>
            <a:r>
              <a:rPr lang="ru-RU" altLang="de-DE" b="0" u="sng" dirty="0" smtClean="0">
                <a:solidFill>
                  <a:srgbClr val="000000"/>
                </a:solidFill>
                <a:latin typeface="Verdana" panose="020B0604030504040204" pitchFamily="34" charset="0"/>
              </a:rPr>
              <a:t>всегда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происходит только со мной. Я ужасный брат.»</a:t>
            </a: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2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en-US" altLang="de-DE" sz="2400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Char char="Ø"/>
            </a:pPr>
            <a:endParaRPr lang="en-US" altLang="de-DE" sz="2400" b="0" dirty="0">
              <a:solidFill>
                <a:srgbClr val="000000"/>
              </a:solidFill>
            </a:endParaRPr>
          </a:p>
        </p:txBody>
      </p:sp>
      <p:sp>
        <p:nvSpPr>
          <p:cNvPr id="39942" name="Rectangle 2"/>
          <p:cNvSpPr>
            <a:spLocks noChangeArrowheads="1"/>
          </p:cNvSpPr>
          <p:nvPr/>
        </p:nvSpPr>
        <p:spPr bwMode="auto">
          <a:xfrm>
            <a:off x="3924300" y="3860800"/>
            <a:ext cx="47513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914400" indent="-4572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1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r>
              <a:rPr lang="en-US" altLang="de-DE" sz="2400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  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«Я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забыл день рождения </a:t>
            </a:r>
            <a:r>
              <a:rPr lang="ru-RU" altLang="de-DE" b="0" u="sng" dirty="0">
                <a:solidFill>
                  <a:srgbClr val="000000"/>
                </a:solidFill>
                <a:latin typeface="Verdana" panose="020B0604030504040204" pitchFamily="34" charset="0"/>
              </a:rPr>
              <a:t>в этом году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. Это неловко, но я все еще могу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позравить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ее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с прошедшим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днем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рождения.»</a:t>
            </a: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1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en-US" altLang="de-DE" sz="2400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1" eaLnBrk="0" fontAlgn="base" hangingPunct="0">
              <a:lnSpc>
                <a:spcPct val="90000"/>
              </a:lnSpc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Char char="Ø"/>
            </a:pPr>
            <a:endParaRPr lang="en-US" altLang="de-DE" sz="2400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eaLnBrk="0" fontAlgn="base" hangingPunct="0">
              <a:lnSpc>
                <a:spcPct val="90000"/>
              </a:lnSpc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Char char="Ø"/>
            </a:pPr>
            <a:endParaRPr lang="en-US" altLang="de-DE" sz="2400" b="0" dirty="0">
              <a:solidFill>
                <a:srgbClr val="000000"/>
              </a:solidFill>
            </a:endParaRPr>
          </a:p>
        </p:txBody>
      </p:sp>
      <p:sp>
        <p:nvSpPr>
          <p:cNvPr id="39943" name="AutoShape 5"/>
          <p:cNvSpPr>
            <a:spLocks noChangeArrowheads="1"/>
          </p:cNvSpPr>
          <p:nvPr/>
        </p:nvSpPr>
        <p:spPr bwMode="auto">
          <a:xfrm>
            <a:off x="3707904" y="4149725"/>
            <a:ext cx="503238" cy="431800"/>
          </a:xfrm>
          <a:prstGeom prst="rightArrow">
            <a:avLst>
              <a:gd name="adj1" fmla="val 50000"/>
              <a:gd name="adj2" fmla="val 29136"/>
            </a:avLst>
          </a:prstGeom>
          <a:solidFill>
            <a:srgbClr val="8CADAE"/>
          </a:solidFill>
          <a:ln w="38100">
            <a:solidFill>
              <a:srgbClr val="8CADAE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sz="44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9944" name="Text Box 6"/>
          <p:cNvSpPr txBox="1">
            <a:spLocks noChangeArrowheads="1"/>
          </p:cNvSpPr>
          <p:nvPr/>
        </p:nvSpPr>
        <p:spPr bwMode="auto">
          <a:xfrm>
            <a:off x="468313" y="2781300"/>
            <a:ext cx="8207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Напр., если Вы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забыли день рождения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сестры, скажите себе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...</a:t>
            </a:r>
            <a:endParaRPr lang="en-US" altLang="de-DE" b="0" dirty="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39945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 Как разработать полезную оценку?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6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3383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468313" y="1628775"/>
            <a:ext cx="4814887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914400" indent="-4572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295400" indent="-3810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</a:pPr>
            <a:endParaRPr lang="de-DE" altLang="de-DE" sz="240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1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r>
              <a:rPr lang="de-DE" altLang="de-DE" sz="2400">
                <a:solidFill>
                  <a:srgbClr val="000000"/>
                </a:solidFill>
                <a:latin typeface="Verdana" panose="020B0604030504040204" pitchFamily="34" charset="0"/>
              </a:rPr>
              <a:t>	</a:t>
            </a:r>
          </a:p>
          <a:p>
            <a:pPr lvl="2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lvl="1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000000"/>
              </a:solidFill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FF0000"/>
              </a:solidFill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None/>
            </a:pPr>
            <a:endParaRPr lang="de-DE" altLang="de-DE" sz="2400">
              <a:solidFill>
                <a:srgbClr val="000000"/>
              </a:solidFill>
            </a:endParaRPr>
          </a:p>
        </p:txBody>
      </p:sp>
      <p:sp>
        <p:nvSpPr>
          <p:cNvPr id="41987" name="Text Box 39"/>
          <p:cNvSpPr txBox="1">
            <a:spLocks noChangeArrowheads="1"/>
          </p:cNvSpPr>
          <p:nvPr/>
        </p:nvSpPr>
        <p:spPr bwMode="auto">
          <a:xfrm>
            <a:off x="5148263" y="3789363"/>
            <a:ext cx="38512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lvl="1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336699"/>
              </a:buClr>
              <a:buFont typeface="Wingdings" panose="05000000000000000000" pitchFamily="2" charset="2"/>
              <a:buNone/>
            </a:pPr>
            <a:endParaRPr lang="de-DE" altLang="de-DE" sz="160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sz="1200">
              <a:solidFill>
                <a:srgbClr val="000000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68313" y="1628775"/>
            <a:ext cx="8207375" cy="471328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450850" lvl="1" indent="-4508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+mj-lt"/>
              <a:buAutoNum type="arabicPeriod" startAt="2"/>
              <a:defRPr/>
            </a:pPr>
            <a:r>
              <a:rPr 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Какой совет </a:t>
            </a: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Вы </a:t>
            </a:r>
            <a:r>
              <a:rPr 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бы дали хорошему другу, который </a:t>
            </a:r>
            <a:r>
              <a:rPr lang="ru-RU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попал в такую же или подобную ситуацию ?</a:t>
            </a:r>
            <a:endParaRPr lang="en-US" sz="2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1017588" lvl="1" indent="-5603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endParaRPr lang="en-US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468313" y="2781300"/>
            <a:ext cx="82073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Например</a:t>
            </a:r>
            <a:r>
              <a:rPr lang="en-US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  <a:r>
              <a:rPr lang="en-US" altLang="de-DE" b="0" dirty="0" smtClean="0">
                <a:solidFill>
                  <a:srgbClr val="006699"/>
                </a:solidFill>
                <a:latin typeface="Verdana" panose="020B0604030504040204" pitchFamily="34" charset="0"/>
              </a:rPr>
              <a:t>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Вы опаздали на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прием, потому что записали неправильное время.</a:t>
            </a: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indent="19050"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Сперва подумайте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, 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на сколько требовательны и жестки Вы по отношению к себе.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Затем подумайте о том, какой совет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Вы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бы дали хорошему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другу, который оказался бы в такой ситуации. Возможно, Вы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скажете ему, что это не так уж и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драматично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и объясните, почему его ошибка простительна</a:t>
            </a:r>
            <a:r>
              <a:rPr lang="en-US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Личные примеры</a:t>
            </a:r>
            <a:r>
              <a:rPr lang="en-US" altLang="de-DE" dirty="0" smtClean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US" altLang="de-DE" b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 Как разработать полезную оценку?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2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0054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7"/>
          <p:cNvSpPr txBox="1">
            <a:spLocks noChangeArrowheads="1"/>
          </p:cNvSpPr>
          <p:nvPr/>
        </p:nvSpPr>
        <p:spPr bwMode="auto">
          <a:xfrm rot="-5400000">
            <a:off x="9058275" y="3144838"/>
            <a:ext cx="1873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sz="900">
              <a:solidFill>
                <a:srgbClr val="646B86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sz="900">
              <a:solidFill>
                <a:srgbClr val="646B86"/>
              </a:solidFill>
              <a:latin typeface="Verdan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68313" y="1628775"/>
            <a:ext cx="4803775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Clr>
                <a:srgbClr val="8CADAE"/>
              </a:buClr>
              <a:defRPr/>
            </a:pPr>
            <a:r>
              <a:rPr lang="ru-RU" sz="1800" dirty="0" smtClean="0">
                <a:solidFill>
                  <a:srgbClr val="000000"/>
                </a:solidFill>
              </a:rPr>
              <a:t>Отделяйте отдельные негативные аспекты </a:t>
            </a:r>
            <a:r>
              <a:rPr lang="ru-RU" sz="1800" dirty="0">
                <a:solidFill>
                  <a:srgbClr val="000000"/>
                </a:solidFill>
              </a:rPr>
              <a:t>от общего контекста.</a:t>
            </a:r>
          </a:p>
          <a:p>
            <a:pPr marL="342900" indent="-342900">
              <a:buClr>
                <a:srgbClr val="8CADAE"/>
              </a:buClr>
              <a:defRPr/>
            </a:pPr>
            <a:r>
              <a:rPr lang="ru-RU" sz="1800" dirty="0">
                <a:solidFill>
                  <a:srgbClr val="000000"/>
                </a:solidFill>
              </a:rPr>
              <a:t>Как одна капля чернил, все внезапно становится </a:t>
            </a:r>
            <a:r>
              <a:rPr lang="ru-RU" sz="1800" dirty="0" smtClean="0">
                <a:solidFill>
                  <a:srgbClr val="000000"/>
                </a:solidFill>
              </a:rPr>
              <a:t>черным, когда она попадает в стакан </a:t>
            </a:r>
            <a:r>
              <a:rPr lang="ru-RU" sz="1800" dirty="0">
                <a:solidFill>
                  <a:srgbClr val="000000"/>
                </a:solidFill>
              </a:rPr>
              <a:t>чистой </a:t>
            </a:r>
            <a:r>
              <a:rPr lang="ru-RU" sz="1800" dirty="0" smtClean="0">
                <a:solidFill>
                  <a:srgbClr val="000000"/>
                </a:solidFill>
              </a:rPr>
              <a:t>воды.</a:t>
            </a:r>
            <a:endParaRPr lang="en-US" b="1" dirty="0" smtClean="0">
              <a:solidFill>
                <a:srgbClr val="000000"/>
              </a:solidFill>
            </a:endParaRPr>
          </a:p>
          <a:p>
            <a:pPr marL="0" indent="0">
              <a:buFont typeface="Wingdings" charset="0"/>
              <a:buNone/>
              <a:tabLst>
                <a:tab pos="358775" algn="l"/>
              </a:tabLst>
              <a:defRPr/>
            </a:pPr>
            <a:r>
              <a:rPr lang="en-US" b="1" dirty="0" smtClean="0">
                <a:solidFill>
                  <a:srgbClr val="006699"/>
                </a:solidFill>
              </a:rPr>
              <a:t>	</a:t>
            </a:r>
            <a:endParaRPr lang="ru-RU" sz="1800" b="1" dirty="0">
              <a:solidFill>
                <a:srgbClr val="000000"/>
              </a:solidFill>
            </a:endParaRPr>
          </a:p>
          <a:p>
            <a:pPr marL="0" indent="0">
              <a:buFont typeface="Wingdings" charset="0"/>
              <a:buNone/>
              <a:tabLst>
                <a:tab pos="358775" algn="l"/>
              </a:tabLst>
              <a:defRPr/>
            </a:pPr>
            <a:r>
              <a:rPr lang="ru-RU" sz="1800" b="1" dirty="0" smtClean="0">
                <a:solidFill>
                  <a:srgbClr val="000000"/>
                </a:solidFill>
              </a:rPr>
              <a:t>Вам это знакомо</a:t>
            </a:r>
            <a:r>
              <a:rPr lang="en-US" sz="1800" b="1" dirty="0" smtClean="0">
                <a:solidFill>
                  <a:srgbClr val="000000"/>
                </a:solidFill>
              </a:rPr>
              <a:t>?</a:t>
            </a:r>
          </a:p>
          <a:p>
            <a:pPr>
              <a:lnSpc>
                <a:spcPct val="90000"/>
              </a:lnSpc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r>
              <a:rPr lang="en-US" b="1" kern="0" dirty="0" smtClean="0">
                <a:solidFill>
                  <a:srgbClr val="000000"/>
                </a:solidFill>
              </a:rPr>
              <a:t/>
            </a:r>
            <a:br>
              <a:rPr lang="en-US" b="1" kern="0" dirty="0" smtClean="0">
                <a:solidFill>
                  <a:srgbClr val="000000"/>
                </a:solidFill>
              </a:rPr>
            </a:br>
            <a:endParaRPr lang="en-US" b="1" kern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b="1" kern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b="1" kern="0" dirty="0" smtClean="0">
              <a:solidFill>
                <a:srgbClr val="000000"/>
              </a:solidFill>
            </a:endParaRPr>
          </a:p>
        </p:txBody>
      </p:sp>
      <p:sp>
        <p:nvSpPr>
          <p:cNvPr id="44036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Избирательное восприятие (селективное внимание)</a:t>
            </a:r>
            <a:endParaRPr lang="ru-RU" altLang="de-DE" sz="2000" b="0" dirty="0" smtClean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pic>
        <p:nvPicPr>
          <p:cNvPr id="44038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r="12221"/>
          <a:stretch>
            <a:fillRect/>
          </a:stretch>
        </p:blipFill>
        <p:spPr bwMode="auto">
          <a:xfrm>
            <a:off x="6626225" y="1341438"/>
            <a:ext cx="22669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-63500" y="6681788"/>
            <a:ext cx="13035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(“</a:t>
            </a:r>
            <a:r>
              <a:rPr lang="en-US" altLang="de-DE" sz="800" b="0" i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inkhart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” by </a:t>
            </a:r>
            <a:r>
              <a:rPr lang="en-US" altLang="de-DE" sz="800" b="0" i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go_nils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  <a:endParaRPr lang="en-US" altLang="de-DE" sz="800" b="0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2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9045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91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231419"/>
              </p:ext>
            </p:extLst>
          </p:nvPr>
        </p:nvGraphicFramePr>
        <p:xfrm>
          <a:off x="76199" y="1268090"/>
          <a:ext cx="8991601" cy="4235972"/>
        </p:xfrm>
        <a:graphic>
          <a:graphicData uri="http://schemas.openxmlformats.org/drawingml/2006/table">
            <a:tbl>
              <a:tblPr/>
              <a:tblGrid>
                <a:gridCol w="2469509"/>
                <a:gridCol w="1950091"/>
                <a:gridCol w="4572001"/>
              </a:tblGrid>
              <a:tr h="655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Событие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Избирательное восприятие 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Подходящая оценка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На обратном пути теряется Ваш чемодан, и Вы не получите его обратно в течение двух дней. 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«Весь отпуск </a:t>
                      </a:r>
                      <a:r>
                        <a:rPr kumimoji="0" lang="de-DE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катастрофа!»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???</a:t>
                      </a:r>
                      <a:endParaRPr kumimoji="0" lang="de-DE" alt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41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Пока Вы излогаете свои идеи на занятиях, один из гуппы играет в своем телефоне.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rgbClr val="006699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«Никто не слушает - мои идеи никуда не годятся!»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???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51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Избирательное восприятие (селективное внимание)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 smtClean="0">
                <a:solidFill>
                  <a:srgbClr val="D16349"/>
                </a:solidFill>
                <a:latin typeface="Verdana"/>
              </a:rPr>
              <a:t>Более реалистичная/полезная оценки</a:t>
            </a:r>
            <a:r>
              <a:rPr lang="ru-RU" altLang="de-DE" sz="2000" b="0" dirty="0">
                <a:solidFill>
                  <a:srgbClr val="D16349"/>
                </a:solidFill>
                <a:latin typeface="Verdana"/>
              </a:rPr>
              <a:t>?</a:t>
            </a:r>
            <a:endParaRPr lang="en-US" altLang="de-DE" sz="2000" b="0" dirty="0">
              <a:solidFill>
                <a:srgbClr val="D16349"/>
              </a:solidFill>
              <a:latin typeface="Verdana"/>
            </a:endParaRPr>
          </a:p>
        </p:txBody>
      </p:sp>
      <p:sp>
        <p:nvSpPr>
          <p:cNvPr id="11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2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69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91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842615"/>
              </p:ext>
            </p:extLst>
          </p:nvPr>
        </p:nvGraphicFramePr>
        <p:xfrm>
          <a:off x="76199" y="1268090"/>
          <a:ext cx="8991601" cy="4235972"/>
        </p:xfrm>
        <a:graphic>
          <a:graphicData uri="http://schemas.openxmlformats.org/drawingml/2006/table">
            <a:tbl>
              <a:tblPr/>
              <a:tblGrid>
                <a:gridCol w="2469509"/>
                <a:gridCol w="1950091"/>
                <a:gridCol w="4572001"/>
              </a:tblGrid>
              <a:tr h="655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Событие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Избирательное восприятие 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Подходящая оценка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7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На обратном пути теряется Ваш чемодан, и Вы не получите его обратно в течение двух дней. 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«Весь отпуск </a:t>
                      </a:r>
                      <a:r>
                        <a:rPr kumimoji="0" lang="de-DE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катастрофа!»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«Этот факт раздражает, но у нас все еще впереди две недели на солнце. И чемодан в конце концов найдется!»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41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Пока Вы излогаете свои идеи на занятиях, один из гуппы играет в своем телефоне.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rgbClr val="006699"/>
                        </a:buClr>
                        <a:buSzPct val="8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«Никто не слушает - мои идеи никуда не годятся!»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«На некоторое время меня может раздражать участник группы. Но я доволен своим вкладом и в скором времени раздражение пройдет.»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48" name="Rectangle 132"/>
          <p:cNvSpPr>
            <a:spLocks noChangeArrowheads="1"/>
          </p:cNvSpPr>
          <p:nvPr/>
        </p:nvSpPr>
        <p:spPr bwMode="auto">
          <a:xfrm>
            <a:off x="0" y="548005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1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Не делайте из мухи слона</a:t>
            </a:r>
            <a:r>
              <a:rPr lang="en-US" altLang="de-DE" sz="1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!:</a:t>
            </a:r>
            <a:r>
              <a:rPr lang="en-US" altLang="de-DE" sz="1600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600" b="0" dirty="0">
                <a:solidFill>
                  <a:srgbClr val="000000"/>
                </a:solidFill>
                <a:latin typeface="Verdana" panose="020B0604030504040204" pitchFamily="34" charset="0"/>
              </a:rPr>
              <a:t>Не переоценивайте отдельные аспекты - вместо этого старайтесь сохранять «360-градусную осведомленность»!</a:t>
            </a:r>
            <a:endParaRPr lang="en-US" altLang="de-DE" sz="1600" b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48149" name="Group 37"/>
          <p:cNvGrpSpPr>
            <a:grpSpLocks/>
          </p:cNvGrpSpPr>
          <p:nvPr/>
        </p:nvGrpSpPr>
        <p:grpSpPr bwMode="auto">
          <a:xfrm>
            <a:off x="76200" y="6167438"/>
            <a:ext cx="2384425" cy="536575"/>
            <a:chOff x="48" y="3957"/>
            <a:chExt cx="1502" cy="338"/>
          </a:xfrm>
        </p:grpSpPr>
        <p:sp>
          <p:nvSpPr>
            <p:cNvPr id="48152" name="Rectangle 69"/>
            <p:cNvSpPr>
              <a:spLocks noChangeArrowheads="1"/>
            </p:cNvSpPr>
            <p:nvPr/>
          </p:nvSpPr>
          <p:spPr bwMode="auto">
            <a:xfrm>
              <a:off x="48" y="3957"/>
              <a:ext cx="1426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 b="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48153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54" name="Text Box 71"/>
            <p:cNvSpPr txBox="1">
              <a:spLocks noChangeArrowheads="1"/>
            </p:cNvSpPr>
            <p:nvPr/>
          </p:nvSpPr>
          <p:spPr bwMode="auto">
            <a:xfrm>
              <a:off x="236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400" b="0" dirty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  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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 </a:t>
              </a:r>
              <a:r>
                <a:rPr lang="ru-RU" altLang="de-DE" sz="1200" b="0" i="1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Рабочий лист 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9.1a</a:t>
              </a:r>
              <a:endParaRPr lang="de-DE" altLang="de-DE" sz="1200" b="0" dirty="0">
                <a:solidFill>
                  <a:srgbClr val="000000"/>
                </a:solidFill>
                <a:latin typeface="Verdana" panose="020B0604030504040204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</a:rPr>
                <a:t>     </a:t>
              </a:r>
            </a:p>
          </p:txBody>
        </p:sp>
      </p:grpSp>
      <p:sp>
        <p:nvSpPr>
          <p:cNvPr id="48151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Избирательное восприятие (селективное внимание)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 smtClean="0">
                <a:solidFill>
                  <a:srgbClr val="D16349"/>
                </a:solidFill>
                <a:latin typeface="Verdana"/>
              </a:rPr>
              <a:t>Более реалистичная/полезная оценки</a:t>
            </a:r>
            <a:r>
              <a:rPr lang="ru-RU" altLang="de-DE" sz="2000" b="0" dirty="0">
                <a:solidFill>
                  <a:srgbClr val="D16349"/>
                </a:solidFill>
                <a:latin typeface="Verdana"/>
              </a:rPr>
              <a:t>?</a:t>
            </a:r>
            <a:endParaRPr lang="en-US" altLang="de-DE" sz="2000" b="0" dirty="0">
              <a:solidFill>
                <a:srgbClr val="D16349"/>
              </a:solidFill>
              <a:latin typeface="Verdana"/>
            </a:endParaRPr>
          </a:p>
        </p:txBody>
      </p:sp>
      <p:sp>
        <p:nvSpPr>
          <p:cNvPr id="12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3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7911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69850"/>
            <a:ext cx="914400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Вместо</a:t>
            </a:r>
            <a:r>
              <a:rPr spc="-125" dirty="0"/>
              <a:t> </a:t>
            </a:r>
            <a:r>
              <a:rPr dirty="0"/>
              <a:t>этого:</a:t>
            </a:r>
          </a:p>
          <a:p>
            <a:pPr algn="ctr">
              <a:lnSpc>
                <a:spcPct val="100000"/>
              </a:lnSpc>
            </a:pPr>
            <a:r>
              <a:rPr dirty="0"/>
              <a:t>Не обобщайте один недостаток </a:t>
            </a:r>
            <a:r>
              <a:rPr dirty="0" err="1"/>
              <a:t>на</a:t>
            </a:r>
            <a:r>
              <a:rPr spc="-185" dirty="0"/>
              <a:t> </a:t>
            </a:r>
            <a:r>
              <a:rPr spc="-10" dirty="0" err="1" smtClean="0"/>
              <a:t>все</a:t>
            </a:r>
            <a:r>
              <a:rPr spc="-10" dirty="0" smtClean="0"/>
              <a:t>!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44475" y="3995166"/>
            <a:ext cx="8654415" cy="2339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Большинство человеческих атрибутов</a:t>
            </a:r>
            <a:r>
              <a:rPr sz="1800" spc="-16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сложны/комплексны</a:t>
            </a:r>
            <a:r>
              <a:rPr sz="1800" dirty="0">
                <a:latin typeface="Verdana"/>
                <a:cs typeface="Verdana"/>
              </a:rPr>
              <a:t>!</a:t>
            </a:r>
            <a:endParaRPr sz="180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Verdana"/>
                <a:cs typeface="Verdana"/>
              </a:rPr>
              <a:t>Существуют различные точки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зрения:</a:t>
            </a:r>
            <a:endParaRPr sz="1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  <a:spcBef>
                <a:spcPts val="1080"/>
              </a:spcBef>
            </a:pPr>
            <a:r>
              <a:rPr sz="1800" b="1" dirty="0">
                <a:latin typeface="Verdana"/>
                <a:cs typeface="Verdana"/>
              </a:rPr>
              <a:t>Что означает напр., интеллект? </a:t>
            </a:r>
            <a:r>
              <a:rPr sz="1800" spc="-5" dirty="0">
                <a:latin typeface="Verdana"/>
                <a:cs typeface="Verdana"/>
              </a:rPr>
              <a:t>Безупречная </a:t>
            </a:r>
            <a:r>
              <a:rPr sz="1800" dirty="0">
                <a:latin typeface="Verdana"/>
                <a:cs typeface="Verdana"/>
              </a:rPr>
              <a:t>успеваемость в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школе,  высшее образование, </a:t>
            </a:r>
            <a:r>
              <a:rPr sz="1800" spc="-5" dirty="0">
                <a:latin typeface="Verdana"/>
                <a:cs typeface="Verdana"/>
              </a:rPr>
              <a:t>быть счастливым, </a:t>
            </a:r>
            <a:r>
              <a:rPr sz="1800" dirty="0">
                <a:latin typeface="Verdana"/>
                <a:cs typeface="Verdana"/>
              </a:rPr>
              <a:t>владеть более </a:t>
            </a:r>
            <a:r>
              <a:rPr sz="1800" spc="-5" dirty="0">
                <a:latin typeface="Verdana"/>
                <a:cs typeface="Verdana"/>
              </a:rPr>
              <a:t>чем </a:t>
            </a:r>
            <a:r>
              <a:rPr sz="1800" dirty="0">
                <a:latin typeface="Verdana"/>
                <a:cs typeface="Verdana"/>
              </a:rPr>
              <a:t>одним  </a:t>
            </a:r>
            <a:r>
              <a:rPr sz="1800" spc="-5" dirty="0">
                <a:latin typeface="Verdana"/>
                <a:cs typeface="Verdana"/>
              </a:rPr>
              <a:t>языком???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spc="-5" dirty="0">
                <a:latin typeface="Verdana"/>
                <a:cs typeface="Verdana"/>
              </a:rPr>
              <a:t>Как и </a:t>
            </a:r>
            <a:r>
              <a:rPr sz="1800" b="1" dirty="0">
                <a:latin typeface="Verdana"/>
                <a:cs typeface="Verdana"/>
              </a:rPr>
              <a:t>на </a:t>
            </a:r>
            <a:r>
              <a:rPr sz="1800" b="1" spc="-5" dirty="0">
                <a:latin typeface="Verdana"/>
                <a:cs typeface="Verdana"/>
              </a:rPr>
              <a:t>мозаике выше, состоящая </a:t>
            </a:r>
            <a:r>
              <a:rPr sz="1800" b="1" dirty="0">
                <a:latin typeface="Verdana"/>
                <a:cs typeface="Verdana"/>
              </a:rPr>
              <a:t>из многих</a:t>
            </a:r>
            <a:r>
              <a:rPr sz="1800" b="1" spc="50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аспектов,</a:t>
            </a:r>
            <a:endParaRPr sz="180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одновременно , </a:t>
            </a:r>
            <a:r>
              <a:rPr sz="1800" b="1" spc="-5" dirty="0">
                <a:latin typeface="Verdana"/>
                <a:cs typeface="Verdana"/>
              </a:rPr>
              <a:t>как хороших, так </a:t>
            </a:r>
            <a:r>
              <a:rPr sz="1800" b="1" dirty="0">
                <a:latin typeface="Verdana"/>
                <a:cs typeface="Verdana"/>
              </a:rPr>
              <a:t>и</a:t>
            </a:r>
            <a:r>
              <a:rPr sz="1800" b="1" spc="-1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плохих!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71800" y="1752600"/>
            <a:ext cx="3352800" cy="201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6725920"/>
            <a:ext cx="2000250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5" dirty="0">
                <a:latin typeface="Verdana"/>
                <a:cs typeface="Verdana"/>
              </a:rPr>
              <a:t>(“</a:t>
            </a:r>
            <a:r>
              <a:rPr sz="800" i="1" spc="-5" dirty="0">
                <a:latin typeface="Verdana"/>
                <a:cs typeface="Verdana"/>
              </a:rPr>
              <a:t>Kaleidoscope </a:t>
            </a:r>
            <a:r>
              <a:rPr sz="800" i="1" dirty="0">
                <a:latin typeface="Verdana"/>
                <a:cs typeface="Verdana"/>
              </a:rPr>
              <a:t>Mosaic” by </a:t>
            </a:r>
            <a:r>
              <a:rPr sz="800" i="1" spc="-5" dirty="0">
                <a:latin typeface="Verdana"/>
                <a:cs typeface="Verdana"/>
              </a:rPr>
              <a:t>Lady </a:t>
            </a:r>
            <a:r>
              <a:rPr sz="800" i="1" dirty="0">
                <a:latin typeface="Verdana"/>
                <a:cs typeface="Verdana"/>
              </a:rPr>
              <a:t>-</a:t>
            </a:r>
            <a:r>
              <a:rPr sz="800" i="1" spc="-1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bug)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9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376363"/>
            <a:ext cx="7416800" cy="3205162"/>
          </a:xfrm>
        </p:spPr>
        <p:txBody>
          <a:bodyPr/>
          <a:lstStyle/>
          <a:p>
            <a:pPr marL="0" indent="0">
              <a:tabLst>
                <a:tab pos="0" algn="l"/>
              </a:tabLst>
              <a:defRPr/>
            </a:pPr>
            <a:r>
              <a:rPr lang="ru-RU" dirty="0"/>
              <a:t>В</a:t>
            </a:r>
            <a:r>
              <a:rPr lang="ru-RU" dirty="0" smtClean="0"/>
              <a:t>ыражения «должен» - </a:t>
            </a:r>
            <a:r>
              <a:rPr lang="ru-RU" dirty="0"/>
              <a:t>чрезмерные стандарты или абсолютные </a:t>
            </a:r>
            <a:r>
              <a:rPr lang="ru-RU" dirty="0" smtClean="0"/>
              <a:t>требования</a:t>
            </a:r>
            <a:r>
              <a:rPr lang="ru-RU" dirty="0"/>
              <a:t> </a:t>
            </a:r>
            <a:r>
              <a:rPr lang="ru-RU" dirty="0" smtClean="0"/>
              <a:t>к себе. </a:t>
            </a:r>
            <a:r>
              <a:rPr lang="ru-RU" dirty="0"/>
              <a:t>Это жесткие правила и нормы, которые не допускают никаких отклонений</a:t>
            </a:r>
            <a:r>
              <a:rPr lang="ru-RU" dirty="0" smtClean="0"/>
              <a:t>!</a:t>
            </a:r>
          </a:p>
          <a:p>
            <a:pPr marL="0" indent="0">
              <a:tabLst>
                <a:tab pos="0" algn="l"/>
              </a:tabLst>
              <a:defRPr/>
            </a:pPr>
            <a:endParaRPr lang="en-US" dirty="0" smtClean="0"/>
          </a:p>
          <a:p>
            <a:pPr marL="0" indent="0">
              <a:tabLst>
                <a:tab pos="0" algn="l"/>
              </a:tabLst>
              <a:defRPr/>
            </a:pPr>
            <a:r>
              <a:rPr lang="ru-RU" dirty="0"/>
              <a:t>Как правило, это включает </a:t>
            </a:r>
            <a:r>
              <a:rPr lang="ru-RU" dirty="0" smtClean="0"/>
              <a:t>в себя такие мысли как: «Вы </a:t>
            </a:r>
            <a:r>
              <a:rPr lang="ru-RU" dirty="0"/>
              <a:t>должны ...», </a:t>
            </a:r>
            <a:r>
              <a:rPr lang="ru-RU" dirty="0" smtClean="0"/>
              <a:t>«Вам нужно </a:t>
            </a:r>
            <a:r>
              <a:rPr lang="ru-RU" dirty="0"/>
              <a:t>...», </a:t>
            </a:r>
            <a:r>
              <a:rPr lang="ru-RU" dirty="0" smtClean="0"/>
              <a:t>«Вы </a:t>
            </a:r>
            <a:r>
              <a:rPr lang="ru-RU" dirty="0"/>
              <a:t>не должны </a:t>
            </a:r>
            <a:r>
              <a:rPr lang="ru-RU" dirty="0" smtClean="0"/>
              <a:t>...»</a:t>
            </a:r>
          </a:p>
          <a:p>
            <a:pPr marL="0" indent="0">
              <a:tabLst>
                <a:tab pos="0" algn="l"/>
              </a:tabLst>
              <a:defRPr/>
            </a:pPr>
            <a:endParaRPr lang="ru-RU" dirty="0"/>
          </a:p>
          <a:p>
            <a:pPr marL="0" indent="0">
              <a:tabLst>
                <a:tab pos="0" algn="l"/>
              </a:tabLst>
              <a:defRPr/>
            </a:pPr>
            <a:r>
              <a:rPr lang="ru-RU" dirty="0"/>
              <a:t>Вы узнаете это в </a:t>
            </a:r>
            <a:r>
              <a:rPr lang="ru-RU" dirty="0" smtClean="0"/>
              <a:t>этом себя?</a:t>
            </a:r>
            <a:endParaRPr lang="ru-RU" dirty="0"/>
          </a:p>
          <a:p>
            <a:pPr marL="0" indent="0">
              <a:tabLst>
                <a:tab pos="0" algn="l"/>
              </a:tabLst>
              <a:defRPr/>
            </a:pPr>
            <a:r>
              <a:rPr lang="ru-RU" dirty="0" smtClean="0"/>
              <a:t>Какие у Вас чрезмерные стандарты?</a:t>
            </a:r>
            <a:endParaRPr lang="en-US" dirty="0" smtClean="0"/>
          </a:p>
          <a:p>
            <a:pPr eaLnBrk="1" hangingPunct="1">
              <a:defRPr/>
            </a:pPr>
            <a:endParaRPr lang="en-US" altLang="de-DE" dirty="0" smtClean="0">
              <a:solidFill>
                <a:schemeClr val="tx2"/>
              </a:solidFill>
            </a:endParaRPr>
          </a:p>
          <a:p>
            <a:pPr lvl="3" eaLnBrk="1" hangingPunct="1">
              <a:buClr>
                <a:srgbClr val="8CADAE"/>
              </a:buClr>
              <a:buSzPct val="85000"/>
              <a:buFont typeface="Wingdings" panose="05000000000000000000" pitchFamily="2" charset="2"/>
              <a:buNone/>
              <a:defRPr/>
            </a:pPr>
            <a:endParaRPr lang="en-US" altLang="de-DE" dirty="0" smtClean="0"/>
          </a:p>
          <a:p>
            <a:pPr eaLnBrk="1" hangingPunct="1">
              <a:buClr>
                <a:srgbClr val="8CADAE"/>
              </a:buClr>
              <a:buFontTx/>
              <a:buChar char="o"/>
              <a:defRPr/>
            </a:pPr>
            <a:endParaRPr lang="en-US" altLang="de-DE" dirty="0" smtClean="0"/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Выражения «должен» 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pic>
        <p:nvPicPr>
          <p:cNvPr id="52229" name="Grafik 5" descr="Jacey O Samsel _No Title_04_06_20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652963"/>
            <a:ext cx="2987675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Rectangle 12"/>
          <p:cNvSpPr>
            <a:spLocks noChangeArrowheads="1"/>
          </p:cNvSpPr>
          <p:nvPr/>
        </p:nvSpPr>
        <p:spPr bwMode="auto">
          <a:xfrm>
            <a:off x="-63500" y="6681788"/>
            <a:ext cx="19094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(“</a:t>
            </a:r>
            <a:r>
              <a:rPr lang="en-US" altLang="de-DE" sz="800" b="0" i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Ohne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de-DE" sz="800" b="0" i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Titel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” by Jacey O </a:t>
            </a:r>
            <a:r>
              <a:rPr lang="en-US" altLang="de-DE" sz="800" b="0" i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Samsel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  <a:endParaRPr lang="en-US" altLang="de-DE" sz="800" b="0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769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12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707605"/>
              </p:ext>
            </p:extLst>
          </p:nvPr>
        </p:nvGraphicFramePr>
        <p:xfrm>
          <a:off x="76200" y="1627188"/>
          <a:ext cx="8991600" cy="3540125"/>
        </p:xfrm>
        <a:graphic>
          <a:graphicData uri="http://schemas.openxmlformats.org/drawingml/2006/table">
            <a:tbl>
              <a:tblPr/>
              <a:tblGrid>
                <a:gridCol w="3632200"/>
                <a:gridCol w="53594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Выражения «должен» </a:t>
                      </a:r>
                      <a:endParaRPr kumimoji="0" lang="en-US" sz="2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Более нейтральный подход</a:t>
                      </a:r>
                      <a:endParaRPr kumimoji="0" lang="en-US" sz="2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«В квартире всегда должна быть чистота и порядок». 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«Никто не может неприрывно держать квартиру в чистоте на протяжение всей жизни. Кроме того, слишком чистый дом может показаться холодным и «стирильным»».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de-DE" sz="1800" noProof="0" dirty="0" smtClean="0">
                          <a:solidFill>
                            <a:schemeClr val="tx1"/>
                          </a:solidFill>
                        </a:rPr>
                        <a:t>«Всегда нужно казаться умным».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«Каждому человеку свойственно ошибаться. И именно плавные границы и недостатки делают человека привлекательным». 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Выражения «должен» </a:t>
            </a:r>
            <a:endParaRPr lang="de-DE" altLang="de-DE" sz="2000" b="0" dirty="0" smtClean="0">
              <a:solidFill>
                <a:srgbClr val="D16349"/>
              </a:solidFill>
              <a:latin typeface="Verdana" panose="020B0604030504040204" pitchFamily="34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Более </a:t>
            </a: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реалистичная/полезная 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оценки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7717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12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051213"/>
              </p:ext>
            </p:extLst>
          </p:nvPr>
        </p:nvGraphicFramePr>
        <p:xfrm>
          <a:off x="76200" y="1627188"/>
          <a:ext cx="8991600" cy="3540125"/>
        </p:xfrm>
        <a:graphic>
          <a:graphicData uri="http://schemas.openxmlformats.org/drawingml/2006/table">
            <a:tbl>
              <a:tblPr/>
              <a:tblGrid>
                <a:gridCol w="3632200"/>
                <a:gridCol w="53594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Выражения «должен» </a:t>
                      </a:r>
                      <a:endParaRPr kumimoji="0" lang="en-US" sz="2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Более нейтральный подход</a:t>
                      </a:r>
                      <a:endParaRPr kumimoji="0" lang="en-US" sz="2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«В квартире всегда должна быть чистота и порядок». 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«Никто не может неприрывно держать квартиру в чистоте на протяжение всей жизни. Кроме того, слишком чистый дом может показаться холодным и «стирильным»».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de-DE" sz="1800" noProof="0" dirty="0" smtClean="0">
                          <a:solidFill>
                            <a:schemeClr val="tx1"/>
                          </a:solidFill>
                        </a:rPr>
                        <a:t>«Всегда нужно казаться умным».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«Каждому человеку свойственно ошибаться. И именно плавные границы и недостатки делают человека привлекательным». 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Выражения «должен» </a:t>
            </a:r>
            <a:endParaRPr lang="de-DE" altLang="de-DE" sz="2000" b="0" dirty="0" smtClean="0">
              <a:solidFill>
                <a:srgbClr val="D16349"/>
              </a:solidFill>
              <a:latin typeface="Verdana" panose="020B0604030504040204" pitchFamily="34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Более </a:t>
            </a: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реалистичная/полезная 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оценки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739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pPr marL="609600" indent="-609600" eaLnBrk="1" hangingPunct="1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de-DE" altLang="de-DE" dirty="0" smtClean="0">
                <a:ea typeface="+mn-ea"/>
                <a:cs typeface="Times New Roman" panose="02020603050405020304" pitchFamily="18" charset="0"/>
              </a:rPr>
              <a:t/>
            </a:r>
            <a:br>
              <a:rPr lang="de-DE" altLang="de-DE" dirty="0" smtClean="0">
                <a:ea typeface="+mn-ea"/>
                <a:cs typeface="Times New Roman" panose="02020603050405020304" pitchFamily="18" charset="0"/>
              </a:rPr>
            </a:br>
            <a:r>
              <a:rPr lang="ru-RU" altLang="de-DE" dirty="0" smtClean="0">
                <a:ea typeface="+mn-ea"/>
                <a:cs typeface="Times New Roman" panose="02020603050405020304" pitchFamily="18" charset="0"/>
              </a:rPr>
              <a:t>Больше </a:t>
            </a:r>
            <a:r>
              <a:rPr lang="ru-RU" altLang="de-DE" dirty="0">
                <a:ea typeface="+mn-ea"/>
                <a:cs typeface="Times New Roman" panose="02020603050405020304" pitchFamily="18" charset="0"/>
              </a:rPr>
              <a:t>примеров для </a:t>
            </a:r>
            <a:r>
              <a:rPr lang="ru-RU" altLang="de-DE" dirty="0" smtClean="0">
                <a:ea typeface="+mn-ea"/>
                <a:cs typeface="Times New Roman" panose="02020603050405020304" pitchFamily="18" charset="0"/>
              </a:rPr>
              <a:t>выражения «должен» </a:t>
            </a:r>
            <a:r>
              <a:rPr lang="ru-RU" altLang="de-DE" dirty="0">
                <a:ea typeface="+mn-ea"/>
                <a:cs typeface="Times New Roman" panose="02020603050405020304" pitchFamily="18" charset="0"/>
              </a:rPr>
              <a:t/>
            </a:r>
            <a:br>
              <a:rPr lang="ru-RU" altLang="de-DE" dirty="0">
                <a:ea typeface="+mn-ea"/>
                <a:cs typeface="Times New Roman" panose="02020603050405020304" pitchFamily="18" charset="0"/>
              </a:rPr>
            </a:br>
            <a:endParaRPr lang="en-US" altLang="de-DE" dirty="0"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28775"/>
            <a:ext cx="8351837" cy="4968875"/>
          </a:xfrm>
        </p:spPr>
        <p:txBody>
          <a:bodyPr/>
          <a:lstStyle/>
          <a:p>
            <a:pPr marL="342900" lvl="3" indent="-342900" eaLnBrk="1" hangingPunct="1">
              <a:buClr>
                <a:srgbClr val="8CADAE"/>
              </a:buClr>
              <a:buSzPct val="85000"/>
              <a:buFont typeface="Wingdings" panose="05000000000000000000" pitchFamily="2" charset="2"/>
              <a:buChar char="Ø"/>
              <a:tabLst>
                <a:tab pos="84138" algn="l"/>
              </a:tabLst>
            </a:pPr>
            <a:r>
              <a:rPr lang="ru-RU" altLang="de-DE" dirty="0">
                <a:ea typeface="Verdana" panose="020B0604030504040204" pitchFamily="34" charset="0"/>
                <a:cs typeface="Verdana" panose="020B0604030504040204" pitchFamily="34" charset="0"/>
              </a:rPr>
              <a:t>«Ты всегда должен выглядеть аккуратно».</a:t>
            </a:r>
          </a:p>
          <a:p>
            <a:pPr marL="342900" lvl="3" indent="-342900" eaLnBrk="1" hangingPunct="1">
              <a:buClr>
                <a:srgbClr val="8CADAE"/>
              </a:buClr>
              <a:buSzPct val="85000"/>
              <a:buFont typeface="Wingdings" panose="05000000000000000000" pitchFamily="2" charset="2"/>
              <a:buChar char="Ø"/>
              <a:tabLst>
                <a:tab pos="84138" algn="l"/>
              </a:tabLst>
            </a:pPr>
            <a:r>
              <a:rPr lang="ru-RU" altLang="de-DE" dirty="0">
                <a:ea typeface="Verdana" panose="020B0604030504040204" pitchFamily="34" charset="0"/>
                <a:cs typeface="Verdana" panose="020B0604030504040204" pitchFamily="34" charset="0"/>
              </a:rPr>
              <a:t>«Нужно всегда держать </a:t>
            </a:r>
            <a:r>
              <a:rPr lang="ru-RU" altLang="de-DE" dirty="0" smtClean="0">
                <a:ea typeface="Verdana" panose="020B0604030504040204" pitchFamily="34" charset="0"/>
                <a:cs typeface="Verdana" panose="020B0604030504040204" pitchFamily="34" charset="0"/>
              </a:rPr>
              <a:t>себя в руках и </a:t>
            </a:r>
            <a:r>
              <a:rPr lang="ru-RU" altLang="de-DE" dirty="0"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lang="ru-RU" altLang="de-DE" dirty="0" smtClean="0">
                <a:ea typeface="Verdana" panose="020B0604030504040204" pitchFamily="34" charset="0"/>
                <a:cs typeface="Verdana" panose="020B0604030504040204" pitchFamily="34" charset="0"/>
              </a:rPr>
              <a:t>показывать другим, как тебе плохо».</a:t>
            </a:r>
            <a:endParaRPr lang="ru-RU" altLang="de-DE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3" indent="-342900" eaLnBrk="1" hangingPunct="1">
              <a:buClr>
                <a:srgbClr val="8CADAE"/>
              </a:buClr>
              <a:buSzPct val="85000"/>
              <a:buFont typeface="Wingdings" panose="05000000000000000000" pitchFamily="2" charset="2"/>
              <a:buChar char="Ø"/>
              <a:tabLst>
                <a:tab pos="84138" algn="l"/>
              </a:tabLst>
            </a:pPr>
            <a:r>
              <a:rPr lang="ru-RU" altLang="de-DE" dirty="0">
                <a:ea typeface="Verdana" panose="020B0604030504040204" pitchFamily="34" charset="0"/>
                <a:cs typeface="Verdana" panose="020B0604030504040204" pitchFamily="34" charset="0"/>
              </a:rPr>
              <a:t>«Вы всегда должны выполнять свои задачи идеально».</a:t>
            </a:r>
            <a:endParaRPr lang="en-US" altLang="de-DE" sz="2400" dirty="0" smtClean="0"/>
          </a:p>
          <a:p>
            <a:pPr marL="609600" indent="-609600">
              <a:lnSpc>
                <a:spcPct val="80000"/>
              </a:lnSpc>
              <a:buClr>
                <a:srgbClr val="8CADAE"/>
              </a:buClr>
              <a:buFontTx/>
              <a:buNone/>
              <a:tabLst>
                <a:tab pos="84138" algn="l"/>
              </a:tabLst>
            </a:pPr>
            <a:endParaRPr lang="en-US" altLang="de-DE" sz="2400" dirty="0" smtClean="0"/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8326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609190"/>
              </p:ext>
            </p:extLst>
          </p:nvPr>
        </p:nvGraphicFramePr>
        <p:xfrm>
          <a:off x="101600" y="1558926"/>
          <a:ext cx="8928100" cy="4537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1861"/>
                <a:gridCol w="5976239"/>
              </a:tblGrid>
              <a:tr h="797051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Событие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683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5" dirty="0">
                          <a:latin typeface="Verdana"/>
                          <a:cs typeface="Verdana"/>
                        </a:rPr>
                        <a:t>Депрессивная оценка 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положительные/конструктивные</a:t>
                      </a:r>
                      <a:r>
                        <a:rPr sz="1600" b="1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оценки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72895">
                <a:tc>
                  <a:txBody>
                    <a:bodyPr/>
                    <a:lstStyle/>
                    <a:p>
                      <a:pPr marL="84455" marR="1289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Ваш друг не обратил  внимание на Вашу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новую 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прическу.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«Мой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друг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не считает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меня</a:t>
                      </a:r>
                      <a:r>
                        <a:rPr sz="1600" b="1" spc="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привлекательным»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b="1" spc="-10" dirty="0">
                          <a:latin typeface="Verdana"/>
                          <a:cs typeface="Verdana"/>
                        </a:rPr>
                        <a:t>???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7128">
                <a:tc>
                  <a:txBody>
                    <a:bodyPr/>
                    <a:lstStyle/>
                    <a:p>
                      <a:pPr marL="84455" marR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Во время вождения Ваш  новый автомобиль</a:t>
                      </a:r>
                      <a:r>
                        <a:rPr sz="16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издает  странные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звуки.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5137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«Меня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обманул продавец автомобиля.  Двигатель сломан и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его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ремонт оставит меня 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просто без</a:t>
                      </a:r>
                      <a:r>
                        <a:rPr sz="16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денег.»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b="1" spc="-10" dirty="0">
                          <a:latin typeface="Verdana"/>
                          <a:cs typeface="Verdana"/>
                        </a:rPr>
                        <a:t>???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0" y="72000"/>
            <a:ext cx="9144000" cy="611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920" algn="ctr">
              <a:lnSpc>
                <a:spcPct val="100000"/>
              </a:lnSpc>
            </a:pPr>
            <a:r>
              <a:rPr sz="1800" spc="-5" dirty="0" err="1" smtClean="0">
                <a:solidFill>
                  <a:srgbClr val="D16248"/>
                </a:solidFill>
                <a:latin typeface="Verdana"/>
                <a:cs typeface="Verdana"/>
              </a:rPr>
              <a:t>Мышление</a:t>
            </a:r>
            <a:r>
              <a:rPr sz="1800" spc="-5" dirty="0" smtClean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«Все или</a:t>
            </a:r>
            <a:r>
              <a:rPr sz="1800" spc="-6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ничего»/Катастрофизация</a:t>
            </a:r>
            <a:endParaRPr sz="1800" dirty="0"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440"/>
              </a:spcBef>
            </a:pP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Какая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оценка </a:t>
            </a: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была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бы более реалистична и</a:t>
            </a:r>
            <a:r>
              <a:rPr sz="1800" spc="-12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полезна?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9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0" y="980728"/>
            <a:ext cx="925195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altLang="de-DE" sz="1600" dirty="0">
                <a:latin typeface="+mn-lt"/>
              </a:rPr>
              <a:t>Люди с депрессивными симптомами часто</a:t>
            </a:r>
            <a:r>
              <a:rPr lang="en-US" altLang="de-DE" sz="1600" dirty="0">
                <a:latin typeface="+mn-lt"/>
              </a:rPr>
              <a:t> c</a:t>
            </a:r>
            <a:r>
              <a:rPr lang="ru-RU" altLang="de-DE" sz="1600" dirty="0">
                <a:latin typeface="+mn-lt"/>
              </a:rPr>
              <a:t>клоны к представлению негативного результата повседневных ситуаций и к </a:t>
            </a:r>
            <a:r>
              <a:rPr lang="ru-RU" altLang="de-DE" sz="1600" dirty="0" err="1">
                <a:latin typeface="+mn-lt"/>
              </a:rPr>
              <a:t>катастрофизации</a:t>
            </a:r>
            <a:r>
              <a:rPr lang="ru-RU" altLang="de-DE" sz="1600" dirty="0">
                <a:latin typeface="+mn-lt"/>
              </a:rPr>
              <a:t> незначительных негативных событий. </a:t>
            </a:r>
            <a:endParaRPr lang="en-US" altLang="de-DE" sz="1600" dirty="0">
              <a:latin typeface="+mn-lt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2874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997515"/>
              </p:ext>
            </p:extLst>
          </p:nvPr>
        </p:nvGraphicFramePr>
        <p:xfrm>
          <a:off x="101600" y="1558926"/>
          <a:ext cx="8928100" cy="4537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1861"/>
                <a:gridCol w="5976239"/>
              </a:tblGrid>
              <a:tr h="797051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Событие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683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5" dirty="0">
                          <a:latin typeface="Verdana"/>
                          <a:cs typeface="Verdana"/>
                        </a:rPr>
                        <a:t>Депрессивная оценка 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положительные/конструктивные</a:t>
                      </a:r>
                      <a:r>
                        <a:rPr sz="1600" b="1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оценки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72895">
                <a:tc>
                  <a:txBody>
                    <a:bodyPr/>
                    <a:lstStyle/>
                    <a:p>
                      <a:pPr marL="84455" marR="1289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Ваш друг не обратил  внимание на Вашу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новую 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прическу.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«Мой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друг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не считает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меня</a:t>
                      </a:r>
                      <a:r>
                        <a:rPr sz="1600" b="1" spc="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привлекательным»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85725" marR="179705">
                        <a:lnSpc>
                          <a:spcPct val="100000"/>
                        </a:lnSpc>
                        <a:spcBef>
                          <a:spcPts val="400"/>
                        </a:spcBef>
                        <a:tabLst>
                          <a:tab pos="4276725" algn="l"/>
                        </a:tabLst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«Мой друг наверное чем-то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озабочен 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весь в своих 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мыслях.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Я мог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бы сказать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ему</a:t>
                      </a:r>
                      <a:r>
                        <a:rPr sz="1600" spc="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своей	новой 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прическе, чтобы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посмотреть на его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реакцию,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прежде 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чем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я делать негативные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выводы.»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7128">
                <a:tc>
                  <a:txBody>
                    <a:bodyPr/>
                    <a:lstStyle/>
                    <a:p>
                      <a:pPr marL="84455" marR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Во время вождения Ваш  новый автомобиль</a:t>
                      </a:r>
                      <a:r>
                        <a:rPr sz="16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издает  странные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звуки.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5137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Verdana"/>
                          <a:cs typeface="Verdana"/>
                        </a:rPr>
                        <a:t>«Меня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обманул продавец автомобиля.  Двигатель сломан и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его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ремонт оставит меня  </a:t>
                      </a:r>
                      <a:r>
                        <a:rPr sz="1600" b="1" dirty="0">
                          <a:latin typeface="Verdana"/>
                          <a:cs typeface="Verdana"/>
                        </a:rPr>
                        <a:t>просто без</a:t>
                      </a:r>
                      <a:r>
                        <a:rPr sz="16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5" dirty="0">
                          <a:latin typeface="Verdana"/>
                          <a:cs typeface="Verdana"/>
                        </a:rPr>
                        <a:t>денег.»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  <a:p>
                      <a:pPr marL="85725" marR="230504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«Успокойтесь!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Убедитесь,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действительно ли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машина 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издает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звук при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езде.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При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необходимости  остановитесь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вызовите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службу буксировки.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Может  ремонт не обойдется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очень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дорого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и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в любом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случае 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на новый автомобиль имеется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страховка.»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762" y="6172200"/>
            <a:ext cx="2433637" cy="474980"/>
          </a:xfrm>
          <a:custGeom>
            <a:avLst/>
            <a:gdLst/>
            <a:ahLst/>
            <a:cxnLst/>
            <a:rect l="l" t="t" r="r" b="b"/>
            <a:pathLst>
              <a:path w="2195830" h="474979">
                <a:moveTo>
                  <a:pt x="0" y="474662"/>
                </a:moveTo>
                <a:lnTo>
                  <a:pt x="2195576" y="474662"/>
                </a:lnTo>
                <a:lnTo>
                  <a:pt x="2195576" y="0"/>
                </a:lnTo>
                <a:lnTo>
                  <a:pt x="0" y="0"/>
                </a:lnTo>
                <a:lnTo>
                  <a:pt x="0" y="47466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501" y="6278562"/>
            <a:ext cx="336550" cy="34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962" y="6386488"/>
            <a:ext cx="197643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i="1" spc="-5" dirty="0">
                <a:latin typeface="Wingdings"/>
                <a:cs typeface="Wingdings"/>
              </a:rPr>
              <a:t>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lang="de-DE" sz="1200" i="1" spc="-5" dirty="0" smtClean="0">
                <a:latin typeface="Times New Roman"/>
                <a:cs typeface="Times New Roman"/>
              </a:rPr>
              <a:t> </a:t>
            </a:r>
            <a:r>
              <a:rPr sz="1200" i="1" spc="-5" dirty="0" err="1" smtClean="0">
                <a:latin typeface="Verdana"/>
                <a:cs typeface="Verdana"/>
              </a:rPr>
              <a:t>Рабочий</a:t>
            </a:r>
            <a:r>
              <a:rPr sz="1200" i="1" spc="-5" dirty="0" smtClean="0">
                <a:latin typeface="Verdana"/>
                <a:cs typeface="Verdana"/>
              </a:rPr>
              <a:t> </a:t>
            </a:r>
            <a:r>
              <a:rPr sz="1200" i="1" spc="-5" dirty="0" err="1">
                <a:latin typeface="Verdana"/>
                <a:cs typeface="Verdana"/>
              </a:rPr>
              <a:t>лист</a:t>
            </a:r>
            <a:r>
              <a:rPr sz="1200" i="1" spc="70" dirty="0">
                <a:latin typeface="Verdana"/>
                <a:cs typeface="Verdana"/>
              </a:rPr>
              <a:t> </a:t>
            </a:r>
            <a:r>
              <a:rPr sz="1200" dirty="0" smtClean="0">
                <a:latin typeface="Verdana"/>
                <a:cs typeface="Verdana"/>
              </a:rPr>
              <a:t>9</a:t>
            </a:r>
            <a:r>
              <a:rPr lang="de-DE" sz="1200" smtClean="0">
                <a:latin typeface="Verdana"/>
                <a:cs typeface="Verdana"/>
              </a:rPr>
              <a:t>.1</a:t>
            </a:r>
            <a:r>
              <a:rPr lang="de-DE" sz="1200" dirty="0">
                <a:latin typeface="Verdana"/>
                <a:cs typeface="Verdana"/>
              </a:rPr>
              <a:t>b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29980" y="6677000"/>
            <a:ext cx="4095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9.2</a:t>
            </a:r>
            <a:r>
              <a:rPr lang="ru-RU"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5</a:t>
            </a:r>
            <a:endParaRPr sz="12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0" y="980728"/>
            <a:ext cx="925195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altLang="de-DE" sz="1600" dirty="0">
                <a:latin typeface="+mn-lt"/>
              </a:rPr>
              <a:t>Люди с депрессивными симптомами часто</a:t>
            </a:r>
            <a:r>
              <a:rPr lang="en-US" altLang="de-DE" sz="1600" dirty="0">
                <a:latin typeface="+mn-lt"/>
              </a:rPr>
              <a:t> c</a:t>
            </a:r>
            <a:r>
              <a:rPr lang="ru-RU" altLang="de-DE" sz="1600" dirty="0">
                <a:latin typeface="+mn-lt"/>
              </a:rPr>
              <a:t>клоны к представлению негативного результата повседневных ситуаций и к </a:t>
            </a:r>
            <a:r>
              <a:rPr lang="ru-RU" altLang="de-DE" sz="1600" dirty="0" err="1">
                <a:latin typeface="+mn-lt"/>
              </a:rPr>
              <a:t>катастрофизации</a:t>
            </a:r>
            <a:r>
              <a:rPr lang="ru-RU" altLang="de-DE" sz="1600" dirty="0">
                <a:latin typeface="+mn-lt"/>
              </a:rPr>
              <a:t> незначительных негативных событий. </a:t>
            </a:r>
            <a:endParaRPr lang="en-US" altLang="de-DE" sz="1600" dirty="0">
              <a:latin typeface="+mn-lt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0" y="72000"/>
            <a:ext cx="9144000" cy="611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920" algn="ctr">
              <a:lnSpc>
                <a:spcPct val="100000"/>
              </a:lnSpc>
            </a:pPr>
            <a:r>
              <a:rPr sz="1800" spc="-5" dirty="0" err="1" smtClean="0">
                <a:solidFill>
                  <a:srgbClr val="D16248"/>
                </a:solidFill>
                <a:latin typeface="Verdana"/>
                <a:cs typeface="Verdana"/>
              </a:rPr>
              <a:t>Мышление</a:t>
            </a:r>
            <a:r>
              <a:rPr sz="1800" spc="-5" dirty="0" smtClean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«Все или</a:t>
            </a:r>
            <a:r>
              <a:rPr sz="1800" spc="-6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ничего»/Катастрофизация</a:t>
            </a:r>
            <a:endParaRPr sz="1800" dirty="0"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440"/>
              </a:spcBef>
            </a:pP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Какая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оценка </a:t>
            </a: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была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бы более реалистична и</a:t>
            </a:r>
            <a:r>
              <a:rPr sz="1800" spc="-12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полезна?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1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8682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50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453348"/>
              </p:ext>
            </p:extLst>
          </p:nvPr>
        </p:nvGraphicFramePr>
        <p:xfrm>
          <a:off x="76199" y="2133600"/>
          <a:ext cx="8991601" cy="3799440"/>
        </p:xfrm>
        <a:graphic>
          <a:graphicData uri="http://schemas.openxmlformats.org/drawingml/2006/table">
            <a:tbl>
              <a:tblPr/>
              <a:tblGrid>
                <a:gridCol w="3343275"/>
                <a:gridCol w="5648326"/>
              </a:tblGrid>
              <a:tr h="7207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Событие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Депрессивная оценка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Положительная/конструктивная оценка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19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Вам говорят, что Вы хорошо выглядите!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«Человек нечестен и только льстит мне»; «Ну, было темно ...»</a:t>
                      </a:r>
                      <a:endParaRPr kumimoji="0" lang="de-DE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ru-RU" altLang="de-D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</a:rPr>
                        <a:t>???</a:t>
                      </a: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«Приятно, что меня замечают!» «Какой приятный комплимент!»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806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Вам говорят, что Вы выглядите плохо!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«Я зол...» 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</a:rPr>
                        <a:t>???</a:t>
                      </a:r>
                      <a:r>
                        <a:rPr kumimoji="0" lang="ru-RU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«У меня усталый вид, потому что я плохо спал». «Другой человек может беспокоиться обо мне; Я не должен был излишне анализировать этот комментарий.»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57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1143000"/>
          </a:xfrm>
          <a:noFill/>
        </p:spPr>
        <p:txBody>
          <a:bodyPr anchor="ctr"/>
          <a:lstStyle/>
          <a:p>
            <a:pPr marL="838200" indent="-838200" algn="l" eaLnBrk="1" hangingPunct="1"/>
            <a:r>
              <a:rPr lang="de-DE" altLang="de-DE" sz="1000" smtClean="0"/>
              <a:t/>
            </a:r>
            <a:br>
              <a:rPr lang="de-DE" altLang="de-DE" sz="1000" smtClean="0"/>
            </a:br>
            <a:endParaRPr lang="de-DE" altLang="de-DE" smtClean="0"/>
          </a:p>
        </p:txBody>
      </p: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07504" y="1052736"/>
            <a:ext cx="9036496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de-DE" b="0" dirty="0">
                <a:solidFill>
                  <a:srgbClr val="000000"/>
                </a:solidFill>
                <a:latin typeface="Verdana"/>
              </a:rPr>
              <a:t>Для людей с депрессивными симптомами характерно отрицать и отвергать похвалу от других, и в то же время уделять повышенное внимание отрицательной обратной связи.</a:t>
            </a:r>
            <a:endParaRPr lang="en-US" altLang="de-DE" dirty="0" smtClean="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6580" name="Rectangle 24"/>
          <p:cNvSpPr>
            <a:spLocks noChangeArrowheads="1"/>
          </p:cNvSpPr>
          <p:nvPr/>
        </p:nvSpPr>
        <p:spPr bwMode="auto">
          <a:xfrm>
            <a:off x="0" y="-1563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b="0" dirty="0">
                <a:solidFill>
                  <a:srgbClr val="D16349"/>
                </a:solidFill>
                <a:latin typeface="Verdana" panose="020B0604030504040204" pitchFamily="34" charset="0"/>
              </a:rPr>
              <a:t>Отрицания положительного отзыва, но некритического принятия негативного отзыва! Какая оценка была бы более реалистична и полезна?</a:t>
            </a:r>
            <a:endParaRPr lang="en-US" altLang="de-DE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9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335"/>
              </a:lnSpc>
            </a:pPr>
            <a:r>
              <a:rPr lang="de-DE" dirty="0" smtClean="0"/>
              <a:t>9.</a:t>
            </a:r>
            <a:fld id="{81D60167-4931-47E6-BA6A-407CBD079E47}" type="slidenum">
              <a:rPr lang="de-DE" smtClean="0"/>
              <a:pPr marL="12700">
                <a:lnSpc>
                  <a:spcPts val="1335"/>
                </a:lnSpc>
              </a:pPr>
              <a:t>26</a:t>
            </a:fld>
            <a:endParaRPr lang="de-DE" dirty="0"/>
          </a:p>
        </p:txBody>
      </p:sp>
      <p:sp>
        <p:nvSpPr>
          <p:cNvPr id="10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2915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50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975043"/>
              </p:ext>
            </p:extLst>
          </p:nvPr>
        </p:nvGraphicFramePr>
        <p:xfrm>
          <a:off x="76200" y="2133600"/>
          <a:ext cx="8991600" cy="3799440"/>
        </p:xfrm>
        <a:graphic>
          <a:graphicData uri="http://schemas.openxmlformats.org/drawingml/2006/table">
            <a:tbl>
              <a:tblPr/>
              <a:tblGrid>
                <a:gridCol w="3343275"/>
                <a:gridCol w="5648325"/>
              </a:tblGrid>
              <a:tr h="7207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Событие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Депрессивная оценка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Положительная/конструктивная оценка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19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Вам говорят, что Вы хорошо выглядите!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«Человек нечестен и только льстит мне»; «Ну, было темно ...»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«Приятно, что меня замечают!» «Какой приятный комплимент!»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806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Вам говорят, что Вы выглядите плохо!</a:t>
                      </a:r>
                      <a:endParaRPr kumimoji="0" lang="en-US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«Я зол...» 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«У меня усталый вид, потому что я плохо спал». «Другой человек может беспокоиться обо мне; Я не должен был излишне анализировать этот комментарий.»</a:t>
                      </a:r>
                      <a:endParaRPr kumimoji="0" lang="de-DE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57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1143000"/>
          </a:xfrm>
          <a:noFill/>
        </p:spPr>
        <p:txBody>
          <a:bodyPr anchor="ctr"/>
          <a:lstStyle/>
          <a:p>
            <a:pPr marL="838200" indent="-838200" algn="l" eaLnBrk="1" hangingPunct="1"/>
            <a:r>
              <a:rPr lang="de-DE" altLang="de-DE" sz="1000" smtClean="0"/>
              <a:t/>
            </a:r>
            <a:br>
              <a:rPr lang="de-DE" altLang="de-DE" sz="1000" smtClean="0"/>
            </a:br>
            <a:endParaRPr lang="de-DE" altLang="de-DE" smtClean="0"/>
          </a:p>
        </p:txBody>
      </p: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07504" y="1052736"/>
            <a:ext cx="9036496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de-DE" b="0" dirty="0">
                <a:solidFill>
                  <a:srgbClr val="000000"/>
                </a:solidFill>
                <a:latin typeface="Verdana"/>
              </a:rPr>
              <a:t>Для людей с депрессивными симптомами характерно отрицать и отвергать похвалу от других, и в то же время уделять повышенное внимание отрицательной обратной связи.</a:t>
            </a:r>
            <a:endParaRPr lang="en-US" altLang="de-DE" dirty="0" smtClean="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335"/>
              </a:lnSpc>
            </a:pPr>
            <a:r>
              <a:rPr lang="de-DE" dirty="0" smtClean="0"/>
              <a:t>9.</a:t>
            </a:r>
            <a:fld id="{81D60167-4931-47E6-BA6A-407CBD079E47}" type="slidenum">
              <a:rPr lang="de-DE" smtClean="0"/>
              <a:pPr marL="12700">
                <a:lnSpc>
                  <a:spcPts val="1335"/>
                </a:lnSpc>
              </a:pPr>
              <a:t>27</a:t>
            </a:fld>
            <a:endParaRPr lang="de-DE" dirty="0"/>
          </a:p>
        </p:txBody>
      </p: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0" y="6167446"/>
            <a:ext cx="2514601" cy="758826"/>
            <a:chOff x="0" y="3957"/>
            <a:chExt cx="1584" cy="478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58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 b="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13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1"/>
            <p:cNvSpPr txBox="1">
              <a:spLocks noChangeArrowheads="1"/>
            </p:cNvSpPr>
            <p:nvPr/>
          </p:nvSpPr>
          <p:spPr bwMode="auto">
            <a:xfrm>
              <a:off x="160" y="4008"/>
              <a:ext cx="1424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400" b="0" dirty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  </a:t>
              </a: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</a:t>
              </a: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</a:rPr>
                <a:t> </a:t>
              </a:r>
              <a:r>
                <a:rPr lang="ru-RU" altLang="de-DE" sz="1200" b="0" i="1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Рабочий лист 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9.1</a:t>
              </a:r>
              <a:r>
                <a:rPr lang="de-DE" altLang="de-DE" sz="1200" b="0" dirty="0">
                  <a:latin typeface="Verdana"/>
                  <a:cs typeface="Verdana"/>
                </a:rPr>
                <a:t>b</a:t>
              </a:r>
              <a:endParaRPr lang="az-Cyrl-AZ" sz="1200" b="0" dirty="0">
                <a:latin typeface="Verdana"/>
                <a:cs typeface="Verdan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 sz="1200" b="0" dirty="0">
                <a:solidFill>
                  <a:srgbClr val="000000"/>
                </a:solidFill>
                <a:latin typeface="Verdana" panose="020B0604030504040204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</a:rPr>
                <a:t>     </a:t>
              </a:r>
            </a:p>
          </p:txBody>
        </p:sp>
      </p:grp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0" y="-1563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b="0" dirty="0">
                <a:solidFill>
                  <a:srgbClr val="D16349"/>
                </a:solidFill>
                <a:latin typeface="Verdana" panose="020B0604030504040204" pitchFamily="34" charset="0"/>
              </a:rPr>
              <a:t>Отрицания положительного отзыва, но некритического принятия негативного отзыва! Какая оценка была бы более реалистична и полезна?</a:t>
            </a:r>
            <a:endParaRPr lang="en-US" altLang="de-DE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6527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627188"/>
            <a:ext cx="5943600" cy="4525962"/>
          </a:xfrm>
        </p:spPr>
        <p:txBody>
          <a:bodyPr/>
          <a:lstStyle/>
          <a:p>
            <a:pPr marL="0" indent="0">
              <a:defRPr/>
            </a:pPr>
            <a:r>
              <a:rPr lang="ru-RU" dirty="0"/>
              <a:t>Внимательно относитесь к критике и </a:t>
            </a:r>
            <a:r>
              <a:rPr lang="ru-RU" dirty="0" smtClean="0"/>
              <a:t>рассматрите все возможные аспекты критики.</a:t>
            </a:r>
            <a:endParaRPr lang="ru-RU" dirty="0"/>
          </a:p>
          <a:p>
            <a:pPr marL="0" indent="0">
              <a:defRPr/>
            </a:pPr>
            <a:endParaRPr lang="ru-RU" dirty="0"/>
          </a:p>
          <a:p>
            <a:pPr marL="0" indent="0">
              <a:defRPr/>
            </a:pPr>
            <a:r>
              <a:rPr lang="ru-RU" dirty="0"/>
              <a:t>Не </a:t>
            </a:r>
            <a:r>
              <a:rPr lang="ru-RU" dirty="0" smtClean="0"/>
              <a:t>делайте преувеличенное </a:t>
            </a:r>
            <a:r>
              <a:rPr lang="ru-RU" dirty="0"/>
              <a:t>обобщение:</a:t>
            </a:r>
          </a:p>
          <a:p>
            <a:pPr marL="0" indent="0">
              <a:defRPr/>
            </a:pPr>
            <a:r>
              <a:rPr lang="ru-RU" dirty="0"/>
              <a:t>«Речь идет о </a:t>
            </a:r>
            <a:r>
              <a:rPr lang="ru-RU" dirty="0" smtClean="0"/>
              <a:t>моем конкретном </a:t>
            </a:r>
            <a:r>
              <a:rPr lang="ru-RU" dirty="0"/>
              <a:t>поведении </a:t>
            </a:r>
            <a:r>
              <a:rPr lang="ru-RU" dirty="0" smtClean="0"/>
              <a:t>-</a:t>
            </a:r>
            <a:endParaRPr lang="ru-RU" dirty="0"/>
          </a:p>
          <a:p>
            <a:pPr marL="0" indent="0">
              <a:defRPr/>
            </a:pPr>
            <a:r>
              <a:rPr lang="ru-RU" dirty="0"/>
              <a:t>А </a:t>
            </a:r>
            <a:r>
              <a:rPr lang="ru-RU" dirty="0" smtClean="0"/>
              <a:t>не обо мне, </a:t>
            </a:r>
            <a:r>
              <a:rPr lang="ru-RU" dirty="0"/>
              <a:t>как </a:t>
            </a:r>
            <a:r>
              <a:rPr lang="ru-RU" dirty="0" smtClean="0"/>
              <a:t>человеке!»</a:t>
            </a:r>
            <a:endParaRPr lang="ru-RU" dirty="0"/>
          </a:p>
          <a:p>
            <a:pPr marL="0" indent="0">
              <a:defRPr/>
            </a:pPr>
            <a:endParaRPr lang="ru-RU" dirty="0"/>
          </a:p>
          <a:p>
            <a:pPr marL="0" indent="0">
              <a:defRPr/>
            </a:pPr>
            <a:r>
              <a:rPr lang="ru-RU" dirty="0" smtClean="0"/>
              <a:t>Рассматривать критику положительно</a:t>
            </a:r>
            <a:r>
              <a:rPr lang="ru-RU" dirty="0"/>
              <a:t>:</a:t>
            </a:r>
          </a:p>
          <a:p>
            <a:pPr marL="0" indent="0">
              <a:defRPr/>
            </a:pPr>
            <a:r>
              <a:rPr lang="ru-RU" dirty="0" smtClean="0"/>
              <a:t>«Какой вывод я могу извлечь для себя?»</a:t>
            </a:r>
            <a:endParaRPr lang="en-US" dirty="0"/>
          </a:p>
        </p:txBody>
      </p:sp>
      <p:sp>
        <p:nvSpPr>
          <p:cNvPr id="68611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Как я могу улучшить свою реакцию 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на критику?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-26616" y="6669940"/>
            <a:ext cx="52466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ko-KR" sz="800" i="1" dirty="0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(“Nathan Setting The Tone For The Exam” by </a:t>
            </a:r>
            <a:r>
              <a:rPr lang="en-GB" altLang="ko-KR" sz="800" i="1" dirty="0" err="1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rileyroxx</a:t>
            </a:r>
            <a:r>
              <a:rPr lang="en-GB" altLang="ko-KR" sz="800" i="1" dirty="0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)</a:t>
            </a:r>
            <a:endParaRPr lang="en-GB" altLang="ko-KR" sz="800" i="1" dirty="0">
              <a:solidFill>
                <a:srgbClr val="000000"/>
              </a:solidFill>
              <a:ea typeface="굴림" charset="-127"/>
              <a:cs typeface="Times New Roman" panose="02020603050405020304" pitchFamily="18" charset="0"/>
            </a:endParaRPr>
          </a:p>
        </p:txBody>
      </p:sp>
      <p:pic>
        <p:nvPicPr>
          <p:cNvPr id="68614" name="Picture 7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1" r="10851"/>
          <a:stretch>
            <a:fillRect/>
          </a:stretch>
        </p:blipFill>
        <p:spPr bwMode="auto">
          <a:xfrm>
            <a:off x="6624638" y="1362075"/>
            <a:ext cx="2268537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4503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3"/>
          <p:cNvSpPr txBox="1">
            <a:spLocks noChangeArrowheads="1"/>
          </p:cNvSpPr>
          <p:nvPr/>
        </p:nvSpPr>
        <p:spPr bwMode="auto">
          <a:xfrm>
            <a:off x="4048125" y="5205413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de-DE" sz="4400">
              <a:solidFill>
                <a:srgbClr val="646B86"/>
              </a:solidFill>
              <a:latin typeface="Verdana" panose="020B0604030504040204" pitchFamily="34" charset="0"/>
            </a:endParaRPr>
          </a:p>
        </p:txBody>
      </p:sp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2679700" y="4773613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de-DE" sz="4400">
              <a:solidFill>
                <a:srgbClr val="646B86"/>
              </a:solidFill>
              <a:latin typeface="Verdana" panose="020B0604030504040204" pitchFamily="34" charset="0"/>
            </a:endParaRPr>
          </a:p>
        </p:txBody>
      </p:sp>
      <p:sp>
        <p:nvSpPr>
          <p:cNvPr id="70660" name="Rectangle 6"/>
          <p:cNvSpPr>
            <a:spLocks noChangeArrowheads="1"/>
          </p:cNvSpPr>
          <p:nvPr/>
        </p:nvSpPr>
        <p:spPr bwMode="auto">
          <a:xfrm>
            <a:off x="442913" y="1341438"/>
            <a:ext cx="5713263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355600" indent="-355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812800" indent="-355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1270000" indent="-355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1727200" indent="-355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2184400" indent="-355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Font typeface="Wingdings" panose="05000000000000000000" pitchFamily="2" charset="2"/>
              <a:buChar char="Ø"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Помните, что люди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хотят сделать Вам приятное,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когда они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Вас хвалят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- это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равносильно подароку!</a:t>
            </a:r>
            <a:endParaRPr lang="ru-RU" altLang="de-DE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Font typeface="Wingdings" panose="05000000000000000000" pitchFamily="2" charset="2"/>
              <a:buChar char="Ø"/>
            </a:pPr>
            <a:endParaRPr lang="ru-RU" altLang="de-DE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Font typeface="Wingdings" panose="05000000000000000000" pitchFamily="2" charset="2"/>
              <a:buChar char="Ø"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Если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Вы обесцениваете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похвалу («О, это неправда!»), Вы отвергаете настоящее.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Font typeface="Wingdings" panose="05000000000000000000" pitchFamily="2" charset="2"/>
              <a:buChar char="Ø"/>
            </a:pPr>
            <a:endParaRPr lang="ru-RU" altLang="de-DE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Font typeface="Wingdings" panose="05000000000000000000" pitchFamily="2" charset="2"/>
              <a:buChar char="Ø"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Поэтому: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порадуйтесь и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благодарите человека!</a:t>
            </a:r>
            <a:endParaRPr lang="en-US" altLang="de-DE" b="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</a:pPr>
            <a:endParaRPr lang="en-US" altLang="de-DE" sz="20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</a:pPr>
            <a:endParaRPr lang="en-US" altLang="de-DE" sz="20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</a:pPr>
            <a:endParaRPr lang="en-US" altLang="de-DE" sz="2000" dirty="0" smtClean="0">
              <a:solidFill>
                <a:srgbClr val="000000"/>
              </a:solidFill>
            </a:endParaRPr>
          </a:p>
          <a:p>
            <a:pPr lvl="4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</a:pPr>
            <a:endParaRPr lang="en-US" altLang="de-DE" sz="2000" dirty="0" smtClean="0">
              <a:solidFill>
                <a:srgbClr val="000000"/>
              </a:solidFill>
            </a:endParaRPr>
          </a:p>
          <a:p>
            <a:pPr lvl="4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</a:pPr>
            <a:endParaRPr lang="en-US" altLang="de-DE" sz="2000" dirty="0">
              <a:solidFill>
                <a:srgbClr val="000000"/>
              </a:solidFill>
            </a:endParaRPr>
          </a:p>
        </p:txBody>
      </p:sp>
      <p:sp>
        <p:nvSpPr>
          <p:cNvPr id="70661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Как </a:t>
            </a: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я могу стать 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лучше </a:t>
            </a: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приняв похвалу?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pic>
        <p:nvPicPr>
          <p:cNvPr id="706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3"/>
          <a:stretch>
            <a:fillRect/>
          </a:stretch>
        </p:blipFill>
        <p:spPr bwMode="auto">
          <a:xfrm>
            <a:off x="6037263" y="1355725"/>
            <a:ext cx="2855912" cy="149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-11462" y="6669360"/>
            <a:ext cx="285527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800" i="1" dirty="0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("</a:t>
            </a:r>
            <a:r>
              <a:rPr lang="en-US" altLang="ko-KR" sz="800" i="1" dirty="0" err="1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Artomatic</a:t>
            </a:r>
            <a:r>
              <a:rPr lang="en-US" altLang="ko-KR" sz="800" i="1" dirty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 2009 </a:t>
            </a:r>
            <a:r>
              <a:rPr lang="en-US" altLang="ko-KR" sz="800" i="1" dirty="0" err="1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Ramune's</a:t>
            </a:r>
            <a:r>
              <a:rPr lang="en-US" altLang="ko-KR" sz="800" i="1" dirty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 Candy" </a:t>
            </a:r>
            <a:r>
              <a:rPr lang="en-US" altLang="ko-KR" sz="800" i="1" dirty="0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by</a:t>
            </a:r>
            <a:r>
              <a:rPr lang="de-DE" altLang="ko-KR" sz="800" dirty="0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 </a:t>
            </a:r>
            <a:r>
              <a:rPr lang="en-US" altLang="ko-KR" sz="800" i="1" dirty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Mr. T in </a:t>
            </a:r>
            <a:r>
              <a:rPr lang="en-US" altLang="ko-KR" sz="800" i="1" dirty="0" smtClean="0">
                <a:solidFill>
                  <a:srgbClr val="000000"/>
                </a:solidFill>
                <a:ea typeface="굴림" charset="-127"/>
                <a:cs typeface="Times New Roman" panose="02020603050405020304" pitchFamily="18" charset="0"/>
              </a:rPr>
              <a:t>DC)</a:t>
            </a:r>
            <a:endParaRPr lang="de-DE" altLang="ko-KR" sz="800" i="1" dirty="0">
              <a:solidFill>
                <a:srgbClr val="000000"/>
              </a:solidFill>
              <a:ea typeface="굴림" charset="-127"/>
              <a:cs typeface="Times New Roman" panose="02020603050405020304" pitchFamily="18" charset="0"/>
            </a:endParaRPr>
          </a:p>
        </p:txBody>
      </p:sp>
      <p:sp>
        <p:nvSpPr>
          <p:cNvPr id="13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0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118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7" name="Text Box 5"/>
          <p:cNvSpPr txBox="1">
            <a:spLocks noChangeArrowheads="1"/>
          </p:cNvSpPr>
          <p:nvPr/>
        </p:nvSpPr>
        <p:spPr bwMode="auto">
          <a:xfrm>
            <a:off x="468313" y="1846263"/>
            <a:ext cx="4813300" cy="307007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</a:defRPr>
            </a:lvl1pPr>
            <a:lvl2pPr marL="801688">
              <a:defRPr>
                <a:solidFill>
                  <a:schemeClr val="tx1"/>
                </a:solidFill>
                <a:latin typeface="Arial" charset="0"/>
              </a:defRPr>
            </a:lvl2pPr>
            <a:lvl3pPr marL="981075"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56500" indent="-256500" fontAlgn="base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Многие люди с симптомами психического заболевания сообщают о бесконечных «размышлениях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marL="256500" indent="-256500" fontAlgn="base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pitchFamily="2" charset="2"/>
              <a:buChar char="Ø"/>
              <a:defRPr/>
            </a:pPr>
            <a:endParaRPr lang="ru-RU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marL="256500" indent="-256500" fontAlgn="base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pitchFamily="2" charset="2"/>
              <a:buChar char="Ø"/>
              <a:defRPr/>
            </a:pPr>
            <a:r>
              <a:rPr lang="ru-RU" b="1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Испытывали ли </a:t>
            </a:r>
            <a:r>
              <a:rPr lang="ru-RU" b="1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Вы </a:t>
            </a:r>
            <a:r>
              <a:rPr lang="ru-RU" b="1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это тоже?</a:t>
            </a:r>
          </a:p>
          <a:p>
            <a:pPr marL="256500" indent="-256500" fontAlgn="base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pitchFamily="2" charset="2"/>
              <a:buChar char="Ø"/>
              <a:defRPr/>
            </a:pPr>
            <a:endParaRPr lang="ru-RU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marL="256500" indent="-256500" fontAlgn="base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pitchFamily="2" charset="2"/>
              <a:buChar char="Ø"/>
              <a:defRPr/>
            </a:pP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О чем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Вы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размышляете?</a:t>
            </a:r>
            <a:endParaRPr lang="en-US" sz="1650" b="1" dirty="0" smtClean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None/>
              <a:defRPr/>
            </a:pPr>
            <a:endParaRPr lang="en-US" sz="1650" b="1" dirty="0" smtClean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/>
            </a:pPr>
            <a:endParaRPr lang="en-US" sz="1650" b="1" dirty="0" smtClean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/>
            </a:pPr>
            <a:endParaRPr lang="en-US" sz="1650" b="1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Руминация: движение по кругу, вместо того, чтобы двигаться вперед 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pic>
        <p:nvPicPr>
          <p:cNvPr id="71684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1847850"/>
            <a:ext cx="3382962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(“statue </a:t>
            </a:r>
            <a:r>
              <a:rPr lang="en-US" altLang="de-DE" sz="800" b="0" i="1" dirty="0">
                <a:solidFill>
                  <a:srgbClr val="000000"/>
                </a:solidFill>
                <a:latin typeface="Verdana" panose="020B0604030504040204" pitchFamily="34" charset="0"/>
              </a:rPr>
              <a:t>of DR Samuel Johnson in </a:t>
            </a:r>
            <a:r>
              <a:rPr lang="en-US" altLang="de-DE" sz="800" b="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Lichfield</a:t>
            </a:r>
            <a:r>
              <a:rPr lang="en-US" altLang="de-DE" sz="800" b="0" i="1" dirty="0">
                <a:solidFill>
                  <a:srgbClr val="000000"/>
                </a:solidFill>
                <a:latin typeface="Verdana" panose="020B0604030504040204" pitchFamily="34" charset="0"/>
              </a:rPr>
              <a:t> Market 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Square” </a:t>
            </a:r>
            <a:r>
              <a:rPr lang="en-US" altLang="de-DE" sz="800" b="0" i="1" dirty="0">
                <a:solidFill>
                  <a:srgbClr val="000000"/>
                </a:solidFill>
                <a:latin typeface="Verdana" panose="020B0604030504040204" pitchFamily="34" charset="0"/>
              </a:rPr>
              <a:t>von Elliott 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Brown)</a:t>
            </a:r>
            <a:endParaRPr lang="de-DE" altLang="de-DE" sz="800" b="0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5840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7" name="Text Box 5"/>
          <p:cNvSpPr txBox="1">
            <a:spLocks noChangeArrowheads="1"/>
          </p:cNvSpPr>
          <p:nvPr/>
        </p:nvSpPr>
        <p:spPr bwMode="auto">
          <a:xfrm>
            <a:off x="468313" y="1844675"/>
            <a:ext cx="4813300" cy="47782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</a:defRPr>
            </a:lvl1pPr>
            <a:lvl2pPr marL="801688">
              <a:defRPr>
                <a:solidFill>
                  <a:schemeClr val="tx1"/>
                </a:solidFill>
                <a:latin typeface="Arial" charset="0"/>
              </a:defRPr>
            </a:lvl2pPr>
            <a:lvl3pPr marL="981075"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Руминация приводит к следующим проблемам:</a:t>
            </a:r>
            <a:endParaRPr lang="ru-RU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endParaRPr lang="ru-RU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8BACAD"/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Мысли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ходят кругами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: проблемы становятся более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значительными и при этом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не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решаются.</a:t>
            </a:r>
            <a:endParaRPr lang="ru-RU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8BACAD"/>
              </a:buClr>
              <a:buFont typeface="Wingdings" panose="05000000000000000000" pitchFamily="2" charset="2"/>
              <a:buChar char="Ø"/>
              <a:defRPr/>
            </a:pP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Свмооценка понижается,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так как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положительные и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полезные мысли игнорируются.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8BACAD"/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В отличие от реального целеустремленного размышления,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руминация характеризуется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повторяющимися бесплодными мыслями и самообвинениями, которые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постоянно находятся в мыслях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cs typeface="Times New Roman" panose="02020603050405020304" pitchFamily="18" charset="0"/>
              </a:rPr>
              <a:t>.</a:t>
            </a:r>
            <a:endParaRPr lang="en-US" b="1" dirty="0" smtClean="0">
              <a:solidFill>
                <a:srgbClr val="006699"/>
              </a:solidFill>
              <a:latin typeface="Verdana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8CADAE"/>
              </a:buClr>
              <a:buFont typeface="Wingdings" pitchFamily="2" charset="2"/>
              <a:buChar char="Ø"/>
              <a:defRPr/>
            </a:pPr>
            <a:endParaRPr lang="en-US" sz="1650" b="1" dirty="0">
              <a:solidFill>
                <a:srgbClr val="000000"/>
              </a:solidFill>
              <a:latin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Последствия руминация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pic>
        <p:nvPicPr>
          <p:cNvPr id="73732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1847850"/>
            <a:ext cx="3382962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(“statue </a:t>
            </a:r>
            <a:r>
              <a:rPr lang="en-US" altLang="de-DE" sz="800" b="0" i="1" dirty="0">
                <a:solidFill>
                  <a:srgbClr val="000000"/>
                </a:solidFill>
                <a:latin typeface="Verdana" panose="020B0604030504040204" pitchFamily="34" charset="0"/>
              </a:rPr>
              <a:t>of DR Samuel Johnson in </a:t>
            </a:r>
            <a:r>
              <a:rPr lang="en-US" altLang="de-DE" sz="800" b="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Lichfield</a:t>
            </a:r>
            <a:r>
              <a:rPr lang="en-US" altLang="de-DE" sz="800" b="0" i="1" dirty="0">
                <a:solidFill>
                  <a:srgbClr val="000000"/>
                </a:solidFill>
                <a:latin typeface="Verdana" panose="020B0604030504040204" pitchFamily="34" charset="0"/>
              </a:rPr>
              <a:t> Market 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Square” </a:t>
            </a:r>
            <a:r>
              <a:rPr lang="en-US" altLang="de-DE" sz="800" b="0" i="1" dirty="0">
                <a:solidFill>
                  <a:srgbClr val="000000"/>
                </a:solidFill>
                <a:latin typeface="Verdana" panose="020B0604030504040204" pitchFamily="34" charset="0"/>
              </a:rPr>
              <a:t>von Elliott </a:t>
            </a:r>
            <a:r>
              <a:rPr lang="en-US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Brown)</a:t>
            </a:r>
            <a:r>
              <a:rPr lang="de-DE" altLang="de-DE" sz="8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endParaRPr lang="de-DE" altLang="de-DE" sz="800" b="0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612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03238" y="1603052"/>
            <a:ext cx="8135937" cy="4130204"/>
          </a:xfrm>
        </p:spPr>
        <p:txBody>
          <a:bodyPr anchor="ctr"/>
          <a:lstStyle/>
          <a:p>
            <a:pPr algn="l" eaLnBrk="1" hangingPunct="1"/>
            <a:r>
              <a:rPr lang="ru-RU" altLang="de-DE" sz="1800" dirty="0">
                <a:solidFill>
                  <a:schemeClr val="tx1"/>
                </a:solidFill>
              </a:rPr>
              <a:t>У </a:t>
            </a:r>
            <a:r>
              <a:rPr lang="ru-RU" altLang="de-DE" sz="1800" dirty="0" smtClean="0">
                <a:solidFill>
                  <a:schemeClr val="tx1"/>
                </a:solidFill>
              </a:rPr>
              <a:t>Вас повторяющиеся </a:t>
            </a:r>
            <a:r>
              <a:rPr lang="ru-RU" altLang="de-DE" sz="1800" dirty="0">
                <a:solidFill>
                  <a:schemeClr val="tx1"/>
                </a:solidFill>
              </a:rPr>
              <a:t>негативные мысли (например, упреки, такие как </a:t>
            </a:r>
            <a:r>
              <a:rPr lang="ru-RU" altLang="de-DE" sz="1800" dirty="0" smtClean="0">
                <a:solidFill>
                  <a:schemeClr val="tx1"/>
                </a:solidFill>
              </a:rPr>
              <a:t>«Вы неудачник»,</a:t>
            </a:r>
            <a:r>
              <a:rPr lang="de-DE" altLang="de-DE" sz="1800" dirty="0" smtClean="0">
                <a:solidFill>
                  <a:schemeClr val="tx1"/>
                </a:solidFill>
              </a:rPr>
              <a:t> </a:t>
            </a:r>
            <a:r>
              <a:rPr lang="ru-RU" altLang="de-DE" sz="1800" dirty="0" smtClean="0">
                <a:solidFill>
                  <a:schemeClr val="tx1"/>
                </a:solidFill>
              </a:rPr>
              <a:t>«Вы глупые»).</a:t>
            </a:r>
            <a:br>
              <a:rPr lang="ru-RU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rgbClr val="FF0000"/>
                </a:solidFill>
              </a:rPr>
              <a:t/>
            </a:r>
            <a:br>
              <a:rPr lang="en-US" altLang="de-DE" sz="1800" dirty="0" smtClean="0">
                <a:solidFill>
                  <a:srgbClr val="FF0000"/>
                </a:solidFill>
              </a:rPr>
            </a:br>
            <a:r>
              <a:rPr lang="ru-RU" altLang="de-DE" sz="1800" b="1" dirty="0" smtClean="0">
                <a:solidFill>
                  <a:schemeClr val="tx1"/>
                </a:solidFill>
              </a:rPr>
              <a:t>Вам это знакомо</a:t>
            </a:r>
            <a:r>
              <a:rPr lang="en-US" altLang="de-DE" sz="1800" b="1" dirty="0" smtClean="0">
                <a:solidFill>
                  <a:schemeClr val="tx1"/>
                </a:solidFill>
              </a:rPr>
              <a:t>?</a:t>
            </a:r>
            <a:br>
              <a:rPr lang="en-US" altLang="de-DE" sz="1800" b="1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/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ru-RU" altLang="de-DE" sz="1800" dirty="0" smtClean="0">
                <a:solidFill>
                  <a:schemeClr val="tx1"/>
                </a:solidFill>
              </a:rPr>
              <a:t>Что вы делаете, когда это происходит</a:t>
            </a:r>
            <a:r>
              <a:rPr lang="en-US" altLang="de-DE" sz="1800" dirty="0" smtClean="0">
                <a:solidFill>
                  <a:schemeClr val="tx1"/>
                </a:solidFill>
              </a:rPr>
              <a:t>?</a:t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/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b="1" dirty="0" smtClean="0">
                <a:solidFill>
                  <a:schemeClr val="tx1"/>
                </a:solidFill>
              </a:rPr>
              <a:t/>
            </a:r>
            <a:br>
              <a:rPr lang="en-US" altLang="de-DE" sz="1800" b="1" dirty="0" smtClean="0">
                <a:solidFill>
                  <a:schemeClr val="tx1"/>
                </a:solidFill>
              </a:rPr>
            </a:br>
            <a:r>
              <a:rPr lang="en-US" altLang="de-DE" sz="1800" b="1" dirty="0" smtClean="0">
                <a:solidFill>
                  <a:schemeClr val="tx1"/>
                </a:solidFill>
              </a:rPr>
              <a:t>A</a:t>
            </a:r>
            <a:r>
              <a:rPr lang="ru-RU" altLang="de-DE" sz="1800" b="1" dirty="0" smtClean="0">
                <a:solidFill>
                  <a:schemeClr val="tx1"/>
                </a:solidFill>
              </a:rPr>
              <a:t>небольшой эксперимент</a:t>
            </a:r>
            <a:r>
              <a:rPr lang="en-US" altLang="de-DE" sz="1800" b="1" dirty="0" smtClean="0">
                <a:solidFill>
                  <a:schemeClr val="tx1"/>
                </a:solidFill>
              </a:rPr>
              <a:t>:</a:t>
            </a:r>
            <a:r>
              <a:rPr lang="en-US" altLang="de-DE" sz="1800" dirty="0" smtClean="0">
                <a:solidFill>
                  <a:schemeClr val="tx1"/>
                </a:solidFill>
              </a:rPr>
              <a:t/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/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ru-RU" altLang="de-DE" sz="1800" dirty="0">
                <a:solidFill>
                  <a:schemeClr val="tx1"/>
                </a:solidFill>
              </a:rPr>
              <a:t>В следующую минуту, ни в коем случае </a:t>
            </a:r>
            <a:r>
              <a:rPr lang="ru-RU" altLang="de-DE" sz="1800" b="1" dirty="0">
                <a:solidFill>
                  <a:schemeClr val="tx1"/>
                </a:solidFill>
              </a:rPr>
              <a:t>не думайте </a:t>
            </a:r>
            <a:r>
              <a:rPr lang="ru-RU" altLang="de-DE" sz="1800" dirty="0">
                <a:solidFill>
                  <a:schemeClr val="tx1"/>
                </a:solidFill>
              </a:rPr>
              <a:t>о числе «восемь»! </a:t>
            </a:r>
            <a:r>
              <a:rPr lang="ru-RU" altLang="de-DE" sz="1800" dirty="0" smtClean="0">
                <a:solidFill>
                  <a:schemeClr val="tx1"/>
                </a:solidFill>
              </a:rPr>
              <a:t/>
            </a:r>
            <a:br>
              <a:rPr lang="ru-RU" altLang="de-DE" sz="1800" dirty="0" smtClean="0">
                <a:solidFill>
                  <a:schemeClr val="tx1"/>
                </a:solidFill>
              </a:rPr>
            </a:br>
            <a:r>
              <a:rPr lang="ru-RU" altLang="de-DE" sz="1800" dirty="0">
                <a:solidFill>
                  <a:schemeClr val="tx1"/>
                </a:solidFill>
              </a:rPr>
              <a:t/>
            </a:r>
            <a:br>
              <a:rPr lang="ru-RU" altLang="de-DE" sz="1800" dirty="0">
                <a:solidFill>
                  <a:schemeClr val="tx1"/>
                </a:solidFill>
              </a:rPr>
            </a:br>
            <a:r>
              <a:rPr lang="ru-RU" altLang="de-DE" sz="1800" dirty="0" smtClean="0">
                <a:solidFill>
                  <a:schemeClr val="tx1"/>
                </a:solidFill>
              </a:rPr>
              <a:t>У </a:t>
            </a:r>
            <a:r>
              <a:rPr lang="ru-RU" altLang="de-DE" sz="1800" dirty="0">
                <a:solidFill>
                  <a:schemeClr val="tx1"/>
                </a:solidFill>
              </a:rPr>
              <a:t>вас получилось?</a:t>
            </a:r>
            <a:endParaRPr lang="en-US" altLang="de-DE" sz="1800" b="1" dirty="0" smtClean="0">
              <a:solidFill>
                <a:schemeClr val="tx1"/>
              </a:solidFill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Руминация и самобичевание: что делать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?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 smtClean="0">
                <a:solidFill>
                  <a:srgbClr val="D16349"/>
                </a:solidFill>
                <a:latin typeface="Verdana" panose="020B0604030504040204" pitchFamily="34" charset="0"/>
              </a:rPr>
              <a:t>Эксперимент</a:t>
            </a:r>
            <a:endParaRPr lang="en-US" altLang="de-DE" sz="2000" b="0" dirty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8344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807" y="4059554"/>
            <a:ext cx="7697470" cy="1927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272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Вы, </a:t>
            </a:r>
            <a:r>
              <a:rPr sz="1800" dirty="0">
                <a:latin typeface="Verdana"/>
                <a:cs typeface="Verdana"/>
              </a:rPr>
              <a:t>вероятно, либо думали о цифре «восемь» и/или о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чем-то, 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dirty="0">
                <a:latin typeface="Verdana"/>
                <a:cs typeface="Verdana"/>
              </a:rPr>
              <a:t>имеет какое-то отношение к этой цифре </a:t>
            </a:r>
            <a:r>
              <a:rPr sz="1800" spc="-5" dirty="0">
                <a:latin typeface="Verdana"/>
                <a:cs typeface="Verdana"/>
              </a:rPr>
              <a:t>(напр.,  американские горки, другие </a:t>
            </a:r>
            <a:r>
              <a:rPr sz="1800" dirty="0">
                <a:latin typeface="Verdana"/>
                <a:cs typeface="Verdana"/>
              </a:rPr>
              <a:t>цифры </a:t>
            </a:r>
            <a:r>
              <a:rPr sz="1800" spc="-5" dirty="0">
                <a:latin typeface="Verdana"/>
                <a:cs typeface="Verdana"/>
              </a:rPr>
              <a:t>и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т.д.)?</a:t>
            </a: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Этот </a:t>
            </a:r>
            <a:r>
              <a:rPr sz="1800" spc="-5" dirty="0">
                <a:latin typeface="Verdana"/>
                <a:cs typeface="Verdana"/>
              </a:rPr>
              <a:t>эффект </a:t>
            </a:r>
            <a:r>
              <a:rPr sz="1800" dirty="0">
                <a:latin typeface="Verdana"/>
                <a:cs typeface="Verdana"/>
              </a:rPr>
              <a:t>становится еще </a:t>
            </a:r>
            <a:r>
              <a:rPr sz="1800" spc="-5" dirty="0">
                <a:latin typeface="Verdana"/>
                <a:cs typeface="Verdana"/>
              </a:rPr>
              <a:t>сильнее, </a:t>
            </a:r>
            <a:r>
              <a:rPr sz="1800" dirty="0">
                <a:latin typeface="Verdana"/>
                <a:cs typeface="Verdana"/>
              </a:rPr>
              <a:t>если человек </a:t>
            </a:r>
            <a:r>
              <a:rPr sz="1800" spc="-5" dirty="0">
                <a:latin typeface="Verdana"/>
                <a:cs typeface="Verdana"/>
              </a:rPr>
              <a:t>пытается  намеренно </a:t>
            </a:r>
            <a:r>
              <a:rPr sz="1800" dirty="0">
                <a:latin typeface="Verdana"/>
                <a:cs typeface="Verdana"/>
              </a:rPr>
              <a:t>подавить </a:t>
            </a:r>
            <a:r>
              <a:rPr sz="1800" spc="-5" dirty="0">
                <a:latin typeface="Verdana"/>
                <a:cs typeface="Verdana"/>
              </a:rPr>
              <a:t>неприятные мысли </a:t>
            </a:r>
            <a:r>
              <a:rPr sz="1800" dirty="0">
                <a:latin typeface="Verdana"/>
                <a:cs typeface="Verdana"/>
              </a:rPr>
              <a:t>(«я </a:t>
            </a:r>
            <a:r>
              <a:rPr sz="1800" spc="-5" dirty="0">
                <a:latin typeface="Verdana"/>
                <a:cs typeface="Verdana"/>
              </a:rPr>
              <a:t>неудачник </a:t>
            </a:r>
            <a:r>
              <a:rPr sz="1800" dirty="0">
                <a:latin typeface="Verdana"/>
                <a:cs typeface="Verdana"/>
              </a:rPr>
              <a:t>»и т.д.).  </a:t>
            </a:r>
            <a:r>
              <a:rPr sz="1800" spc="-5" dirty="0">
                <a:latin typeface="Verdana"/>
                <a:cs typeface="Verdana"/>
              </a:rPr>
              <a:t>Эти мысли могут </a:t>
            </a:r>
            <a:r>
              <a:rPr sz="1800" dirty="0">
                <a:latin typeface="Verdana"/>
                <a:cs typeface="Verdana"/>
              </a:rPr>
              <a:t>стать </a:t>
            </a:r>
            <a:r>
              <a:rPr sz="1800" spc="-5" dirty="0">
                <a:latin typeface="Verdana"/>
                <a:cs typeface="Verdana"/>
              </a:rPr>
              <a:t>настолько сильными, что </a:t>
            </a:r>
            <a:r>
              <a:rPr sz="1800" dirty="0">
                <a:latin typeface="Verdana"/>
                <a:cs typeface="Verdana"/>
              </a:rPr>
              <a:t>может даже  </a:t>
            </a:r>
            <a:r>
              <a:rPr sz="1800" spc="-5" dirty="0">
                <a:latin typeface="Verdana"/>
                <a:cs typeface="Verdana"/>
              </a:rPr>
              <a:t>показаться, что </a:t>
            </a:r>
            <a:r>
              <a:rPr sz="1800" dirty="0">
                <a:latin typeface="Verdana"/>
                <a:cs typeface="Verdana"/>
              </a:rPr>
              <a:t>их </a:t>
            </a:r>
            <a:r>
              <a:rPr sz="1800" spc="-5" dirty="0">
                <a:latin typeface="Verdana"/>
                <a:cs typeface="Verdana"/>
              </a:rPr>
              <a:t>нам </a:t>
            </a:r>
            <a:r>
              <a:rPr sz="1800" dirty="0">
                <a:latin typeface="Verdana"/>
                <a:cs typeface="Verdana"/>
              </a:rPr>
              <a:t>«вбитыми </a:t>
            </a:r>
            <a:r>
              <a:rPr sz="1800" spc="-5" dirty="0">
                <a:latin typeface="Verdana"/>
                <a:cs typeface="Verdana"/>
              </a:rPr>
              <a:t>нам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голову»!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9436" y="87630"/>
            <a:ext cx="6485127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5" dirty="0" err="1" smtClean="0"/>
              <a:t>Подавление</a:t>
            </a:r>
            <a:r>
              <a:rPr spc="-5" dirty="0" smtClean="0"/>
              <a:t> </a:t>
            </a:r>
            <a:r>
              <a:rPr dirty="0"/>
              <a:t>негативных</a:t>
            </a:r>
            <a:r>
              <a:rPr spc="-125" dirty="0"/>
              <a:t> </a:t>
            </a:r>
            <a:r>
              <a:rPr spc="-5" dirty="0"/>
              <a:t>мыслей</a:t>
            </a:r>
          </a:p>
          <a:p>
            <a:pPr marL="2540" algn="ctr">
              <a:lnSpc>
                <a:spcPct val="100000"/>
              </a:lnSpc>
            </a:pPr>
            <a:r>
              <a:rPr dirty="0"/>
              <a:t>Это работает?</a:t>
            </a:r>
            <a:r>
              <a:rPr spc="-130" dirty="0"/>
              <a:t> </a:t>
            </a:r>
            <a:r>
              <a:rPr dirty="0"/>
              <a:t>Нет!</a:t>
            </a:r>
          </a:p>
        </p:txBody>
      </p:sp>
      <p:sp>
        <p:nvSpPr>
          <p:cNvPr id="4" name="object 4"/>
          <p:cNvSpPr/>
          <p:nvPr/>
        </p:nvSpPr>
        <p:spPr>
          <a:xfrm>
            <a:off x="2916301" y="1452499"/>
            <a:ext cx="3389249" cy="2263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2651" y="1484375"/>
            <a:ext cx="1636649" cy="2376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1550" y="1484375"/>
            <a:ext cx="1487551" cy="2233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-63500" y="6681788"/>
            <a:ext cx="39725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800" b="0" i="1" dirty="0" smtClean="0">
                <a:latin typeface="Verdana" panose="020B0604030504040204" pitchFamily="34" charset="0"/>
              </a:rPr>
              <a:t>(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f.l.t.r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. “8” by 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eriwst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; “Die 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schwarze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 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Acht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” by _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dominic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; “</a:t>
            </a:r>
            <a:r>
              <a:rPr lang="en-US" altLang="de-DE" sz="800" b="0" i="1" dirty="0" err="1" smtClean="0">
                <a:latin typeface="Verdana" panose="020B0604030504040204" pitchFamily="34" charset="0"/>
              </a:rPr>
              <a:t>Acht</a:t>
            </a:r>
            <a:r>
              <a:rPr lang="en-US" altLang="de-DE" sz="800" b="0" i="1" dirty="0" smtClean="0">
                <a:latin typeface="Verdana" panose="020B0604030504040204" pitchFamily="34" charset="0"/>
              </a:rPr>
              <a:t>” by Sarah)</a:t>
            </a:r>
            <a:endParaRPr lang="en-US" altLang="de-DE" sz="800" b="0" i="1" dirty="0">
              <a:latin typeface="Verdana" panose="020B0604030504040204" pitchFamily="34" charset="0"/>
            </a:endParaRPr>
          </a:p>
        </p:txBody>
      </p:sp>
      <p:grpSp>
        <p:nvGrpSpPr>
          <p:cNvPr id="14" name="Group 31"/>
          <p:cNvGrpSpPr>
            <a:grpSpLocks/>
          </p:cNvGrpSpPr>
          <p:nvPr/>
        </p:nvGrpSpPr>
        <p:grpSpPr bwMode="auto">
          <a:xfrm>
            <a:off x="0" y="6167443"/>
            <a:ext cx="2514601" cy="573088"/>
            <a:chOff x="0" y="3957"/>
            <a:chExt cx="1584" cy="361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58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 b="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71"/>
            <p:cNvSpPr txBox="1">
              <a:spLocks noChangeArrowheads="1"/>
            </p:cNvSpPr>
            <p:nvPr/>
          </p:nvSpPr>
          <p:spPr bwMode="auto">
            <a:xfrm>
              <a:off x="160" y="4008"/>
              <a:ext cx="142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400" b="0" dirty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  </a:t>
              </a: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  <a:sym typeface="Wingdings" panose="05000000000000000000" pitchFamily="2" charset="2"/>
                </a:rPr>
                <a:t></a:t>
              </a: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</a:rPr>
                <a:t> </a:t>
              </a:r>
              <a:r>
                <a:rPr lang="ru-RU" altLang="de-DE" sz="1200" b="0" i="1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Рабочий лист </a:t>
              </a:r>
              <a:r>
                <a:rPr lang="de-DE" altLang="de-DE" sz="1200" b="0" dirty="0" smtClean="0">
                  <a:solidFill>
                    <a:srgbClr val="000000"/>
                  </a:solidFill>
                  <a:latin typeface="Verdana" panose="020B0604030504040204" pitchFamily="34" charset="0"/>
                </a:rPr>
                <a:t>9.1b</a:t>
              </a:r>
              <a:endParaRPr lang="de-DE" altLang="de-DE" sz="1200" b="0" dirty="0">
                <a:solidFill>
                  <a:srgbClr val="000000"/>
                </a:solidFill>
                <a:latin typeface="Verdana" panose="020B0604030504040204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200" b="0" dirty="0">
                  <a:solidFill>
                    <a:srgbClr val="000000"/>
                  </a:solidFill>
                  <a:latin typeface="Verdana" panose="020B0604030504040204" pitchFamily="34" charset="0"/>
                </a:rPr>
                <a:t>     </a:t>
              </a:r>
            </a:p>
          </p:txBody>
        </p:sp>
      </p:grpSp>
      <p:sp>
        <p:nvSpPr>
          <p:cNvPr id="17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143000"/>
            <a:ext cx="8207375" cy="3833812"/>
          </a:xfrm>
        </p:spPr>
        <p:txBody>
          <a:bodyPr/>
          <a:lstStyle/>
          <a:p>
            <a:pPr marL="0" indent="0">
              <a:defRPr/>
            </a:pPr>
            <a:r>
              <a:rPr lang="ru-RU" dirty="0"/>
              <a:t>Первый и самый важный шаг - выявить жвачку как проблему, а не полезную стратегию. Было доказано, что </a:t>
            </a:r>
            <a:r>
              <a:rPr lang="ru-RU" dirty="0" smtClean="0"/>
              <a:t>«жевание мыслей» </a:t>
            </a:r>
            <a:r>
              <a:rPr lang="ru-RU" dirty="0"/>
              <a:t>вызывает </a:t>
            </a:r>
            <a:r>
              <a:rPr lang="ru-RU" dirty="0" smtClean="0"/>
              <a:t>лищь больше </a:t>
            </a:r>
            <a:r>
              <a:rPr lang="ru-RU" dirty="0"/>
              <a:t>проблем, а не решает их.</a:t>
            </a:r>
          </a:p>
          <a:p>
            <a:pPr marL="0" indent="0">
              <a:defRPr/>
            </a:pPr>
            <a:endParaRPr lang="ru-RU" dirty="0"/>
          </a:p>
          <a:p>
            <a:pPr marL="0" indent="0">
              <a:defRPr/>
            </a:pPr>
            <a:r>
              <a:rPr lang="ru-RU" dirty="0"/>
              <a:t>Мыслящая мысль - это всего лишь мысль! Не реальность!</a:t>
            </a:r>
          </a:p>
          <a:p>
            <a:pPr marL="0" indent="0">
              <a:defRPr/>
            </a:pPr>
            <a:r>
              <a:rPr lang="ru-RU" dirty="0"/>
              <a:t>Постарайтесь осознать эту мысль, не осуждая ее.</a:t>
            </a:r>
          </a:p>
          <a:p>
            <a:pPr marL="0" indent="0">
              <a:defRPr/>
            </a:pPr>
            <a:endParaRPr lang="ru-RU" dirty="0"/>
          </a:p>
          <a:p>
            <a:pPr marL="0" indent="0">
              <a:defRPr/>
            </a:pPr>
            <a:r>
              <a:rPr lang="ru-RU" dirty="0"/>
              <a:t>Следующий рисунок может помочь в этом.</a:t>
            </a:r>
            <a:endParaRPr lang="en-US" dirty="0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0"/>
            <a:ext cx="91440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609600" indent="-609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Руминация и самобичевание: что делать?</a:t>
            </a:r>
            <a:endParaRPr lang="ru-RU" altLang="de-DE" sz="2000" b="0" dirty="0" smtClean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2135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87630"/>
            <a:ext cx="91440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lang="ru-RU" altLang="de-DE" kern="1200" dirty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>Упражнения и депрессивные руминации </a:t>
            </a:r>
            <a:r>
              <a:rPr lang="de-DE" altLang="de-DE" kern="1200" dirty="0" smtClean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>1</a:t>
            </a:r>
            <a:r>
              <a:rPr lang="ru-RU" altLang="de-DE" kern="1200" dirty="0" smtClean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>:  </a:t>
            </a:r>
            <a:r>
              <a:rPr lang="ru-RU" altLang="de-DE" kern="1200" dirty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/>
            </a:r>
            <a:br>
              <a:rPr lang="ru-RU" altLang="de-DE" kern="1200" dirty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</a:br>
            <a:r>
              <a:rPr dirty="0" err="1" smtClean="0"/>
              <a:t>Ищете</a:t>
            </a:r>
            <a:r>
              <a:rPr dirty="0" smtClean="0"/>
              <a:t> </a:t>
            </a:r>
            <a:r>
              <a:rPr dirty="0"/>
              <a:t>внутреннюю </a:t>
            </a:r>
            <a:r>
              <a:rPr spc="-5" dirty="0"/>
              <a:t>дистанцию</a:t>
            </a:r>
            <a:r>
              <a:rPr spc="-140" dirty="0"/>
              <a:t> </a:t>
            </a:r>
            <a:r>
              <a:rPr spc="-10" dirty="0"/>
              <a:t>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3202" y="1188720"/>
            <a:ext cx="8600440" cy="1104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Если Вас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беспокоят сильные негативные мысли, не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старайтесь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активно 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их подавить (это их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только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усиливает), а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попытайтесь спокойно  пронаблюдать собственную внутреннюю реакцию без нападения и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их  подавления: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как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гром, за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которым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в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безопасности наблюдают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из</a:t>
            </a:r>
            <a:r>
              <a:rPr spc="-5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окна.</a:t>
            </a:r>
            <a:endParaRPr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417" y="2708148"/>
            <a:ext cx="821880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Мысли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сами </a:t>
            </a:r>
            <a:r>
              <a:rPr spc="-10" dirty="0">
                <a:solidFill>
                  <a:prstClr val="black"/>
                </a:solidFill>
                <a:latin typeface="Verdana"/>
                <a:cs typeface="Verdana"/>
              </a:rPr>
              <a:t>по </a:t>
            </a:r>
            <a:r>
              <a:rPr dirty="0">
                <a:solidFill>
                  <a:prstClr val="black"/>
                </a:solidFill>
                <a:latin typeface="Verdana"/>
                <a:cs typeface="Verdana"/>
              </a:rPr>
              <a:t>себе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успокоится, как проплывающие грозовые</a:t>
            </a:r>
            <a:r>
              <a:rPr spc="2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prstClr val="black"/>
                </a:solidFill>
                <a:latin typeface="Verdana"/>
                <a:cs typeface="Verdana"/>
              </a:rPr>
              <a:t>тучи.</a:t>
            </a:r>
            <a:endParaRPr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3575" y="4038600"/>
            <a:ext cx="2738501" cy="2205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pPr marL="12700">
                <a:lnSpc>
                  <a:spcPts val="1335"/>
                </a:lnSpc>
              </a:pPr>
              <a:t>35</a:t>
            </a:fld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-635" y="6723787"/>
            <a:ext cx="16205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(</a:t>
            </a:r>
            <a:r>
              <a:rPr sz="800" spc="-5" dirty="0">
                <a:solidFill>
                  <a:prstClr val="black"/>
                </a:solidFill>
                <a:latin typeface="Verdana"/>
                <a:cs typeface="Verdana"/>
              </a:rPr>
              <a:t>“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Stormy Sunday” </a:t>
            </a:r>
            <a:r>
              <a:rPr sz="800" i="1" dirty="0">
                <a:solidFill>
                  <a:prstClr val="black"/>
                </a:solidFill>
                <a:latin typeface="Verdana"/>
                <a:cs typeface="Verdana"/>
              </a:rPr>
              <a:t>by</a:t>
            </a:r>
            <a:r>
              <a:rPr sz="800" i="1" spc="-5" dirty="0">
                <a:solidFill>
                  <a:prstClr val="black"/>
                </a:solidFill>
                <a:latin typeface="Verdana"/>
                <a:cs typeface="Verdana"/>
              </a:rPr>
              <a:t> judepics)</a:t>
            </a:r>
            <a:endParaRPr sz="80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9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5215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825" y="1350963"/>
            <a:ext cx="8534400" cy="4598987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Физические упражнения</a:t>
            </a:r>
          </a:p>
          <a:p>
            <a:pPr>
              <a:defRPr/>
            </a:pPr>
            <a:endParaRPr lang="ru-RU" sz="2000" dirty="0" smtClean="0"/>
          </a:p>
          <a:p>
            <a:pPr marL="342900" indent="-342900">
              <a:buClr>
                <a:srgbClr val="8CADAE"/>
              </a:buClr>
              <a:buFont typeface="+mj-lt"/>
              <a:buAutoNum type="arabicPeriod"/>
              <a:defRPr/>
            </a:pPr>
            <a:r>
              <a:rPr lang="ru-RU" sz="2000" dirty="0" smtClean="0"/>
              <a:t>Встаньте</a:t>
            </a:r>
          </a:p>
          <a:p>
            <a:pPr marL="342900" indent="-342900">
              <a:buClr>
                <a:srgbClr val="8CADAE"/>
              </a:buClr>
              <a:buFont typeface="+mj-lt"/>
              <a:buAutoNum type="arabicPeriod"/>
              <a:defRPr/>
            </a:pPr>
            <a:r>
              <a:rPr lang="ru-RU" sz="2000" dirty="0" smtClean="0"/>
              <a:t>Положите </a:t>
            </a:r>
            <a:r>
              <a:rPr lang="ru-RU" sz="2000" dirty="0"/>
              <a:t>левую руку на правое плечо</a:t>
            </a:r>
            <a:endParaRPr lang="en-US" sz="2000" dirty="0" smtClean="0"/>
          </a:p>
          <a:p>
            <a:pPr marL="342900" indent="-342900">
              <a:buClr>
                <a:srgbClr val="8CADAE"/>
              </a:buClr>
              <a:buFont typeface="+mj-lt"/>
              <a:buAutoNum type="arabicPeriod"/>
              <a:defRPr/>
            </a:pPr>
            <a:r>
              <a:rPr lang="ru-RU" sz="2000" dirty="0"/>
              <a:t>Место правой </a:t>
            </a:r>
            <a:r>
              <a:rPr lang="ru-RU" sz="2000" dirty="0" smtClean="0"/>
              <a:t>руки </a:t>
            </a:r>
            <a:r>
              <a:rPr lang="ru-RU" sz="2000" dirty="0"/>
              <a:t>на левом </a:t>
            </a:r>
            <a:r>
              <a:rPr lang="ru-RU" sz="2000" dirty="0" smtClean="0"/>
              <a:t>плече</a:t>
            </a:r>
          </a:p>
          <a:p>
            <a:pPr marL="342900" indent="-342900">
              <a:buClr>
                <a:srgbClr val="8CADAE"/>
              </a:buClr>
              <a:buFont typeface="+mj-lt"/>
              <a:buAutoNum type="arabicPeriod"/>
              <a:defRPr/>
            </a:pPr>
            <a:r>
              <a:rPr lang="ru-RU" sz="2000" dirty="0" smtClean="0"/>
              <a:t>Поднимите </a:t>
            </a:r>
            <a:r>
              <a:rPr lang="ru-RU" sz="2000" dirty="0"/>
              <a:t>одну ногу</a:t>
            </a:r>
            <a:endParaRPr lang="en-US" sz="2000" dirty="0" smtClean="0"/>
          </a:p>
          <a:p>
            <a:pPr marL="342900" indent="-342900">
              <a:buClr>
                <a:srgbClr val="8CADAE"/>
              </a:buClr>
              <a:buFont typeface="+mj-lt"/>
              <a:buAutoNum type="arabicPeriod"/>
              <a:defRPr/>
            </a:pPr>
            <a:r>
              <a:rPr lang="ru-RU" sz="2000" dirty="0" smtClean="0"/>
              <a:t>Вращайте ногой по кругу</a:t>
            </a:r>
            <a:r>
              <a:rPr lang="en-US" sz="2000" dirty="0" smtClean="0"/>
              <a:t>… </a:t>
            </a:r>
          </a:p>
          <a:p>
            <a:pPr marL="342900" indent="-342900">
              <a:buClr>
                <a:srgbClr val="336699"/>
              </a:buClr>
              <a:buFont typeface="+mj-lt"/>
              <a:buAutoNum type="arabicPeriod"/>
              <a:defRPr/>
            </a:pPr>
            <a:endParaRPr lang="en-US" dirty="0" smtClean="0"/>
          </a:p>
          <a:p>
            <a:pPr marL="0" indent="0">
              <a:defRPr/>
            </a:pPr>
            <a:r>
              <a:rPr lang="ru-RU" dirty="0"/>
              <a:t>У</a:t>
            </a:r>
            <a:r>
              <a:rPr lang="ru-RU" dirty="0" smtClean="0"/>
              <a:t>пражнения, при которых требуется концентрация, подобно этому упражнению, </a:t>
            </a:r>
            <a:r>
              <a:rPr lang="ru-RU" dirty="0"/>
              <a:t>могут помочь </a:t>
            </a:r>
            <a:r>
              <a:rPr lang="ru-RU" dirty="0" smtClean="0"/>
              <a:t>разорвать бесконечный </a:t>
            </a:r>
            <a:r>
              <a:rPr lang="ru-RU" dirty="0"/>
              <a:t>цикл размышлений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0" y="79815"/>
            <a:ext cx="91440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ru-RU" altLang="de-DE" kern="1200" dirty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>Упражнения и депрессивные руминации </a:t>
            </a:r>
            <a:r>
              <a:rPr lang="de-DE" altLang="de-DE" dirty="0">
                <a:latin typeface="Verdana" panose="020B0604030504040204" pitchFamily="34" charset="0"/>
                <a:ea typeface="+mn-ea"/>
                <a:cs typeface="+mn-cs"/>
              </a:rPr>
              <a:t>2</a:t>
            </a:r>
            <a:r>
              <a:rPr lang="ru-RU" altLang="de-DE" kern="1200" dirty="0" smtClean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>:  </a:t>
            </a:r>
            <a:r>
              <a:rPr lang="ru-RU" altLang="de-DE" kern="1200" dirty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  <a:t/>
            </a:r>
            <a:br>
              <a:rPr lang="ru-RU" altLang="de-DE" kern="1200" dirty="0">
                <a:solidFill>
                  <a:srgbClr val="D16349"/>
                </a:solidFill>
                <a:latin typeface="Verdana" panose="020B0604030504040204" pitchFamily="34" charset="0"/>
                <a:ea typeface="+mn-ea"/>
                <a:cs typeface="+mn-cs"/>
              </a:rPr>
            </a:br>
            <a:r>
              <a:rPr lang="ru-RU" altLang="de-DE" dirty="0">
                <a:latin typeface="Verdana" panose="020B0604030504040204" pitchFamily="34" charset="0"/>
              </a:rPr>
              <a:t>Физическое отвлечение</a:t>
            </a:r>
            <a:endParaRPr lang="en-US" altLang="de-DE" dirty="0">
              <a:latin typeface="Verdana" panose="020B0604030504040204" pitchFamily="34" charset="0"/>
            </a:endParaRPr>
          </a:p>
        </p:txBody>
      </p:sp>
      <p:sp>
        <p:nvSpPr>
          <p:cNvPr id="9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9483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5"/>
          <p:cNvSpPr>
            <a:spLocks noChangeArrowheads="1"/>
          </p:cNvSpPr>
          <p:nvPr/>
        </p:nvSpPr>
        <p:spPr bwMode="auto">
          <a:xfrm>
            <a:off x="252631" y="2564904"/>
            <a:ext cx="4813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1313" indent="-3429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None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В депрессивных фазах ...</a:t>
            </a:r>
            <a:endParaRPr lang="en-US" altLang="de-DE" b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0825" y="3573463"/>
            <a:ext cx="8675688" cy="23083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... контакт с другими людьми может быть утомительным.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endParaRPr lang="ru-RU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... часто люди не понимают друг друга («У них все хорошо, </a:t>
            </a:r>
            <a:r>
              <a:rPr lang="ru-RU" altLang="de-DE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мне бы их 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 </a:t>
            </a:r>
            <a:r>
              <a:rPr lang="ru-RU" altLang="de-DE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проблемы</a:t>
            </a: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»).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endParaRPr lang="ru-RU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r>
              <a:rPr lang="ru-RU" altLang="de-DE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... </a:t>
            </a: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м</a:t>
            </a:r>
            <a:r>
              <a:rPr lang="ru-RU" altLang="de-DE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отивация к делам снижается.</a:t>
            </a:r>
            <a:endParaRPr lang="ru-RU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endParaRPr lang="ru-RU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6699"/>
              </a:buClr>
              <a:defRPr/>
            </a:pPr>
            <a:r>
              <a:rPr lang="ru-RU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... интерес к другим людям (и их </a:t>
            </a:r>
            <a:r>
              <a:rPr lang="ru-RU" altLang="de-DE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проблемам) пропадает.</a:t>
            </a:r>
            <a:endParaRPr lang="en-US" dirty="0">
              <a:solidFill>
                <a:srgbClr val="646B8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83972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Социальная изоляция. Как это происходит?</a:t>
            </a:r>
            <a:endParaRPr lang="ru-RU" altLang="de-DE" sz="2000" b="0" dirty="0" smtClean="0">
              <a:solidFill>
                <a:srgbClr val="D16349"/>
              </a:solidFill>
              <a:latin typeface="Verdana" panose="020B0604030504040204" pitchFamily="34" charset="0"/>
            </a:endParaRPr>
          </a:p>
        </p:txBody>
      </p:sp>
      <p:pic>
        <p:nvPicPr>
          <p:cNvPr id="8397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341438"/>
            <a:ext cx="2914650" cy="218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-201613" y="6659101"/>
            <a:ext cx="24114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8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(“</a:t>
            </a:r>
            <a:r>
              <a:rPr lang="de-DE" sz="800" i="1" dirty="0">
                <a:solidFill>
                  <a:srgbClr val="000000"/>
                </a:solidFill>
                <a:cs typeface="Times New Roman" panose="02020603050405020304" pitchFamily="18" charset="0"/>
              </a:rPr>
              <a:t>Life III Study - A5“ </a:t>
            </a:r>
            <a:r>
              <a:rPr lang="de-DE" sz="8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by</a:t>
            </a:r>
            <a:r>
              <a:rPr lang="de-DE" sz="8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sz="800" i="1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h.koppdelaney</a:t>
            </a:r>
            <a:r>
              <a:rPr lang="de-DE" sz="800" i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)</a:t>
            </a:r>
            <a:endParaRPr lang="de-DE" sz="800" i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9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4094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308850" y="5373687"/>
            <a:ext cx="1582674" cy="105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72502" y="1395095"/>
            <a:ext cx="728281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«Я чувствую себя </a:t>
            </a:r>
            <a:r>
              <a:rPr sz="1800" spc="-5" dirty="0">
                <a:latin typeface="Verdana"/>
                <a:cs typeface="Verdana"/>
              </a:rPr>
              <a:t>несчастным. </a:t>
            </a:r>
            <a:r>
              <a:rPr sz="1800" dirty="0">
                <a:latin typeface="Verdana"/>
                <a:cs typeface="Verdana"/>
              </a:rPr>
              <a:t>Я </a:t>
            </a:r>
            <a:r>
              <a:rPr sz="1800" spc="-5" dirty="0">
                <a:latin typeface="Verdana"/>
                <a:cs typeface="Verdana"/>
              </a:rPr>
              <a:t>не </a:t>
            </a:r>
            <a:r>
              <a:rPr sz="1800" dirty="0">
                <a:latin typeface="Verdana"/>
                <a:cs typeface="Verdana"/>
              </a:rPr>
              <a:t>могу взять себя в</a:t>
            </a:r>
            <a:r>
              <a:rPr sz="1800" spc="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руки»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43625" y="3505200"/>
            <a:ext cx="2085975" cy="826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99600"/>
              </a:lnSpc>
            </a:pPr>
            <a:r>
              <a:rPr sz="1800" dirty="0">
                <a:latin typeface="Verdana"/>
                <a:cs typeface="Verdana"/>
              </a:rPr>
              <a:t>«Мое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настроение  постоянно  ухудшается»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9400" y="3657600"/>
            <a:ext cx="2692400" cy="55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1980" marR="5080" indent="-58991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«Я </a:t>
            </a:r>
            <a:r>
              <a:rPr sz="1800" spc="-10" dirty="0">
                <a:latin typeface="Arial"/>
                <a:cs typeface="Arial"/>
              </a:rPr>
              <a:t>все больше </a:t>
            </a:r>
            <a:r>
              <a:rPr sz="1800" dirty="0">
                <a:latin typeface="Arial"/>
                <a:cs typeface="Arial"/>
              </a:rPr>
              <a:t>и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больше  </a:t>
            </a:r>
            <a:r>
              <a:rPr sz="1800" spc="-15" dirty="0">
                <a:latin typeface="Arial"/>
                <a:cs typeface="Arial"/>
              </a:rPr>
              <a:t>ухожу </a:t>
            </a:r>
            <a:r>
              <a:rPr sz="1800" spc="-5" dirty="0">
                <a:latin typeface="Arial"/>
                <a:cs typeface="Arial"/>
              </a:rPr>
              <a:t>в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себя»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78739" y="6696799"/>
            <a:ext cx="21748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>
                <a:latin typeface="Verdana"/>
                <a:cs typeface="Verdana"/>
              </a:rPr>
              <a:t>(“</a:t>
            </a:r>
            <a:r>
              <a:rPr sz="800" i="1" spc="-5" dirty="0">
                <a:latin typeface="Verdana"/>
                <a:cs typeface="Verdana"/>
              </a:rPr>
              <a:t>circles (blue-green dream)” </a:t>
            </a:r>
            <a:r>
              <a:rPr sz="800" i="1" dirty="0">
                <a:latin typeface="Verdana"/>
                <a:cs typeface="Verdana"/>
              </a:rPr>
              <a:t>by</a:t>
            </a:r>
            <a:r>
              <a:rPr sz="800" i="1" spc="3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POSITiv)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6" name="_s651270"/>
          <p:cNvSpPr>
            <a:spLocks noChangeArrowheads="1" noTextEdit="1"/>
          </p:cNvSpPr>
          <p:nvPr/>
        </p:nvSpPr>
        <p:spPr bwMode="auto">
          <a:xfrm>
            <a:off x="3816955" y="2147064"/>
            <a:ext cx="1420812" cy="1381125"/>
          </a:xfrm>
          <a:prstGeom prst="ellipse">
            <a:avLst/>
          </a:prstGeom>
          <a:solidFill>
            <a:srgbClr val="CCB400">
              <a:alpha val="50195"/>
            </a:srgbClr>
          </a:solidFill>
          <a:ln w="4670">
            <a:solidFill>
              <a:srgbClr val="CCB4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_s651272"/>
          <p:cNvSpPr>
            <a:spLocks noChangeArrowheads="1" noTextEdit="1"/>
          </p:cNvSpPr>
          <p:nvPr/>
        </p:nvSpPr>
        <p:spPr bwMode="auto">
          <a:xfrm>
            <a:off x="4283680" y="2934464"/>
            <a:ext cx="1420812" cy="1382713"/>
          </a:xfrm>
          <a:prstGeom prst="ellipse">
            <a:avLst/>
          </a:prstGeom>
          <a:solidFill>
            <a:srgbClr val="00A3D6">
              <a:alpha val="50195"/>
            </a:srgbClr>
          </a:solidFill>
          <a:ln w="4670">
            <a:solidFill>
              <a:srgbClr val="00A3D6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_s651274"/>
          <p:cNvSpPr>
            <a:spLocks noChangeArrowheads="1" noTextEdit="1"/>
          </p:cNvSpPr>
          <p:nvPr/>
        </p:nvSpPr>
        <p:spPr bwMode="auto">
          <a:xfrm>
            <a:off x="3348642" y="2934464"/>
            <a:ext cx="1420813" cy="1381125"/>
          </a:xfrm>
          <a:prstGeom prst="ellipse">
            <a:avLst/>
          </a:prstGeom>
          <a:solidFill>
            <a:srgbClr val="694F07">
              <a:alpha val="50195"/>
            </a:srgbClr>
          </a:solidFill>
          <a:ln w="4670">
            <a:solidFill>
              <a:srgbClr val="694F07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auto">
          <a:xfrm rot="1768856">
            <a:off x="3339117" y="2283589"/>
            <a:ext cx="360363" cy="1366838"/>
          </a:xfrm>
          <a:prstGeom prst="curvedRightArrow">
            <a:avLst>
              <a:gd name="adj1" fmla="val 75859"/>
              <a:gd name="adj2" fmla="val 151718"/>
              <a:gd name="adj3" fmla="val 33333"/>
            </a:avLst>
          </a:prstGeom>
          <a:solidFill>
            <a:srgbClr val="00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AutoShape 13"/>
          <p:cNvSpPr>
            <a:spLocks noChangeArrowheads="1"/>
          </p:cNvSpPr>
          <p:nvPr/>
        </p:nvSpPr>
        <p:spPr bwMode="auto">
          <a:xfrm rot="9132033">
            <a:off x="5283805" y="2139127"/>
            <a:ext cx="361950" cy="1366837"/>
          </a:xfrm>
          <a:prstGeom prst="curvedRightArrow">
            <a:avLst>
              <a:gd name="adj1" fmla="val 75526"/>
              <a:gd name="adj2" fmla="val 151053"/>
              <a:gd name="adj3" fmla="val 33333"/>
            </a:avLst>
          </a:prstGeom>
          <a:solidFill>
            <a:srgbClr val="00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AutoShape 14"/>
          <p:cNvSpPr>
            <a:spLocks noChangeArrowheads="1"/>
          </p:cNvSpPr>
          <p:nvPr/>
        </p:nvSpPr>
        <p:spPr bwMode="auto">
          <a:xfrm rot="-5400000">
            <a:off x="4419411" y="3724246"/>
            <a:ext cx="358775" cy="1366837"/>
          </a:xfrm>
          <a:prstGeom prst="curvedRightArrow">
            <a:avLst>
              <a:gd name="adj1" fmla="val 76195"/>
              <a:gd name="adj2" fmla="val 152389"/>
              <a:gd name="adj3" fmla="val 33333"/>
            </a:avLst>
          </a:prstGeom>
          <a:solidFill>
            <a:srgbClr val="00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object 9"/>
          <p:cNvSpPr txBox="1"/>
          <p:nvPr/>
        </p:nvSpPr>
        <p:spPr>
          <a:xfrm>
            <a:off x="4171675" y="2571412"/>
            <a:ext cx="748030" cy="328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ts val="1260"/>
              </a:lnSpc>
            </a:pPr>
            <a:r>
              <a:rPr sz="1100" b="1" i="1" dirty="0">
                <a:latin typeface="Verdana"/>
                <a:cs typeface="Verdana"/>
              </a:rPr>
              <a:t>Стимул,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1260"/>
              </a:lnSpc>
            </a:pPr>
            <a:r>
              <a:rPr sz="1100" b="1" i="1" dirty="0">
                <a:latin typeface="Verdana"/>
                <a:cs typeface="Verdana"/>
              </a:rPr>
              <a:t>ж</a:t>
            </a:r>
            <a:r>
              <a:rPr sz="1100" b="1" i="1" spc="5" dirty="0">
                <a:latin typeface="Verdana"/>
                <a:cs typeface="Verdana"/>
              </a:rPr>
              <a:t>е</a:t>
            </a:r>
            <a:r>
              <a:rPr sz="1100" b="1" i="1" spc="-5" dirty="0">
                <a:latin typeface="Verdana"/>
                <a:cs typeface="Verdana"/>
              </a:rPr>
              <a:t>ла</a:t>
            </a:r>
            <a:r>
              <a:rPr sz="1100" b="1" i="1" spc="5" dirty="0">
                <a:latin typeface="Verdana"/>
                <a:cs typeface="Verdana"/>
              </a:rPr>
              <a:t>н</a:t>
            </a:r>
            <a:r>
              <a:rPr sz="1100" b="1" i="1" dirty="0">
                <a:latin typeface="Verdana"/>
                <a:cs typeface="Verdana"/>
              </a:rPr>
              <a:t>ие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3" name="object 20"/>
          <p:cNvSpPr txBox="1"/>
          <p:nvPr/>
        </p:nvSpPr>
        <p:spPr>
          <a:xfrm>
            <a:off x="3498741" y="3553765"/>
            <a:ext cx="1020444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i="1" dirty="0">
                <a:latin typeface="Verdana"/>
                <a:cs typeface="Verdana"/>
              </a:rPr>
              <a:t>Сдача</a:t>
            </a:r>
            <a:r>
              <a:rPr sz="1100" b="1" i="1" spc="-10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назад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4" name="object 14"/>
          <p:cNvSpPr txBox="1"/>
          <p:nvPr/>
        </p:nvSpPr>
        <p:spPr>
          <a:xfrm>
            <a:off x="4613909" y="3562098"/>
            <a:ext cx="973455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i="1" spc="-5" dirty="0">
                <a:latin typeface="Verdana"/>
                <a:cs typeface="Verdana"/>
              </a:rPr>
              <a:t>Настроение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0" name="object 10"/>
          <p:cNvSpPr txBox="1">
            <a:spLocks noGrp="1"/>
          </p:cNvSpPr>
          <p:nvPr>
            <p:ph type="title"/>
          </p:nvPr>
        </p:nvSpPr>
        <p:spPr>
          <a:xfrm>
            <a:off x="1329436" y="15630"/>
            <a:ext cx="6485127" cy="641985"/>
          </a:xfrm>
          <a:prstGeom prst="rect">
            <a:avLst/>
          </a:prstGeom>
        </p:spPr>
        <p:txBody>
          <a:bodyPr vert="horz" wrap="square" lIns="0" tIns="216153" rIns="0" bIns="0" rtlCol="0">
            <a:spAutoFit/>
          </a:bodyPr>
          <a:lstStyle/>
          <a:p>
            <a:pPr marL="2241550">
              <a:lnSpc>
                <a:spcPct val="100000"/>
              </a:lnSpc>
            </a:pPr>
            <a:r>
              <a:rPr dirty="0"/>
              <a:t>Замкнутый</a:t>
            </a:r>
            <a:r>
              <a:rPr spc="-110" dirty="0"/>
              <a:t> </a:t>
            </a:r>
            <a:r>
              <a:rPr spc="-5" dirty="0"/>
              <a:t>круг</a:t>
            </a:r>
          </a:p>
        </p:txBody>
      </p:sp>
      <p:sp>
        <p:nvSpPr>
          <p:cNvPr id="19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65" y="1096390"/>
            <a:ext cx="8608695" cy="4916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Попробуйте разорвать замкнутый</a:t>
            </a:r>
            <a:r>
              <a:rPr sz="1800" b="1" spc="-25" dirty="0">
                <a:latin typeface="Verdana"/>
                <a:cs typeface="Verdana"/>
              </a:rPr>
              <a:t> </a:t>
            </a:r>
            <a:r>
              <a:rPr sz="1800" b="1" spc="-10" dirty="0">
                <a:latin typeface="Verdana"/>
                <a:cs typeface="Verdana"/>
              </a:rPr>
              <a:t>круг!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90500" indent="-17780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190500" algn="l"/>
              </a:tabLst>
            </a:pPr>
            <a:r>
              <a:rPr sz="1800" spc="-5" dirty="0">
                <a:latin typeface="Verdana"/>
                <a:cs typeface="Verdana"/>
              </a:rPr>
              <a:t>Легче сказать, чем </a:t>
            </a:r>
            <a:r>
              <a:rPr sz="1800" dirty="0">
                <a:latin typeface="Verdana"/>
                <a:cs typeface="Verdana"/>
              </a:rPr>
              <a:t>сделать! </a:t>
            </a:r>
            <a:r>
              <a:rPr sz="1800" b="1" spc="-5" dirty="0">
                <a:latin typeface="Verdana"/>
                <a:cs typeface="Verdana"/>
              </a:rPr>
              <a:t>НО: </a:t>
            </a:r>
            <a:r>
              <a:rPr sz="1800" dirty="0">
                <a:latin typeface="Verdana"/>
                <a:cs typeface="Verdana"/>
              </a:rPr>
              <a:t>Попробуйте преодолеть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это</a:t>
            </a:r>
            <a:endParaRPr sz="1800" dirty="0">
              <a:latin typeface="Verdana"/>
              <a:cs typeface="Verdana"/>
            </a:endParaRPr>
          </a:p>
          <a:p>
            <a:pPr marL="1905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маленькими </a:t>
            </a:r>
            <a:r>
              <a:rPr sz="1800" dirty="0">
                <a:latin typeface="Verdana"/>
                <a:cs typeface="Verdana"/>
              </a:rPr>
              <a:t>шажками, перемещаясь </a:t>
            </a:r>
            <a:r>
              <a:rPr sz="1800" spc="-5" dirty="0">
                <a:latin typeface="Verdana"/>
                <a:cs typeface="Verdana"/>
              </a:rPr>
              <a:t>постепенно</a:t>
            </a:r>
            <a:r>
              <a:rPr sz="1800" spc="5" dirty="0">
                <a:latin typeface="Verdana"/>
                <a:cs typeface="Verdana"/>
              </a:rPr>
              <a:t> вперед.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90500" indent="-177800">
              <a:lnSpc>
                <a:spcPct val="100000"/>
              </a:lnSpc>
              <a:spcBef>
                <a:spcPts val="5"/>
              </a:spcBef>
              <a:buClr>
                <a:srgbClr val="8BACAD"/>
              </a:buClr>
              <a:buSzPct val="83333"/>
              <a:buFont typeface="Verdana"/>
              <a:buChar char="o"/>
              <a:tabLst>
                <a:tab pos="190500" algn="l"/>
              </a:tabLst>
            </a:pPr>
            <a:r>
              <a:rPr sz="1800" b="1" dirty="0">
                <a:latin typeface="Verdana"/>
                <a:cs typeface="Verdana"/>
              </a:rPr>
              <a:t>Шаг за шагом: </a:t>
            </a:r>
            <a:r>
              <a:rPr sz="1800" spc="-5" dirty="0">
                <a:latin typeface="Verdana"/>
                <a:cs typeface="Verdana"/>
              </a:rPr>
              <a:t>маленькими шагами </a:t>
            </a: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dirty="0">
                <a:latin typeface="Verdana"/>
                <a:cs typeface="Verdana"/>
              </a:rPr>
              <a:t>звонок </a:t>
            </a:r>
            <a:r>
              <a:rPr sz="1800" spc="-5" dirty="0">
                <a:latin typeface="Verdana"/>
                <a:cs typeface="Verdana"/>
              </a:rPr>
              <a:t>другу)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последуют</a:t>
            </a:r>
            <a:endParaRPr sz="1800" dirty="0">
              <a:latin typeface="Verdana"/>
              <a:cs typeface="Verdana"/>
            </a:endParaRPr>
          </a:p>
          <a:p>
            <a:pPr marL="1905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большие </a:t>
            </a: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spc="-5" dirty="0">
                <a:latin typeface="Verdana"/>
                <a:cs typeface="Verdana"/>
              </a:rPr>
              <a:t>встреча с другом). </a:t>
            </a:r>
            <a:r>
              <a:rPr sz="1800" dirty="0">
                <a:latin typeface="Verdana"/>
                <a:cs typeface="Verdana"/>
              </a:rPr>
              <a:t>Не </a:t>
            </a:r>
            <a:r>
              <a:rPr sz="1800" spc="-5" dirty="0">
                <a:latin typeface="Verdana"/>
                <a:cs typeface="Verdana"/>
              </a:rPr>
              <a:t>перенагружайте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себя!</a:t>
            </a: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90500" indent="-17780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190500" algn="l"/>
              </a:tabLst>
            </a:pPr>
            <a:r>
              <a:rPr sz="1800" spc="-5" dirty="0">
                <a:latin typeface="Verdana"/>
                <a:cs typeface="Verdana"/>
              </a:rPr>
              <a:t>Выполняйте </a:t>
            </a:r>
            <a:r>
              <a:rPr sz="1800" dirty="0">
                <a:latin typeface="Verdana"/>
                <a:cs typeface="Verdana"/>
              </a:rPr>
              <a:t>свои </a:t>
            </a:r>
            <a:r>
              <a:rPr sz="1800" spc="-5" dirty="0">
                <a:latin typeface="Verdana"/>
                <a:cs typeface="Verdana"/>
              </a:rPr>
              <a:t>ежедневные обязанности, </a:t>
            </a:r>
            <a:r>
              <a:rPr sz="1800" spc="-10" dirty="0">
                <a:latin typeface="Verdana"/>
                <a:cs typeface="Verdana"/>
              </a:rPr>
              <a:t>но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делайте то, </a:t>
            </a:r>
            <a:r>
              <a:rPr sz="1800" spc="-5" dirty="0">
                <a:latin typeface="Verdana"/>
                <a:cs typeface="Verdana"/>
              </a:rPr>
              <a:t>что</a:t>
            </a:r>
            <a:endParaRPr sz="1800" dirty="0">
              <a:latin typeface="Verdana"/>
              <a:cs typeface="Verdana"/>
            </a:endParaRPr>
          </a:p>
          <a:p>
            <a:pPr marL="1905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доставляет Вам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удовольствие.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ru-RU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90500" indent="-17780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190500" algn="l"/>
              </a:tabLst>
            </a:pPr>
            <a:r>
              <a:rPr sz="1800" dirty="0">
                <a:latin typeface="Verdana"/>
                <a:cs typeface="Verdana"/>
              </a:rPr>
              <a:t>Вы увидите: больше активности приводит к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5" dirty="0" err="1" smtClean="0">
                <a:latin typeface="Verdana"/>
                <a:cs typeface="Verdana"/>
              </a:rPr>
              <a:t>лучшему</a:t>
            </a:r>
            <a:endParaRPr sz="1800" dirty="0" smtClean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500" spc="-10" dirty="0" smtClean="0">
                <a:solidFill>
                  <a:srgbClr val="8BACAD"/>
                </a:solidFill>
                <a:latin typeface="Verdana"/>
                <a:cs typeface="Verdana"/>
              </a:rPr>
              <a:t>o </a:t>
            </a:r>
            <a:r>
              <a:rPr sz="1800" spc="-5" dirty="0" err="1" smtClean="0">
                <a:latin typeface="Verdana"/>
                <a:cs typeface="Verdana"/>
              </a:rPr>
              <a:t>настроению</a:t>
            </a:r>
            <a:r>
              <a:rPr sz="1800" spc="-5" dirty="0" smtClean="0">
                <a:latin typeface="Verdana"/>
                <a:cs typeface="Verdana"/>
              </a:rPr>
              <a:t>, и</a:t>
            </a:r>
            <a:r>
              <a:rPr sz="1800" spc="-105" dirty="0" smtClean="0">
                <a:latin typeface="Verdana"/>
                <a:cs typeface="Verdana"/>
              </a:rPr>
              <a:t> </a:t>
            </a:r>
            <a:r>
              <a:rPr sz="1800" dirty="0" err="1" smtClean="0">
                <a:latin typeface="Verdana"/>
                <a:cs typeface="Verdana"/>
              </a:rPr>
              <a:t>наоборот</a:t>
            </a:r>
            <a:r>
              <a:rPr sz="1800" dirty="0" smtClean="0">
                <a:latin typeface="Verdana"/>
                <a:cs typeface="Verdana"/>
              </a:rPr>
              <a:t>!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67175" y="2527300"/>
            <a:ext cx="288925" cy="358775"/>
          </a:xfrm>
          <a:custGeom>
            <a:avLst/>
            <a:gdLst/>
            <a:ahLst/>
            <a:cxnLst/>
            <a:rect l="l" t="t" r="r" b="b"/>
            <a:pathLst>
              <a:path w="288925" h="358775">
                <a:moveTo>
                  <a:pt x="288925" y="269113"/>
                </a:moveTo>
                <a:lnTo>
                  <a:pt x="0" y="269113"/>
                </a:lnTo>
                <a:lnTo>
                  <a:pt x="144525" y="358775"/>
                </a:lnTo>
                <a:lnTo>
                  <a:pt x="288925" y="269113"/>
                </a:lnTo>
                <a:close/>
              </a:path>
              <a:path w="288925" h="358775">
                <a:moveTo>
                  <a:pt x="216662" y="0"/>
                </a:moveTo>
                <a:lnTo>
                  <a:pt x="72262" y="0"/>
                </a:lnTo>
                <a:lnTo>
                  <a:pt x="72262" y="269113"/>
                </a:lnTo>
                <a:lnTo>
                  <a:pt x="216662" y="269113"/>
                </a:lnTo>
                <a:lnTo>
                  <a:pt x="216662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7175" y="2527300"/>
            <a:ext cx="288925" cy="358775"/>
          </a:xfrm>
          <a:custGeom>
            <a:avLst/>
            <a:gdLst/>
            <a:ahLst/>
            <a:cxnLst/>
            <a:rect l="l" t="t" r="r" b="b"/>
            <a:pathLst>
              <a:path w="288925" h="358775">
                <a:moveTo>
                  <a:pt x="0" y="269113"/>
                </a:moveTo>
                <a:lnTo>
                  <a:pt x="72262" y="269113"/>
                </a:lnTo>
                <a:lnTo>
                  <a:pt x="72262" y="0"/>
                </a:lnTo>
                <a:lnTo>
                  <a:pt x="216662" y="0"/>
                </a:lnTo>
                <a:lnTo>
                  <a:pt x="216662" y="269113"/>
                </a:lnTo>
                <a:lnTo>
                  <a:pt x="288925" y="269113"/>
                </a:lnTo>
                <a:lnTo>
                  <a:pt x="144525" y="358775"/>
                </a:lnTo>
                <a:lnTo>
                  <a:pt x="0" y="26911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7175" y="3689350"/>
            <a:ext cx="288925" cy="358775"/>
          </a:xfrm>
          <a:custGeom>
            <a:avLst/>
            <a:gdLst/>
            <a:ahLst/>
            <a:cxnLst/>
            <a:rect l="l" t="t" r="r" b="b"/>
            <a:pathLst>
              <a:path w="288925" h="358775">
                <a:moveTo>
                  <a:pt x="288925" y="269113"/>
                </a:moveTo>
                <a:lnTo>
                  <a:pt x="0" y="269113"/>
                </a:lnTo>
                <a:lnTo>
                  <a:pt x="144525" y="358775"/>
                </a:lnTo>
                <a:lnTo>
                  <a:pt x="288925" y="269113"/>
                </a:lnTo>
                <a:close/>
              </a:path>
              <a:path w="288925" h="358775">
                <a:moveTo>
                  <a:pt x="216662" y="0"/>
                </a:moveTo>
                <a:lnTo>
                  <a:pt x="72262" y="0"/>
                </a:lnTo>
                <a:lnTo>
                  <a:pt x="72262" y="269113"/>
                </a:lnTo>
                <a:lnTo>
                  <a:pt x="216662" y="269113"/>
                </a:lnTo>
                <a:lnTo>
                  <a:pt x="216662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67175" y="3689350"/>
            <a:ext cx="288925" cy="358775"/>
          </a:xfrm>
          <a:custGeom>
            <a:avLst/>
            <a:gdLst/>
            <a:ahLst/>
            <a:cxnLst/>
            <a:rect l="l" t="t" r="r" b="b"/>
            <a:pathLst>
              <a:path w="288925" h="358775">
                <a:moveTo>
                  <a:pt x="0" y="269113"/>
                </a:moveTo>
                <a:lnTo>
                  <a:pt x="72262" y="269113"/>
                </a:lnTo>
                <a:lnTo>
                  <a:pt x="72262" y="0"/>
                </a:lnTo>
                <a:lnTo>
                  <a:pt x="216662" y="0"/>
                </a:lnTo>
                <a:lnTo>
                  <a:pt x="216662" y="269113"/>
                </a:lnTo>
                <a:lnTo>
                  <a:pt x="288925" y="269113"/>
                </a:lnTo>
                <a:lnTo>
                  <a:pt x="144525" y="358775"/>
                </a:lnTo>
                <a:lnTo>
                  <a:pt x="0" y="26911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67175" y="4726051"/>
            <a:ext cx="288925" cy="358775"/>
          </a:xfrm>
          <a:custGeom>
            <a:avLst/>
            <a:gdLst/>
            <a:ahLst/>
            <a:cxnLst/>
            <a:rect l="l" t="t" r="r" b="b"/>
            <a:pathLst>
              <a:path w="288925" h="358775">
                <a:moveTo>
                  <a:pt x="288925" y="268986"/>
                </a:moveTo>
                <a:lnTo>
                  <a:pt x="0" y="268986"/>
                </a:lnTo>
                <a:lnTo>
                  <a:pt x="144525" y="358775"/>
                </a:lnTo>
                <a:lnTo>
                  <a:pt x="288925" y="268986"/>
                </a:lnTo>
                <a:close/>
              </a:path>
              <a:path w="288925" h="358775">
                <a:moveTo>
                  <a:pt x="216662" y="0"/>
                </a:moveTo>
                <a:lnTo>
                  <a:pt x="72262" y="0"/>
                </a:lnTo>
                <a:lnTo>
                  <a:pt x="72262" y="268986"/>
                </a:lnTo>
                <a:lnTo>
                  <a:pt x="216662" y="268986"/>
                </a:lnTo>
                <a:lnTo>
                  <a:pt x="216662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67175" y="4726051"/>
            <a:ext cx="288925" cy="358775"/>
          </a:xfrm>
          <a:custGeom>
            <a:avLst/>
            <a:gdLst/>
            <a:ahLst/>
            <a:cxnLst/>
            <a:rect l="l" t="t" r="r" b="b"/>
            <a:pathLst>
              <a:path w="288925" h="358775">
                <a:moveTo>
                  <a:pt x="0" y="268986"/>
                </a:moveTo>
                <a:lnTo>
                  <a:pt x="72262" y="268986"/>
                </a:lnTo>
                <a:lnTo>
                  <a:pt x="72262" y="0"/>
                </a:lnTo>
                <a:lnTo>
                  <a:pt x="216662" y="0"/>
                </a:lnTo>
                <a:lnTo>
                  <a:pt x="216662" y="268986"/>
                </a:lnTo>
                <a:lnTo>
                  <a:pt x="288925" y="268986"/>
                </a:lnTo>
                <a:lnTo>
                  <a:pt x="144525" y="358775"/>
                </a:lnTo>
                <a:lnTo>
                  <a:pt x="0" y="26898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08850" y="5373687"/>
            <a:ext cx="1582674" cy="1054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0" y="6167437"/>
            <a:ext cx="1945005" cy="410241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770890" marR="113030" indent="-215900">
              <a:lnSpc>
                <a:spcPct val="101400"/>
              </a:lnSpc>
              <a:spcBef>
                <a:spcPts val="290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Verdana"/>
                <a:cs typeface="Verdana"/>
              </a:rPr>
              <a:t>Рабочий </a:t>
            </a:r>
            <a:r>
              <a:rPr sz="1200" i="1" spc="-5" dirty="0" err="1">
                <a:latin typeface="Verdana"/>
                <a:cs typeface="Verdana"/>
              </a:rPr>
              <a:t>лист</a:t>
            </a:r>
            <a:r>
              <a:rPr sz="1200" i="1" spc="-5" dirty="0">
                <a:latin typeface="Verdana"/>
                <a:cs typeface="Verdana"/>
              </a:rPr>
              <a:t>  </a:t>
            </a:r>
            <a:r>
              <a:rPr sz="1200" i="1" dirty="0" smtClean="0">
                <a:latin typeface="Verdana"/>
                <a:cs typeface="Verdana"/>
              </a:rPr>
              <a:t>9.</a:t>
            </a:r>
            <a:r>
              <a:rPr lang="ru-RU" sz="1200" i="1" dirty="0" smtClean="0">
                <a:latin typeface="Verdana"/>
                <a:cs typeface="Verdana"/>
              </a:rPr>
              <a:t>2</a:t>
            </a:r>
            <a:r>
              <a:rPr sz="1200" i="1" dirty="0" smtClean="0">
                <a:latin typeface="Verdana"/>
                <a:cs typeface="Verdana"/>
              </a:rPr>
              <a:t> &amp;</a:t>
            </a:r>
            <a:r>
              <a:rPr sz="1200" i="1" spc="-100" dirty="0" smtClean="0">
                <a:latin typeface="Verdana"/>
                <a:cs typeface="Verdana"/>
              </a:rPr>
              <a:t> </a:t>
            </a:r>
            <a:r>
              <a:rPr sz="1200" i="1" spc="-5" dirty="0" smtClean="0">
                <a:latin typeface="Verdana"/>
                <a:cs typeface="Verdana"/>
              </a:rPr>
              <a:t>9.</a:t>
            </a:r>
            <a:r>
              <a:rPr lang="ru-RU" sz="1200" i="1" spc="-5" dirty="0" smtClean="0">
                <a:latin typeface="Verdana"/>
                <a:cs typeface="Verdana"/>
              </a:rPr>
              <a:t>3</a:t>
            </a:r>
            <a:endParaRPr sz="1200" i="1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78739" y="6696799"/>
            <a:ext cx="21748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>
                <a:latin typeface="Verdana"/>
                <a:cs typeface="Verdana"/>
              </a:rPr>
              <a:t>(“</a:t>
            </a:r>
            <a:r>
              <a:rPr sz="800" i="1" spc="-5" dirty="0">
                <a:latin typeface="Verdana"/>
                <a:cs typeface="Verdana"/>
              </a:rPr>
              <a:t>circles (blue-green dream)” </a:t>
            </a:r>
            <a:r>
              <a:rPr sz="800" i="1" dirty="0">
                <a:latin typeface="Verdana"/>
                <a:cs typeface="Verdana"/>
              </a:rPr>
              <a:t>by</a:t>
            </a:r>
            <a:r>
              <a:rPr sz="800" i="1" spc="3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POSITiv)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7" name="object 10"/>
          <p:cNvSpPr txBox="1">
            <a:spLocks noGrp="1"/>
          </p:cNvSpPr>
          <p:nvPr>
            <p:ph type="title"/>
          </p:nvPr>
        </p:nvSpPr>
        <p:spPr>
          <a:xfrm>
            <a:off x="1329436" y="15630"/>
            <a:ext cx="6485127" cy="641985"/>
          </a:xfrm>
          <a:prstGeom prst="rect">
            <a:avLst/>
          </a:prstGeom>
        </p:spPr>
        <p:txBody>
          <a:bodyPr vert="horz" wrap="square" lIns="0" tIns="216153" rIns="0" bIns="0" rtlCol="0">
            <a:spAutoFit/>
          </a:bodyPr>
          <a:lstStyle/>
          <a:p>
            <a:pPr marL="2241550">
              <a:lnSpc>
                <a:spcPct val="100000"/>
              </a:lnSpc>
            </a:pPr>
            <a:r>
              <a:rPr dirty="0"/>
              <a:t>Замкнутый</a:t>
            </a:r>
            <a:r>
              <a:rPr spc="-110" dirty="0"/>
              <a:t> </a:t>
            </a:r>
            <a:r>
              <a:rPr spc="-5" dirty="0"/>
              <a:t>круг</a:t>
            </a:r>
          </a:p>
        </p:txBody>
      </p:sp>
      <p:sp>
        <p:nvSpPr>
          <p:cNvPr id="16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pc="-5" dirty="0"/>
              <a:t>Советы для </a:t>
            </a:r>
            <a:r>
              <a:rPr dirty="0"/>
              <a:t>улучшения настроения и</a:t>
            </a:r>
            <a:r>
              <a:rPr spc="-155" dirty="0"/>
              <a:t> </a:t>
            </a:r>
            <a:r>
              <a:rPr dirty="0"/>
              <a:t>самооценки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9907" y="990600"/>
            <a:ext cx="7762240" cy="4860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0840" marR="5080" indent="-35814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70205" algn="l"/>
                <a:tab pos="370840" algn="l"/>
              </a:tabLst>
            </a:pPr>
            <a:r>
              <a:rPr sz="1800" b="1" spc="-5" dirty="0">
                <a:latin typeface="Verdana"/>
                <a:cs typeface="Verdana"/>
              </a:rPr>
              <a:t>Каждый вечер </a:t>
            </a:r>
            <a:r>
              <a:rPr sz="1800" dirty="0">
                <a:latin typeface="Verdana"/>
                <a:cs typeface="Verdana"/>
              </a:rPr>
              <a:t>записывайте </a:t>
            </a:r>
            <a:r>
              <a:rPr sz="1800" spc="-5" dirty="0">
                <a:latin typeface="Verdana"/>
                <a:cs typeface="Verdana"/>
              </a:rPr>
              <a:t>несколько </a:t>
            </a:r>
            <a:r>
              <a:rPr sz="1800" dirty="0">
                <a:latin typeface="Verdana"/>
                <a:cs typeface="Verdana"/>
              </a:rPr>
              <a:t>вещей </a:t>
            </a:r>
            <a:r>
              <a:rPr sz="1800" spc="5" dirty="0">
                <a:latin typeface="Verdana"/>
                <a:cs typeface="Verdana"/>
              </a:rPr>
              <a:t>(2-3) </a:t>
            </a:r>
            <a:r>
              <a:rPr sz="1800" dirty="0">
                <a:latin typeface="Verdana"/>
                <a:cs typeface="Verdana"/>
              </a:rPr>
              <a:t>, </a:t>
            </a:r>
            <a:r>
              <a:rPr sz="1800" spc="-5" dirty="0">
                <a:latin typeface="Verdana"/>
                <a:cs typeface="Verdana"/>
              </a:rPr>
              <a:t>которые  прошли успешно/положительно </a:t>
            </a:r>
            <a:r>
              <a:rPr sz="1800" dirty="0">
                <a:latin typeface="Verdana"/>
                <a:cs typeface="Verdana"/>
              </a:rPr>
              <a:t>в течение </a:t>
            </a:r>
            <a:r>
              <a:rPr sz="1800" spc="-5" dirty="0">
                <a:latin typeface="Verdana"/>
                <a:cs typeface="Verdana"/>
              </a:rPr>
              <a:t>дня. Затем  представьте </a:t>
            </a:r>
            <a:r>
              <a:rPr sz="1800" dirty="0">
                <a:latin typeface="Verdana"/>
                <a:cs typeface="Verdana"/>
              </a:rPr>
              <a:t>себе их в Вашем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воображении.</a:t>
            </a:r>
          </a:p>
          <a:p>
            <a:pPr marL="370840" marR="300990" indent="-35814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Char char="o"/>
              <a:tabLst>
                <a:tab pos="370205" algn="l"/>
                <a:tab pos="370840" algn="l"/>
                <a:tab pos="2959100" algn="l"/>
              </a:tabLst>
            </a:pPr>
            <a:r>
              <a:rPr sz="1800" dirty="0" err="1" smtClean="0">
                <a:latin typeface="Verdana"/>
                <a:cs typeface="Verdana"/>
              </a:rPr>
              <a:t>Принимайте</a:t>
            </a:r>
            <a:r>
              <a:rPr sz="1800" dirty="0" smtClean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комплименты и записать их. Используйте </a:t>
            </a:r>
            <a:r>
              <a:rPr sz="1800" dirty="0">
                <a:latin typeface="Verdana"/>
                <a:cs typeface="Verdana"/>
              </a:rPr>
              <a:t>их в  </a:t>
            </a:r>
            <a:r>
              <a:rPr sz="1800" spc="-5" dirty="0">
                <a:latin typeface="Verdana"/>
                <a:cs typeface="Verdana"/>
              </a:rPr>
              <a:t>качестве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ресурсов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	</a:t>
            </a:r>
            <a:r>
              <a:rPr sz="1800" spc="-5" dirty="0">
                <a:latin typeface="Verdana"/>
                <a:cs typeface="Verdana"/>
              </a:rPr>
              <a:t>трудные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времена</a:t>
            </a:r>
            <a:r>
              <a:rPr sz="1800" dirty="0" smtClean="0">
                <a:latin typeface="Verdana"/>
                <a:cs typeface="Verdana"/>
              </a:rPr>
              <a:t>!</a:t>
            </a:r>
            <a:endParaRPr lang="ru-RU" sz="1800" dirty="0" smtClean="0">
              <a:latin typeface="Verdana"/>
              <a:cs typeface="Verdana"/>
            </a:endParaRPr>
          </a:p>
          <a:p>
            <a:pPr marL="370840" marR="300990" indent="-35814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Char char="o"/>
              <a:tabLst>
                <a:tab pos="370205" algn="l"/>
                <a:tab pos="370840" algn="l"/>
                <a:tab pos="2959100" algn="l"/>
              </a:tabLst>
            </a:pPr>
            <a:r>
              <a:rPr lang="ru-RU" dirty="0">
                <a:latin typeface="Verdana"/>
                <a:cs typeface="Verdana"/>
              </a:rPr>
              <a:t>Вспоминайте ситуации, когда Вам было очень хорошо, если  это возможно со всеми чувствами обоняния (зрения,  осязание...). Напр. просмотрите свои фотоальбомы.</a:t>
            </a:r>
          </a:p>
          <a:p>
            <a:pPr marL="370840" marR="300990" indent="-35814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Char char="o"/>
              <a:tabLst>
                <a:tab pos="370205" algn="l"/>
                <a:tab pos="370840" algn="l"/>
                <a:tab pos="2959100" algn="l"/>
              </a:tabLst>
            </a:pPr>
            <a:r>
              <a:rPr lang="ru-RU" dirty="0">
                <a:latin typeface="Verdana"/>
                <a:cs typeface="Verdana"/>
              </a:rPr>
              <a:t>Делайте то, что приносит Вам удовольствие и хорошее  настроение – лучше всего с Вашими близкими или друзьями  (напр. пойти в кино, кафе).</a:t>
            </a:r>
          </a:p>
          <a:p>
            <a:pPr marL="370840" marR="300990" indent="-35814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Char char="o"/>
              <a:tabLst>
                <a:tab pos="370205" algn="l"/>
                <a:tab pos="370840" algn="l"/>
                <a:tab pos="2959100" algn="l"/>
              </a:tabLst>
            </a:pPr>
            <a:r>
              <a:rPr lang="ru-RU" dirty="0">
                <a:latin typeface="Verdana"/>
                <a:cs typeface="Verdana"/>
              </a:rPr>
              <a:t>Физическая активность (не менее 20 минут в день), но без  перенапряжения, напр. быстрая ходьба или пробежка.</a:t>
            </a:r>
          </a:p>
          <a:p>
            <a:pPr marL="370840" marR="300990" indent="-35814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Char char="o"/>
              <a:tabLst>
                <a:tab pos="370205" algn="l"/>
                <a:tab pos="370840" algn="l"/>
                <a:tab pos="2959100" algn="l"/>
              </a:tabLst>
            </a:pPr>
            <a:r>
              <a:rPr lang="ru-RU" dirty="0">
                <a:latin typeface="Verdana"/>
                <a:cs typeface="Verdana"/>
              </a:rPr>
              <a:t>Слушайте Вашу любимую музыку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56550" y="5564187"/>
            <a:ext cx="922337" cy="88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78739" y="6696799"/>
            <a:ext cx="21767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>
                <a:latin typeface="Verdana"/>
                <a:cs typeface="Verdana"/>
              </a:rPr>
              <a:t>(</a:t>
            </a:r>
            <a:r>
              <a:rPr sz="800" i="1" spc="-5" dirty="0">
                <a:latin typeface="Verdana"/>
                <a:cs typeface="Verdana"/>
              </a:rPr>
              <a:t>“Smiley </a:t>
            </a:r>
            <a:r>
              <a:rPr sz="800" i="1" dirty="0">
                <a:latin typeface="Verdana"/>
                <a:cs typeface="Verdana"/>
              </a:rPr>
              <a:t>detail” by </a:t>
            </a:r>
            <a:r>
              <a:rPr sz="800" i="1" spc="-5" dirty="0">
                <a:latin typeface="Verdana"/>
                <a:cs typeface="Verdana"/>
              </a:rPr>
              <a:t>renaissancechambara)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8184" y="1143000"/>
            <a:ext cx="7286625" cy="4248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6685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Цели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обучения:</a:t>
            </a:r>
            <a:endParaRPr sz="20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416559" indent="-403860">
              <a:lnSpc>
                <a:spcPct val="100000"/>
              </a:lnSpc>
              <a:spcBef>
                <a:spcPts val="5"/>
              </a:spcBef>
              <a:buClr>
                <a:srgbClr val="8BACAD"/>
              </a:buClr>
              <a:buSzPct val="86111"/>
              <a:buChar char="o"/>
              <a:tabLst>
                <a:tab pos="415925" algn="l"/>
                <a:tab pos="416559" algn="l"/>
              </a:tabLst>
            </a:pPr>
            <a:r>
              <a:rPr sz="1800" dirty="0">
                <a:latin typeface="Verdana"/>
                <a:cs typeface="Verdana"/>
              </a:rPr>
              <a:t>Депрессия - это </a:t>
            </a:r>
            <a:r>
              <a:rPr sz="1800" spc="-5" dirty="0">
                <a:latin typeface="Verdana"/>
                <a:cs typeface="Verdana"/>
              </a:rPr>
              <a:t>не </a:t>
            </a:r>
            <a:r>
              <a:rPr sz="1800" dirty="0">
                <a:latin typeface="Verdana"/>
                <a:cs typeface="Verdana"/>
              </a:rPr>
              <a:t>рок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судьбы.</a:t>
            </a:r>
            <a:endParaRPr sz="1800" dirty="0">
              <a:latin typeface="Verdana"/>
              <a:cs typeface="Verdana"/>
            </a:endParaRPr>
          </a:p>
          <a:p>
            <a:pPr marL="416559" marR="378460" indent="-403860">
              <a:lnSpc>
                <a:spcPct val="105200"/>
              </a:lnSpc>
              <a:spcBef>
                <a:spcPts val="425"/>
              </a:spcBef>
              <a:buClr>
                <a:srgbClr val="8BACAD"/>
              </a:buClr>
              <a:buSzPct val="86111"/>
              <a:buChar char="o"/>
              <a:tabLst>
                <a:tab pos="415925" algn="l"/>
                <a:tab pos="416559" algn="l"/>
              </a:tabLst>
            </a:pPr>
            <a:r>
              <a:rPr sz="1800" dirty="0">
                <a:latin typeface="Verdana"/>
                <a:cs typeface="Verdana"/>
              </a:rPr>
              <a:t>Обратите свое внимание </a:t>
            </a:r>
            <a:r>
              <a:rPr sz="1800" spc="-5" dirty="0">
                <a:latin typeface="Verdana"/>
                <a:cs typeface="Verdana"/>
              </a:rPr>
              <a:t>на типичные искажения  депрессивных </a:t>
            </a:r>
            <a:r>
              <a:rPr sz="1800" dirty="0">
                <a:latin typeface="Verdana"/>
                <a:cs typeface="Verdana"/>
              </a:rPr>
              <a:t>мыслей, </a:t>
            </a:r>
            <a:r>
              <a:rPr sz="1800" spc="-5" dirty="0">
                <a:latin typeface="Verdana"/>
                <a:cs typeface="Verdana"/>
              </a:rPr>
              <a:t>которые были </a:t>
            </a:r>
            <a:r>
              <a:rPr sz="1800" dirty="0">
                <a:latin typeface="Verdana"/>
                <a:cs typeface="Verdana"/>
              </a:rPr>
              <a:t>представлены и  </a:t>
            </a:r>
            <a:r>
              <a:rPr sz="1800" spc="-5" dirty="0">
                <a:latin typeface="Verdana"/>
                <a:cs typeface="Verdana"/>
              </a:rPr>
              <a:t>попытайтесь </a:t>
            </a:r>
            <a:r>
              <a:rPr sz="1800" dirty="0">
                <a:latin typeface="Verdana"/>
                <a:cs typeface="Verdana"/>
              </a:rPr>
              <a:t>их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spc="-5" dirty="0" err="1">
                <a:latin typeface="Verdana"/>
                <a:cs typeface="Verdana"/>
              </a:rPr>
              <a:t>изменить</a:t>
            </a:r>
            <a:r>
              <a:rPr sz="1800" spc="-5" dirty="0" smtClean="0">
                <a:latin typeface="Verdana"/>
                <a:cs typeface="Verdana"/>
              </a:rPr>
              <a:t>.</a:t>
            </a:r>
            <a:endParaRPr lang="ru-RU" sz="1800" spc="-5" dirty="0" smtClean="0">
              <a:latin typeface="Verdana"/>
              <a:cs typeface="Verdana"/>
            </a:endParaRPr>
          </a:p>
          <a:p>
            <a:pPr marL="416559" marR="378460" indent="-403860">
              <a:lnSpc>
                <a:spcPct val="105200"/>
              </a:lnSpc>
              <a:spcBef>
                <a:spcPts val="425"/>
              </a:spcBef>
              <a:buClr>
                <a:srgbClr val="8BACAD"/>
              </a:buClr>
              <a:buSzPct val="86111"/>
              <a:buChar char="o"/>
              <a:tabLst>
                <a:tab pos="415925" algn="l"/>
                <a:tab pos="416559" algn="l"/>
              </a:tabLst>
            </a:pPr>
            <a:r>
              <a:rPr lang="ru-RU" dirty="0" smtClean="0">
                <a:latin typeface="Verdana"/>
                <a:cs typeface="Verdana"/>
              </a:rPr>
              <a:t>Руминация и </a:t>
            </a:r>
            <a:r>
              <a:rPr lang="ru-RU" dirty="0">
                <a:latin typeface="Verdana"/>
                <a:cs typeface="Verdana"/>
              </a:rPr>
              <a:t>попытки подавить негативные мысли не помогают в решении проблем. Наоборот: эта стратегия даже увеличивает негативные мысли и чувства.</a:t>
            </a:r>
            <a:endParaRPr sz="1800" dirty="0">
              <a:latin typeface="Verdana"/>
              <a:cs typeface="Verdana"/>
            </a:endParaRPr>
          </a:p>
          <a:p>
            <a:pPr marL="416559" marR="11430" indent="-403860">
              <a:lnSpc>
                <a:spcPct val="104800"/>
              </a:lnSpc>
              <a:spcBef>
                <a:spcPts val="434"/>
              </a:spcBef>
              <a:buClr>
                <a:srgbClr val="8BACAD"/>
              </a:buClr>
              <a:buSzPct val="86111"/>
              <a:buChar char="o"/>
              <a:tabLst>
                <a:tab pos="415925" algn="l"/>
                <a:tab pos="416559" algn="l"/>
              </a:tabLst>
            </a:pPr>
            <a:r>
              <a:rPr sz="1800" spc="-5" dirty="0" err="1" smtClean="0">
                <a:latin typeface="Verdana"/>
                <a:cs typeface="Verdana"/>
              </a:rPr>
              <a:t>Социальная</a:t>
            </a:r>
            <a:r>
              <a:rPr sz="1800" spc="-5" dirty="0" smtClean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деятельность </a:t>
            </a:r>
            <a:r>
              <a:rPr sz="1800" spc="-5" dirty="0">
                <a:latin typeface="Verdana"/>
                <a:cs typeface="Verdana"/>
              </a:rPr>
              <a:t>поднимает </a:t>
            </a:r>
            <a:r>
              <a:rPr sz="1800" dirty="0">
                <a:latin typeface="Verdana"/>
                <a:cs typeface="Verdana"/>
              </a:rPr>
              <a:t>настроение.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Будьте  </a:t>
            </a:r>
            <a:r>
              <a:rPr sz="1800" dirty="0">
                <a:latin typeface="Verdana"/>
                <a:cs typeface="Verdana"/>
              </a:rPr>
              <a:t>активнее!</a:t>
            </a:r>
          </a:p>
          <a:p>
            <a:pPr marL="416559" indent="-403860">
              <a:lnSpc>
                <a:spcPct val="100000"/>
              </a:lnSpc>
              <a:spcBef>
                <a:spcPts val="540"/>
              </a:spcBef>
              <a:buClr>
                <a:srgbClr val="8BACAD"/>
              </a:buClr>
              <a:buSzPct val="83333"/>
              <a:buChar char="o"/>
              <a:tabLst>
                <a:tab pos="415925" algn="l"/>
                <a:tab pos="416559" algn="l"/>
              </a:tabLst>
            </a:pPr>
            <a:r>
              <a:rPr sz="1800" dirty="0">
                <a:latin typeface="Verdana"/>
                <a:cs typeface="Verdana"/>
              </a:rPr>
              <a:t>При </a:t>
            </a:r>
            <a:r>
              <a:rPr sz="1800" spc="-5" dirty="0">
                <a:latin typeface="Verdana"/>
                <a:cs typeface="Verdana"/>
              </a:rPr>
              <a:t>ярко выраженных </a:t>
            </a:r>
            <a:r>
              <a:rPr sz="1800" dirty="0">
                <a:latin typeface="Verdana"/>
                <a:cs typeface="Verdana"/>
              </a:rPr>
              <a:t>симптомах </a:t>
            </a:r>
            <a:r>
              <a:rPr sz="1800" spc="-5" dirty="0">
                <a:latin typeface="Verdana"/>
                <a:cs typeface="Verdana"/>
              </a:rPr>
              <a:t>депрессии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необходимо</a:t>
            </a:r>
          </a:p>
          <a:p>
            <a:pPr marL="416559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Verdana"/>
                <a:cs typeface="Verdana"/>
              </a:rPr>
              <a:t>обратиться </a:t>
            </a:r>
            <a:r>
              <a:rPr sz="1800" dirty="0">
                <a:latin typeface="Verdana"/>
                <a:cs typeface="Verdana"/>
              </a:rPr>
              <a:t>к </a:t>
            </a:r>
            <a:r>
              <a:rPr sz="1800" spc="-5" dirty="0">
                <a:latin typeface="Verdana"/>
                <a:cs typeface="Verdana"/>
              </a:rPr>
              <a:t>психологу </a:t>
            </a:r>
            <a:r>
              <a:rPr sz="1800" dirty="0">
                <a:latin typeface="Verdana"/>
                <a:cs typeface="Verdana"/>
              </a:rPr>
              <a:t>или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психиатру.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9.</a:t>
            </a: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943292" y="0"/>
            <a:ext cx="7257414" cy="615950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marL="1270000">
              <a:lnSpc>
                <a:spcPct val="100000"/>
              </a:lnSpc>
            </a:pPr>
            <a:r>
              <a:rPr dirty="0"/>
              <a:t>Применение к повседневной</a:t>
            </a:r>
            <a:r>
              <a:rPr spc="-185" dirty="0"/>
              <a:t> </a:t>
            </a:r>
            <a:r>
              <a:rPr spc="-5" dirty="0"/>
              <a:t>жизни</a:t>
            </a:r>
          </a:p>
        </p:txBody>
      </p:sp>
      <p:sp>
        <p:nvSpPr>
          <p:cNvPr id="7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Text Box 9"/>
          <p:cNvSpPr txBox="1">
            <a:spLocks noChangeArrowheads="1"/>
          </p:cNvSpPr>
          <p:nvPr/>
        </p:nvSpPr>
        <p:spPr bwMode="auto">
          <a:xfrm>
            <a:off x="250825" y="1341438"/>
            <a:ext cx="871366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Многие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(но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не все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!)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люди, страдающие психозами, имеют низкую  самооценку, особенно после психоза (напр., от стыда, страха, друзья  могут отвернуться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). Острый 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психоз вызывает у многих людей кроме страха и 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другие эмоции</a:t>
            </a: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</a:p>
          <a:p>
            <a:pPr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endParaRPr lang="ru-RU" altLang="de-DE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Hапряжение («что-то происходит в последний раз!»)</a:t>
            </a:r>
          </a:p>
          <a:p>
            <a:pPr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de-DE" b="0" dirty="0">
                <a:solidFill>
                  <a:srgbClr val="000000"/>
                </a:solidFill>
                <a:latin typeface="Verdana" panose="020B0604030504040204" pitchFamily="34" charset="0"/>
              </a:rPr>
              <a:t>Чувство назначения (напр., выполнить определенную миссию;  преобладает чувство важности</a:t>
            </a:r>
            <a:r>
              <a:rPr lang="ru-RU" altLang="de-DE" b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  <a:endParaRPr lang="en-US" altLang="de-DE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de-DE" b="0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b="0" i="1" dirty="0">
                <a:solidFill>
                  <a:srgbClr val="000000"/>
                </a:solidFill>
                <a:latin typeface="Verdana" panose="020B0604030504040204" pitchFamily="34" charset="0"/>
              </a:rPr>
              <a:t>Какие аспекты терапевтического модуля «Принятие решений», на мой взгляд, особенно полезны?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b="0" i="1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altLang="de-DE" b="0" i="1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altLang="de-DE" b="0" i="1" dirty="0">
                <a:solidFill>
                  <a:srgbClr val="000000"/>
                </a:solidFill>
                <a:latin typeface="Verdana" panose="020B0604030504040204" pitchFamily="34" charset="0"/>
              </a:rPr>
              <a:t>Когда 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94212" name="Group 22"/>
          <p:cNvGrpSpPr>
            <a:grpSpLocks/>
          </p:cNvGrpSpPr>
          <p:nvPr/>
        </p:nvGrpSpPr>
        <p:grpSpPr bwMode="auto">
          <a:xfrm>
            <a:off x="13171" y="6151570"/>
            <a:ext cx="2200559" cy="474663"/>
            <a:chOff x="0" y="3957"/>
            <a:chExt cx="1225" cy="299"/>
          </a:xfrm>
        </p:grpSpPr>
        <p:sp>
          <p:nvSpPr>
            <p:cNvPr id="942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pic>
          <p:nvPicPr>
            <p:cNvPr id="94216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" y="4003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4213" name="Rechteck 1"/>
          <p:cNvSpPr>
            <a:spLocks noChangeArrowheads="1"/>
          </p:cNvSpPr>
          <p:nvPr/>
        </p:nvSpPr>
        <p:spPr bwMode="auto">
          <a:xfrm>
            <a:off x="306388" y="6259513"/>
            <a:ext cx="18197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1200" b="0" i="1" dirty="0" smtClean="0">
                <a:solidFill>
                  <a:srgbClr val="000000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de-DE" altLang="de-DE" sz="1200" b="0" i="1" dirty="0" smtClean="0">
                <a:solidFill>
                  <a:srgbClr val="000000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de-DE" altLang="de-DE" sz="12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altLang="de-DE" sz="12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Рабочий лист </a:t>
            </a:r>
            <a:r>
              <a:rPr lang="de-DE" altLang="de-DE" sz="1200" b="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9.4</a:t>
            </a:r>
            <a:endParaRPr lang="de-DE" altLang="de-DE" sz="1200" b="0" i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1329436" y="0"/>
            <a:ext cx="6485127" cy="641985"/>
          </a:xfrm>
          <a:prstGeom prst="rect">
            <a:avLst/>
          </a:prstGeom>
        </p:spPr>
        <p:txBody>
          <a:bodyPr vert="horz" wrap="square" lIns="0" tIns="216153" rIns="0" bIns="0" rtlCol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96774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D16248"/>
                </a:solidFill>
                <a:effectLst/>
                <a:uLnTx/>
                <a:uFillTx/>
                <a:latin typeface="Verdana"/>
                <a:cs typeface="Verdana"/>
              </a:rPr>
              <a:t>Что общего это имеет с</a:t>
            </a:r>
            <a:r>
              <a:rPr kumimoji="0" lang="ru-RU" sz="2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D16248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lang="ru-RU" sz="2000" b="0" i="0" u="none" strike="noStrike" kern="0" cap="none" spc="-5" normalizeH="0" baseline="0" noProof="0" dirty="0" smtClean="0">
                <a:ln>
                  <a:noFill/>
                </a:ln>
                <a:solidFill>
                  <a:srgbClr val="D16248"/>
                </a:solidFill>
                <a:effectLst/>
                <a:uLnTx/>
                <a:uFillTx/>
                <a:latin typeface="Verdana"/>
                <a:cs typeface="Verdana"/>
              </a:rPr>
              <a:t>психозом?</a:t>
            </a:r>
            <a:endParaRPr kumimoji="0" lang="ru-RU" sz="2000" b="0" i="0" u="none" strike="noStrike" kern="0" cap="none" spc="-5" normalizeH="0" baseline="0" noProof="0" dirty="0">
              <a:ln>
                <a:noFill/>
              </a:ln>
              <a:solidFill>
                <a:srgbClr val="D16248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1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435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64" y="1169415"/>
            <a:ext cx="8538210" cy="3739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73990">
              <a:lnSpc>
                <a:spcPct val="105200"/>
              </a:lnSpc>
              <a:spcBef>
                <a:spcPts val="200"/>
              </a:spcBef>
            </a:pPr>
            <a:r>
              <a:rPr b="1" spc="-5" dirty="0" err="1" smtClean="0">
                <a:latin typeface="Verdana"/>
                <a:cs typeface="Verdana"/>
              </a:rPr>
              <a:t>Пример</a:t>
            </a:r>
            <a:r>
              <a:rPr b="1" spc="-5" dirty="0">
                <a:latin typeface="Verdana"/>
                <a:cs typeface="Verdana"/>
              </a:rPr>
              <a:t>: </a:t>
            </a:r>
            <a:r>
              <a:rPr spc="-5" dirty="0">
                <a:latin typeface="Verdana"/>
                <a:cs typeface="Verdana"/>
              </a:rPr>
              <a:t>Макс </a:t>
            </a:r>
            <a:r>
              <a:rPr dirty="0">
                <a:latin typeface="Verdana"/>
                <a:cs typeface="Verdana"/>
              </a:rPr>
              <a:t>неоднократно слышит на своей любимой радиостанции песни,  которые </a:t>
            </a:r>
            <a:r>
              <a:rPr spc="-5" dirty="0">
                <a:latin typeface="Verdana"/>
                <a:cs typeface="Verdana"/>
              </a:rPr>
              <a:t>включают </a:t>
            </a:r>
            <a:r>
              <a:rPr dirty="0">
                <a:latin typeface="Verdana"/>
                <a:cs typeface="Verdana"/>
              </a:rPr>
              <a:t>в себя слово</a:t>
            </a:r>
            <a:r>
              <a:rPr spc="-95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«дьявол».</a:t>
            </a:r>
          </a:p>
          <a:p>
            <a:pPr marL="12700" marR="5080">
              <a:lnSpc>
                <a:spcPct val="104700"/>
              </a:lnSpc>
              <a:spcBef>
                <a:spcPts val="390"/>
              </a:spcBef>
            </a:pPr>
            <a:r>
              <a:rPr b="1" spc="-5" dirty="0">
                <a:latin typeface="Verdana"/>
                <a:cs typeface="Verdana"/>
              </a:rPr>
              <a:t>Оценка: </a:t>
            </a:r>
            <a:r>
              <a:rPr dirty="0">
                <a:latin typeface="Verdana"/>
                <a:cs typeface="Verdana"/>
              </a:rPr>
              <a:t>Страх </a:t>
            </a:r>
            <a:r>
              <a:rPr spc="-5" dirty="0">
                <a:latin typeface="Verdana"/>
                <a:cs typeface="Verdana"/>
              </a:rPr>
              <a:t>и чувство угрозы. Макс чувствует </a:t>
            </a:r>
            <a:r>
              <a:rPr dirty="0">
                <a:latin typeface="Verdana"/>
                <a:cs typeface="Verdana"/>
              </a:rPr>
              <a:t>себя преследуемым  </a:t>
            </a:r>
            <a:r>
              <a:rPr spc="-5" dirty="0">
                <a:latin typeface="Verdana"/>
                <a:cs typeface="Verdana"/>
              </a:rPr>
              <a:t>ставленниками </a:t>
            </a:r>
            <a:r>
              <a:rPr dirty="0">
                <a:latin typeface="Verdana"/>
                <a:cs typeface="Verdana"/>
              </a:rPr>
              <a:t>дьявола. </a:t>
            </a:r>
            <a:r>
              <a:rPr spc="-5" dirty="0">
                <a:latin typeface="Verdana"/>
                <a:cs typeface="Verdana"/>
              </a:rPr>
              <a:t>Но </a:t>
            </a:r>
            <a:r>
              <a:rPr dirty="0">
                <a:latin typeface="Verdana"/>
                <a:cs typeface="Verdana"/>
              </a:rPr>
              <a:t>также: «Если </a:t>
            </a:r>
            <a:r>
              <a:rPr spc="-5" dirty="0">
                <a:latin typeface="Verdana"/>
                <a:cs typeface="Verdana"/>
              </a:rPr>
              <a:t>им </a:t>
            </a:r>
            <a:r>
              <a:rPr dirty="0">
                <a:latin typeface="Verdana"/>
                <a:cs typeface="Verdana"/>
              </a:rPr>
              <a:t>есть дело до меня, то может быть,  я</a:t>
            </a:r>
            <a:r>
              <a:rPr spc="-100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святой.»</a:t>
            </a:r>
          </a:p>
          <a:p>
            <a:pPr marL="12700" marR="426084">
              <a:lnSpc>
                <a:spcPct val="105400"/>
              </a:lnSpc>
              <a:spcBef>
                <a:spcPts val="375"/>
              </a:spcBef>
            </a:pPr>
            <a:r>
              <a:rPr b="1" spc="-5" dirty="0">
                <a:latin typeface="Verdana"/>
                <a:cs typeface="Verdana"/>
              </a:rPr>
              <a:t>Но!: </a:t>
            </a:r>
            <a:r>
              <a:rPr spc="-5" dirty="0">
                <a:latin typeface="Verdana"/>
                <a:cs typeface="Verdana"/>
              </a:rPr>
              <a:t>Это </a:t>
            </a:r>
            <a:r>
              <a:rPr dirty="0">
                <a:latin typeface="Verdana"/>
                <a:cs typeface="Verdana"/>
              </a:rPr>
              <a:t>всего </a:t>
            </a:r>
            <a:r>
              <a:rPr spc="-5" dirty="0">
                <a:latin typeface="Verdana"/>
                <a:cs typeface="Verdana"/>
              </a:rPr>
              <a:t>лишь случайность! Любимая </a:t>
            </a:r>
            <a:r>
              <a:rPr dirty="0">
                <a:latin typeface="Verdana"/>
                <a:cs typeface="Verdana"/>
              </a:rPr>
              <a:t>радиостанция </a:t>
            </a:r>
            <a:r>
              <a:rPr spc="-5" dirty="0">
                <a:latin typeface="Verdana"/>
                <a:cs typeface="Verdana"/>
              </a:rPr>
              <a:t>Макса регулярно  включает </a:t>
            </a:r>
            <a:r>
              <a:rPr dirty="0">
                <a:latin typeface="Verdana"/>
                <a:cs typeface="Verdana"/>
              </a:rPr>
              <a:t>в программу </a:t>
            </a:r>
            <a:r>
              <a:rPr spc="-5" dirty="0">
                <a:latin typeface="Verdana"/>
                <a:cs typeface="Verdana"/>
              </a:rPr>
              <a:t>жесткие </a:t>
            </a:r>
            <a:r>
              <a:rPr dirty="0">
                <a:latin typeface="Verdana"/>
                <a:cs typeface="Verdana"/>
              </a:rPr>
              <a:t>рок-песни, которые </a:t>
            </a:r>
            <a:r>
              <a:rPr spc="-5" dirty="0">
                <a:latin typeface="Verdana"/>
                <a:cs typeface="Verdana"/>
              </a:rPr>
              <a:t>часто </a:t>
            </a:r>
            <a:r>
              <a:rPr dirty="0">
                <a:latin typeface="Verdana"/>
                <a:cs typeface="Verdana"/>
              </a:rPr>
              <a:t>содержат</a:t>
            </a:r>
            <a:r>
              <a:rPr spc="-30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слово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Verdana"/>
                <a:cs typeface="Verdana"/>
              </a:rPr>
              <a:t>«дьявол».</a:t>
            </a:r>
          </a:p>
          <a:p>
            <a:pPr marL="12700" marR="829944">
              <a:lnSpc>
                <a:spcPct val="104700"/>
              </a:lnSpc>
              <a:spcBef>
                <a:spcPts val="415"/>
              </a:spcBef>
            </a:pPr>
            <a:r>
              <a:rPr sz="2000" spc="-5" dirty="0">
                <a:latin typeface="Verdana"/>
                <a:cs typeface="Verdana"/>
              </a:rPr>
              <a:t>Используя описанные выше </a:t>
            </a:r>
            <a:r>
              <a:rPr sz="2000" dirty="0">
                <a:latin typeface="Verdana"/>
                <a:cs typeface="Verdana"/>
              </a:rPr>
              <a:t>методы старайтесь сформировать</a:t>
            </a:r>
            <a:r>
              <a:rPr sz="2000" spc="-1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и  закрепить </a:t>
            </a:r>
            <a:r>
              <a:rPr sz="2000" dirty="0">
                <a:latin typeface="Verdana"/>
                <a:cs typeface="Verdana"/>
              </a:rPr>
              <a:t>здоровую </a:t>
            </a:r>
            <a:r>
              <a:rPr sz="2000" spc="-5" dirty="0">
                <a:latin typeface="Verdana"/>
                <a:cs typeface="Verdana"/>
              </a:rPr>
              <a:t>и </a:t>
            </a:r>
            <a:r>
              <a:rPr sz="2000" spc="-10" dirty="0">
                <a:latin typeface="Verdana"/>
                <a:cs typeface="Verdana"/>
              </a:rPr>
              <a:t>прочную</a:t>
            </a:r>
            <a:r>
              <a:rPr sz="2000" spc="3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самооценку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9436" y="0"/>
            <a:ext cx="6485127" cy="641985"/>
          </a:xfrm>
          <a:prstGeom prst="rect">
            <a:avLst/>
          </a:prstGeom>
        </p:spPr>
        <p:txBody>
          <a:bodyPr vert="horz" wrap="square" lIns="0" tIns="216153" rIns="0" bIns="0" rtlCol="0">
            <a:spAutoFit/>
          </a:bodyPr>
          <a:lstStyle/>
          <a:p>
            <a:pPr marL="967740">
              <a:lnSpc>
                <a:spcPct val="100000"/>
              </a:lnSpc>
            </a:pPr>
            <a:r>
              <a:rPr dirty="0"/>
              <a:t>Что общего это имеет с</a:t>
            </a:r>
            <a:r>
              <a:rPr spc="-150" dirty="0"/>
              <a:t> </a:t>
            </a:r>
            <a:r>
              <a:rPr spc="-5" dirty="0"/>
              <a:t>психозом?</a:t>
            </a:r>
          </a:p>
        </p:txBody>
      </p:sp>
      <p:sp>
        <p:nvSpPr>
          <p:cNvPr id="6" name="object 8"/>
          <p:cNvSpPr txBox="1">
            <a:spLocks/>
          </p:cNvSpPr>
          <p:nvPr/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9.</a:t>
            </a:r>
            <a:fld id="{81D60167-4931-47E6-BA6A-407CBD079E47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2700" marR="0" lvl="0" indent="0" algn="l" defTabSz="914400" rtl="0" eaLnBrk="1" fontAlgn="auto" latinLnBrk="0" hangingPunct="1">
                <a:lnSpc>
                  <a:spcPts val="1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>
            <a:spLocks/>
          </p:cNvSpPr>
          <p:nvPr/>
        </p:nvSpPr>
        <p:spPr>
          <a:xfrm>
            <a:off x="6090920" y="6682771"/>
            <a:ext cx="232917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Самооценка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lang="ru-RU" sz="12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настроение</a:t>
            </a:r>
            <a:endParaRPr kumimoji="0" lang="ru-RU" sz="1200" b="1" i="0" u="none" strike="noStrike" kern="1200" cap="none" spc="-5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2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2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3381</Words>
  <Application>Microsoft Office PowerPoint</Application>
  <PresentationFormat>Bildschirmpräsentation (4:3)</PresentationFormat>
  <Paragraphs>548</Paragraphs>
  <Slides>43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26</vt:i4>
      </vt:variant>
      <vt:variant>
        <vt:lpstr>Folientitel</vt:lpstr>
      </vt:variant>
      <vt:variant>
        <vt:i4>43</vt:i4>
      </vt:variant>
    </vt:vector>
  </HeadingPairs>
  <TitlesOfParts>
    <vt:vector size="80" baseType="lpstr">
      <vt:lpstr>굴림</vt:lpstr>
      <vt:lpstr>ＭＳ Ｐゴシック</vt:lpstr>
      <vt:lpstr>ＭＳ Ｐゴシック</vt:lpstr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4_Cronus</vt:lpstr>
      <vt:lpstr>5_Cronus</vt:lpstr>
      <vt:lpstr>6_Cronus</vt:lpstr>
      <vt:lpstr>7_Cronus</vt:lpstr>
      <vt:lpstr>8_Cronus</vt:lpstr>
      <vt:lpstr>9_Cronus</vt:lpstr>
      <vt:lpstr>10_Cronus</vt:lpstr>
      <vt:lpstr>11_Cronus</vt:lpstr>
      <vt:lpstr>12_Cronus</vt:lpstr>
      <vt:lpstr>13_Cronus</vt:lpstr>
      <vt:lpstr>14_Cronus</vt:lpstr>
      <vt:lpstr>15_Cronus</vt:lpstr>
      <vt:lpstr>16_Cronus</vt:lpstr>
      <vt:lpstr>17_Cronus</vt:lpstr>
      <vt:lpstr>18_Cronus</vt:lpstr>
      <vt:lpstr>1_Office Theme</vt:lpstr>
      <vt:lpstr>19_Cronus</vt:lpstr>
      <vt:lpstr>20_Cronus</vt:lpstr>
      <vt:lpstr>21_Cronus</vt:lpstr>
      <vt:lpstr>22_Cronus</vt:lpstr>
      <vt:lpstr>23_Cronus</vt:lpstr>
      <vt:lpstr>24_Cronus</vt:lpstr>
      <vt:lpstr>25_Cronus</vt:lpstr>
      <vt:lpstr>26_Cronus</vt:lpstr>
      <vt:lpstr>Метакогнитивная терапия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Одно событие – множество возможных эмоции ...</vt:lpstr>
      <vt:lpstr>Одно событие – множество возможных эмоции ...</vt:lpstr>
      <vt:lpstr>Связь между мыслями, чувствами и поведением</vt:lpstr>
      <vt:lpstr>Стили депрессивного искаженного мышления и  дисфункциональные стратегии</vt:lpstr>
      <vt:lpstr>PowerPoint-Präsentation</vt:lpstr>
      <vt:lpstr> Сверхобобщение Какая оценка была бы более реалистична и полезна?</vt:lpstr>
      <vt:lpstr> Сверхобобщение Какая оценка была бы более реалистична и полезна?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Вместо этого: Не обобщайте один недостаток на все!</vt:lpstr>
      <vt:lpstr>PowerPoint-Präsentation</vt:lpstr>
      <vt:lpstr>PowerPoint-Präsentation</vt:lpstr>
      <vt:lpstr>PowerPoint-Präsentation</vt:lpstr>
      <vt:lpstr> Больше примеров для выражения «должен»  </vt:lpstr>
      <vt:lpstr>PowerPoint-Präsentation</vt:lpstr>
      <vt:lpstr>PowerPoint-Präsentation</vt:lpstr>
      <vt:lpstr> </vt:lpstr>
      <vt:lpstr> </vt:lpstr>
      <vt:lpstr>PowerPoint-Präsentation</vt:lpstr>
      <vt:lpstr>PowerPoint-Präsentation</vt:lpstr>
      <vt:lpstr>PowerPoint-Präsentation</vt:lpstr>
      <vt:lpstr>PowerPoint-Präsentation</vt:lpstr>
      <vt:lpstr>У Вас повторяющиеся негативные мысли (например, упреки, такие как «Вы неудачник», «Вы глупые»).  Вам это знакомо?  Что вы делаете, когда это происходит?   Aнебольшой эксперимент:  В следующую минуту, ни в коем случае не думайте о числе «восемь»!   У вас получилось?</vt:lpstr>
      <vt:lpstr>Подавление негативных мыслей Это работает? Нет!</vt:lpstr>
      <vt:lpstr>PowerPoint-Präsentation</vt:lpstr>
      <vt:lpstr>Упражнения и депрессивные руминации 1:   Ищете внутреннюю дистанцию ...</vt:lpstr>
      <vt:lpstr>Упражнения и депрессивные руминации 2:   Физическое отвлечение</vt:lpstr>
      <vt:lpstr>PowerPoint-Präsentation</vt:lpstr>
      <vt:lpstr>Замкнутый круг</vt:lpstr>
      <vt:lpstr>Замкнутый круг</vt:lpstr>
      <vt:lpstr>Советы для улучшения настроения и самооценки</vt:lpstr>
      <vt:lpstr>Применение к повседневной жизни</vt:lpstr>
      <vt:lpstr>PowerPoint-Präsentation</vt:lpstr>
      <vt:lpstr>Что общего это имеет с психозом?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71</cp:revision>
  <dcterms:created xsi:type="dcterms:W3CDTF">2017-04-16T22:10:51Z</dcterms:created>
  <dcterms:modified xsi:type="dcterms:W3CDTF">2017-08-17T08:23:59Z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2017-04-16T00:00:00Z</vt:filetime>
  </property>
</Properties>
</file>