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710" r:id="rId6"/>
  </p:sldMasterIdLst>
  <p:notesMasterIdLst>
    <p:notesMasterId r:id="rId11"/>
  </p:notesMasterIdLst>
  <p:handoutMasterIdLst>
    <p:handoutMasterId r:id="rId12"/>
  </p:handoutMasterIdLst>
  <p:sldIdLst>
    <p:sldId id="257" r:id="rId7"/>
    <p:sldId id="261" r:id="rId8"/>
    <p:sldId id="259" r:id="rId9"/>
    <p:sldId id="260" r:id="rId10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845">
          <p15:clr>
            <a:srgbClr val="A4A3A4"/>
          </p15:clr>
        </p15:guide>
        <p15:guide id="4" pos="158">
          <p15:clr>
            <a:srgbClr val="A4A3A4"/>
          </p15:clr>
        </p15:guide>
        <p15:guide id="5" pos="5602">
          <p15:clr>
            <a:srgbClr val="A4A3A4"/>
          </p15:clr>
        </p15:guide>
        <p15:guide id="6" orient="horz" pos="420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ne Hottenrott" initials="JH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ADAE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708" autoAdjust="0"/>
    <p:restoredTop sz="94660"/>
  </p:normalViewPr>
  <p:slideViewPr>
    <p:cSldViewPr>
      <p:cViewPr varScale="1">
        <p:scale>
          <a:sx n="98" d="100"/>
          <a:sy n="98" d="100"/>
        </p:scale>
        <p:origin x="78" y="246"/>
      </p:cViewPr>
      <p:guideLst>
        <p:guide orient="horz" pos="2160"/>
        <p:guide pos="2880"/>
        <p:guide orient="horz" pos="845"/>
        <p:guide pos="158"/>
        <p:guide pos="5602"/>
        <p:guide orient="horz" pos="420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A772F02-10D1-4D19-B20B-A9CFAAA18F2A}" type="datetime1">
              <a:rPr lang="de-DE" altLang="de-DE"/>
              <a:pPr>
                <a:defRPr/>
              </a:pPr>
              <a:t>07.06.2017</a:t>
            </a:fld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67E2255-EC66-4A00-A3DB-530C2DE9525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52835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smtClean="0"/>
              <a:t>Textmasterformate durch Klicken bearbeiten</a:t>
            </a:r>
          </a:p>
          <a:p>
            <a:pPr lvl="1"/>
            <a:r>
              <a:rPr lang="de-DE" altLang="de-DE" noProof="0" smtClean="0"/>
              <a:t>Zweite Ebene</a:t>
            </a:r>
          </a:p>
          <a:p>
            <a:pPr lvl="2"/>
            <a:r>
              <a:rPr lang="de-DE" altLang="de-DE" noProof="0" smtClean="0"/>
              <a:t>Dritte Ebene</a:t>
            </a:r>
          </a:p>
          <a:p>
            <a:pPr lvl="3"/>
            <a:r>
              <a:rPr lang="de-DE" altLang="de-DE" noProof="0" smtClean="0"/>
              <a:t>Vierte Ebene</a:t>
            </a:r>
          </a:p>
          <a:p>
            <a:pPr lvl="4"/>
            <a:r>
              <a:rPr lang="de-DE" altLang="de-DE" noProof="0" smtClean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CFC1C54-D60B-4BB3-8515-6541D2FF311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799190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FC1C54-D60B-4BB3-8515-6541D2FF3116}" type="slidenum">
              <a:rPr lang="de-DE" altLang="de-DE"/>
              <a:pPr>
                <a:defRPr/>
              </a:pPr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44930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43D972B4-687D-4A99-9FF7-17C44DC1DD8D}" type="slidenum">
              <a:rPr lang="de-DE" altLang="es-ES">
                <a:solidFill>
                  <a:prstClr val="black"/>
                </a:solidFill>
              </a:rPr>
              <a:pPr eaLnBrk="1" hangingPunct="1"/>
              <a:t>2</a:t>
            </a:fld>
            <a:endParaRPr lang="de-DE" altLang="es-ES">
              <a:solidFill>
                <a:prstClr val="black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2" tIns="47781" rIns="95562" bIns="47781"/>
          <a:lstStyle/>
          <a:p>
            <a:pPr eaLnBrk="1" hangingPunct="1"/>
            <a:endParaRPr lang="en-US" altLang="es-ES" smtClean="0"/>
          </a:p>
        </p:txBody>
      </p:sp>
    </p:spTree>
    <p:extLst>
      <p:ext uri="{BB962C8B-B14F-4D97-AF65-F5344CB8AC3E}">
        <p14:creationId xmlns:p14="http://schemas.microsoft.com/office/powerpoint/2010/main" val="3246405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5F3F2B5-6D92-49D4-8344-3BD23A36357F}" type="slidenum">
              <a:rPr lang="de-DE" altLang="de-DE" smtClean="0"/>
              <a:pPr eaLnBrk="1" hangingPunct="1">
                <a:spcBef>
                  <a:spcPct val="0"/>
                </a:spcBef>
              </a:pPr>
              <a:t>3</a:t>
            </a:fld>
            <a:endParaRPr lang="de-DE" altLang="de-DE" dirty="0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744741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C619845-50DE-46F4-ADAC-80D4F154020A}" type="slidenum">
              <a:rPr lang="de-DE" altLang="de-DE" smtClean="0"/>
              <a:pPr eaLnBrk="1" hangingPunct="1">
                <a:spcBef>
                  <a:spcPct val="0"/>
                </a:spcBef>
              </a:pPr>
              <a:t>4</a:t>
            </a:fld>
            <a:endParaRPr lang="de-DE" altLang="de-DE" dirty="0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568" tIns="43785" rIns="87568" bIns="43785"/>
          <a:lstStyle/>
          <a:p>
            <a:pPr eaLnBrk="1" hangingPunct="1"/>
            <a:endParaRPr lang="en-US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865713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717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7852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242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316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1612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92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4862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80985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1519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1938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5783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0" y="260350"/>
            <a:ext cx="9144000" cy="64087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1986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76398-ACEC-4A59-BDC7-2E0B18F1E00E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32734-4E7E-45B6-9FF5-FA54CDC5CE7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12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B6BCE-8747-4CF1-A7F8-FFEF96FA18C5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C5AC2-02B4-4B35-82A1-7F7B3E096EC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2874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6F522-DAA9-43F9-8CC3-735EDC3F4DFA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CD14F-E7B9-4100-B900-4F37061CE4E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71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35CC4-1573-43E6-9F69-6549677DD4B8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41F7E-5A77-474E-984D-42716B686D9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051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C2E00-C903-4574-9D17-4BF1C96F95CE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A1961-3062-46F4-A634-A1868A28A3B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534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ABB63-C0E6-4A5E-90E1-6FBAD9B148BD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0B082-8BA4-41D7-9685-E76885DE57F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56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A1120-D019-4FF9-9B88-E53EFE1AAC90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63F2B-AD86-4918-892E-E4E4062BF46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27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5770D-1726-499F-9776-B2342B23C993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C6347-9D1B-4602-976B-BF55E644F77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685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9BA82-1414-447E-9AC0-443E10E0E58E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729E3-F928-44E1-8821-52317317A43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472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5EC21-6E74-440E-920F-71A6477C7472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A5919-D397-4421-9698-30C240467BC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668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A8AB0-C836-41BE-8B1B-107B4C50FC0C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B6395-6C07-497E-80C1-64C8EB44F34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79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D954B-AABD-43C8-A4B4-72DDB8E47BD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888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C8885-D2CF-4C0D-96CC-F32813FD9C3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8833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6C70C-7BAB-4F0C-8069-129E25C7AA7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2512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DC3BA-D799-404C-8391-4D90806DBDD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09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3376A-4AAC-4ECD-8466-CAC98C7AB81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6388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B1C9F-93C4-4914-956E-2869FA7657E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327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829D3-E63A-454E-8279-B2A69079FE9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9812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30F6A-B569-40D1-A669-C1E9CB2C800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2804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A2B05-0A3B-42EE-B747-2556C080DF2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6474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26CC7-1BD2-4799-8DE2-B0737CB33A0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173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AB71E-8E8D-4EA4-A8CB-5B4D80F7A75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701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E17A6-8F01-411E-875D-A2F9C50F41EA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7C2C8-D6C0-4046-A439-7ED280AE792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180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1D81C-6F13-4CF6-A8B4-49DD114F213F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DD223-059C-4DC1-8716-C46B4FE8577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5298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E7152-CE01-411E-AC4A-764040B06BFF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82B7D-46BF-486E-B476-17A40453CE3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4396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829C9-29FA-4A6B-98B3-C3EA0BF5A3D5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A52EF-4B5F-4C7E-8178-C0DB0E43E40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963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AEE73-7085-4C15-9EDB-CE3DBA3BB03B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F63BC-2200-430F-85B3-CD539132DFA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383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01D6E-A182-44BB-A820-05C08D47FCD6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B2BAE-103B-437C-90A0-7E59A0F7794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2000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9F4B5-D879-4961-B64E-6182F644E5A4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50BE5-4FCE-4036-9B6A-061DFCF7266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140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9A5E4-64F0-41BB-B5B7-7A45CF17BF74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9D8FC-68A7-41F1-BBFB-4AC9D5B3534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9823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FD43C-8A5F-4623-8178-E2E1CDC599CF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56A15-3899-4472-8D19-9CDB1BE23D8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6805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46CFC-DE65-448F-BF26-D418D21D1BE7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88675-ED3A-460B-87F2-AE7425DA2A4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645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4B959-6200-404E-8ECB-CC8B4774B749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00A14-C962-4D55-BEC5-74F8EAF054B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661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2C326-3DF9-43B7-B610-AFEAF354234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828A-8B94-47AA-AA8F-78109C17D06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21422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7BCC4-5487-445C-A214-6FA3AD5C96A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BD819-D2FE-48BC-BA28-06B788C7ADD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72790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999AD-E725-4CB4-B946-02C32B81077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207EA-3753-451E-B22E-51CC2066524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45386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A484B-885B-4E47-970F-5AB96563721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C942C-B98C-4EA2-A184-7B1E630FDD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90456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BBABA-F72A-40EC-8242-3DB19E21F85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B71BD-A7A2-4B25-B471-A67B39E1626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0995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46AAC-F6F4-47A2-80ED-370C9FD6EFB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17ACE-B68B-4D81-939B-03B88301A8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02222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122F8-9FBD-4B80-A258-556DB600E98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4B2BC-9A61-47F9-9E2E-645E40D849E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30436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F33A1-4CE2-453C-9F97-4DAC8046158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D2071-D3EF-4A81-AD1A-4CC653C174A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09199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444C8-65A7-4E47-AB2E-EA54293865E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AA59F-51C4-440A-B9A5-AE4A1AC963B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84648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1D8C1-0120-4843-B769-E9E5C84B9AC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23091-5776-40DB-A572-D5E9DA0A506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9732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2FE6A-751C-4233-9995-75121FC176B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19784-DF09-4C48-83EF-24932DBDFDB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0303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DBFCB-AF9A-4B4C-8B7C-0E886EABFB5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09A3A-DC0B-4B4F-8DEF-866342ECA441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6766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5B9E1-63AC-45E5-8FD2-CE1F7BA8F15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E929C-A077-4195-AE27-4C4BF2AA6283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5708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16AFC-E0EE-4F56-9C3C-59AE40A11B5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ED2A4-2411-4253-975F-B64BC8D5343A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692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B527C-4A9D-4908-B51D-842D97AB63F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FABCF-54A9-4A80-9C62-3C5B2119D85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9619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9C889-5DD9-4D5E-A112-D545540B3B2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0A6FC-2F9E-4CD8-9CC4-E2AF2720729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4031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853D4-F098-42AE-883E-50D446AE95C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DB519-2F5E-4EE9-B0D3-6459F5E348D5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01931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6F010-7C82-46A4-A4CF-10F2A191835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11691-842B-40CB-912C-92EC3430C51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46276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ACCF3-E023-4FEE-A100-077CF2FAB41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A4ACE-DEFB-4CF0-961C-DDB6E6842C27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3772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EC7D7-1B66-45EB-BBDA-EC1DE664331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DF800-268F-43B6-A5F2-4FBFF96742B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13297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B83C6-5CCB-4B73-9905-744B3B7A103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114E-ED53-4DE1-81E1-1E647007524A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8299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48A2F-9E14-483A-90D5-2B9BE32F395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87C6B-D977-4A72-8C32-56BC2E58766F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21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dirty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dirty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dirty="0" smtClean="0">
              <a:latin typeface="Georgia" pitchFamily="18" charset="0"/>
            </a:endParaRPr>
          </a:p>
        </p:txBody>
      </p:sp>
      <p:sp>
        <p:nvSpPr>
          <p:cNvPr id="2051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dirty="0" smtClean="0">
              <a:latin typeface="Georgia" pitchFamily="18" charset="0"/>
            </a:endParaRPr>
          </a:p>
        </p:txBody>
      </p:sp>
      <p:sp>
        <p:nvSpPr>
          <p:cNvPr id="2052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dirty="0" smtClean="0">
              <a:latin typeface="Georgia" pitchFamily="18" charset="0"/>
            </a:endParaRPr>
          </a:p>
        </p:txBody>
      </p:sp>
      <p:sp>
        <p:nvSpPr>
          <p:cNvPr id="2053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dirty="0" smtClean="0">
              <a:latin typeface="Georgia" pitchFamily="18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59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206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A1F2AF-4BF2-4C55-B391-490D5A20744D}" type="datetime1">
              <a:rPr lang="en-US"/>
              <a:pPr>
                <a:defRPr/>
              </a:pPr>
              <a:t>6/7/2017</a:t>
            </a:fld>
            <a:endParaRPr lang="en-US" dirty="0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‹</a:t>
            </a:r>
            <a:r>
              <a:rPr lang="en-US" dirty="0" err="1"/>
              <a:t>Nr</a:t>
            </a:r>
            <a:r>
              <a:rPr lang="en-US" dirty="0"/>
              <a:t>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87115A-05F4-4DC8-8BC2-37ADD747B3D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307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grpSp>
        <p:nvGrpSpPr>
          <p:cNvPr id="3076" name="Gruppieren 28"/>
          <p:cNvGrpSpPr>
            <a:grpSpLocks/>
          </p:cNvGrpSpPr>
          <p:nvPr userDrawn="1"/>
        </p:nvGrpSpPr>
        <p:grpSpPr bwMode="auto">
          <a:xfrm>
            <a:off x="0" y="765175"/>
            <a:ext cx="9144000" cy="138113"/>
            <a:chOff x="0" y="870896"/>
            <a:chExt cx="9144000" cy="139110"/>
          </a:xfrm>
        </p:grpSpPr>
        <p:sp>
          <p:nvSpPr>
            <p:cNvPr id="24" name="Rechteck 23"/>
            <p:cNvSpPr>
              <a:spLocks noChangeArrowheads="1"/>
            </p:cNvSpPr>
            <p:nvPr userDrawn="1"/>
          </p:nvSpPr>
          <p:spPr bwMode="auto">
            <a:xfrm>
              <a:off x="0" y="870896"/>
              <a:ext cx="9144000" cy="89542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5" name="Gerade Verbindung 24"/>
            <p:cNvSpPr>
              <a:spLocks noChangeShapeType="1"/>
            </p:cNvSpPr>
            <p:nvPr userDrawn="1"/>
          </p:nvSpPr>
          <p:spPr bwMode="auto">
            <a:xfrm flipV="1">
              <a:off x="0" y="981225"/>
              <a:ext cx="9144000" cy="15990"/>
            </a:xfrm>
            <a:prstGeom prst="line">
              <a:avLst/>
            </a:prstGeom>
            <a:ln w="38100">
              <a:solidFill>
                <a:schemeClr val="accent3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Gerade Verbindung 25"/>
            <p:cNvSpPr>
              <a:spLocks noChangeShapeType="1"/>
            </p:cNvSpPr>
            <p:nvPr userDrawn="1"/>
          </p:nvSpPr>
          <p:spPr bwMode="auto">
            <a:xfrm>
              <a:off x="0" y="1010006"/>
              <a:ext cx="9144000" cy="0"/>
            </a:xfrm>
            <a:prstGeom prst="line">
              <a:avLst/>
            </a:prstGeom>
            <a:ln w="9525">
              <a:solidFill>
                <a:schemeClr val="accent3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Gerade Verbindung 26"/>
            <p:cNvSpPr>
              <a:spLocks noChangeShapeType="1"/>
            </p:cNvSpPr>
            <p:nvPr userDrawn="1"/>
          </p:nvSpPr>
          <p:spPr bwMode="auto">
            <a:xfrm>
              <a:off x="0" y="891683"/>
              <a:ext cx="9144000" cy="0"/>
            </a:xfrm>
            <a:prstGeom prst="line">
              <a:avLst/>
            </a:prstGeom>
            <a:ln w="9525">
              <a:solidFill>
                <a:schemeClr val="accent3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3077" name="Gruppieren 13"/>
          <p:cNvGrpSpPr>
            <a:grpSpLocks/>
          </p:cNvGrpSpPr>
          <p:nvPr userDrawn="1"/>
        </p:nvGrpSpPr>
        <p:grpSpPr bwMode="auto">
          <a:xfrm>
            <a:off x="8893175" y="1125538"/>
            <a:ext cx="250825" cy="5734050"/>
            <a:chOff x="8748464" y="908720"/>
            <a:chExt cx="395536" cy="5950421"/>
          </a:xfrm>
        </p:grpSpPr>
        <p:sp>
          <p:nvSpPr>
            <p:cNvPr id="29" name="Vertikaler Titel 1"/>
            <p:cNvSpPr txBox="1">
              <a:spLocks/>
            </p:cNvSpPr>
            <p:nvPr userDrawn="1"/>
          </p:nvSpPr>
          <p:spPr>
            <a:xfrm>
              <a:off x="8748464" y="910367"/>
              <a:ext cx="395536" cy="59487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vert" anchor="b">
              <a:normAutofit fontScale="25000" lnSpcReduction="20000"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30" name="Gerade Verbindung 29"/>
            <p:cNvCxnSpPr/>
            <p:nvPr userDrawn="1"/>
          </p:nvCxnSpPr>
          <p:spPr>
            <a:xfrm rot="5400000">
              <a:off x="5774077" y="3883107"/>
              <a:ext cx="5948773" cy="0"/>
            </a:xfrm>
            <a:prstGeom prst="line">
              <a:avLst/>
            </a:prstGeom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8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3079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02998909-ACE0-4B44-B47F-D52EBB05114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4099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4100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4101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07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4108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278F3E-FED2-45B0-A6E5-78DB4F2ACBD4}" type="datetime1">
              <a:rPr lang="en-US"/>
              <a:pPr>
                <a:defRPr/>
              </a:pPr>
              <a:t>6/7/2017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2E5DEF-17AF-4D96-B533-5959209B820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35E81D18-4560-462D-A310-9E89F9D4F38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CDA39C52-76F9-46F9-A795-F3AE8B51C3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endParaRPr lang="en-US" altLang="es-ES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4099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endParaRPr lang="en-US" altLang="es-ES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4100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s-ES" smtClean="0"/>
              <a:t>Titelmasterformat durch Klicken bearbeiten</a:t>
            </a:r>
            <a:endParaRPr lang="en-US" altLang="es-ES" smtClean="0"/>
          </a:p>
        </p:txBody>
      </p:sp>
      <p:sp>
        <p:nvSpPr>
          <p:cNvPr id="4101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s-ES" smtClean="0"/>
              <a:t>Textmasterformate durch Klicken bearbeiten</a:t>
            </a:r>
          </a:p>
          <a:p>
            <a:pPr lvl="1"/>
            <a:r>
              <a:rPr lang="de-DE" altLang="es-ES" smtClean="0"/>
              <a:t>Zweite Ebene</a:t>
            </a:r>
          </a:p>
          <a:p>
            <a:pPr lvl="2"/>
            <a:r>
              <a:rPr lang="de-DE" altLang="es-ES" smtClean="0"/>
              <a:t>Dritte Ebene</a:t>
            </a:r>
          </a:p>
          <a:p>
            <a:pPr lvl="3"/>
            <a:r>
              <a:rPr lang="de-DE" altLang="es-ES" smtClean="0"/>
              <a:t>Vierte Ebene</a:t>
            </a:r>
          </a:p>
          <a:p>
            <a:pPr lvl="4"/>
            <a:r>
              <a:rPr lang="de-DE" altLang="es-ES" smtClean="0"/>
              <a:t>Fünfte Ebene</a:t>
            </a:r>
            <a:endParaRPr lang="en-US" altLang="es-ES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764F2EBE-A93C-44CC-9511-AB4E05F3446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" lastClr="FFFFFF">
                  <a:lumMod val="95000"/>
                </a:sysClr>
              </a:solidFill>
              <a:latin typeface="Georgia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  <a:cs typeface="Times New Roman" pitchFamily="18" charset="0"/>
              </a:defRPr>
            </a:lvl1pPr>
          </a:lstStyle>
          <a:p>
            <a:pPr>
              <a:defRPr/>
            </a:pPr>
            <a:fld id="{267741BF-9D44-4F93-954B-28B2EDBDABA2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4105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endParaRPr lang="en-US" altLang="es-ES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4106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 smtClean="0">
              <a:solidFill>
                <a:srgbClr val="000000"/>
              </a:solidFill>
            </a:endParaRPr>
          </a:p>
        </p:txBody>
      </p:sp>
      <p:sp>
        <p:nvSpPr>
          <p:cNvPr id="4107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 smtClean="0">
              <a:solidFill>
                <a:srgbClr val="000000"/>
              </a:solidFill>
            </a:endParaRPr>
          </a:p>
        </p:txBody>
      </p:sp>
      <p:sp>
        <p:nvSpPr>
          <p:cNvPr id="4108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587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 sz="2800"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4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8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-3175" y="2678113"/>
            <a:ext cx="9144000" cy="1327150"/>
          </a:xfrm>
        </p:spPr>
        <p:txBody>
          <a:bodyPr anchor="ctr"/>
          <a:lstStyle/>
          <a:p>
            <a:pPr eaLnBrk="1" hangingPunct="1">
              <a:lnSpc>
                <a:spcPct val="150000"/>
              </a:lnSpc>
            </a:pPr>
            <a:r>
              <a:rPr lang="de-DE" altLang="de-DE" sz="1800" b="1" dirty="0">
                <a:solidFill>
                  <a:schemeClr val="tx2"/>
                </a:solidFill>
              </a:rPr>
              <a:t>UNIDAD TERAPÉUTICA 3:</a:t>
            </a:r>
            <a:r>
              <a:rPr lang="de-DE" altLang="de-DE" sz="1800" b="1" dirty="0" smtClean="0">
                <a:solidFill>
                  <a:schemeClr val="tx2"/>
                </a:solidFill>
              </a:rPr>
              <a:t/>
            </a:r>
            <a:br>
              <a:rPr lang="de-DE" altLang="de-DE" sz="1800" b="1" dirty="0" smtClean="0">
                <a:solidFill>
                  <a:schemeClr val="tx2"/>
                </a:solidFill>
              </a:rPr>
            </a:br>
            <a:r>
              <a:rPr lang="de-DE" altLang="de-DE" sz="1800" b="1" dirty="0" smtClean="0">
                <a:solidFill>
                  <a:schemeClr val="tx2"/>
                </a:solidFill>
              </a:rPr>
              <a:t>FORMULACIÓN DEL CASO</a:t>
            </a:r>
            <a:br>
              <a:rPr lang="de-DE" altLang="de-DE" sz="1800" b="1" dirty="0" smtClean="0">
                <a:solidFill>
                  <a:schemeClr val="tx2"/>
                </a:solidFill>
              </a:rPr>
            </a:br>
            <a:endParaRPr lang="en-US" altLang="de-DE" sz="1800" b="1" dirty="0" smtClean="0">
              <a:solidFill>
                <a:schemeClr val="tx2"/>
              </a:solidFill>
            </a:endParaRPr>
          </a:p>
        </p:txBody>
      </p:sp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8366125" y="58991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2400" dirty="0">
              <a:solidFill>
                <a:schemeClr val="tx1"/>
              </a:solidFill>
            </a:endParaRPr>
          </a:p>
        </p:txBody>
      </p:sp>
      <p:sp>
        <p:nvSpPr>
          <p:cNvPr id="6148" name="Titel 2"/>
          <p:cNvSpPr>
            <a:spLocks/>
          </p:cNvSpPr>
          <p:nvPr/>
        </p:nvSpPr>
        <p:spPr bwMode="auto">
          <a:xfrm>
            <a:off x="685800" y="381000"/>
            <a:ext cx="7772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de-DE" sz="3600" dirty="0" smtClean="0">
                <a:solidFill>
                  <a:schemeClr val="accent1"/>
                </a:solidFill>
              </a:rPr>
              <a:t>Terapia</a:t>
            </a:r>
            <a:r>
              <a:rPr lang="en-GB" altLang="de-DE" sz="3600" dirty="0" smtClean="0">
                <a:solidFill>
                  <a:schemeClr val="accent1"/>
                </a:solidFill>
              </a:rPr>
              <a:t> </a:t>
            </a:r>
            <a:r>
              <a:rPr lang="es-ES_tradnl" altLang="de-DE" sz="3600" dirty="0" err="1" smtClean="0">
                <a:solidFill>
                  <a:schemeClr val="accent1"/>
                </a:solidFill>
              </a:rPr>
              <a:t>Metacognitiva</a:t>
            </a:r>
            <a:endParaRPr lang="es-ES_tradnl" altLang="de-DE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061C2049-7840-40FF-A654-9D39092A5421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7938" y="0"/>
            <a:ext cx="9136062" cy="14843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endParaRPr lang="en-CA" altLang="es-ES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883920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es-ES" sz="1400" smtClean="0">
                <a:solidFill>
                  <a:srgbClr val="FFFFFF"/>
                </a:solidFill>
                <a:latin typeface="Verdana" pitchFamily="34" charset="0"/>
              </a:rPr>
              <a:t>1</a:t>
            </a:r>
            <a:endParaRPr lang="en-US" altLang="es-ES" sz="1400" smtClean="0">
              <a:solidFill>
                <a:srgbClr val="FFFFFF"/>
              </a:solidFill>
              <a:latin typeface="Verdana" pitchFamily="34" charset="0"/>
            </a:endParaRPr>
          </a:p>
        </p:txBody>
      </p:sp>
      <p:graphicFrame>
        <p:nvGraphicFramePr>
          <p:cNvPr id="6240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179119"/>
              </p:ext>
            </p:extLst>
          </p:nvPr>
        </p:nvGraphicFramePr>
        <p:xfrm>
          <a:off x="107950" y="44450"/>
          <a:ext cx="9036050" cy="6553201"/>
        </p:xfrm>
        <a:graphic>
          <a:graphicData uri="http://schemas.openxmlformats.org/drawingml/2006/table">
            <a:tbl>
              <a:tblPr/>
              <a:tblGrid>
                <a:gridCol w="2303463"/>
                <a:gridCol w="2586037"/>
                <a:gridCol w="4146550"/>
              </a:tblGrid>
              <a:tr h="124936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Predisposición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s-ES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3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ej. padres también tuvieron episodios psicóticos en el pasado; experiencias traumáticas en la infancia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s-ES" sz="13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742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3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desencadenantes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s-ES" sz="13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3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ej. estrés (trabajo, relaciones sociales),</a:t>
                      </a:r>
                      <a:br>
                        <a:rPr kumimoji="0" lang="es-ES" sz="13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</a:br>
                      <a:r>
                        <a:rPr kumimoji="0" lang="es-ES" sz="13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otros factores provocadores de estrés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362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3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factores potenciadores de la perturbación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s-ES" sz="13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3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ej. abuso de drogas/alcohol; interrumpir tratamiento farmacológico a pesar de las recomendaciones médicas de no hacerlo.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045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3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crisis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s-ES" sz="13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3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delirios, ilusiones,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3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alucinaciones/oír voces, agotamiento, depresión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s-ES" sz="13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076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3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consecuencias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s-ES" sz="13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3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aislamiento,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3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desempleo,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3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soledad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s-ES" sz="13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157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de-DE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intervención/recursos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de-DE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Intervención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: </a:t>
                      </a:r>
                      <a:r>
                        <a:rPr kumimoji="0" lang="de-DE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medicación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, </a:t>
                      </a:r>
                      <a:r>
                        <a:rPr kumimoji="0" lang="de-DE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psicoterapia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/</a:t>
                      </a:r>
                      <a:r>
                        <a:rPr kumimoji="0" lang="de-DE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cambios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, </a:t>
                      </a:r>
                      <a:r>
                        <a:rPr kumimoji="0" lang="de-DE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métodos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</a:t>
                      </a:r>
                      <a:r>
                        <a:rPr kumimoji="0" lang="de-DE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terapéuticos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</a:t>
                      </a:r>
                      <a:r>
                        <a:rPr kumimoji="0" lang="de-DE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conocidos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(</a:t>
                      </a:r>
                      <a:r>
                        <a:rPr kumimoji="0" lang="de-DE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ej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. </a:t>
                      </a:r>
                      <a:r>
                        <a:rPr kumimoji="0" lang="de-DE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técnicas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de </a:t>
                      </a:r>
                      <a:r>
                        <a:rPr kumimoji="0" lang="de-DE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relajación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)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de-DE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Recursos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: </a:t>
                      </a:r>
                      <a:r>
                        <a:rPr kumimoji="0" lang="de-DE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motivación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</a:t>
                      </a:r>
                      <a:r>
                        <a:rPr kumimoji="0" lang="de-DE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por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</a:t>
                      </a:r>
                      <a:r>
                        <a:rPr kumimoji="0" lang="de-DE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cambiar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, </a:t>
                      </a:r>
                      <a:r>
                        <a:rPr kumimoji="0" lang="de-DE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buen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</a:t>
                      </a:r>
                      <a:r>
                        <a:rPr kumimoji="0" lang="de-DE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apoyo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</a:t>
                      </a:r>
                      <a:r>
                        <a:rPr kumimoji="0" lang="de-DE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social</a:t>
                      </a: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2" charset="0"/>
                        <a:cs typeface="Times New Roman" pitchFamily="1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79" name="Text Box 35"/>
          <p:cNvSpPr txBox="1">
            <a:spLocks noChangeArrowheads="1"/>
          </p:cNvSpPr>
          <p:nvPr/>
        </p:nvSpPr>
        <p:spPr bwMode="auto">
          <a:xfrm>
            <a:off x="2089150" y="990600"/>
            <a:ext cx="1728788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es-ES" sz="1300" smtClean="0">
                <a:solidFill>
                  <a:srgbClr val="000000"/>
                </a:solidFill>
                <a:latin typeface="Verdana" pitchFamily="34" charset="0"/>
              </a:rPr>
              <a:t>combustible</a:t>
            </a:r>
          </a:p>
          <a:p>
            <a:pPr algn="ctr" eaLnBrk="1" hangingPunct="1">
              <a:spcBef>
                <a:spcPct val="50000"/>
              </a:spcBef>
            </a:pPr>
            <a:r>
              <a:rPr lang="de-DE" altLang="es-ES" sz="1300" smtClean="0">
                <a:solidFill>
                  <a:srgbClr val="000000"/>
                </a:solidFill>
                <a:latin typeface="Verdana" pitchFamily="34" charset="0"/>
              </a:rPr>
              <a:t>l</a:t>
            </a:r>
          </a:p>
        </p:txBody>
      </p:sp>
      <p:sp>
        <p:nvSpPr>
          <p:cNvPr id="6180" name="Text Box 36"/>
          <p:cNvSpPr txBox="1">
            <a:spLocks noChangeArrowheads="1"/>
          </p:cNvSpPr>
          <p:nvPr/>
        </p:nvSpPr>
        <p:spPr bwMode="auto">
          <a:xfrm>
            <a:off x="2123728" y="2001838"/>
            <a:ext cx="13033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>
              <a:spcBef>
                <a:spcPts val="813"/>
              </a:spcBef>
            </a:pPr>
            <a:r>
              <a:rPr lang="de-DE" altLang="es-ES" sz="1300" dirty="0" err="1" smtClean="0">
                <a:solidFill>
                  <a:srgbClr val="000000"/>
                </a:solidFill>
                <a:latin typeface="Verdana" pitchFamily="34" charset="0"/>
              </a:rPr>
              <a:t>mecha</a:t>
            </a:r>
            <a:endParaRPr lang="de-DE" altLang="es-ES" sz="1300" dirty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181" name="Text Box 37"/>
          <p:cNvSpPr txBox="1">
            <a:spLocks noChangeArrowheads="1"/>
          </p:cNvSpPr>
          <p:nvPr/>
        </p:nvSpPr>
        <p:spPr bwMode="auto">
          <a:xfrm>
            <a:off x="2030413" y="4133850"/>
            <a:ext cx="14398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es-ES" sz="1200" smtClean="0">
                <a:solidFill>
                  <a:srgbClr val="000000"/>
                </a:solidFill>
                <a:latin typeface="Verdana" pitchFamily="34" charset="0"/>
              </a:rPr>
              <a:t>incendio</a:t>
            </a:r>
          </a:p>
        </p:txBody>
      </p:sp>
      <p:sp>
        <p:nvSpPr>
          <p:cNvPr id="6182" name="Text Box 44"/>
          <p:cNvSpPr txBox="1">
            <a:spLocks noChangeArrowheads="1"/>
          </p:cNvSpPr>
          <p:nvPr/>
        </p:nvSpPr>
        <p:spPr bwMode="auto">
          <a:xfrm>
            <a:off x="2411611" y="6345238"/>
            <a:ext cx="15843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es-ES" sz="1200" dirty="0" err="1" smtClean="0">
                <a:solidFill>
                  <a:srgbClr val="000000"/>
                </a:solidFill>
                <a:latin typeface="Verdana" pitchFamily="34" charset="0"/>
              </a:rPr>
              <a:t>extintor</a:t>
            </a:r>
            <a:endParaRPr lang="de-DE" altLang="es-ES" sz="1200" dirty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183" name="Text Box 45"/>
          <p:cNvSpPr txBox="1">
            <a:spLocks noChangeArrowheads="1"/>
          </p:cNvSpPr>
          <p:nvPr/>
        </p:nvSpPr>
        <p:spPr bwMode="auto">
          <a:xfrm>
            <a:off x="2328863" y="3082925"/>
            <a:ext cx="946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es-ES" sz="1200" smtClean="0">
                <a:solidFill>
                  <a:srgbClr val="000000"/>
                </a:solidFill>
                <a:latin typeface="Verdana" pitchFamily="34" charset="0"/>
              </a:rPr>
              <a:t>gasolina</a:t>
            </a:r>
          </a:p>
        </p:txBody>
      </p:sp>
      <p:sp>
        <p:nvSpPr>
          <p:cNvPr id="6184" name="Text Box 46"/>
          <p:cNvSpPr txBox="1">
            <a:spLocks noChangeArrowheads="1"/>
          </p:cNvSpPr>
          <p:nvPr/>
        </p:nvSpPr>
        <p:spPr bwMode="auto">
          <a:xfrm>
            <a:off x="1908175" y="5170488"/>
            <a:ext cx="31543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es-ES" sz="1200" smtClean="0">
                <a:solidFill>
                  <a:srgbClr val="000000"/>
                </a:solidFill>
                <a:latin typeface="Verdana" pitchFamily="34" charset="0"/>
              </a:rPr>
              <a:t>destrucción y restauración</a:t>
            </a:r>
          </a:p>
        </p:txBody>
      </p:sp>
      <p:sp>
        <p:nvSpPr>
          <p:cNvPr id="6186" name="Text Box 4"/>
          <p:cNvSpPr txBox="1">
            <a:spLocks noChangeArrowheads="1"/>
          </p:cNvSpPr>
          <p:nvPr/>
        </p:nvSpPr>
        <p:spPr bwMode="auto">
          <a:xfrm>
            <a:off x="-78194" y="6645992"/>
            <a:ext cx="6359526" cy="27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</a:rPr>
              <a:t>(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De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arriba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abajo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: </a:t>
            </a:r>
            <a:r>
              <a:rPr lang="de-DE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“</a:t>
            </a:r>
            <a:r>
              <a:rPr lang="en-GB" altLang="es-ES" sz="700" i="1" dirty="0" err="1" smtClean="0">
                <a:solidFill>
                  <a:srgbClr val="000000"/>
                </a:solidFill>
                <a:latin typeface="Verdana" pitchFamily="34" charset="0"/>
              </a:rPr>
              <a:t>Holz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”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por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senfgurke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; </a:t>
            </a:r>
            <a:r>
              <a:rPr lang="de-DE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“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Match on Fire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”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</a:t>
            </a:r>
            <a:r>
              <a:rPr lang="en-GB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por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Ambient Ideas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; </a:t>
            </a:r>
            <a:r>
              <a:rPr lang="de-DE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“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jerry cans and chemicals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”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por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colchu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; </a:t>
            </a:r>
            <a:r>
              <a:rPr lang="de-DE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“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Banff Prescribed Burn 2009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”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GB" altLang="es-ES" sz="700" i="1" dirty="0" err="1" smtClean="0">
                <a:solidFill>
                  <a:srgbClr val="000000"/>
                </a:solidFill>
                <a:latin typeface="Verdana" pitchFamily="34" charset="0"/>
              </a:rPr>
              <a:t>por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GB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Eggs&amp;Beer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; </a:t>
            </a:r>
            <a:r>
              <a:rPr lang="de-DE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“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Wood Pile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”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por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dani0010; </a:t>
            </a:r>
            <a:r>
              <a:rPr lang="de-DE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“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Feuerlöscher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”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por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rudolf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schuba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</a:rPr>
              <a:t>)</a:t>
            </a:r>
            <a:r>
              <a:rPr lang="en-US" altLang="es-ES" sz="70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</p:txBody>
      </p:sp>
      <p:pic>
        <p:nvPicPr>
          <p:cNvPr id="6187" name="Picture 38" descr="jerry cans and chemicals - colchu - ccc - bearbeitbar - und bearbeit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2347913"/>
            <a:ext cx="72866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8" name="Picture 44" descr="Match on fire_Ambient Ideas_flickr-c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379538"/>
            <a:ext cx="8636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9" name="Picture 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4471988"/>
            <a:ext cx="107950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90" name="Picture 4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3427413"/>
            <a:ext cx="108585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91" name="Picture 54" descr="Feuerlöscher-rudolf schuba-flickr-ccc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5489575"/>
            <a:ext cx="6508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92" name="Picture 55" descr="Holz-senfgurke-flickr-ccc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025" y="183803"/>
            <a:ext cx="935038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5760392" y="660620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879600" algn="l"/>
              </a:tabLst>
            </a:pPr>
            <a:r>
              <a:rPr lang="es-ES_tradnl" altLang="de-DE" sz="1200" b="1" dirty="0" smtClean="0">
                <a:solidFill>
                  <a:schemeClr val="tx2"/>
                </a:solidFill>
                <a:latin typeface="Verdana" pitchFamily="34" charset="0"/>
              </a:rPr>
              <a:t>Formulación de Caso	</a:t>
            </a:r>
            <a:r>
              <a:rPr lang="es-ES_tradnl" altLang="de-DE" sz="1200" b="1" dirty="0" smtClean="0">
                <a:solidFill>
                  <a:schemeClr val="tx2"/>
                </a:solidFill>
                <a:latin typeface="Verdana" pitchFamily="34" charset="0"/>
              </a:rPr>
              <a:t>3.2</a:t>
            </a:r>
            <a:endParaRPr lang="es-ES_tradnl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05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de-DE" sz="2000" dirty="0" smtClean="0">
                <a:solidFill>
                  <a:schemeClr val="accent1"/>
                </a:solidFill>
              </a:rPr>
              <a:t>Formulación del caso individual</a:t>
            </a:r>
            <a:endParaRPr lang="es-ES_tradnl" altLang="de-DE" sz="2000" dirty="0">
              <a:solidFill>
                <a:schemeClr val="accent1"/>
              </a:solidFill>
            </a:endParaRP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6899275" y="48752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_tradnl" altLang="de-DE" sz="2400" dirty="0"/>
          </a:p>
        </p:txBody>
      </p:sp>
      <p:grpSp>
        <p:nvGrpSpPr>
          <p:cNvPr id="8224" name="Group 44"/>
          <p:cNvGrpSpPr>
            <a:grpSpLocks/>
          </p:cNvGrpSpPr>
          <p:nvPr/>
        </p:nvGrpSpPr>
        <p:grpSpPr bwMode="auto">
          <a:xfrm>
            <a:off x="0" y="6167432"/>
            <a:ext cx="3491880" cy="536574"/>
            <a:chOff x="0" y="3957"/>
            <a:chExt cx="1861" cy="338"/>
          </a:xfrm>
        </p:grpSpPr>
        <p:sp>
          <p:nvSpPr>
            <p:cNvPr id="8229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s-ES_tradnl" altLang="de-DE" dirty="0"/>
            </a:p>
          </p:txBody>
        </p:sp>
        <p:pic>
          <p:nvPicPr>
            <p:cNvPr id="8230" name="Picture 70" descr="Notizen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31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701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s-ES_tradnl" altLang="de-DE" sz="1400" dirty="0" smtClean="0">
                  <a:sym typeface="Wingdings" pitchFamily="2" charset="2"/>
                </a:rPr>
                <a:t>  </a:t>
              </a:r>
              <a:r>
                <a:rPr lang="es-ES_tradnl" altLang="de-DE" sz="1200" dirty="0" smtClean="0">
                  <a:sym typeface="Wingdings" pitchFamily="2" charset="2"/>
                </a:rPr>
                <a:t></a:t>
              </a:r>
              <a:r>
                <a:rPr lang="es-ES_tradnl" altLang="de-DE" sz="1200" dirty="0" smtClean="0"/>
                <a:t> </a:t>
              </a:r>
              <a:r>
                <a:rPr lang="es-ES_tradnl" altLang="de-DE" sz="1200" i="1" dirty="0" smtClean="0"/>
                <a:t>Hoja de trabajo 3.1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s-ES_tradnl" altLang="de-DE" sz="1200" dirty="0" smtClean="0"/>
                <a:t>     </a:t>
              </a:r>
              <a:endParaRPr lang="es-ES_tradnl" altLang="de-DE" sz="1200" dirty="0"/>
            </a:p>
          </p:txBody>
        </p:sp>
      </p:grp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60392" y="660620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879600" algn="l"/>
              </a:tabLst>
            </a:pPr>
            <a:r>
              <a:rPr lang="es-ES_tradnl" altLang="de-DE" sz="1200" b="1" dirty="0" smtClean="0">
                <a:solidFill>
                  <a:schemeClr val="tx2"/>
                </a:solidFill>
                <a:latin typeface="Verdana" pitchFamily="34" charset="0"/>
              </a:rPr>
              <a:t>Formulación de Caso	3.3</a:t>
            </a:r>
            <a:endParaRPr lang="es-ES_tradnl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949" y="1062747"/>
            <a:ext cx="4646403" cy="555346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 rot="19455531">
            <a:off x="3251656" y="3473747"/>
            <a:ext cx="295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Hoja de trabajo</a:t>
            </a:r>
            <a:endParaRPr lang="es-ES_tradnl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-78194" y="6645992"/>
            <a:ext cx="6359526" cy="27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</a:rPr>
              <a:t>(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De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arriba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abajo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: </a:t>
            </a:r>
            <a:r>
              <a:rPr lang="de-DE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“</a:t>
            </a:r>
            <a:r>
              <a:rPr lang="en-GB" altLang="es-ES" sz="700" i="1" dirty="0" err="1" smtClean="0">
                <a:solidFill>
                  <a:srgbClr val="000000"/>
                </a:solidFill>
                <a:latin typeface="Verdana" pitchFamily="34" charset="0"/>
              </a:rPr>
              <a:t>Holz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”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por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senfgurke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; </a:t>
            </a:r>
            <a:r>
              <a:rPr lang="de-DE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“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Match on Fire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”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</a:t>
            </a:r>
            <a:r>
              <a:rPr lang="en-GB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por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Ambient Ideas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; </a:t>
            </a:r>
            <a:r>
              <a:rPr lang="de-DE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“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jerry cans and chemicals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”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por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colchu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; </a:t>
            </a:r>
            <a:r>
              <a:rPr lang="de-DE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“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Banff Prescribed Burn 2009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”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GB" altLang="es-ES" sz="700" i="1" dirty="0" err="1" smtClean="0">
                <a:solidFill>
                  <a:srgbClr val="000000"/>
                </a:solidFill>
                <a:latin typeface="Verdana" pitchFamily="34" charset="0"/>
              </a:rPr>
              <a:t>por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GB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Eggs&amp;Beer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; </a:t>
            </a:r>
            <a:r>
              <a:rPr lang="de-DE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“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Wood Pile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”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por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dani0010; </a:t>
            </a:r>
            <a:r>
              <a:rPr lang="de-DE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“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Feuerlöscher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</a:rPr>
              <a:t>”</a:t>
            </a:r>
            <a:r>
              <a:rPr lang="en-GB" altLang="es-ES" sz="700" i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por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rudolf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</a:t>
            </a:r>
            <a:r>
              <a:rPr lang="en-US" altLang="es-ES" sz="700" i="1" dirty="0" err="1" smtClean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schuba</a:t>
            </a:r>
            <a:r>
              <a:rPr lang="en-US" altLang="es-ES" sz="700" i="1" dirty="0" smtClean="0">
                <a:solidFill>
                  <a:srgbClr val="000000"/>
                </a:solidFill>
                <a:latin typeface="Verdana" pitchFamily="34" charset="0"/>
              </a:rPr>
              <a:t>)</a:t>
            </a:r>
            <a:r>
              <a:rPr lang="en-US" altLang="es-ES" sz="70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3175"/>
            <a:ext cx="9144000" cy="822325"/>
          </a:xfrm>
        </p:spPr>
        <p:txBody>
          <a:bodyPr anchor="ctr"/>
          <a:lstStyle/>
          <a:p>
            <a:pPr eaLnBrk="1" hangingPunct="1"/>
            <a:r>
              <a:rPr lang="en-GB" altLang="de-DE" dirty="0" smtClean="0">
                <a:solidFill>
                  <a:schemeClr val="accent1"/>
                </a:solidFill>
                <a:cs typeface="Times New Roman" pitchFamily="18" charset="0"/>
              </a:rPr>
              <a:t>Desarrollo de ideas particulares</a:t>
            </a:r>
            <a:endParaRPr lang="en-GB" altLang="de-DE" dirty="0" smtClean="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0620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879600" algn="l"/>
              </a:tabLst>
            </a:pP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Formulación de Caso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3.4</a:t>
            </a:r>
            <a:endParaRPr lang="en-GB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48" y="1361603"/>
            <a:ext cx="8244408" cy="4641222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 rot="20078958">
            <a:off x="2403341" y="4712805"/>
            <a:ext cx="37231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Hoja de </a:t>
            </a:r>
            <a:r>
              <a:rPr lang="es-ES_tradnl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trabajo</a:t>
            </a:r>
            <a:endParaRPr lang="es-ES_tradnl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13" name="Group 44"/>
          <p:cNvGrpSpPr>
            <a:grpSpLocks/>
          </p:cNvGrpSpPr>
          <p:nvPr/>
        </p:nvGrpSpPr>
        <p:grpSpPr bwMode="auto">
          <a:xfrm>
            <a:off x="0" y="6167432"/>
            <a:ext cx="3491880" cy="536574"/>
            <a:chOff x="0" y="3957"/>
            <a:chExt cx="1861" cy="338"/>
          </a:xfrm>
        </p:grpSpPr>
        <p:sp>
          <p:nvSpPr>
            <p:cNvPr id="16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s-ES_tradnl" altLang="de-DE" dirty="0"/>
            </a:p>
          </p:txBody>
        </p:sp>
        <p:pic>
          <p:nvPicPr>
            <p:cNvPr id="17" name="Picture 70" descr="Notizen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701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s-ES_tradnl" altLang="de-DE" sz="1400" dirty="0" smtClean="0">
                  <a:sym typeface="Wingdings" pitchFamily="2" charset="2"/>
                </a:rPr>
                <a:t>  </a:t>
              </a:r>
              <a:r>
                <a:rPr lang="es-ES_tradnl" altLang="de-DE" sz="1200" dirty="0" smtClean="0">
                  <a:sym typeface="Wingdings" pitchFamily="2" charset="2"/>
                </a:rPr>
                <a:t></a:t>
              </a:r>
              <a:r>
                <a:rPr lang="es-ES_tradnl" altLang="de-DE" sz="1200" dirty="0" smtClean="0"/>
                <a:t> </a:t>
              </a:r>
              <a:r>
                <a:rPr lang="es-ES_tradnl" altLang="de-DE" sz="1200" i="1" dirty="0" smtClean="0"/>
                <a:t>Hoja de trabajo </a:t>
              </a:r>
              <a:r>
                <a:rPr lang="es-ES_tradnl" altLang="de-DE" sz="1200" i="1" dirty="0" smtClean="0"/>
                <a:t>3.2</a:t>
              </a:r>
              <a:endParaRPr lang="es-ES_tradnl" altLang="de-DE" sz="1200" i="1" dirty="0" smtClean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s-ES_tradnl" altLang="de-DE" sz="1200" dirty="0" smtClean="0"/>
                <a:t>     </a:t>
              </a:r>
              <a:endParaRPr lang="es-ES_tradnl" altLang="de-DE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ronus">
  <a:themeElements>
    <a:clrScheme name="1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1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256</Words>
  <Application>Microsoft Office PowerPoint</Application>
  <PresentationFormat>Bildschirmpräsentation (4:3)</PresentationFormat>
  <Paragraphs>44</Paragraphs>
  <Slides>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6</vt:i4>
      </vt:variant>
      <vt:variant>
        <vt:lpstr>Folientitel</vt:lpstr>
      </vt:variant>
      <vt:variant>
        <vt:i4>4</vt:i4>
      </vt:variant>
    </vt:vector>
  </HeadingPairs>
  <TitlesOfParts>
    <vt:vector size="18" baseType="lpstr">
      <vt:lpstr>ＭＳ Ｐゴシック</vt:lpstr>
      <vt:lpstr>Arial</vt:lpstr>
      <vt:lpstr>Courier New</vt:lpstr>
      <vt:lpstr>Georgia</vt:lpstr>
      <vt:lpstr>Times New Roman</vt:lpstr>
      <vt:lpstr>Verdana</vt:lpstr>
      <vt:lpstr>Wingdings</vt:lpstr>
      <vt:lpstr>Wingdings 2</vt:lpstr>
      <vt:lpstr>5_Standarddesign</vt:lpstr>
      <vt:lpstr>1_Cronus</vt:lpstr>
      <vt:lpstr>3_Cronus</vt:lpstr>
      <vt:lpstr>2_Cronus</vt:lpstr>
      <vt:lpstr>4_Cronus</vt:lpstr>
      <vt:lpstr>5_Cronus</vt:lpstr>
      <vt:lpstr>UNIDAD TERAPÉUTICA 3: FORMULACIÓN DEL CASO </vt:lpstr>
      <vt:lpstr>PowerPoint-Präsentation</vt:lpstr>
      <vt:lpstr>PowerPoint-Präsentation</vt:lpstr>
      <vt:lpstr>Desarrollo de ideas particulares</vt:lpstr>
    </vt:vector>
  </TitlesOfParts>
  <Company>Keine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Krankheitsmodell</dc:title>
  <dc:creator>Fanny</dc:creator>
  <cp:lastModifiedBy>Hiwis</cp:lastModifiedBy>
  <cp:revision>87</cp:revision>
  <cp:lastPrinted>2010-08-18T09:44:58Z</cp:lastPrinted>
  <dcterms:created xsi:type="dcterms:W3CDTF">2010-03-14T09:33:14Z</dcterms:created>
  <dcterms:modified xsi:type="dcterms:W3CDTF">2017-06-07T12:59:20Z</dcterms:modified>
</cp:coreProperties>
</file>