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51" r:id="rId2"/>
    <p:sldMasterId id="2147483652" r:id="rId3"/>
    <p:sldMasterId id="2147483653" r:id="rId4"/>
    <p:sldMasterId id="2147483654" r:id="rId5"/>
    <p:sldMasterId id="2147483655" r:id="rId6"/>
    <p:sldMasterId id="2147483656" r:id="rId7"/>
    <p:sldMasterId id="2147483657" r:id="rId8"/>
  </p:sldMasterIdLst>
  <p:notesMasterIdLst>
    <p:notesMasterId r:id="rId35"/>
  </p:notesMasterIdLst>
  <p:handoutMasterIdLst>
    <p:handoutMasterId r:id="rId36"/>
  </p:handoutMasterIdLst>
  <p:sldIdLst>
    <p:sldId id="798" r:id="rId9"/>
    <p:sldId id="807" r:id="rId10"/>
    <p:sldId id="809" r:id="rId11"/>
    <p:sldId id="812" r:id="rId12"/>
    <p:sldId id="813" r:id="rId13"/>
    <p:sldId id="815" r:id="rId14"/>
    <p:sldId id="818" r:id="rId15"/>
    <p:sldId id="819" r:id="rId16"/>
    <p:sldId id="800" r:id="rId17"/>
    <p:sldId id="826" r:id="rId18"/>
    <p:sldId id="829" r:id="rId19"/>
    <p:sldId id="841" r:id="rId20"/>
    <p:sldId id="831" r:id="rId21"/>
    <p:sldId id="842" r:id="rId22"/>
    <p:sldId id="832" r:id="rId23"/>
    <p:sldId id="833" r:id="rId24"/>
    <p:sldId id="834" r:id="rId25"/>
    <p:sldId id="837" r:id="rId26"/>
    <p:sldId id="796" r:id="rId27"/>
    <p:sldId id="803" r:id="rId28"/>
    <p:sldId id="804" r:id="rId29"/>
    <p:sldId id="797" r:id="rId30"/>
    <p:sldId id="802" r:id="rId31"/>
    <p:sldId id="838" r:id="rId32"/>
    <p:sldId id="839" r:id="rId33"/>
    <p:sldId id="836" r:id="rId34"/>
  </p:sldIdLst>
  <p:sldSz cx="9144000" cy="6858000" type="screen4x3"/>
  <p:notesSz cx="6797675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44">
          <p15:clr>
            <a:srgbClr val="A4A3A4"/>
          </p15:clr>
        </p15:guide>
        <p15:guide id="2" pos="5601">
          <p15:clr>
            <a:srgbClr val="A4A3A4"/>
          </p15:clr>
        </p15:guide>
        <p15:guide id="3" pos="15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ne Hottenrott" initials="JH" lastIdx="22" clrIdx="0">
    <p:extLst/>
  </p:cmAuthor>
  <p:cmAuthor id="2" name="Ryan Balzan" initials="RB" lastIdx="7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  <a:srgbClr val="33CCFF"/>
    <a:srgbClr val="CCFF66"/>
    <a:srgbClr val="FF9966"/>
    <a:srgbClr val="EAEAEA"/>
    <a:srgbClr val="FFCC99"/>
    <a:srgbClr val="8CADAE"/>
    <a:srgbClr val="D163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72" autoAdjust="0"/>
    <p:restoredTop sz="94648"/>
  </p:normalViewPr>
  <p:slideViewPr>
    <p:cSldViewPr showGuides="1">
      <p:cViewPr varScale="1">
        <p:scale>
          <a:sx n="104" d="100"/>
          <a:sy n="104" d="100"/>
        </p:scale>
        <p:origin x="138" y="90"/>
      </p:cViewPr>
      <p:guideLst>
        <p:guide orient="horz" pos="844"/>
        <p:guide pos="5601"/>
        <p:guide pos="1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47" d="100"/>
          <a:sy n="47" d="100"/>
        </p:scale>
        <p:origin x="-1890" y="-114"/>
      </p:cViewPr>
      <p:guideLst>
        <p:guide orient="horz" pos="3126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>
                <a:latin typeface="Arial" charset="0"/>
              </a:defRPr>
            </a:lvl1pPr>
          </a:lstStyle>
          <a:p>
            <a:fld id="{DA073867-496B-4749-A178-FC9EB58C57A1}" type="slidenum">
              <a:rPr lang="en-GB" altLang="de-DE"/>
              <a:pPr/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35851167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noProof="0" smtClean="0"/>
              <a:t>Klicken Sie, um die Formate des Vorlagentextes zu bearbeiten</a:t>
            </a:r>
          </a:p>
          <a:p>
            <a:pPr lvl="1"/>
            <a:r>
              <a:rPr lang="en-US" altLang="de-DE" noProof="0" smtClean="0"/>
              <a:t>Zweite Ebene</a:t>
            </a:r>
          </a:p>
          <a:p>
            <a:pPr lvl="2"/>
            <a:r>
              <a:rPr lang="en-US" altLang="de-DE" noProof="0" smtClean="0"/>
              <a:t>Dritte Ebene</a:t>
            </a:r>
          </a:p>
          <a:p>
            <a:pPr lvl="3"/>
            <a:r>
              <a:rPr lang="en-US" altLang="de-DE" noProof="0" smtClean="0"/>
              <a:t>Vierte Ebene</a:t>
            </a:r>
          </a:p>
          <a:p>
            <a:pPr lvl="4"/>
            <a:r>
              <a:rPr lang="en-US" altLang="de-DE" noProof="0" smtClean="0"/>
              <a:t>Fünfte Ebene</a:t>
            </a:r>
          </a:p>
        </p:txBody>
      </p:sp>
      <p:sp>
        <p:nvSpPr>
          <p:cNvPr id="142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>
                <a:latin typeface="Arial" charset="0"/>
              </a:defRPr>
            </a:lvl1pPr>
          </a:lstStyle>
          <a:p>
            <a:fld id="{7EABDEF6-BB10-4FB8-916D-B2AFCB470E31}" type="slidenum">
              <a:rPr lang="en-US" altLang="de-DE"/>
              <a:pPr/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8636481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FD0620-7CD2-4C9C-B33F-872FD8F8FDC6}" type="slidenum">
              <a:rPr lang="en-US" altLang="de-DE">
                <a:cs typeface="Times New Roman" pitchFamily="18" charset="0"/>
              </a:rPr>
              <a:pPr/>
              <a:t>1</a:t>
            </a:fld>
            <a:endParaRPr lang="en-US" altLang="de-DE">
              <a:cs typeface="Times New Roman" pitchFamily="18" charset="0"/>
            </a:endParaRPr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60937" cy="3721100"/>
          </a:xfrm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5638"/>
          </a:xfrm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914390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4339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altLang="de-DE" smtClean="0"/>
          </a:p>
        </p:txBody>
      </p:sp>
      <p:sp>
        <p:nvSpPr>
          <p:cNvPr id="1434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DDAB54-CEC3-4C22-8136-4E6F1D173116}" type="slidenum">
              <a:rPr lang="de-DE" altLang="de-DE">
                <a:cs typeface="Times New Roman" pitchFamily="18" charset="0"/>
              </a:rPr>
              <a:pPr/>
              <a:t>2</a:t>
            </a:fld>
            <a:endParaRPr lang="de-DE" altLang="de-DE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786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6387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altLang="de-DE" smtClean="0"/>
          </a:p>
        </p:txBody>
      </p:sp>
      <p:sp>
        <p:nvSpPr>
          <p:cNvPr id="1638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03DBD6-8194-41C4-A96D-3D2FF945A938}" type="slidenum">
              <a:rPr lang="de-DE" altLang="de-DE">
                <a:cs typeface="Times New Roman" pitchFamily="18" charset="0"/>
              </a:rPr>
              <a:pPr/>
              <a:t>3</a:t>
            </a:fld>
            <a:endParaRPr lang="de-DE" altLang="de-DE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539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8435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altLang="de-DE" dirty="0" smtClean="0"/>
          </a:p>
        </p:txBody>
      </p:sp>
      <p:sp>
        <p:nvSpPr>
          <p:cNvPr id="1843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641657-B14B-4FA2-A1B9-E112C9351F42}" type="slidenum">
              <a:rPr lang="de-DE" altLang="de-DE">
                <a:cs typeface="Times New Roman" pitchFamily="18" charset="0"/>
              </a:rPr>
              <a:pPr/>
              <a:t>4</a:t>
            </a:fld>
            <a:endParaRPr lang="de-DE" altLang="de-DE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1442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BDEF6-BB10-4FB8-916D-B2AFCB470E31}" type="slidenum">
              <a:rPr lang="en-US" altLang="de-DE" smtClean="0"/>
              <a:pPr/>
              <a:t>5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504581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23555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57163" indent="-157163"/>
            <a:endParaRPr lang="de-DE" altLang="de-DE" smtClean="0"/>
          </a:p>
        </p:txBody>
      </p:sp>
      <p:sp>
        <p:nvSpPr>
          <p:cNvPr id="2355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A2E4C1-5EC4-4047-9A45-1D8D00457A54}" type="slidenum">
              <a:rPr lang="de-DE" altLang="de-DE">
                <a:cs typeface="Times New Roman" pitchFamily="18" charset="0"/>
              </a:rPr>
              <a:pPr/>
              <a:t>8</a:t>
            </a:fld>
            <a:endParaRPr lang="de-DE" altLang="de-DE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9237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altLang="de-DE" dirty="0" smtClean="0"/>
          </a:p>
        </p:txBody>
      </p:sp>
      <p:sp>
        <p:nvSpPr>
          <p:cNvPr id="2560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A4BFAD-1216-4D7F-8428-1665B896F593}" type="slidenum">
              <a:rPr lang="en-US" altLang="de-DE"/>
              <a:pPr/>
              <a:t>9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5157245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57163" indent="-157163">
              <a:buFontTx/>
              <a:buChar char="-"/>
            </a:pPr>
            <a:endParaRPr lang="de-DE" altLang="de-DE" smtClean="0"/>
          </a:p>
        </p:txBody>
      </p:sp>
      <p:sp>
        <p:nvSpPr>
          <p:cNvPr id="3072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047420-848C-4175-B177-109130F2C5B3}" type="slidenum">
              <a:rPr lang="de-DE" altLang="de-DE">
                <a:cs typeface="Times New Roman" pitchFamily="18" charset="0"/>
              </a:rPr>
              <a:pPr/>
              <a:t>11</a:t>
            </a:fld>
            <a:endParaRPr lang="de-DE" altLang="de-DE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0511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57163" indent="-157163">
              <a:buFontTx/>
              <a:buChar char="-"/>
            </a:pPr>
            <a:endParaRPr lang="de-DE" altLang="de-DE" smtClean="0"/>
          </a:p>
        </p:txBody>
      </p:sp>
      <p:sp>
        <p:nvSpPr>
          <p:cNvPr id="3072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047420-848C-4175-B177-109130F2C5B3}" type="slidenum">
              <a:rPr lang="de-DE" altLang="de-DE">
                <a:cs typeface="Times New Roman" pitchFamily="18" charset="0"/>
              </a:rPr>
              <a:pPr/>
              <a:t>12</a:t>
            </a:fld>
            <a:endParaRPr lang="de-DE" altLang="de-DE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5370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4819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57163" indent="-157163">
              <a:buFontTx/>
              <a:buChar char="-"/>
            </a:pPr>
            <a:endParaRPr lang="de-DE" altLang="de-DE" smtClean="0"/>
          </a:p>
        </p:txBody>
      </p:sp>
      <p:sp>
        <p:nvSpPr>
          <p:cNvPr id="3482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34A49A-E144-420E-B7AD-7D2AF4503874}" type="slidenum">
              <a:rPr lang="de-DE" altLang="de-DE">
                <a:cs typeface="Times New Roman" pitchFamily="18" charset="0"/>
              </a:rPr>
              <a:pPr/>
              <a:t>13</a:t>
            </a:fld>
            <a:endParaRPr lang="de-DE" altLang="de-DE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1862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4819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57163" indent="-157163">
              <a:buFontTx/>
              <a:buChar char="-"/>
            </a:pPr>
            <a:endParaRPr lang="de-DE" altLang="de-DE" smtClean="0"/>
          </a:p>
        </p:txBody>
      </p:sp>
      <p:sp>
        <p:nvSpPr>
          <p:cNvPr id="3482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34A49A-E144-420E-B7AD-7D2AF4503874}" type="slidenum">
              <a:rPr lang="de-DE" altLang="de-DE">
                <a:cs typeface="Times New Roman" pitchFamily="18" charset="0"/>
              </a:rPr>
              <a:pPr/>
              <a:t>14</a:t>
            </a:fld>
            <a:endParaRPr lang="de-DE" altLang="de-DE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1357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6867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57163" indent="-157163">
              <a:buFontTx/>
              <a:buChar char="-"/>
            </a:pPr>
            <a:endParaRPr lang="de-DE" altLang="de-DE" smtClean="0"/>
          </a:p>
        </p:txBody>
      </p:sp>
      <p:sp>
        <p:nvSpPr>
          <p:cNvPr id="3686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E34246-CDD3-47E5-8DF0-14CEB10ADCA5}" type="slidenum">
              <a:rPr lang="de-DE" altLang="de-DE">
                <a:cs typeface="Times New Roman" pitchFamily="18" charset="0"/>
              </a:rPr>
              <a:pPr/>
              <a:t>15</a:t>
            </a:fld>
            <a:endParaRPr lang="de-DE" altLang="de-DE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5135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8915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57163" indent="-157163">
              <a:buFontTx/>
              <a:buChar char="-"/>
            </a:pPr>
            <a:endParaRPr lang="de-DE" altLang="de-DE" smtClean="0"/>
          </a:p>
        </p:txBody>
      </p:sp>
      <p:sp>
        <p:nvSpPr>
          <p:cNvPr id="3891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0C381D-0CC6-49F8-BF37-78B019829F9B}" type="slidenum">
              <a:rPr lang="de-DE" altLang="de-DE">
                <a:cs typeface="Times New Roman" pitchFamily="18" charset="0"/>
              </a:rPr>
              <a:pPr/>
              <a:t>16</a:t>
            </a:fld>
            <a:endParaRPr lang="de-DE" altLang="de-DE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3391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altLang="de-DE" smtClean="0"/>
          </a:p>
        </p:txBody>
      </p:sp>
      <p:sp>
        <p:nvSpPr>
          <p:cNvPr id="4301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2DCB50-E62C-4BB3-810C-2B2C5DDB4743}" type="slidenum">
              <a:rPr lang="en-US" altLang="de-DE"/>
              <a:pPr/>
              <a:t>19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68656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0E134F-1D39-44C6-B991-91363082C73C}" type="slidenum">
              <a:rPr lang="en-US" altLang="de-DE">
                <a:cs typeface="Times New Roman" pitchFamily="18" charset="0"/>
              </a:rPr>
              <a:pPr/>
              <a:t>21</a:t>
            </a:fld>
            <a:endParaRPr lang="en-US" altLang="de-DE">
              <a:cs typeface="Times New Roman" pitchFamily="18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59350" cy="3719513"/>
          </a:xfrm>
          <a:ln w="12700" cap="flat"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5638"/>
          </a:xfrm>
          <a:noFill/>
          <a:ln/>
        </p:spPr>
        <p:txBody>
          <a:bodyPr lIns="94242" tIns="47121" rIns="94242" bIns="47121"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4512183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8E0B01-E42B-4B5D-9F55-64C12D1425E0}" type="slidenum">
              <a:rPr lang="en-US" altLang="de-DE">
                <a:cs typeface="Times New Roman" pitchFamily="18" charset="0"/>
              </a:rPr>
              <a:pPr/>
              <a:t>22</a:t>
            </a:fld>
            <a:endParaRPr lang="en-US" altLang="de-DE">
              <a:cs typeface="Times New Roman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60937" cy="37211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5638"/>
          </a:xfrm>
          <a:noFill/>
          <a:ln/>
        </p:spPr>
        <p:txBody>
          <a:bodyPr/>
          <a:lstStyle/>
          <a:p>
            <a:pPr eaLnBrk="1" hangingPunct="1"/>
            <a:endParaRPr lang="en-US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3592060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333375"/>
            <a:ext cx="2286000" cy="6335713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333375"/>
            <a:ext cx="6705600" cy="6335713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0" y="260350"/>
            <a:ext cx="9144000" cy="640873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BF2FF19-ADFB-4AB2-97F2-B7C566594D3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EEFDF0-8C9E-44AB-859F-8990E68204DA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E14119-E34F-4DED-826B-A5F35E591307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88406D-40A0-4363-88F9-84EB2C2E164E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942FB80-4A1E-449D-8E4B-E93EB72F088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652106-F9B3-4095-9FEE-5ABB90DC257E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D96140B-3259-47B0-AEBF-333028F5696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F613D-F537-47B5-A96D-AA88D0DB7F74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6A85CC-B178-4DEE-BE7A-148983B03053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9E4DC9-5A76-4103-B70B-D359F86CB569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3813FD1-A367-4A03-A641-345A5B9BB1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46F8E0-6CDD-4073-A5DE-7303BBCAC667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630125B-4F1D-4E00-91A7-EF8AA44BC685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A62FD68-E2A9-463A-BF76-02FA64B021AF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D8C4689-838D-403A-A898-7350A05AA2E1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BEC0B4-B7AE-4A07-8EF0-A29E17370A26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178CD9-D6E5-4448-8D0E-CE71E452D83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549AA80-654D-4010-8A7B-B39F7A8A61E1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9646B0B-ACB6-45A7-AD40-EDE07743B15A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F283C7-8FB3-40C4-A654-3797F9AC2939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861824A-53BD-4BC8-92BE-3F19081189AE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4E014F-99B0-48EC-B5BA-BF68431FE15C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DD8C4C-6936-441D-AB2B-989B5F0344F8}" type="datetime1">
              <a:rPr lang="en-US" altLang="de-DE"/>
              <a:pPr>
                <a:defRPr/>
              </a:pPr>
              <a:t>11/14/2017</a:t>
            </a:fld>
            <a:endParaRPr lang="en-US" altLang="de-DE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6D4AEC-6EA0-4A8C-81E7-7F1ECD2369D0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14AF1-3EE2-4103-926E-B0A0B19BF47D}" type="datetime1">
              <a:rPr lang="en-US" altLang="de-DE"/>
              <a:pPr>
                <a:defRPr/>
              </a:pPr>
              <a:t>11/14/2017</a:t>
            </a:fld>
            <a:endParaRPr lang="en-US" altLang="de-DE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FB8648-AD3B-4FA3-B199-9E71A74F11D1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A2C51-F042-4833-BC2F-5A037E3ED25E}" type="datetime1">
              <a:rPr lang="en-US" altLang="de-DE"/>
              <a:pPr>
                <a:defRPr/>
              </a:pPr>
              <a:t>11/14/2017</a:t>
            </a:fld>
            <a:endParaRPr lang="en-US" altLang="de-DE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0E3F5D-F441-42AA-9925-AE0AB63DD2D0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79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CE5D7-FD96-4AA1-A939-D63F7CFB381E}" type="datetime1">
              <a:rPr lang="en-US" altLang="de-DE"/>
              <a:pPr>
                <a:defRPr/>
              </a:pPr>
              <a:t>11/14/2017</a:t>
            </a:fld>
            <a:endParaRPr lang="en-US" altLang="de-DE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DF8412-9B6D-4274-8BC0-25F486A8933B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18D4B-2A1D-4D39-BCED-D0D5716738AA}" type="datetime1">
              <a:rPr lang="en-US" altLang="de-DE"/>
              <a:pPr>
                <a:defRPr/>
              </a:pPr>
              <a:t>11/14/2017</a:t>
            </a:fld>
            <a:endParaRPr lang="en-US" altLang="de-DE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178BCB-2D06-4883-9439-94F9FB220E96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E1C7D-0C58-4B45-A22E-7855B5B4198B}" type="datetime1">
              <a:rPr lang="en-US" altLang="de-DE"/>
              <a:pPr>
                <a:defRPr/>
              </a:pPr>
              <a:t>11/14/2017</a:t>
            </a:fld>
            <a:endParaRPr lang="en-US" altLang="de-DE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D94BA0-E753-4EEC-B585-EF12F30AE104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FB1CE2-2D70-4C82-ABA8-817B2232EFF4}" type="datetime1">
              <a:rPr lang="en-US" altLang="de-DE"/>
              <a:pPr>
                <a:defRPr/>
              </a:pPr>
              <a:t>11/14/2017</a:t>
            </a:fld>
            <a:endParaRPr lang="en-US" altLang="de-DE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8B6A8A-A8EB-4805-BB15-61D4C9DFAD17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D764D-7D92-497B-926C-18238176F67D}" type="datetime1">
              <a:rPr lang="en-US" altLang="de-DE"/>
              <a:pPr>
                <a:defRPr/>
              </a:pPr>
              <a:t>11/14/2017</a:t>
            </a:fld>
            <a:endParaRPr lang="en-US" altLang="de-DE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96F288-CEE9-48EA-8D34-021042860736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B5C56C-C17B-47FE-AC38-5E05FA990DD5}" type="datetime1">
              <a:rPr lang="en-US" altLang="de-DE"/>
              <a:pPr>
                <a:defRPr/>
              </a:pPr>
              <a:t>11/14/2017</a:t>
            </a:fld>
            <a:endParaRPr lang="en-US" altLang="de-DE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01629F-95FD-4A80-A8BB-8EC257613D03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9D992-38EF-4462-A6B7-43C7768D3FD0}" type="datetime1">
              <a:rPr lang="en-US" altLang="de-DE"/>
              <a:pPr>
                <a:defRPr/>
              </a:pPr>
              <a:t>11/14/2017</a:t>
            </a:fld>
            <a:endParaRPr lang="en-US" altLang="de-DE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4EB81C-809B-47A7-A3F3-9C596F233623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75450" y="1341438"/>
            <a:ext cx="2154238" cy="59658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7975" y="1341438"/>
            <a:ext cx="6315075" cy="59658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6FD62-9317-4AAD-9DDB-324D8E6D80C1}" type="datetime1">
              <a:rPr lang="en-US" altLang="de-DE"/>
              <a:pPr>
                <a:defRPr/>
              </a:pPr>
              <a:t>11/14/2017</a:t>
            </a:fld>
            <a:endParaRPr lang="en-US" altLang="de-DE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B21EFF-97ED-498D-87CB-FE42C873B4FB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  <a:ea typeface="+mn-ea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  <a:ea typeface="+mn-ea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  <a:ea typeface="+mn-ea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828420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50000">
                <a:schemeClr val="accent1"/>
              </a:gs>
              <a:gs pos="100000">
                <a:srgbClr val="00FF00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endParaRPr lang="en-US" sz="3600">
              <a:solidFill>
                <a:schemeClr val="bg1"/>
              </a:solidFill>
              <a:latin typeface="Verdana" charset="0"/>
              <a:ea typeface="+mn-ea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  <a:ea typeface="+mn-ea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3076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  <a:ea typeface="+mn-ea"/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333375"/>
            <a:ext cx="9144000" cy="11430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  <a:ea typeface="+mn-ea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4100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50000">
                <a:srgbClr val="FFCC66"/>
              </a:gs>
              <a:gs pos="100000">
                <a:srgbClr val="FFFF66"/>
              </a:gs>
            </a:gsLst>
            <a:lin ang="27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  <a:ea typeface="+mn-ea"/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  <a:ea typeface="+mn-ea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5124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339966"/>
              </a:gs>
              <a:gs pos="100000">
                <a:srgbClr val="ADD6C1"/>
              </a:gs>
            </a:gsLst>
            <a:lin ang="189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  <a:ea typeface="+mn-ea"/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95773C"/>
              </a:gs>
              <a:gs pos="100000">
                <a:srgbClr val="FFCC66"/>
              </a:gs>
            </a:gsLst>
            <a:lin ang="189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  <a:ea typeface="+mn-ea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614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100000">
                <a:srgbClr val="A58442"/>
              </a:gs>
            </a:gsLst>
            <a:lin ang="54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  <a:ea typeface="+mn-ea"/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MS PGothic" panose="020B0600070205080204" pitchFamily="34" charset="-128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ea typeface="+mn-ea"/>
            </a:endParaRPr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ea typeface="+mn-ea"/>
            </a:endParaRPr>
          </a:p>
        </p:txBody>
      </p:sp>
      <p:sp>
        <p:nvSpPr>
          <p:cNvPr id="7172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7173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</a:defRPr>
            </a:lvl1pPr>
          </a:lstStyle>
          <a:p>
            <a:fld id="{01F750D7-DE96-4AA7-814F-FC94C2F17342}" type="slidenum">
              <a:rPr lang="en-US" altLang="de-DE"/>
              <a:pPr/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</a:defRPr>
            </a:lvl1pPr>
          </a:lstStyle>
          <a:p>
            <a:fld id="{544AD8C6-01F2-4446-9DE3-5595C90A5E66}" type="slidenum">
              <a:rPr lang="de-DE" altLang="de-DE"/>
              <a:pPr/>
              <a:t>‹Nr.›</a:t>
            </a:fld>
            <a:endParaRPr lang="de-DE" altLang="de-DE"/>
          </a:p>
        </p:txBody>
      </p:sp>
      <p:sp>
        <p:nvSpPr>
          <p:cNvPr id="7177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solidFill>
                <a:srgbClr val="000000"/>
              </a:solidFill>
              <a:latin typeface="Georgia" pitchFamily="18" charset="0"/>
              <a:ea typeface="+mn-ea"/>
            </a:endParaRPr>
          </a:p>
        </p:txBody>
      </p:sp>
      <p:sp>
        <p:nvSpPr>
          <p:cNvPr id="7178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7179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7180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ea typeface="+mn-ea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ea typeface="+mn-ea"/>
            </a:endParaRPr>
          </a:p>
        </p:txBody>
      </p:sp>
      <p:sp>
        <p:nvSpPr>
          <p:cNvPr id="8196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ea typeface="+mn-ea"/>
            </a:endParaRPr>
          </a:p>
        </p:txBody>
      </p:sp>
      <p:sp>
        <p:nvSpPr>
          <p:cNvPr id="8197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ea typeface="+mn-ea"/>
            </a:endParaRPr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203" name="Titelplatzhalter 21"/>
          <p:cNvSpPr>
            <a:spLocks noGrp="1"/>
          </p:cNvSpPr>
          <p:nvPr>
            <p:ph type="title"/>
          </p:nvPr>
        </p:nvSpPr>
        <p:spPr bwMode="auto">
          <a:xfrm>
            <a:off x="395288" y="1341438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204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7975" y="2708275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FFFFFF"/>
                </a:solidFill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C2F27933-8CA0-475C-B3E8-FEB140673432}" type="datetime1">
              <a:rPr lang="en-US" altLang="de-DE"/>
              <a:pPr>
                <a:defRPr/>
              </a:pPr>
              <a:t>11/14/2017</a:t>
            </a:fld>
            <a:endParaRPr lang="en-US" altLang="de-DE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en-US" altLang="de-DE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>
                <a:solidFill>
                  <a:srgbClr val="E1E1E1"/>
                </a:solidFill>
              </a:defRPr>
            </a:lvl1pPr>
          </a:lstStyle>
          <a:p>
            <a:fld id="{BD98B04E-3E39-4C19-BBE4-1380243103B0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ctr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2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Georgia" pitchFamily="18" charset="0"/>
          <a:ea typeface="MS PGothic" panose="020B0600070205080204" pitchFamily="34" charset="-128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Georgia" pitchFamily="18" charset="0"/>
          <a:ea typeface="MS PGothic" panose="020B0600070205080204" pitchFamily="34" charset="-128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Georgia" pitchFamily="18" charset="0"/>
          <a:ea typeface="MS PGothic" panose="020B0600070205080204" pitchFamily="34" charset="-128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  <a:ea typeface="MS PGothic" panose="020B0600070205080204" pitchFamily="34" charset="-128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3.jpeg"/><Relationship Id="rId5" Type="http://schemas.openxmlformats.org/officeDocument/2006/relationships/image" Target="../media/image9.tiff"/><Relationship Id="rId4" Type="http://schemas.openxmlformats.org/officeDocument/2006/relationships/image" Target="../media/image8.tif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619250" y="2852738"/>
            <a:ext cx="5905500" cy="1636712"/>
          </a:xfrm>
        </p:spPr>
        <p:txBody>
          <a:bodyPr anchor="ctr"/>
          <a:lstStyle/>
          <a:p>
            <a:pPr eaLnBrk="1" hangingPunct="1">
              <a:lnSpc>
                <a:spcPct val="150000"/>
              </a:lnSpc>
            </a:pPr>
            <a:r>
              <a:rPr lang="en-US" altLang="de-DE" sz="1800" b="1" dirty="0" smtClean="0">
                <a:solidFill>
                  <a:schemeClr val="tx2"/>
                </a:solidFill>
              </a:rPr>
              <a:t>UNIDAD 11:</a:t>
            </a:r>
            <a:br>
              <a:rPr lang="en-US" altLang="de-DE" sz="1800" b="1" dirty="0" smtClean="0">
                <a:solidFill>
                  <a:schemeClr val="tx2"/>
                </a:solidFill>
              </a:rPr>
            </a:br>
            <a:r>
              <a:rPr lang="en-US" altLang="de-DE" sz="1800" b="1" dirty="0" smtClean="0">
                <a:solidFill>
                  <a:schemeClr val="tx2"/>
                </a:solidFill>
              </a:rPr>
              <a:t>VIVIR CON PSICOSIS</a:t>
            </a:r>
            <a:br>
              <a:rPr lang="en-US" altLang="de-DE" sz="1800" b="1" dirty="0" smtClean="0">
                <a:solidFill>
                  <a:schemeClr val="tx2"/>
                </a:solidFill>
              </a:rPr>
            </a:br>
            <a:r>
              <a:rPr lang="en-US" altLang="de-DE" sz="1800" b="1" dirty="0" smtClean="0">
                <a:solidFill>
                  <a:schemeClr val="tx2"/>
                </a:solidFill>
              </a:rPr>
              <a:t>Y PREVENCIÓN DE RECAÍDAS</a:t>
            </a:r>
          </a:p>
        </p:txBody>
      </p:sp>
      <p:sp>
        <p:nvSpPr>
          <p:cNvPr id="11267" name="Text Box 7"/>
          <p:cNvSpPr txBox="1">
            <a:spLocks noChangeArrowheads="1"/>
          </p:cNvSpPr>
          <p:nvPr/>
        </p:nvSpPr>
        <p:spPr bwMode="auto">
          <a:xfrm>
            <a:off x="0" y="1516063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de-DE" sz="3600" dirty="0" err="1" smtClean="0">
                <a:solidFill>
                  <a:srgbClr val="D16349"/>
                </a:solidFill>
                <a:cs typeface="Times New Roman" pitchFamily="18" charset="0"/>
              </a:rPr>
              <a:t>Terapia</a:t>
            </a:r>
            <a:r>
              <a:rPr lang="en-US" altLang="de-DE" sz="3600" dirty="0" smtClean="0">
                <a:solidFill>
                  <a:srgbClr val="D16349"/>
                </a:solidFill>
                <a:cs typeface="Times New Roman" pitchFamily="18" charset="0"/>
              </a:rPr>
              <a:t> </a:t>
            </a:r>
            <a:r>
              <a:rPr lang="en-US" altLang="de-DE" sz="3600" dirty="0" err="1" smtClean="0">
                <a:solidFill>
                  <a:srgbClr val="D16349"/>
                </a:solidFill>
                <a:cs typeface="Times New Roman" pitchFamily="18" charset="0"/>
              </a:rPr>
              <a:t>Metacognitiva</a:t>
            </a:r>
            <a:endParaRPr lang="en-US" altLang="de-DE" sz="3600" dirty="0">
              <a:solidFill>
                <a:schemeClr val="accent1"/>
              </a:solidFill>
              <a:cs typeface="Times New Roman" pitchFamily="18" charset="0"/>
            </a:endParaRPr>
          </a:p>
        </p:txBody>
      </p:sp>
      <p:sp>
        <p:nvSpPr>
          <p:cNvPr id="11268" name="Text Box 9"/>
          <p:cNvSpPr txBox="1">
            <a:spLocks noChangeArrowheads="1"/>
          </p:cNvSpPr>
          <p:nvPr/>
        </p:nvSpPr>
        <p:spPr bwMode="auto">
          <a:xfrm>
            <a:off x="8366125" y="58991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en-US" altLang="de-DE" sz="240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Inhaltsplatzhalter 2"/>
          <p:cNvSpPr txBox="1">
            <a:spLocks/>
          </p:cNvSpPr>
          <p:nvPr/>
        </p:nvSpPr>
        <p:spPr bwMode="auto">
          <a:xfrm>
            <a:off x="252413" y="1341438"/>
            <a:ext cx="8639175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spcAft>
                <a:spcPts val="2400"/>
              </a:spcAft>
              <a:buClr>
                <a:srgbClr val="006699"/>
              </a:buClr>
              <a:buFont typeface="Wingdings" pitchFamily="2" charset="2"/>
              <a:buNone/>
              <a:tabLst>
                <a:tab pos="84138" algn="l"/>
              </a:tabLst>
            </a:pPr>
            <a:r>
              <a:rPr lang="es-ES_tradnl" altLang="de-DE" dirty="0" smtClean="0">
                <a:cs typeface="Times New Roman" pitchFamily="18" charset="0"/>
              </a:rPr>
              <a:t>¿Cuántas personas padecen una enfermedad mental? </a:t>
            </a:r>
          </a:p>
          <a:p>
            <a:pPr algn="ctr">
              <a:spcBef>
                <a:spcPct val="20000"/>
              </a:spcBef>
              <a:spcAft>
                <a:spcPts val="2400"/>
              </a:spcAft>
              <a:buClr>
                <a:srgbClr val="006699"/>
              </a:buClr>
              <a:buFont typeface="Wingdings" pitchFamily="2" charset="2"/>
              <a:buNone/>
              <a:tabLst>
                <a:tab pos="84138" algn="l"/>
              </a:tabLst>
            </a:pPr>
            <a:endParaRPr lang="es-ES_tradnl" altLang="de-DE" dirty="0" smtClean="0">
              <a:cs typeface="Times New Roman" pitchFamily="18" charset="0"/>
            </a:endParaRPr>
          </a:p>
          <a:p>
            <a:pPr algn="ctr">
              <a:spcBef>
                <a:spcPct val="20000"/>
              </a:spcBef>
              <a:spcAft>
                <a:spcPts val="2400"/>
              </a:spcAft>
              <a:buClr>
                <a:srgbClr val="006699"/>
              </a:buClr>
              <a:buFont typeface="Wingdings" pitchFamily="2" charset="2"/>
              <a:buNone/>
              <a:tabLst>
                <a:tab pos="84138" algn="l"/>
              </a:tabLst>
            </a:pPr>
            <a:r>
              <a:rPr lang="es-ES_tradnl" altLang="de-DE" dirty="0" smtClean="0">
                <a:cs typeface="Times New Roman" pitchFamily="18" charset="0"/>
              </a:rPr>
              <a:t>¿Qué piensas tu? </a:t>
            </a:r>
            <a:r>
              <a:rPr lang="en-US" altLang="de-DE" dirty="0">
                <a:cs typeface="Times New Roman" pitchFamily="18" charset="0"/>
              </a:rPr>
              <a:t/>
            </a:r>
            <a:br>
              <a:rPr lang="en-US" altLang="de-DE" dirty="0">
                <a:cs typeface="Times New Roman" pitchFamily="18" charset="0"/>
              </a:rPr>
            </a:br>
            <a:endParaRPr lang="en-US" altLang="de-DE" dirty="0">
              <a:cs typeface="Times New Roman" pitchFamily="18" charset="0"/>
            </a:endParaRPr>
          </a:p>
        </p:txBody>
      </p:sp>
      <p:sp>
        <p:nvSpPr>
          <p:cNvPr id="13315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2163"/>
          </a:xfrm>
        </p:spPr>
        <p:txBody>
          <a:bodyPr anchor="ctr"/>
          <a:lstStyle/>
          <a:p>
            <a:r>
              <a:rPr lang="es-ES_tradnl" altLang="de-DE" dirty="0" smtClean="0"/>
              <a:t>¿Es normal tener problemas psicológicos? </a:t>
            </a:r>
          </a:p>
        </p:txBody>
      </p:sp>
      <p:sp>
        <p:nvSpPr>
          <p:cNvPr id="13316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s-ES_tradnl" altLang="de-DE" sz="1200" b="1" dirty="0">
                <a:solidFill>
                  <a:srgbClr val="646B86"/>
                </a:solidFill>
                <a:cs typeface="Times New Roman" pitchFamily="18" charset="0"/>
              </a:rPr>
              <a:t>vivir con psicosis y prevención de recaídas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11.2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Inhaltsplatzhalter 2"/>
          <p:cNvSpPr txBox="1">
            <a:spLocks/>
          </p:cNvSpPr>
          <p:nvPr/>
        </p:nvSpPr>
        <p:spPr bwMode="auto">
          <a:xfrm>
            <a:off x="250825" y="1341438"/>
            <a:ext cx="864235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9388">
              <a:spcBef>
                <a:spcPts val="1200"/>
              </a:spcBef>
              <a:buClr>
                <a:srgbClr val="006699"/>
              </a:buClr>
              <a:buFont typeface="Wingdings" pitchFamily="2" charset="2"/>
              <a:buNone/>
              <a:tabLst>
                <a:tab pos="84138" algn="l"/>
              </a:tabLst>
            </a:pPr>
            <a:r>
              <a:rPr lang="es-ES_tradnl" altLang="de-DE" dirty="0" smtClean="0">
                <a:cs typeface="Times New Roman" pitchFamily="18" charset="0"/>
              </a:rPr>
              <a:t>¿Cuántas personas padecen una enfermedad mental? </a:t>
            </a:r>
          </a:p>
          <a:p>
            <a:pPr marL="179388">
              <a:spcBef>
                <a:spcPts val="1200"/>
              </a:spcBef>
              <a:buClr>
                <a:srgbClr val="006699"/>
              </a:buClr>
              <a:buFont typeface="Wingdings" pitchFamily="2" charset="2"/>
              <a:buNone/>
              <a:tabLst>
                <a:tab pos="84138" algn="l"/>
              </a:tabLst>
            </a:pPr>
            <a:r>
              <a:rPr lang="es-ES_tradnl" altLang="de-DE" dirty="0" smtClean="0">
                <a:cs typeface="Times New Roman" pitchFamily="18" charset="0"/>
              </a:rPr>
              <a:t>Un estudio de 2014 (</a:t>
            </a:r>
            <a:r>
              <a:rPr lang="es-ES_tradnl" altLang="de-DE" dirty="0" err="1" smtClean="0">
                <a:cs typeface="Times New Roman" pitchFamily="18" charset="0"/>
              </a:rPr>
              <a:t>Jacobi</a:t>
            </a:r>
            <a:r>
              <a:rPr lang="es-ES_tradnl" altLang="de-DE" dirty="0" smtClean="0">
                <a:cs typeface="Times New Roman" pitchFamily="18" charset="0"/>
              </a:rPr>
              <a:t> et al., </a:t>
            </a:r>
            <a:r>
              <a:rPr lang="es-ES_tradnl" altLang="de-DE" i="1" dirty="0" err="1" smtClean="0">
                <a:cs typeface="Times New Roman" pitchFamily="18" charset="0"/>
              </a:rPr>
              <a:t>Nervenarzt</a:t>
            </a:r>
            <a:r>
              <a:rPr lang="es-ES_tradnl" altLang="de-DE" i="1" dirty="0" smtClean="0">
                <a:cs typeface="Times New Roman" pitchFamily="18" charset="0"/>
              </a:rPr>
              <a:t> 1</a:t>
            </a:r>
            <a:r>
              <a:rPr lang="es-ES_tradnl" altLang="de-DE" dirty="0" smtClean="0">
                <a:cs typeface="Times New Roman" pitchFamily="18" charset="0"/>
              </a:rPr>
              <a:t>, 2014) encontró lo siguiente:</a:t>
            </a:r>
          </a:p>
          <a:p>
            <a:pPr marL="179388">
              <a:spcBef>
                <a:spcPts val="1200"/>
              </a:spcBef>
              <a:buClr>
                <a:srgbClr val="006699"/>
              </a:buClr>
              <a:buFont typeface="Wingdings" pitchFamily="2" charset="2"/>
              <a:buChar char="Ø"/>
              <a:tabLst>
                <a:tab pos="84138" algn="l"/>
              </a:tabLst>
            </a:pPr>
            <a:endParaRPr lang="en-US" altLang="de-DE" dirty="0">
              <a:cs typeface="Times New Roman" pitchFamily="18" charset="0"/>
            </a:endParaRPr>
          </a:p>
          <a:p>
            <a:pPr marL="179388">
              <a:spcBef>
                <a:spcPts val="1200"/>
              </a:spcBef>
              <a:buClr>
                <a:srgbClr val="006699"/>
              </a:buClr>
              <a:buFont typeface="Wingdings" pitchFamily="2" charset="2"/>
              <a:buChar char="Ø"/>
              <a:tabLst>
                <a:tab pos="84138" algn="l"/>
              </a:tabLst>
            </a:pPr>
            <a:endParaRPr lang="en-US" altLang="de-DE" dirty="0">
              <a:cs typeface="Times New Roman" pitchFamily="18" charset="0"/>
            </a:endParaRPr>
          </a:p>
          <a:p>
            <a:pPr marL="179388">
              <a:spcBef>
                <a:spcPts val="1200"/>
              </a:spcBef>
              <a:buClr>
                <a:srgbClr val="006699"/>
              </a:buClr>
              <a:tabLst>
                <a:tab pos="84138" algn="l"/>
              </a:tabLst>
            </a:pPr>
            <a:endParaRPr lang="en-US" altLang="de-DE" dirty="0">
              <a:cs typeface="Times New Roman" pitchFamily="18" charset="0"/>
            </a:endParaRPr>
          </a:p>
          <a:p>
            <a:pPr marL="179388">
              <a:spcBef>
                <a:spcPts val="1200"/>
              </a:spcBef>
              <a:buClr>
                <a:srgbClr val="006699"/>
              </a:buClr>
              <a:tabLst>
                <a:tab pos="84138" algn="l"/>
              </a:tabLst>
            </a:pPr>
            <a:endParaRPr lang="en-US" altLang="de-DE" dirty="0">
              <a:cs typeface="Times New Roman" pitchFamily="18" charset="0"/>
            </a:endParaRPr>
          </a:p>
          <a:p>
            <a:pPr marL="179388">
              <a:spcBef>
                <a:spcPts val="1200"/>
              </a:spcBef>
              <a:buClr>
                <a:srgbClr val="006699"/>
              </a:buClr>
              <a:tabLst>
                <a:tab pos="84138" algn="l"/>
              </a:tabLst>
            </a:pPr>
            <a:endParaRPr lang="en-US" altLang="de-DE" dirty="0">
              <a:cs typeface="Times New Roman" pitchFamily="18" charset="0"/>
            </a:endParaRPr>
          </a:p>
          <a:p>
            <a:pPr marL="179388">
              <a:spcBef>
                <a:spcPts val="1200"/>
              </a:spcBef>
              <a:buClr>
                <a:srgbClr val="006699"/>
              </a:buClr>
              <a:tabLst>
                <a:tab pos="84138" algn="l"/>
              </a:tabLst>
            </a:pPr>
            <a:endParaRPr lang="en-US" altLang="de-DE" dirty="0">
              <a:cs typeface="Times New Roman" pitchFamily="18" charset="0"/>
            </a:endParaRPr>
          </a:p>
          <a:p>
            <a:pPr marL="179388">
              <a:spcBef>
                <a:spcPts val="1200"/>
              </a:spcBef>
              <a:buClr>
                <a:srgbClr val="006699"/>
              </a:buClr>
              <a:tabLst>
                <a:tab pos="84138" algn="l"/>
              </a:tabLst>
            </a:pPr>
            <a:r>
              <a:rPr lang="es-ES_tradnl" altLang="de-DE" dirty="0" smtClean="0">
                <a:cs typeface="Times New Roman" pitchFamily="18" charset="0"/>
              </a:rPr>
              <a:t>Cuando tenemos en cuenta a personas que sufren de síntomas aislados de un trastorno mental, los números son significativamente más elevados. </a:t>
            </a:r>
            <a:r>
              <a:rPr lang="en-US" altLang="de-DE" dirty="0">
                <a:cs typeface="Times New Roman" pitchFamily="18" charset="0"/>
              </a:rPr>
              <a:t/>
            </a:r>
            <a:br>
              <a:rPr lang="en-US" altLang="de-DE" dirty="0">
                <a:cs typeface="Times New Roman" pitchFamily="18" charset="0"/>
              </a:rPr>
            </a:br>
            <a:r>
              <a:rPr lang="en-US" altLang="de-DE" dirty="0">
                <a:cs typeface="Times New Roman" pitchFamily="18" charset="0"/>
              </a:rPr>
              <a:t/>
            </a:r>
            <a:br>
              <a:rPr lang="en-US" altLang="de-DE" dirty="0">
                <a:cs typeface="Times New Roman" pitchFamily="18" charset="0"/>
              </a:rPr>
            </a:br>
            <a:endParaRPr lang="en-US" altLang="de-DE" dirty="0">
              <a:solidFill>
                <a:srgbClr val="006699"/>
              </a:solidFill>
              <a:cs typeface="Times New Roman" pitchFamily="18" charset="0"/>
            </a:endParaRP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2172073"/>
              </p:ext>
            </p:extLst>
          </p:nvPr>
        </p:nvGraphicFramePr>
        <p:xfrm>
          <a:off x="250825" y="2530475"/>
          <a:ext cx="8651875" cy="2429390"/>
        </p:xfrm>
        <a:graphic>
          <a:graphicData uri="http://schemas.openxmlformats.org/drawingml/2006/table">
            <a:tbl>
              <a:tblPr/>
              <a:tblGrid>
                <a:gridCol w="7650163"/>
                <a:gridCol w="1001712"/>
              </a:tblGrid>
              <a:tr h="46647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Porcentaje de personas que habían tenido una enfermedad mental en el último año</a:t>
                      </a:r>
                    </a:p>
                  </a:txBody>
                  <a:tcPr marL="91443" marR="91443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28%</a:t>
                      </a:r>
                    </a:p>
                  </a:txBody>
                  <a:tcPr marL="91443" marR="91443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3203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Depresión (enfermedad más frecuente)</a:t>
                      </a:r>
                    </a:p>
                  </a:txBody>
                  <a:tcPr marL="91443" marR="91443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10.6%</a:t>
                      </a:r>
                    </a:p>
                  </a:txBody>
                  <a:tcPr marL="91443" marR="91443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4805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Psicosis (incluye (entre otras) esquizofrenia y psicosis orgánica)</a:t>
                      </a:r>
                    </a:p>
                  </a:txBody>
                  <a:tcPr marL="91443" marR="91443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2.6%</a:t>
                      </a:r>
                    </a:p>
                  </a:txBody>
                  <a:tcPr marL="91443" marR="91443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092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Porcentaje de aquellos que han padecido varios trastornos mentales  al mismo tiempo</a:t>
                      </a:r>
                    </a:p>
                  </a:txBody>
                  <a:tcPr marL="91443" marR="91443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50%</a:t>
                      </a:r>
                    </a:p>
                  </a:txBody>
                  <a:tcPr marL="91443" marR="91443" marT="45695" marB="4569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5380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2163"/>
          </a:xfrm>
        </p:spPr>
        <p:txBody>
          <a:bodyPr anchor="ctr"/>
          <a:lstStyle/>
          <a:p>
            <a:r>
              <a:rPr lang="es-ES_tradnl" altLang="de-DE" dirty="0"/>
              <a:t>¿Es normal tener problemas psicológicos? </a:t>
            </a:r>
            <a:endParaRPr lang="en-US" altLang="de-DE" dirty="0" smtClean="0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s-ES_tradnl" altLang="de-DE" sz="1200" b="1" dirty="0">
                <a:solidFill>
                  <a:srgbClr val="646B86"/>
                </a:solidFill>
                <a:cs typeface="Times New Roman" pitchFamily="18" charset="0"/>
              </a:rPr>
              <a:t>vivir con psicosis y prevención de recaídas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11.3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2163"/>
          </a:xfrm>
        </p:spPr>
        <p:txBody>
          <a:bodyPr anchor="ctr"/>
          <a:lstStyle/>
          <a:p>
            <a:r>
              <a:rPr lang="en-US" altLang="de-DE" dirty="0" smtClean="0"/>
              <a:t>¿</a:t>
            </a:r>
            <a:r>
              <a:rPr lang="es-ES_tradnl" altLang="de-DE" dirty="0" smtClean="0"/>
              <a:t>Qué es el estigma y qué es el auto-estigma? </a:t>
            </a:r>
          </a:p>
        </p:txBody>
      </p:sp>
      <p:sp>
        <p:nvSpPr>
          <p:cNvPr id="17411" name="Inhaltsplatzhalter 2"/>
          <p:cNvSpPr>
            <a:spLocks noGrp="1"/>
          </p:cNvSpPr>
          <p:nvPr>
            <p:ph idx="1"/>
          </p:nvPr>
        </p:nvSpPr>
        <p:spPr>
          <a:xfrm>
            <a:off x="250825" y="1341438"/>
            <a:ext cx="8642350" cy="4525962"/>
          </a:xfrm>
        </p:spPr>
        <p:txBody>
          <a:bodyPr/>
          <a:lstStyle/>
          <a:p>
            <a:pPr marL="179388" indent="0">
              <a:spcBef>
                <a:spcPts val="1200"/>
              </a:spcBef>
            </a:pPr>
            <a:r>
              <a:rPr lang="es-ES_tradnl" altLang="de-DE" b="1" dirty="0" smtClean="0">
                <a:solidFill>
                  <a:srgbClr val="006699"/>
                </a:solidFill>
              </a:rPr>
              <a:t>Estigma = proviene del griego: </a:t>
            </a:r>
            <a:r>
              <a:rPr lang="es-ES_tradnl" altLang="de-DE" dirty="0" smtClean="0"/>
              <a:t>marca, cicatriz o marcado </a:t>
            </a:r>
          </a:p>
          <a:p>
            <a:pPr marL="179388" indent="0">
              <a:spcBef>
                <a:spcPts val="1200"/>
              </a:spcBef>
            </a:pPr>
            <a:r>
              <a:rPr lang="es-ES_tradnl" altLang="de-DE" b="1" dirty="0" smtClean="0">
                <a:solidFill>
                  <a:srgbClr val="006699"/>
                </a:solidFill>
              </a:rPr>
              <a:t>Estigmatización = </a:t>
            </a:r>
            <a:r>
              <a:rPr lang="es-ES_tradnl" altLang="de-DE" dirty="0" smtClean="0"/>
              <a:t>personas/grupos a los que se atribuye características negativas. </a:t>
            </a:r>
          </a:p>
          <a:p>
            <a:pPr marL="719138" lvl="1" indent="-358775" eaLnBrk="1" hangingPunct="1">
              <a:spcBef>
                <a:spcPts val="1200"/>
              </a:spcBef>
              <a:buFontTx/>
              <a:buChar char="o"/>
            </a:pPr>
            <a:r>
              <a:rPr lang="es-ES_tradnl" altLang="de-DE" dirty="0" smtClean="0">
                <a:cs typeface="Times New Roman" pitchFamily="18" charset="0"/>
              </a:rPr>
              <a:t>Esto sucede sin la verificación o la comprobación de la adecuación de las adscripciones.</a:t>
            </a:r>
          </a:p>
          <a:p>
            <a:pPr marL="719138" lvl="1" indent="-358775" eaLnBrk="1" hangingPunct="1">
              <a:spcBef>
                <a:spcPts val="1200"/>
              </a:spcBef>
              <a:buFontTx/>
              <a:buChar char="o"/>
            </a:pPr>
            <a:r>
              <a:rPr lang="es-ES_tradnl" altLang="de-DE" dirty="0" smtClean="0">
                <a:cs typeface="Times New Roman" pitchFamily="18" charset="0"/>
              </a:rPr>
              <a:t>La estigmatización lleva la devaluación y exclusión de las personas. </a:t>
            </a:r>
          </a:p>
          <a:p>
            <a:pPr marL="719138" lvl="1" indent="-358775" eaLnBrk="1" hangingPunct="1">
              <a:spcBef>
                <a:spcPts val="1200"/>
              </a:spcBef>
              <a:buFontTx/>
              <a:buChar char="o"/>
            </a:pPr>
            <a:r>
              <a:rPr lang="es-ES_tradnl" altLang="de-DE" dirty="0" smtClean="0">
                <a:cs typeface="Times New Roman" pitchFamily="18" charset="0"/>
              </a:rPr>
              <a:t>La estigmatización a menudo se da en conexión con enfermedades concretas (ej. SIDA), discapacidades observables y problemas de salud mental. </a:t>
            </a:r>
          </a:p>
          <a:p>
            <a:pPr marL="719138" lvl="1" indent="-358775" eaLnBrk="1" hangingPunct="1">
              <a:spcBef>
                <a:spcPts val="1200"/>
              </a:spcBef>
              <a:buFontTx/>
              <a:buChar char="o"/>
            </a:pPr>
            <a:r>
              <a:rPr lang="es-ES_tradnl" altLang="de-DE" dirty="0" smtClean="0">
                <a:cs typeface="Times New Roman" pitchFamily="18" charset="0"/>
              </a:rPr>
              <a:t>El “Auto-estigma” se refiere a cuando las personas afectadas interiorizan la estigmatización vivida hasta el punto de sentirse inferiores. </a:t>
            </a:r>
            <a:endParaRPr lang="es-ES_tradnl" altLang="de-DE" dirty="0" smtClean="0"/>
          </a:p>
        </p:txBody>
      </p:sp>
      <p:pic>
        <p:nvPicPr>
          <p:cNvPr id="17412" name="Grafik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81913" y="0"/>
            <a:ext cx="1462087" cy="133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s-ES_tradnl" altLang="de-DE" sz="1200" b="1" dirty="0">
                <a:solidFill>
                  <a:srgbClr val="646B86"/>
                </a:solidFill>
                <a:cs typeface="Times New Roman" pitchFamily="18" charset="0"/>
              </a:rPr>
              <a:t>vivir con psicosis y prevención de recaídas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11.4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2163"/>
          </a:xfrm>
        </p:spPr>
        <p:txBody>
          <a:bodyPr anchor="ctr"/>
          <a:lstStyle/>
          <a:p>
            <a:r>
              <a:rPr lang="es-ES_tradnl" altLang="de-DE" dirty="0" smtClean="0"/>
              <a:t>Psicosis como estigma</a:t>
            </a:r>
          </a:p>
        </p:txBody>
      </p:sp>
      <p:sp>
        <p:nvSpPr>
          <p:cNvPr id="19459" name="Inhaltsplatzhalter 2"/>
          <p:cNvSpPr>
            <a:spLocks noGrp="1"/>
          </p:cNvSpPr>
          <p:nvPr>
            <p:ph idx="1"/>
          </p:nvPr>
        </p:nvSpPr>
        <p:spPr>
          <a:xfrm>
            <a:off x="252413" y="1341438"/>
            <a:ext cx="8639175" cy="3887787"/>
          </a:xfrm>
        </p:spPr>
        <p:txBody>
          <a:bodyPr/>
          <a:lstStyle/>
          <a:p>
            <a:pPr marL="179388" indent="0">
              <a:spcBef>
                <a:spcPts val="1200"/>
              </a:spcBef>
            </a:pPr>
            <a:r>
              <a:rPr lang="es-ES_tradnl" altLang="de-DE" dirty="0" smtClean="0"/>
              <a:t>El término psicosis o esquizofrenia despiertan falsas impresiones en muchas personas. Debido a representaciones sesgadas en los medios de comunicación, las personas con psicosis a menudo son tachadas de peligrosas e impredecibles. </a:t>
            </a:r>
            <a:endParaRPr lang="es-ES_tradnl" altLang="de-DE" dirty="0" smtClean="0">
              <a:solidFill>
                <a:srgbClr val="006699"/>
              </a:solidFill>
            </a:endParaRPr>
          </a:p>
          <a:p>
            <a:pPr marL="179388" indent="0">
              <a:spcBef>
                <a:spcPts val="1200"/>
              </a:spcBef>
            </a:pPr>
            <a:r>
              <a:rPr lang="es-ES_tradnl" altLang="de-DE" dirty="0" smtClean="0">
                <a:solidFill>
                  <a:srgbClr val="006699"/>
                </a:solidFill>
              </a:rPr>
              <a:t>Suposiciones ocasionales acerca de las personas con psicosis : </a:t>
            </a:r>
          </a:p>
          <a:p>
            <a:pPr marL="179388" indent="0">
              <a:spcBef>
                <a:spcPts val="1200"/>
              </a:spcBef>
            </a:pPr>
            <a:r>
              <a:rPr lang="es-ES_tradnl" altLang="de-DE" dirty="0" smtClean="0"/>
              <a:t>Son…</a:t>
            </a:r>
          </a:p>
          <a:p>
            <a:pPr marL="179388" indent="0">
              <a:spcBef>
                <a:spcPts val="1200"/>
              </a:spcBef>
            </a:pPr>
            <a:r>
              <a:rPr lang="es-ES_tradnl" altLang="de-DE" dirty="0" smtClean="0"/>
              <a:t>…peligrosos e impredecibles </a:t>
            </a:r>
          </a:p>
          <a:p>
            <a:pPr marL="179388" indent="0">
              <a:spcBef>
                <a:spcPts val="1200"/>
              </a:spcBef>
            </a:pPr>
            <a:r>
              <a:rPr lang="es-ES_tradnl" altLang="de-DE" dirty="0" smtClean="0"/>
              <a:t>…personalidad desdoblada (psicosis)</a:t>
            </a:r>
          </a:p>
          <a:p>
            <a:pPr marL="179388" indent="0">
              <a:spcBef>
                <a:spcPts val="1200"/>
              </a:spcBef>
            </a:pPr>
            <a:r>
              <a:rPr lang="es-ES_tradnl" altLang="de-DE" dirty="0" smtClean="0"/>
              <a:t>…menos inteligentes</a:t>
            </a:r>
          </a:p>
          <a:p>
            <a:pPr marL="179388" indent="0">
              <a:spcBef>
                <a:spcPts val="1200"/>
              </a:spcBef>
            </a:pPr>
            <a:r>
              <a:rPr lang="es-ES_tradnl" altLang="de-DE" dirty="0" smtClean="0"/>
              <a:t>…enfermos incurables</a:t>
            </a:r>
          </a:p>
        </p:txBody>
      </p:sp>
      <p:pic>
        <p:nvPicPr>
          <p:cNvPr id="19460" name="Picture 6"/>
          <p:cNvPicPr>
            <a:picLocks noChangeAspect="1" noChangeArrowheads="1"/>
          </p:cNvPicPr>
          <p:nvPr/>
        </p:nvPicPr>
        <p:blipFill>
          <a:blip r:embed="rId3"/>
          <a:srcRect r="13127"/>
          <a:stretch>
            <a:fillRect/>
          </a:stretch>
        </p:blipFill>
        <p:spPr bwMode="auto">
          <a:xfrm>
            <a:off x="3938588" y="4365625"/>
            <a:ext cx="1268412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Rechteck 1"/>
          <p:cNvSpPr>
            <a:spLocks noChangeArrowheads="1"/>
          </p:cNvSpPr>
          <p:nvPr/>
        </p:nvSpPr>
        <p:spPr bwMode="auto">
          <a:xfrm>
            <a:off x="3308676" y="5842000"/>
            <a:ext cx="2526654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lnSpc>
                <a:spcPct val="80000"/>
              </a:lnSpc>
              <a:spcAft>
                <a:spcPts val="600"/>
              </a:spcAft>
            </a:pPr>
            <a:r>
              <a:rPr lang="en-US" altLang="de-DE" b="1" dirty="0" smtClean="0">
                <a:solidFill>
                  <a:srgbClr val="006699"/>
                </a:solidFill>
                <a:cs typeface="Times New Roman" pitchFamily="18" charset="0"/>
              </a:rPr>
              <a:t>¿</a:t>
            </a:r>
            <a:r>
              <a:rPr lang="en-US" altLang="de-DE" b="1" dirty="0" err="1" smtClean="0">
                <a:solidFill>
                  <a:srgbClr val="006699"/>
                </a:solidFill>
                <a:cs typeface="Times New Roman" pitchFamily="18" charset="0"/>
              </a:rPr>
              <a:t>Justificado</a:t>
            </a:r>
            <a:r>
              <a:rPr lang="en-US" altLang="de-DE" b="1" dirty="0" smtClean="0">
                <a:solidFill>
                  <a:srgbClr val="006699"/>
                </a:solidFill>
                <a:cs typeface="Times New Roman" pitchFamily="18" charset="0"/>
              </a:rPr>
              <a:t>? ¡NO</a:t>
            </a:r>
            <a:r>
              <a:rPr lang="en-US" altLang="de-DE" b="1" dirty="0">
                <a:solidFill>
                  <a:srgbClr val="006699"/>
                </a:solidFill>
                <a:cs typeface="Times New Roman" pitchFamily="18" charset="0"/>
              </a:rPr>
              <a:t>!</a:t>
            </a: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s-ES_tradnl" altLang="de-DE" sz="1200" b="1" dirty="0">
                <a:solidFill>
                  <a:srgbClr val="646B86"/>
                </a:solidFill>
                <a:cs typeface="Times New Roman" pitchFamily="18" charset="0"/>
              </a:rPr>
              <a:t>vivir con psicosis y prevención de recaídas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11.5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Inhaltsplatzhalter 2"/>
          <p:cNvSpPr>
            <a:spLocks noGrp="1"/>
          </p:cNvSpPr>
          <p:nvPr>
            <p:ph idx="1"/>
          </p:nvPr>
        </p:nvSpPr>
        <p:spPr>
          <a:xfrm>
            <a:off x="250825" y="1341438"/>
            <a:ext cx="8640763" cy="4895850"/>
          </a:xfrm>
        </p:spPr>
        <p:txBody>
          <a:bodyPr/>
          <a:lstStyle/>
          <a:p>
            <a:pPr marL="179388" indent="0">
              <a:spcBef>
                <a:spcPts val="1200"/>
              </a:spcBef>
            </a:pPr>
            <a:r>
              <a:rPr lang="es-ES_tradnl" altLang="de-DE" dirty="0" smtClean="0">
                <a:solidFill>
                  <a:srgbClr val="006699"/>
                </a:solidFill>
              </a:rPr>
              <a:t>…¿peligrosos e impredecibles? </a:t>
            </a:r>
          </a:p>
          <a:p>
            <a:pPr marL="179388" indent="0">
              <a:spcBef>
                <a:spcPts val="1200"/>
              </a:spcBef>
            </a:pPr>
            <a:r>
              <a:rPr lang="es-ES_tradnl" altLang="de-DE" dirty="0" smtClean="0"/>
              <a:t>Las personas con psicosis son mayormente víctimas antes que  perpetradores de violencia y abuso. </a:t>
            </a:r>
          </a:p>
          <a:p>
            <a:pPr marL="179388" indent="0">
              <a:spcBef>
                <a:spcPts val="1200"/>
              </a:spcBef>
            </a:pPr>
            <a:r>
              <a:rPr lang="es-ES_tradnl" altLang="de-DE" u="sng" dirty="0" smtClean="0"/>
              <a:t>Pero</a:t>
            </a:r>
            <a:r>
              <a:rPr lang="es-ES_tradnl" altLang="de-DE" dirty="0" smtClean="0"/>
              <a:t>: Cuando son perpetradores...</a:t>
            </a:r>
          </a:p>
          <a:p>
            <a:pPr marL="179388" indent="0">
              <a:spcBef>
                <a:spcPts val="1200"/>
              </a:spcBef>
            </a:pPr>
            <a:r>
              <a:rPr lang="es-ES_tradnl" altLang="de-DE" dirty="0" smtClean="0"/>
              <a:t> …la prensa se presta más a informar sobre ello, como un tipo de crimen que llama la atención (ej. ataque a John Lennon por un enfermo mental).</a:t>
            </a:r>
          </a:p>
          <a:p>
            <a:pPr marL="179388" indent="0">
              <a:spcBef>
                <a:spcPts val="1200"/>
              </a:spcBef>
            </a:pPr>
            <a:r>
              <a:rPr lang="es-ES_tradnl" altLang="de-DE" dirty="0" smtClean="0"/>
              <a:t>La estrategia de los abogados para justificar los actos de violencia a menudo implica alegar enfermedad mental (tanto si corresponde como si no a la verdad), esto puede incrementar la mala reputación. </a:t>
            </a:r>
          </a:p>
        </p:txBody>
      </p:sp>
      <p:sp>
        <p:nvSpPr>
          <p:cNvPr id="20483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2163"/>
          </a:xfrm>
        </p:spPr>
        <p:txBody>
          <a:bodyPr anchor="ctr"/>
          <a:lstStyle/>
          <a:p>
            <a:r>
              <a:rPr lang="es-ES_tradnl" altLang="de-DE" dirty="0"/>
              <a:t>Psicosis como estigma</a:t>
            </a:r>
            <a:endParaRPr lang="de-DE" altLang="de-DE" dirty="0" smtClean="0"/>
          </a:p>
        </p:txBody>
      </p:sp>
      <p:sp>
        <p:nvSpPr>
          <p:cNvPr id="20484" name="Rechteck 9"/>
          <p:cNvSpPr>
            <a:spLocks noChangeArrowheads="1"/>
          </p:cNvSpPr>
          <p:nvPr/>
        </p:nvSpPr>
        <p:spPr bwMode="auto">
          <a:xfrm>
            <a:off x="3308674" y="5842000"/>
            <a:ext cx="2526654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lnSpc>
                <a:spcPct val="80000"/>
              </a:lnSpc>
              <a:spcAft>
                <a:spcPts val="600"/>
              </a:spcAft>
            </a:pPr>
            <a:r>
              <a:rPr lang="en-US" altLang="de-DE" b="1" dirty="0" smtClean="0">
                <a:solidFill>
                  <a:srgbClr val="006699"/>
                </a:solidFill>
                <a:cs typeface="Times New Roman" pitchFamily="18" charset="0"/>
              </a:rPr>
              <a:t>¿</a:t>
            </a:r>
            <a:r>
              <a:rPr lang="es-ES_tradnl" altLang="de-DE" b="1" dirty="0" smtClean="0">
                <a:solidFill>
                  <a:srgbClr val="006699"/>
                </a:solidFill>
                <a:cs typeface="Times New Roman" pitchFamily="18" charset="0"/>
              </a:rPr>
              <a:t>Justificado</a:t>
            </a:r>
            <a:r>
              <a:rPr lang="en-US" altLang="de-DE" b="1" dirty="0" smtClean="0">
                <a:solidFill>
                  <a:srgbClr val="006699"/>
                </a:solidFill>
                <a:cs typeface="Times New Roman" pitchFamily="18" charset="0"/>
              </a:rPr>
              <a:t>? </a:t>
            </a:r>
            <a:r>
              <a:rPr lang="en-US" altLang="de-DE" b="1" dirty="0">
                <a:solidFill>
                  <a:srgbClr val="006699"/>
                </a:solidFill>
                <a:cs typeface="Times New Roman" pitchFamily="18" charset="0"/>
              </a:rPr>
              <a:t>¡</a:t>
            </a:r>
            <a:r>
              <a:rPr lang="en-US" altLang="de-DE" b="1" dirty="0" smtClean="0">
                <a:solidFill>
                  <a:srgbClr val="006699"/>
                </a:solidFill>
                <a:cs typeface="Times New Roman" pitchFamily="18" charset="0"/>
              </a:rPr>
              <a:t>NO</a:t>
            </a:r>
            <a:r>
              <a:rPr lang="en-US" altLang="de-DE" b="1" dirty="0">
                <a:solidFill>
                  <a:srgbClr val="006699"/>
                </a:solidFill>
                <a:cs typeface="Times New Roman" pitchFamily="18" charset="0"/>
              </a:rPr>
              <a:t>!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s-ES_tradnl" altLang="de-DE" sz="1200" b="1" dirty="0">
                <a:solidFill>
                  <a:srgbClr val="646B86"/>
                </a:solidFill>
                <a:cs typeface="Times New Roman" pitchFamily="18" charset="0"/>
              </a:rPr>
              <a:t>vivir con psicosis y prevención de recaídas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11.6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Inhaltsplatzhalter 2"/>
          <p:cNvSpPr>
            <a:spLocks noGrp="1"/>
          </p:cNvSpPr>
          <p:nvPr>
            <p:ph idx="1"/>
          </p:nvPr>
        </p:nvSpPr>
        <p:spPr>
          <a:xfrm>
            <a:off x="252413" y="1341438"/>
            <a:ext cx="8639175" cy="5472112"/>
          </a:xfrm>
        </p:spPr>
        <p:txBody>
          <a:bodyPr/>
          <a:lstStyle/>
          <a:p>
            <a:pPr marL="182563" indent="-3175" eaLnBrk="1" hangingPunct="1">
              <a:spcBef>
                <a:spcPts val="1200"/>
              </a:spcBef>
              <a:defRPr/>
            </a:pPr>
            <a:r>
              <a:rPr lang="es-ES_tradnl" altLang="de-DE" dirty="0" smtClean="0">
                <a:solidFill>
                  <a:srgbClr val="006699"/>
                </a:solidFill>
              </a:rPr>
              <a:t>…personalidad múltiple: </a:t>
            </a:r>
            <a:r>
              <a:rPr lang="es-ES_tradnl" altLang="de-DE" dirty="0" smtClean="0"/>
              <a:t>En la opinión pública, la </a:t>
            </a:r>
            <a:r>
              <a:rPr lang="es-ES_tradnl" altLang="de-DE" dirty="0" err="1" smtClean="0"/>
              <a:t>palabara</a:t>
            </a:r>
            <a:r>
              <a:rPr lang="es-ES_tradnl" altLang="de-DE" dirty="0" smtClean="0"/>
              <a:t> </a:t>
            </a:r>
            <a:r>
              <a:rPr lang="es-ES_tradnl" altLang="de-DE" i="1" dirty="0" smtClean="0"/>
              <a:t>esquizofrénico </a:t>
            </a:r>
            <a:r>
              <a:rPr lang="es-ES_tradnl" altLang="de-DE" dirty="0" smtClean="0"/>
              <a:t>(del griego: mente escindida)  a menudo se equipara con la “personalidad múltiple” pero es un </a:t>
            </a:r>
            <a:r>
              <a:rPr lang="es-ES_tradnl" altLang="ja-JP" b="1" dirty="0" smtClean="0"/>
              <a:t>incorrecto</a:t>
            </a:r>
            <a:r>
              <a:rPr lang="es-ES_tradnl" altLang="ja-JP" dirty="0" smtClean="0"/>
              <a:t>. ¡</a:t>
            </a:r>
            <a:r>
              <a:rPr lang="es-ES_tradnl" altLang="ja-JP" b="1" dirty="0" smtClean="0"/>
              <a:t>No</a:t>
            </a:r>
            <a:r>
              <a:rPr lang="es-ES_tradnl" altLang="ja-JP" dirty="0" smtClean="0"/>
              <a:t> se trata de la misma enfermedad! Además, se cuestiona si realmente existe  la personalidad múltiple. </a:t>
            </a:r>
          </a:p>
          <a:p>
            <a:pPr marL="182563" indent="-3175" eaLnBrk="1" hangingPunct="1">
              <a:spcBef>
                <a:spcPts val="1200"/>
              </a:spcBef>
              <a:defRPr/>
            </a:pPr>
            <a:r>
              <a:rPr lang="es-ES_tradnl" altLang="de-DE" dirty="0" smtClean="0">
                <a:solidFill>
                  <a:srgbClr val="006699"/>
                </a:solidFill>
              </a:rPr>
              <a:t>…estúpido: </a:t>
            </a:r>
            <a:r>
              <a:rPr lang="es-ES_tradnl" altLang="de-DE" dirty="0" smtClean="0"/>
              <a:t>El desarrollo de la enfermedad múltiple no está relacionada en absoluto con la inteligencia. Hay personas con psicosis y con una inteligencia excepcional. </a:t>
            </a:r>
          </a:p>
          <a:p>
            <a:pPr marL="358775" indent="-179388" eaLnBrk="1" hangingPunct="1">
              <a:spcBef>
                <a:spcPts val="1200"/>
              </a:spcBef>
              <a:defRPr/>
            </a:pPr>
            <a:r>
              <a:rPr lang="es-ES_tradnl" altLang="de-DE" b="1" dirty="0" smtClean="0">
                <a:solidFill>
                  <a:srgbClr val="006699"/>
                </a:solidFill>
              </a:rPr>
              <a:t>¿Justificado? ¡NO!</a:t>
            </a:r>
          </a:p>
          <a:p>
            <a:pPr marL="358775" indent="-179388" eaLnBrk="1" hangingPunct="1">
              <a:spcBef>
                <a:spcPts val="1200"/>
              </a:spcBef>
              <a:defRPr/>
            </a:pPr>
            <a:r>
              <a:rPr lang="es-ES_tradnl" altLang="de-DE" dirty="0" smtClean="0"/>
              <a:t>Los síntomas comunes del trastorno son:  </a:t>
            </a:r>
          </a:p>
          <a:p>
            <a:pPr marL="358775" indent="-179388" eaLnBrk="1" hangingPunct="1">
              <a:spcBef>
                <a:spcPts val="1200"/>
              </a:spcBef>
              <a:defRPr/>
            </a:pPr>
            <a:r>
              <a:rPr lang="es-ES_tradnl" altLang="de-DE" b="1" dirty="0" smtClean="0"/>
              <a:t>Alucinaciones: </a:t>
            </a:r>
            <a:r>
              <a:rPr lang="es-ES_tradnl" altLang="de-DE" dirty="0" smtClean="0"/>
              <a:t>ej. oír voces ofensivas</a:t>
            </a:r>
            <a:endParaRPr lang="es-ES_tradnl" altLang="de-DE" dirty="0" smtClean="0">
              <a:solidFill>
                <a:srgbClr val="FF6600"/>
              </a:solidFill>
            </a:endParaRPr>
          </a:p>
          <a:p>
            <a:pPr marL="182563" indent="0" eaLnBrk="1" hangingPunct="1">
              <a:defRPr/>
            </a:pPr>
            <a:r>
              <a:rPr lang="es-ES_tradnl" altLang="de-DE" b="1" dirty="0" smtClean="0"/>
              <a:t>Delirios: </a:t>
            </a:r>
            <a:r>
              <a:rPr lang="es-ES_tradnl" altLang="de-DE" dirty="0" smtClean="0"/>
              <a:t>ej. estar convencido de que le persigue el servicio secreto o que ha sido seleccionado para salvar el mundo </a:t>
            </a:r>
          </a:p>
          <a:p>
            <a:pPr marL="182563" indent="0" eaLnBrk="1" hangingPunct="1">
              <a:defRPr/>
            </a:pPr>
            <a:r>
              <a:rPr lang="es-ES_tradnl" altLang="de-DE" b="1" dirty="0" smtClean="0"/>
              <a:t>Otros síntomas (inespecíficos):</a:t>
            </a:r>
            <a:r>
              <a:rPr lang="es-ES_tradnl" altLang="de-DE" dirty="0" smtClean="0"/>
              <a:t> ej. depresión, dificultades en el habla y en la atención</a:t>
            </a:r>
          </a:p>
        </p:txBody>
      </p:sp>
      <p:sp>
        <p:nvSpPr>
          <p:cNvPr id="21508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2163"/>
          </a:xfrm>
        </p:spPr>
        <p:txBody>
          <a:bodyPr anchor="ctr"/>
          <a:lstStyle/>
          <a:p>
            <a:r>
              <a:rPr lang="es-ES_tradnl" altLang="de-DE" dirty="0"/>
              <a:t>Psicosis como estigma</a:t>
            </a:r>
            <a:endParaRPr lang="de-DE" altLang="de-DE" dirty="0" smtClean="0"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s-ES_tradnl" altLang="de-DE" sz="1200" b="1" dirty="0">
                <a:solidFill>
                  <a:srgbClr val="646B86"/>
                </a:solidFill>
                <a:cs typeface="Times New Roman" pitchFamily="18" charset="0"/>
              </a:rPr>
              <a:t>vivir con psicosis y prevención de recaídas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11.7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2163"/>
          </a:xfrm>
        </p:spPr>
        <p:txBody>
          <a:bodyPr anchor="ctr"/>
          <a:lstStyle/>
          <a:p>
            <a:r>
              <a:rPr lang="es-ES_tradnl" altLang="de-DE" dirty="0" smtClean="0"/>
              <a:t>Estigmatización– ¿Qué hacer? </a:t>
            </a:r>
          </a:p>
        </p:txBody>
      </p:sp>
      <p:sp>
        <p:nvSpPr>
          <p:cNvPr id="22531" name="Inhaltsplatzhalter 2"/>
          <p:cNvSpPr>
            <a:spLocks noGrp="1"/>
          </p:cNvSpPr>
          <p:nvPr>
            <p:ph idx="1"/>
          </p:nvPr>
        </p:nvSpPr>
        <p:spPr>
          <a:xfrm>
            <a:off x="250825" y="1339850"/>
            <a:ext cx="8642350" cy="1944688"/>
          </a:xfrm>
        </p:spPr>
        <p:txBody>
          <a:bodyPr/>
          <a:lstStyle/>
          <a:p>
            <a:pPr marL="719138" lvl="1" indent="-358775" eaLnBrk="1" hangingPunct="1">
              <a:spcBef>
                <a:spcPts val="1200"/>
              </a:spcBef>
              <a:buFontTx/>
              <a:buChar char="o"/>
              <a:tabLst>
                <a:tab pos="722313" algn="l"/>
              </a:tabLst>
            </a:pPr>
            <a:r>
              <a:rPr lang="es-ES_tradnl" altLang="de-DE" dirty="0" smtClean="0">
                <a:cs typeface="Times New Roman" pitchFamily="18" charset="0"/>
              </a:rPr>
              <a:t>Debido a la presentación sesgada de los medios de comunicación, las personas afectadas a a veces son tomadas por peligrosas o impredecibles (“visto uno, vistos todos”).</a:t>
            </a:r>
          </a:p>
          <a:p>
            <a:pPr marL="719138" lvl="1" indent="-358775" eaLnBrk="1" hangingPunct="1">
              <a:spcBef>
                <a:spcPts val="1200"/>
              </a:spcBef>
              <a:buFontTx/>
              <a:buChar char="o"/>
              <a:tabLst>
                <a:tab pos="722313" algn="l"/>
              </a:tabLst>
            </a:pPr>
            <a:r>
              <a:rPr lang="es-ES_tradnl" altLang="de-DE" dirty="0" smtClean="0"/>
              <a:t>Infórmate acerca del tema de la psicosis. De esta manera puede corregir suposiciones falsas de otras personas utilizando hechos.</a:t>
            </a:r>
            <a:endParaRPr lang="es-ES_tradnl" altLang="de-DE" dirty="0" smtClean="0">
              <a:solidFill>
                <a:srgbClr val="006699"/>
              </a:solidFill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s-ES_tradnl" altLang="de-DE" sz="1200" b="1" dirty="0">
                <a:solidFill>
                  <a:srgbClr val="646B86"/>
                </a:solidFill>
                <a:cs typeface="Times New Roman" pitchFamily="18" charset="0"/>
              </a:rPr>
              <a:t>vivir con psicosis y prevención de recaídas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11.8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52413" y="1339850"/>
            <a:ext cx="8639175" cy="5184775"/>
          </a:xfrm>
        </p:spPr>
        <p:txBody>
          <a:bodyPr/>
          <a:lstStyle/>
          <a:p>
            <a:pPr marL="179388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s-ES_tradnl" altLang="de-DE" dirty="0" smtClean="0"/>
              <a:t>La esquizofrenia no es una enfermedad de declaración obligatoria. Es decisión tuya si quieres o no compartir tu diagnóstico con otras personas. Especialmente si no conoces bien a </a:t>
            </a:r>
            <a:r>
              <a:rPr lang="es-ES_tradnl" altLang="de-DE" smtClean="0"/>
              <a:t>una persona </a:t>
            </a:r>
            <a:r>
              <a:rPr lang="es-ES_tradnl" altLang="de-DE" dirty="0" smtClean="0"/>
              <a:t>a menudo es mejor describir por encima el trastorno antes que usar el término clínico que a menudo puede conducir a malentendidos. </a:t>
            </a:r>
          </a:p>
          <a:p>
            <a:pPr marL="179388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s-ES_tradnl" altLang="de-DE" dirty="0" smtClean="0"/>
              <a:t>A veces la comunicación directa tiene sentido – ej. cuando has tenido una discusión con alguien durante una fase aguda de la enfermedad y existe la necesidad de explicar el comportamiento de aquellos momentos. </a:t>
            </a:r>
          </a:p>
          <a:p>
            <a:pPr marL="179388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s-ES_tradnl" altLang="de-DE" dirty="0" smtClean="0">
                <a:sym typeface="Wingdings" pitchFamily="2" charset="2"/>
              </a:rPr>
              <a:t>Hablar de tu trastorno con personas de confianza y cercanas puede ser importante para ti, por… </a:t>
            </a:r>
          </a:p>
          <a:p>
            <a:pPr marL="179388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s-ES_tradnl" altLang="de-DE" dirty="0" smtClean="0">
                <a:sym typeface="Wingdings" pitchFamily="2" charset="2"/>
              </a:rPr>
              <a:t>…puede ser un alivio. </a:t>
            </a:r>
          </a:p>
          <a:p>
            <a:pPr marL="179388" indent="0" eaLnBrk="1" hangingPunct="1">
              <a:spcBef>
                <a:spcPts val="600"/>
              </a:spcBef>
              <a:buFont typeface="Wingdings" pitchFamily="2" charset="2"/>
              <a:buNone/>
            </a:pPr>
            <a:r>
              <a:rPr lang="es-ES_tradnl" altLang="de-DE" dirty="0" smtClean="0">
                <a:sym typeface="Wingdings" pitchFamily="2" charset="2"/>
              </a:rPr>
              <a:t>…otros a menudo aprecian antes las señales de inicio de una fase psicótica que las personas mismas afectadas. </a:t>
            </a:r>
          </a:p>
        </p:txBody>
      </p:sp>
      <p:grpSp>
        <p:nvGrpSpPr>
          <p:cNvPr id="24579" name="Group 40"/>
          <p:cNvGrpSpPr>
            <a:grpSpLocks/>
          </p:cNvGrpSpPr>
          <p:nvPr/>
        </p:nvGrpSpPr>
        <p:grpSpPr bwMode="auto">
          <a:xfrm>
            <a:off x="72008" y="6167438"/>
            <a:ext cx="2987824" cy="474662"/>
            <a:chOff x="0" y="3957"/>
            <a:chExt cx="1457" cy="299"/>
          </a:xfrm>
        </p:grpSpPr>
        <p:sp>
          <p:nvSpPr>
            <p:cNvPr id="24582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pic>
          <p:nvPicPr>
            <p:cNvPr id="24583" name="Picture 70" descr="Notizen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84" name="Text Box 71"/>
            <p:cNvSpPr txBox="1">
              <a:spLocks noChangeArrowheads="1"/>
            </p:cNvSpPr>
            <p:nvPr/>
          </p:nvSpPr>
          <p:spPr bwMode="auto">
            <a:xfrm>
              <a:off x="143" y="4015"/>
              <a:ext cx="1314" cy="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300" dirty="0">
                  <a:cs typeface="Times New Roman" pitchFamily="18" charset="0"/>
                  <a:sym typeface="Wingdings" pitchFamily="2" charset="2"/>
                </a:rPr>
                <a:t>  </a:t>
              </a:r>
              <a:r>
                <a:rPr lang="de-DE" altLang="de-DE" sz="1300" dirty="0">
                  <a:cs typeface="Times New Roman" pitchFamily="18" charset="0"/>
                </a:rPr>
                <a:t> </a:t>
              </a:r>
              <a:r>
                <a:rPr lang="de-DE" altLang="de-DE" sz="1300" i="1" dirty="0" err="1" smtClean="0">
                  <a:cs typeface="Times New Roman" pitchFamily="18" charset="0"/>
                </a:rPr>
                <a:t>hoja</a:t>
              </a:r>
              <a:r>
                <a:rPr lang="de-DE" altLang="de-DE" sz="1300" i="1" dirty="0" smtClean="0">
                  <a:cs typeface="Times New Roman" pitchFamily="18" charset="0"/>
                </a:rPr>
                <a:t> de </a:t>
              </a:r>
              <a:r>
                <a:rPr lang="de-DE" altLang="de-DE" sz="1300" i="1" dirty="0" err="1" smtClean="0">
                  <a:cs typeface="Times New Roman" pitchFamily="18" charset="0"/>
                </a:rPr>
                <a:t>trabajo</a:t>
              </a:r>
              <a:r>
                <a:rPr lang="de-DE" altLang="de-DE" sz="1300" i="1" dirty="0" smtClean="0">
                  <a:cs typeface="Times New Roman" pitchFamily="18" charset="0"/>
                </a:rPr>
                <a:t> </a:t>
              </a:r>
              <a:r>
                <a:rPr lang="de-DE" altLang="de-DE" sz="1300" dirty="0" smtClean="0">
                  <a:cs typeface="Times New Roman" pitchFamily="18" charset="0"/>
                </a:rPr>
                <a:t>11.1</a:t>
              </a:r>
              <a:endParaRPr lang="de-DE" altLang="de-DE" sz="1300" dirty="0">
                <a:cs typeface="Times New Roman" pitchFamily="18" charset="0"/>
              </a:endParaRPr>
            </a:p>
          </p:txBody>
        </p:sp>
      </p:grpSp>
      <p:sp>
        <p:nvSpPr>
          <p:cNvPr id="24580" name="Titel 1"/>
          <p:cNvSpPr txBox="1">
            <a:spLocks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s-ES_tradnl" altLang="de-DE" sz="2000" dirty="0" smtClean="0">
                <a:solidFill>
                  <a:srgbClr val="D16349"/>
                </a:solidFill>
                <a:cs typeface="Times New Roman" pitchFamily="18" charset="0"/>
              </a:rPr>
              <a:t>¿(Cómo) hablo de mi trastorno?</a:t>
            </a:r>
            <a:endParaRPr lang="es-ES_tradnl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s-ES_tradnl" altLang="de-DE" sz="1200" b="1" dirty="0">
                <a:solidFill>
                  <a:srgbClr val="646B86"/>
                </a:solidFill>
                <a:cs typeface="Times New Roman" pitchFamily="18" charset="0"/>
              </a:rPr>
              <a:t>vivir con psicosis y prevención de recaídas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11.9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Inhaltsplatzhalter 2"/>
          <p:cNvSpPr>
            <a:spLocks noGrp="1"/>
          </p:cNvSpPr>
          <p:nvPr>
            <p:ph idx="1"/>
          </p:nvPr>
        </p:nvSpPr>
        <p:spPr>
          <a:xfrm>
            <a:off x="250825" y="1347788"/>
            <a:ext cx="8640763" cy="4752975"/>
          </a:xfrm>
        </p:spPr>
        <p:txBody>
          <a:bodyPr/>
          <a:lstStyle/>
          <a:p>
            <a:pPr marL="179388" indent="0">
              <a:spcBef>
                <a:spcPts val="1200"/>
              </a:spcBef>
            </a:pPr>
            <a:r>
              <a:rPr lang="es-ES_tradnl" altLang="de-DE" dirty="0" smtClean="0">
                <a:solidFill>
                  <a:srgbClr val="006699"/>
                </a:solidFill>
              </a:rPr>
              <a:t>Sugerencia: describir los síntomas en lugar de nombrar el diagnóstico</a:t>
            </a:r>
          </a:p>
          <a:p>
            <a:pPr marL="719138" lvl="1" indent="-358775" eaLnBrk="1" hangingPunct="1">
              <a:spcBef>
                <a:spcPts val="1200"/>
              </a:spcBef>
              <a:buFontTx/>
              <a:buChar char="o"/>
            </a:pPr>
            <a:r>
              <a:rPr lang="es-ES_tradnl" altLang="de-DE" dirty="0" smtClean="0"/>
              <a:t>Especialmente cuando no conoces demasiado bien a una persona es mejor describir a grosso modo los síntomas en lugar de usar el diagnóstico médico (esquizofrenia, psicosis) que a menudo pueden llevar a malentendidos.</a:t>
            </a:r>
            <a:r>
              <a:rPr lang="es-ES_tradnl" altLang="de-DE" dirty="0" smtClean="0">
                <a:solidFill>
                  <a:srgbClr val="006699"/>
                </a:solidFill>
              </a:rPr>
              <a:t> </a:t>
            </a:r>
          </a:p>
          <a:p>
            <a:pPr marL="719138" lvl="1" indent="-358775" eaLnBrk="1" hangingPunct="1">
              <a:spcBef>
                <a:spcPts val="1200"/>
              </a:spcBef>
              <a:buFontTx/>
              <a:buChar char="o"/>
            </a:pPr>
            <a:r>
              <a:rPr lang="es-ES_tradnl" altLang="de-DE" dirty="0" smtClean="0">
                <a:cs typeface="Times New Roman" pitchFamily="18" charset="0"/>
              </a:rPr>
              <a:t>Para poder explicar el trastorno a otros, es preferible convertirse en un experto e uno mismo. </a:t>
            </a:r>
            <a:endParaRPr lang="es-ES_tradnl" altLang="de-DE" dirty="0" smtClean="0"/>
          </a:p>
        </p:txBody>
      </p:sp>
      <p:sp>
        <p:nvSpPr>
          <p:cNvPr id="26627" name="Titel 1"/>
          <p:cNvSpPr txBox="1">
            <a:spLocks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s-ES_tradnl" altLang="de-DE" sz="2000" dirty="0" smtClean="0">
                <a:solidFill>
                  <a:srgbClr val="D16349"/>
                </a:solidFill>
                <a:cs typeface="Times New Roman" pitchFamily="18" charset="0"/>
              </a:rPr>
              <a:t>¿(Cómo) </a:t>
            </a:r>
            <a:r>
              <a:rPr lang="es-ES_tradnl" altLang="de-DE" sz="2000" dirty="0">
                <a:solidFill>
                  <a:srgbClr val="D16349"/>
                </a:solidFill>
                <a:cs typeface="Times New Roman" pitchFamily="18" charset="0"/>
              </a:rPr>
              <a:t>hablo de mi trastorno?</a:t>
            </a: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s-ES_tradnl" altLang="de-DE" sz="1200" b="1" dirty="0">
                <a:solidFill>
                  <a:srgbClr val="646B86"/>
                </a:solidFill>
                <a:cs typeface="Times New Roman" pitchFamily="18" charset="0"/>
              </a:rPr>
              <a:t>vivir con psicosis y prevención de recaídas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11.10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llipse 4"/>
          <p:cNvSpPr>
            <a:spLocks noChangeArrowheads="1"/>
          </p:cNvSpPr>
          <p:nvPr/>
        </p:nvSpPr>
        <p:spPr bwMode="auto">
          <a:xfrm>
            <a:off x="2555875" y="1989138"/>
            <a:ext cx="4824413" cy="2735262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endParaRPr lang="de-DE" altLang="de-DE" sz="440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29699" name="Inhaltsplatzhalter 2"/>
          <p:cNvSpPr txBox="1">
            <a:spLocks/>
          </p:cNvSpPr>
          <p:nvPr/>
        </p:nvSpPr>
        <p:spPr bwMode="auto">
          <a:xfrm>
            <a:off x="252413" y="1341438"/>
            <a:ext cx="8639175" cy="449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9388" indent="0">
              <a:spcBef>
                <a:spcPts val="1200"/>
              </a:spcBef>
            </a:pPr>
            <a:r>
              <a:rPr lang="es-ES_tradnl" altLang="de-DE" dirty="0">
                <a:solidFill>
                  <a:srgbClr val="006699"/>
                </a:solidFill>
              </a:rPr>
              <a:t>Los síntomas centrales de la psicosis y de la esquizofrenia son:</a:t>
            </a:r>
          </a:p>
          <a:p>
            <a:pPr marL="179388" lvl="1" indent="0" eaLnBrk="1" hangingPunct="1">
              <a:spcBef>
                <a:spcPts val="1200"/>
              </a:spcBef>
              <a:buFont typeface="Courier New" pitchFamily="49" charset="0"/>
              <a:buNone/>
            </a:pPr>
            <a:r>
              <a:rPr lang="es-ES_tradnl" altLang="de-DE" b="1" dirty="0">
                <a:cs typeface="Times New Roman" pitchFamily="18" charset="0"/>
              </a:rPr>
              <a:t>Alucinaciones: </a:t>
            </a:r>
            <a:r>
              <a:rPr lang="es-ES_tradnl" altLang="de-DE" dirty="0">
                <a:cs typeface="Times New Roman" pitchFamily="18" charset="0"/>
              </a:rPr>
              <a:t>Oír o (de forma menos frecuente) ver, sentir o percibir gustos que no están ahí (ej. oír voces ofensivas)</a:t>
            </a:r>
          </a:p>
          <a:p>
            <a:pPr marL="179388">
              <a:spcBef>
                <a:spcPct val="20000"/>
              </a:spcBef>
              <a:buClr>
                <a:schemeClr val="accent1"/>
              </a:buClr>
              <a:buSzPct val="85000"/>
              <a:buFont typeface="Wingdings" pitchFamily="2" charset="2"/>
              <a:buChar char="Ø"/>
            </a:pPr>
            <a:endParaRPr lang="en-US" altLang="de-DE" dirty="0">
              <a:cs typeface="Times New Roman" pitchFamily="18" charset="0"/>
            </a:endParaRPr>
          </a:p>
          <a:p>
            <a:pPr marL="179388">
              <a:spcBef>
                <a:spcPts val="1200"/>
              </a:spcBef>
            </a:pPr>
            <a:r>
              <a:rPr lang="es-ES_tradnl" altLang="de-DE" dirty="0" smtClean="0">
                <a:solidFill>
                  <a:srgbClr val="006699"/>
                </a:solidFill>
              </a:rPr>
              <a:t>Ejemplo de comunicación:</a:t>
            </a:r>
          </a:p>
          <a:p>
            <a:pPr marL="179388">
              <a:spcBef>
                <a:spcPts val="1200"/>
              </a:spcBef>
            </a:pPr>
            <a:endParaRPr lang="es-ES_tradnl" altLang="de-DE" dirty="0">
              <a:solidFill>
                <a:srgbClr val="006699"/>
              </a:solidFill>
            </a:endParaRPr>
          </a:p>
          <a:p>
            <a:pPr marL="179388" algn="ctr">
              <a:spcBef>
                <a:spcPts val="1200"/>
              </a:spcBef>
            </a:pPr>
            <a:r>
              <a:rPr lang="de-DE" altLang="de-DE" dirty="0" smtClean="0">
                <a:solidFill>
                  <a:srgbClr val="000000"/>
                </a:solidFill>
              </a:rPr>
              <a:t>???</a:t>
            </a:r>
            <a:endParaRPr lang="de-DE" altLang="de-DE" dirty="0">
              <a:solidFill>
                <a:srgbClr val="000000"/>
              </a:solidFill>
            </a:endParaRPr>
          </a:p>
          <a:p>
            <a:pPr marL="179388" indent="0">
              <a:spcBef>
                <a:spcPts val="1200"/>
              </a:spcBef>
            </a:pPr>
            <a:endParaRPr lang="es-ES_tradnl" altLang="de-DE" dirty="0" smtClean="0">
              <a:solidFill>
                <a:srgbClr val="006699"/>
              </a:solidFill>
            </a:endParaRPr>
          </a:p>
        </p:txBody>
      </p:sp>
      <p:sp>
        <p:nvSpPr>
          <p:cNvPr id="29700" name="Titel 1"/>
          <p:cNvSpPr txBox="1">
            <a:spLocks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s-ES_tradnl" altLang="de-DE" sz="2000" dirty="0">
                <a:solidFill>
                  <a:srgbClr val="D16349"/>
                </a:solidFill>
                <a:cs typeface="Times New Roman" pitchFamily="18" charset="0"/>
              </a:rPr>
              <a:t>¿(Cómo) hablo de mi trastorno?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s-ES_tradnl" altLang="de-DE" sz="1200" b="1" dirty="0">
                <a:solidFill>
                  <a:srgbClr val="646B86"/>
                </a:solidFill>
                <a:cs typeface="Times New Roman" pitchFamily="18" charset="0"/>
              </a:rPr>
              <a:t>vivir con psicosis y prevención de recaídas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11.11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llipse 4"/>
          <p:cNvSpPr>
            <a:spLocks noChangeArrowheads="1"/>
          </p:cNvSpPr>
          <p:nvPr/>
        </p:nvSpPr>
        <p:spPr bwMode="auto">
          <a:xfrm>
            <a:off x="2555875" y="1989138"/>
            <a:ext cx="4824413" cy="2735262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endParaRPr lang="de-DE" altLang="de-DE" sz="440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29699" name="Inhaltsplatzhalter 2"/>
          <p:cNvSpPr txBox="1">
            <a:spLocks/>
          </p:cNvSpPr>
          <p:nvPr/>
        </p:nvSpPr>
        <p:spPr bwMode="auto">
          <a:xfrm>
            <a:off x="252413" y="1341438"/>
            <a:ext cx="8639175" cy="449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9388" indent="0">
              <a:spcBef>
                <a:spcPts val="1200"/>
              </a:spcBef>
            </a:pPr>
            <a:r>
              <a:rPr lang="es-ES_tradnl" altLang="de-DE" dirty="0">
                <a:solidFill>
                  <a:srgbClr val="006699"/>
                </a:solidFill>
              </a:rPr>
              <a:t>Los síntomas centrales de la psicosis y de la esquizofrenia son:</a:t>
            </a:r>
          </a:p>
          <a:p>
            <a:pPr marL="179388" lvl="1" indent="0" eaLnBrk="1" hangingPunct="1">
              <a:spcBef>
                <a:spcPts val="1200"/>
              </a:spcBef>
              <a:buFont typeface="Courier New" pitchFamily="49" charset="0"/>
              <a:buNone/>
            </a:pPr>
            <a:r>
              <a:rPr lang="es-ES_tradnl" altLang="de-DE" b="1" dirty="0">
                <a:cs typeface="Times New Roman" pitchFamily="18" charset="0"/>
              </a:rPr>
              <a:t>Alucinaciones: </a:t>
            </a:r>
            <a:r>
              <a:rPr lang="es-ES_tradnl" altLang="de-DE" dirty="0">
                <a:cs typeface="Times New Roman" pitchFamily="18" charset="0"/>
              </a:rPr>
              <a:t>Oír o (de forma menos frecuente) ver, sentir o percibir gustos que no están ahí (ej. oír voces ofensivas)</a:t>
            </a:r>
          </a:p>
          <a:p>
            <a:pPr marL="179388">
              <a:spcBef>
                <a:spcPct val="20000"/>
              </a:spcBef>
              <a:buClr>
                <a:schemeClr val="accent1"/>
              </a:buClr>
              <a:buSzPct val="85000"/>
              <a:buFont typeface="Wingdings" pitchFamily="2" charset="2"/>
              <a:buChar char="Ø"/>
            </a:pPr>
            <a:endParaRPr lang="en-US" altLang="de-DE" dirty="0">
              <a:cs typeface="Times New Roman" pitchFamily="18" charset="0"/>
            </a:endParaRPr>
          </a:p>
          <a:p>
            <a:pPr marL="179388" indent="0">
              <a:spcBef>
                <a:spcPts val="1200"/>
              </a:spcBef>
            </a:pPr>
            <a:r>
              <a:rPr lang="es-ES_tradnl" altLang="de-DE" dirty="0" smtClean="0">
                <a:solidFill>
                  <a:srgbClr val="006699"/>
                </a:solidFill>
              </a:rPr>
              <a:t>Ejemplo de comunicación:</a:t>
            </a:r>
          </a:p>
          <a:p>
            <a:pPr marL="179388" lvl="1">
              <a:spcBef>
                <a:spcPts val="1200"/>
              </a:spcBef>
              <a:buClr>
                <a:schemeClr val="accent1"/>
              </a:buClr>
              <a:buSzPct val="85000"/>
              <a:buFont typeface="Courier New" pitchFamily="49" charset="0"/>
              <a:buNone/>
            </a:pPr>
            <a:r>
              <a:rPr lang="es-ES_tradnl" altLang="de-DE" i="1" dirty="0" smtClean="0">
                <a:cs typeface="Times New Roman" pitchFamily="18" charset="0"/>
              </a:rPr>
              <a:t>“Las alucinaciones son más comunes de lo que muchas personas creen. Alrededor de un 15% de la población oye voces o tiene otras alucinaciones. La mayoría de estas personas no padecen un trastorno mental. Oír voces es una manera de “pensar en alto”, es similar a tener una cancioncilla metida en la cabeza. Se ha visto que algunas madres oyen a sus bebes llorar cuando en realidad están durmiendo tranquilamente. El caso clásico de cuando crees que ha sonando el teléfono cuando esperas una llamada.”</a:t>
            </a:r>
            <a:endParaRPr lang="es-ES_tradnl" altLang="de-DE" dirty="0">
              <a:solidFill>
                <a:srgbClr val="006699"/>
              </a:solidFill>
              <a:cs typeface="Times New Roman" pitchFamily="18" charset="0"/>
            </a:endParaRPr>
          </a:p>
        </p:txBody>
      </p:sp>
      <p:sp>
        <p:nvSpPr>
          <p:cNvPr id="29700" name="Titel 1"/>
          <p:cNvSpPr txBox="1">
            <a:spLocks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s-ES_tradnl" altLang="de-DE" sz="2000" dirty="0">
                <a:solidFill>
                  <a:srgbClr val="D16349"/>
                </a:solidFill>
                <a:cs typeface="Times New Roman" pitchFamily="18" charset="0"/>
              </a:rPr>
              <a:t>¿(Cómo) hablo de mi trastorno?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s-ES_tradnl" altLang="de-DE" sz="1200" b="1" dirty="0">
                <a:solidFill>
                  <a:srgbClr val="646B86"/>
                </a:solidFill>
                <a:cs typeface="Times New Roman" pitchFamily="18" charset="0"/>
              </a:rPr>
              <a:t>vivir con psicosis y prevención de recaídas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11.12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94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Inhaltsplatzhalter 2"/>
          <p:cNvSpPr txBox="1">
            <a:spLocks/>
          </p:cNvSpPr>
          <p:nvPr/>
        </p:nvSpPr>
        <p:spPr bwMode="auto">
          <a:xfrm>
            <a:off x="252413" y="1341438"/>
            <a:ext cx="8639175" cy="449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179388">
              <a:spcBef>
                <a:spcPct val="20000"/>
              </a:spcBef>
              <a:buClr>
                <a:srgbClr val="8CADAE"/>
              </a:buClr>
              <a:buSzPct val="85000"/>
              <a:buFont typeface="Courier New" panose="02070309020205020404" pitchFamily="49" charset="0"/>
              <a:buChar char="o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lvl="1" eaLnBrk="1" hangingPunct="1">
              <a:spcBef>
                <a:spcPts val="1200"/>
              </a:spcBef>
              <a:buFont typeface="Courier New" panose="02070309020205020404" pitchFamily="49" charset="0"/>
              <a:buNone/>
              <a:defRPr/>
            </a:pPr>
            <a:r>
              <a:rPr lang="es-ES_tradnl" altLang="de-DE" b="1" dirty="0" smtClean="0">
                <a:cs typeface="Times New Roman" panose="02020603050405020304" pitchFamily="18" charset="0"/>
              </a:rPr>
              <a:t>Delirios: </a:t>
            </a:r>
            <a:r>
              <a:rPr lang="es-ES_tradnl" altLang="de-DE" dirty="0" smtClean="0">
                <a:cs typeface="Times New Roman" panose="02020603050405020304" pitchFamily="18" charset="0"/>
              </a:rPr>
              <a:t>estar convencido de algo que no es verdad (</a:t>
            </a:r>
            <a:r>
              <a:rPr lang="es-ES_tradnl" altLang="de-DE" dirty="0" smtClean="0"/>
              <a:t>ej. La convicción de estar siendo perseguido por el </a:t>
            </a:r>
            <a:r>
              <a:rPr lang="es-ES_tradnl" altLang="de-DE" dirty="0" err="1" smtClean="0"/>
              <a:t>sevicio</a:t>
            </a:r>
            <a:r>
              <a:rPr lang="es-ES_tradnl" altLang="de-DE" dirty="0" smtClean="0"/>
              <a:t> secreto o haber sido elegido para salvar el mundo</a:t>
            </a:r>
            <a:r>
              <a:rPr lang="es-ES_tradnl" altLang="de-DE" dirty="0" smtClean="0">
                <a:cs typeface="Times New Roman" panose="02020603050405020304" pitchFamily="18" charset="0"/>
              </a:rPr>
              <a:t>).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endParaRPr lang="es-ES_tradnl" altLang="de-DE" dirty="0" smtClean="0"/>
          </a:p>
          <a:p>
            <a:pPr indent="-90488">
              <a:spcBef>
                <a:spcPts val="1200"/>
              </a:spcBef>
              <a:defRPr/>
            </a:pPr>
            <a:r>
              <a:rPr lang="es-ES_tradnl" altLang="de-DE" dirty="0" smtClean="0">
                <a:solidFill>
                  <a:srgbClr val="006699"/>
                </a:solidFill>
              </a:rPr>
              <a:t>Ejemplo de comunicación</a:t>
            </a:r>
            <a:r>
              <a:rPr lang="es-ES_tradnl" altLang="de-DE" dirty="0" smtClean="0">
                <a:solidFill>
                  <a:srgbClr val="006699"/>
                </a:solidFill>
                <a:cs typeface="Times New Roman" panose="02020603050405020304" pitchFamily="18" charset="0"/>
              </a:rPr>
              <a:t>:</a:t>
            </a:r>
          </a:p>
          <a:p>
            <a:pPr indent="-90488">
              <a:spcBef>
                <a:spcPts val="1200"/>
              </a:spcBef>
              <a:defRPr/>
            </a:pPr>
            <a:endParaRPr lang="de-DE" altLang="de-DE" dirty="0">
              <a:solidFill>
                <a:srgbClr val="006699"/>
              </a:solidFill>
              <a:cs typeface="Times New Roman" panose="02020603050405020304" pitchFamily="18" charset="0"/>
            </a:endParaRPr>
          </a:p>
          <a:p>
            <a:pPr indent="-90488" algn="ctr">
              <a:spcBef>
                <a:spcPts val="1200"/>
              </a:spcBef>
              <a:defRPr/>
            </a:pPr>
            <a:r>
              <a:rPr lang="de-DE" altLang="de-DE" dirty="0" smtClean="0">
                <a:cs typeface="Times New Roman" panose="02020603050405020304" pitchFamily="18" charset="0"/>
              </a:rPr>
              <a:t>???</a:t>
            </a:r>
          </a:p>
        </p:txBody>
      </p:sp>
      <p:sp>
        <p:nvSpPr>
          <p:cNvPr id="33795" name="Titel 1"/>
          <p:cNvSpPr txBox="1">
            <a:spLocks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s-ES_tradnl" altLang="de-DE" sz="2000" dirty="0">
                <a:solidFill>
                  <a:srgbClr val="D16349"/>
                </a:solidFill>
                <a:cs typeface="Times New Roman" pitchFamily="18" charset="0"/>
              </a:rPr>
              <a:t>¿(Cómo) hablo de mi trastorno?</a:t>
            </a: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s-ES_tradnl" altLang="de-DE" sz="1200" b="1" dirty="0">
                <a:solidFill>
                  <a:srgbClr val="646B86"/>
                </a:solidFill>
                <a:cs typeface="Times New Roman" pitchFamily="18" charset="0"/>
              </a:rPr>
              <a:t>vivir con psicosis y prevención de recaídas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11.13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Inhaltsplatzhalter 2"/>
          <p:cNvSpPr txBox="1">
            <a:spLocks/>
          </p:cNvSpPr>
          <p:nvPr/>
        </p:nvSpPr>
        <p:spPr bwMode="auto">
          <a:xfrm>
            <a:off x="252413" y="1341438"/>
            <a:ext cx="8639175" cy="449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179388">
              <a:spcBef>
                <a:spcPct val="20000"/>
              </a:spcBef>
              <a:buClr>
                <a:srgbClr val="8CADAE"/>
              </a:buClr>
              <a:buSzPct val="85000"/>
              <a:buFont typeface="Courier New" panose="02070309020205020404" pitchFamily="49" charset="0"/>
              <a:buChar char="o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722313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lvl="1" eaLnBrk="1" hangingPunct="1">
              <a:spcBef>
                <a:spcPts val="1200"/>
              </a:spcBef>
              <a:buFont typeface="Courier New" panose="02070309020205020404" pitchFamily="49" charset="0"/>
              <a:buNone/>
              <a:defRPr/>
            </a:pPr>
            <a:r>
              <a:rPr lang="es-ES_tradnl" altLang="de-DE" b="1" dirty="0" smtClean="0">
                <a:cs typeface="Times New Roman" panose="02020603050405020304" pitchFamily="18" charset="0"/>
              </a:rPr>
              <a:t>Delirios: </a:t>
            </a:r>
            <a:r>
              <a:rPr lang="es-ES_tradnl" altLang="de-DE" dirty="0" smtClean="0">
                <a:cs typeface="Times New Roman" panose="02020603050405020304" pitchFamily="18" charset="0"/>
              </a:rPr>
              <a:t>estar convencido de algo que no es verdad (</a:t>
            </a:r>
            <a:r>
              <a:rPr lang="es-ES_tradnl" altLang="de-DE" dirty="0" smtClean="0"/>
              <a:t>ej. La convicción de estar siendo perseguido por el </a:t>
            </a:r>
            <a:r>
              <a:rPr lang="es-ES_tradnl" altLang="de-DE" dirty="0" err="1" smtClean="0"/>
              <a:t>sevicio</a:t>
            </a:r>
            <a:r>
              <a:rPr lang="es-ES_tradnl" altLang="de-DE" dirty="0" smtClean="0"/>
              <a:t> secreto o haber sido elegido para salvar el mundo</a:t>
            </a:r>
            <a:r>
              <a:rPr lang="es-ES_tradnl" altLang="de-DE" dirty="0" smtClean="0">
                <a:cs typeface="Times New Roman" panose="02020603050405020304" pitchFamily="18" charset="0"/>
              </a:rPr>
              <a:t>).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endParaRPr lang="es-ES_tradnl" altLang="de-DE" dirty="0" smtClean="0"/>
          </a:p>
          <a:p>
            <a:pPr indent="-90488">
              <a:spcBef>
                <a:spcPts val="1200"/>
              </a:spcBef>
              <a:defRPr/>
            </a:pPr>
            <a:r>
              <a:rPr lang="es-ES_tradnl" altLang="de-DE" dirty="0" smtClean="0">
                <a:solidFill>
                  <a:srgbClr val="006699"/>
                </a:solidFill>
              </a:rPr>
              <a:t>Ejemplo de comunicación</a:t>
            </a:r>
            <a:r>
              <a:rPr lang="es-ES_tradnl" altLang="de-DE" dirty="0" smtClean="0">
                <a:solidFill>
                  <a:srgbClr val="006699"/>
                </a:solidFill>
                <a:cs typeface="Times New Roman" panose="02020603050405020304" pitchFamily="18" charset="0"/>
              </a:rPr>
              <a:t>:</a:t>
            </a:r>
          </a:p>
          <a:p>
            <a:pPr lvl="1">
              <a:spcBef>
                <a:spcPts val="1200"/>
              </a:spcBef>
              <a:buClr>
                <a:schemeClr val="accent1"/>
              </a:buClr>
              <a:buNone/>
              <a:defRPr/>
            </a:pPr>
            <a:r>
              <a:rPr lang="es-ES_tradnl" altLang="de-DE" i="1" dirty="0">
                <a:cs typeface="Times New Roman" pitchFamily="18" charset="0"/>
              </a:rPr>
              <a:t>“Casi todo el mundo en algún momento de su vida ha tenido el sentimiento de que el mundo entero está en su contra o de que las personas de la calle les miraban de manera extraña. En mi caso esos sentimientos son más intensos. Estaba completamente convencido de que ciertas personas iban a por mí con intención de dañarme. Ahora sé que no era cierto.”</a:t>
            </a:r>
          </a:p>
          <a:p>
            <a:pPr lvl="1">
              <a:spcBef>
                <a:spcPts val="1200"/>
              </a:spcBef>
              <a:buClr>
                <a:schemeClr val="accent1"/>
              </a:buClr>
              <a:buNone/>
              <a:defRPr/>
            </a:pPr>
            <a:r>
              <a:rPr lang="es-ES_tradnl" altLang="de-DE" i="1" dirty="0">
                <a:cs typeface="Times New Roman" pitchFamily="18" charset="0"/>
              </a:rPr>
              <a:t>“Hay días en los que unos se siente capaz de comerse el mundo. Crees que podrías hacer cualquier cosa y que no hay nadie mejor que tu. En mi caso esto duró más tiempo del habitual y desgraciadamente sobreestimé y me sobrecargué</a:t>
            </a:r>
            <a:r>
              <a:rPr lang="en-US" altLang="de-DE" i="1" dirty="0">
                <a:cs typeface="Times New Roman" pitchFamily="18" charset="0"/>
              </a:rPr>
              <a:t>.”</a:t>
            </a:r>
          </a:p>
          <a:p>
            <a:pPr indent="-90488">
              <a:spcBef>
                <a:spcPts val="1200"/>
              </a:spcBef>
              <a:defRPr/>
            </a:pPr>
            <a:endParaRPr lang="de-DE" altLang="de-DE" dirty="0">
              <a:solidFill>
                <a:srgbClr val="006699"/>
              </a:solidFill>
              <a:cs typeface="Times New Roman" panose="02020603050405020304" pitchFamily="18" charset="0"/>
            </a:endParaRPr>
          </a:p>
        </p:txBody>
      </p:sp>
      <p:sp>
        <p:nvSpPr>
          <p:cNvPr id="33795" name="Titel 1"/>
          <p:cNvSpPr txBox="1">
            <a:spLocks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s-ES_tradnl" altLang="de-DE" sz="2000" dirty="0">
                <a:solidFill>
                  <a:srgbClr val="D16349"/>
                </a:solidFill>
                <a:cs typeface="Times New Roman" pitchFamily="18" charset="0"/>
              </a:rPr>
              <a:t>¿(Cómo) hablo de mi trastorno?</a:t>
            </a: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s-ES_tradnl" altLang="de-DE" sz="1200" b="1" dirty="0">
                <a:solidFill>
                  <a:srgbClr val="646B86"/>
                </a:solidFill>
                <a:cs typeface="Times New Roman" pitchFamily="18" charset="0"/>
              </a:rPr>
              <a:t>vivir con psicosis y prevención de recaídas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11.14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89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Inhaltsplatzhalter 2"/>
          <p:cNvSpPr>
            <a:spLocks noGrp="1"/>
          </p:cNvSpPr>
          <p:nvPr>
            <p:ph idx="1"/>
          </p:nvPr>
        </p:nvSpPr>
        <p:spPr>
          <a:xfrm>
            <a:off x="252413" y="1341438"/>
            <a:ext cx="8639175" cy="4491037"/>
          </a:xfrm>
        </p:spPr>
        <p:txBody>
          <a:bodyPr/>
          <a:lstStyle/>
          <a:p>
            <a:pPr marL="182563" indent="0" eaLnBrk="1" hangingPunct="1">
              <a:defRPr/>
            </a:pPr>
            <a:r>
              <a:rPr lang="es-ES_tradnl" altLang="de-DE" b="1" dirty="0" smtClean="0">
                <a:cs typeface="Times New Roman" panose="02020603050405020304" pitchFamily="18" charset="0"/>
              </a:rPr>
              <a:t>Otros síntomas (inespecíficos): </a:t>
            </a:r>
            <a:r>
              <a:rPr lang="es-ES_tradnl" altLang="de-DE" dirty="0" smtClean="0"/>
              <a:t>ej. depresión, insomnio y problemas de atención. </a:t>
            </a:r>
          </a:p>
          <a:p>
            <a:pPr indent="-90488">
              <a:spcBef>
                <a:spcPts val="1200"/>
              </a:spcBef>
              <a:tabLst>
                <a:tab pos="722313" algn="l"/>
              </a:tabLst>
              <a:defRPr/>
            </a:pPr>
            <a:r>
              <a:rPr lang="es-ES_tradnl" altLang="de-DE" dirty="0" smtClean="0">
                <a:solidFill>
                  <a:srgbClr val="006699"/>
                </a:solidFill>
              </a:rPr>
              <a:t>Ejemplo de comunicación:</a:t>
            </a:r>
          </a:p>
          <a:p>
            <a:pPr>
              <a:tabLst>
                <a:tab pos="722313" algn="l"/>
              </a:tabLst>
              <a:defRPr/>
            </a:pPr>
            <a:endParaRPr lang="de-DE" altLang="de-DE" dirty="0" smtClean="0">
              <a:solidFill>
                <a:srgbClr val="006699"/>
              </a:solidFill>
            </a:endParaRPr>
          </a:p>
          <a:p>
            <a:pPr algn="ctr">
              <a:tabLst>
                <a:tab pos="722313" algn="l"/>
              </a:tabLst>
              <a:defRPr/>
            </a:pPr>
            <a:r>
              <a:rPr lang="de-DE" altLang="de-DE" dirty="0" smtClean="0"/>
              <a:t>???</a:t>
            </a:r>
          </a:p>
          <a:p>
            <a:pPr>
              <a:spcBef>
                <a:spcPts val="1200"/>
              </a:spcBef>
              <a:tabLst>
                <a:tab pos="722313" algn="l"/>
              </a:tabLst>
              <a:defRPr/>
            </a:pPr>
            <a:endParaRPr lang="de-DE" altLang="de-DE" dirty="0" smtClean="0"/>
          </a:p>
        </p:txBody>
      </p:sp>
      <p:sp>
        <p:nvSpPr>
          <p:cNvPr id="35843" name="Titel 1"/>
          <p:cNvSpPr txBox="1">
            <a:spLocks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s-ES_tradnl" altLang="de-DE" sz="2000" dirty="0">
                <a:solidFill>
                  <a:srgbClr val="D16349"/>
                </a:solidFill>
                <a:cs typeface="Times New Roman" pitchFamily="18" charset="0"/>
              </a:rPr>
              <a:t>¿(Cómo) hablo de mi trastorno?</a:t>
            </a: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s-ES_tradnl" altLang="de-DE" sz="1200" b="1" dirty="0">
                <a:solidFill>
                  <a:srgbClr val="646B86"/>
                </a:solidFill>
                <a:cs typeface="Times New Roman" pitchFamily="18" charset="0"/>
              </a:rPr>
              <a:t>vivir con psicosis y prevención de recaídas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11.15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Inhaltsplatzhalter 2"/>
          <p:cNvSpPr>
            <a:spLocks noGrp="1"/>
          </p:cNvSpPr>
          <p:nvPr>
            <p:ph idx="1"/>
          </p:nvPr>
        </p:nvSpPr>
        <p:spPr>
          <a:xfrm>
            <a:off x="252413" y="1341438"/>
            <a:ext cx="8639175" cy="4491037"/>
          </a:xfrm>
        </p:spPr>
        <p:txBody>
          <a:bodyPr/>
          <a:lstStyle/>
          <a:p>
            <a:pPr marL="182563" indent="0" eaLnBrk="1" hangingPunct="1">
              <a:defRPr/>
            </a:pPr>
            <a:r>
              <a:rPr lang="es-ES_tradnl" altLang="de-DE" b="1" dirty="0">
                <a:cs typeface="Times New Roman" panose="02020603050405020304" pitchFamily="18" charset="0"/>
              </a:rPr>
              <a:t>Otros síntomas (inespecíficos): </a:t>
            </a:r>
            <a:r>
              <a:rPr lang="es-ES_tradnl" altLang="de-DE" dirty="0"/>
              <a:t>ej. depresión, insomnio y problemas de atención. </a:t>
            </a:r>
          </a:p>
          <a:p>
            <a:pPr indent="-90488">
              <a:spcBef>
                <a:spcPts val="1200"/>
              </a:spcBef>
              <a:tabLst>
                <a:tab pos="722313" algn="l"/>
              </a:tabLst>
              <a:defRPr/>
            </a:pPr>
            <a:r>
              <a:rPr lang="es-ES_tradnl" altLang="de-DE" dirty="0">
                <a:solidFill>
                  <a:srgbClr val="006699"/>
                </a:solidFill>
              </a:rPr>
              <a:t>Ejemplo de comunicación:</a:t>
            </a:r>
          </a:p>
          <a:p>
            <a:pPr marL="179388" lvl="1" indent="0" algn="just">
              <a:buFont typeface="Courier New" pitchFamily="49" charset="0"/>
              <a:buNone/>
              <a:tabLst>
                <a:tab pos="722313" algn="l"/>
              </a:tabLst>
              <a:defRPr/>
            </a:pPr>
            <a:r>
              <a:rPr lang="es-ES_tradnl" altLang="de-DE" i="1" dirty="0" smtClean="0"/>
              <a:t>“Todo el mundo se pone triste a veces. Desafortunadamente, llevo ya bastante tiempo triste. Me he sentido muy bajo de ánimo y con desesperanza y pensé que eso nunca cambiaría. Nada me ilusionaba, apenas podía hacer alguna cosa y me encerraba en casa. Mi autoestima ha estado resentida bastante tiempo. ¡Por suerte con el tiempo ha mejorado!”</a:t>
            </a:r>
          </a:p>
        </p:txBody>
      </p:sp>
      <p:sp>
        <p:nvSpPr>
          <p:cNvPr id="37891" name="Titel 1"/>
          <p:cNvSpPr txBox="1">
            <a:spLocks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s-ES_tradnl" altLang="de-DE" sz="2000" dirty="0">
                <a:solidFill>
                  <a:srgbClr val="D16349"/>
                </a:solidFill>
                <a:cs typeface="Times New Roman" pitchFamily="18" charset="0"/>
              </a:rPr>
              <a:t>¿(Cómo) hablo de mi trastorno?</a:t>
            </a: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s-ES_tradnl" altLang="de-DE" sz="1200" b="1" dirty="0">
                <a:solidFill>
                  <a:srgbClr val="646B86"/>
                </a:solidFill>
                <a:cs typeface="Times New Roman" pitchFamily="18" charset="0"/>
              </a:rPr>
              <a:t>vivir con psicosis y prevención de recaídas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11.16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27" name="Group 47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124281409"/>
              </p:ext>
            </p:extLst>
          </p:nvPr>
        </p:nvGraphicFramePr>
        <p:xfrm>
          <a:off x="107950" y="2287588"/>
          <a:ext cx="8928100" cy="3700200"/>
        </p:xfrm>
        <a:graphic>
          <a:graphicData uri="http://schemas.openxmlformats.org/drawingml/2006/table">
            <a:tbl>
              <a:tblPr/>
              <a:tblGrid>
                <a:gridCol w="7632402"/>
                <a:gridCol w="1295698"/>
              </a:tblGrid>
              <a:tr h="518018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Declaraciones realizadas por personas sin trastorno psicótico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s-ES_tradnl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respuestas afirmativas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10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¿Alguna vez has pensado que las personas se pueden comunicar telepáticamente?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s-ES_tradnl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???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406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¿Crees en el poder de las brujas, vudú o magias ocultas?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s-ES_tradnl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???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10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¿Has sentido alguna vez que otras personas puedan leer tu mente?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s-ES_tradnl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???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10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¿Has pensado alguna vez que todo el. Mundo está cotilleando sobre ti? 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s-ES_tradnl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???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10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¿Has tenido alguna experiencia sobrenatural? </a:t>
                      </a:r>
                    </a:p>
                  </a:txBody>
                  <a:tcPr marT="45693" marB="4569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s-ES_tradnl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???</a:t>
                      </a:r>
                      <a:endParaRPr kumimoji="0" lang="es-ES_tradnl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T="45693" marB="4569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080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¿Has percibido alguna vez como si tu entorno no fuese real, como si todo fuese parte de un experimento?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s-ES_tradnl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???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10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¿Alguna vez te has sentido perseguido de alguna manera?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s-ES_tradnl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???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01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¿Has sentido alguna vez que las coas escritas en revistas o dichas en tv fuesen dirigidas a ti? 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s-ES_tradnl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???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10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¿Oyes ocasionalmente voces a pesar de que no haya nadie más? 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s-ES_tradnl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???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9973" name="Rectangle 37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s-ES_tradnl" altLang="de-DE" sz="2000" dirty="0" smtClean="0">
                <a:solidFill>
                  <a:srgbClr val="D16349"/>
                </a:solidFill>
                <a:cs typeface="Times New Roman" pitchFamily="18" charset="0"/>
              </a:rPr>
              <a:t>Resultados de una encuesta al público general*</a:t>
            </a:r>
            <a:endParaRPr lang="es-ES_tradnl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39974" name="Text Box 38"/>
          <p:cNvSpPr txBox="1">
            <a:spLocks noChangeArrowheads="1"/>
          </p:cNvSpPr>
          <p:nvPr/>
        </p:nvSpPr>
        <p:spPr bwMode="auto">
          <a:xfrm>
            <a:off x="34925" y="6381750"/>
            <a:ext cx="48244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1400">
                <a:latin typeface="Arial" charset="0"/>
                <a:cs typeface="Times New Roman" pitchFamily="18" charset="0"/>
              </a:rPr>
              <a:t>* </a:t>
            </a:r>
            <a:r>
              <a:rPr lang="de-DE" altLang="de-DE" sz="800" i="1">
                <a:cs typeface="Times New Roman" pitchFamily="18" charset="0"/>
              </a:rPr>
              <a:t>Sources: Emmanuelle R. Peters (Instrument: PDI), Steffen Moritz (Instrument: KSF)</a:t>
            </a:r>
          </a:p>
        </p:txBody>
      </p:sp>
      <p:sp>
        <p:nvSpPr>
          <p:cNvPr id="39975" name="Text Box 39"/>
          <p:cNvSpPr txBox="1">
            <a:spLocks noChangeArrowheads="1"/>
          </p:cNvSpPr>
          <p:nvPr/>
        </p:nvSpPr>
        <p:spPr bwMode="auto">
          <a:xfrm>
            <a:off x="107950" y="1052513"/>
            <a:ext cx="89281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ts val="1200"/>
              </a:spcBef>
            </a:pPr>
            <a:r>
              <a:rPr lang="es-ES_tradnl" altLang="de-DE" dirty="0" smtClean="0">
                <a:cs typeface="Times New Roman" pitchFamily="18" charset="0"/>
              </a:rPr>
              <a:t>Ciertas experiencias similares a las de la psicosis son bastante frecuentes en la población general. De manera contraria a las personas con psicosis, estas experiencias no conllevan un funcionamiento deteriorado en la vida diaria y raramente se juzgan como 100% reales. </a:t>
            </a:r>
            <a:endParaRPr lang="es-ES_tradnl" altLang="de-DE" dirty="0">
              <a:cs typeface="Times New Roman" pitchFamily="18" charset="0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s-ES_tradnl" altLang="de-DE" sz="1200" b="1" dirty="0">
                <a:solidFill>
                  <a:srgbClr val="646B86"/>
                </a:solidFill>
                <a:cs typeface="Times New Roman" pitchFamily="18" charset="0"/>
              </a:rPr>
              <a:t>vivir con psicosis y prevención de recaídas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11.17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27" name="Group 47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162488743"/>
              </p:ext>
            </p:extLst>
          </p:nvPr>
        </p:nvGraphicFramePr>
        <p:xfrm>
          <a:off x="107950" y="2287588"/>
          <a:ext cx="8928100" cy="3700200"/>
        </p:xfrm>
        <a:graphic>
          <a:graphicData uri="http://schemas.openxmlformats.org/drawingml/2006/table">
            <a:tbl>
              <a:tblPr/>
              <a:tblGrid>
                <a:gridCol w="7632402"/>
                <a:gridCol w="1295698"/>
              </a:tblGrid>
              <a:tr h="518018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Declaraciones realizadas por personas sin trastorno psicótico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s-ES_tradnl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respuestas afirmativas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10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¿Alguna vez has pensado que las personas se pueden comunicar telepáticamente?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61%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406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¿Crees en el poder de las brujas, vudú o magias ocultas?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44%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10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¿Has sentido alguna vez que otras personas puedan leer tu mente?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33%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10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¿Has pensado alguna vez que todo el. Mundo está cotilleando sobre ti? 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32%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10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¿Has tenido alguna experiencia sobrenatural? </a:t>
                      </a:r>
                    </a:p>
                  </a:txBody>
                  <a:tcPr marT="45693" marB="4569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26%</a:t>
                      </a:r>
                    </a:p>
                  </a:txBody>
                  <a:tcPr marT="45693" marB="4569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080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¿Has percibido alguna vez como si tu entorno no fuese real, como si todo fuese parte de un experimento?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26%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10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¿Alguna vez te has sentido perseguido de alguna manera?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19%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01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¿Has sentido alguna vez que las coas escritas en revistas o dichas en tv fuesen dirigidas a ti? 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16%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10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¿Oyes ocasionalmente voces a pesar de que no haya nadie más? 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15%</a:t>
                      </a:r>
                    </a:p>
                  </a:txBody>
                  <a:tcPr marT="45693" marB="4569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0997" name="Rectangle 37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s-ES_tradnl" altLang="de-DE" sz="2000" dirty="0">
                <a:solidFill>
                  <a:srgbClr val="D16349"/>
                </a:solidFill>
                <a:cs typeface="Times New Roman" pitchFamily="18" charset="0"/>
              </a:rPr>
              <a:t>Resultados de una encuesta al público </a:t>
            </a:r>
            <a:r>
              <a:rPr lang="es-ES_tradnl" altLang="de-DE" sz="2000" dirty="0" smtClean="0">
                <a:solidFill>
                  <a:srgbClr val="D16349"/>
                </a:solidFill>
                <a:cs typeface="Times New Roman" pitchFamily="18" charset="0"/>
              </a:rPr>
              <a:t>general*</a:t>
            </a:r>
            <a:endParaRPr lang="es-ES_tradnl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40998" name="Text Box 38"/>
          <p:cNvSpPr txBox="1">
            <a:spLocks noChangeArrowheads="1"/>
          </p:cNvSpPr>
          <p:nvPr/>
        </p:nvSpPr>
        <p:spPr bwMode="auto">
          <a:xfrm>
            <a:off x="34925" y="6381750"/>
            <a:ext cx="48244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1400">
                <a:latin typeface="Arial" charset="0"/>
                <a:cs typeface="Times New Roman" pitchFamily="18" charset="0"/>
              </a:rPr>
              <a:t>* </a:t>
            </a:r>
            <a:r>
              <a:rPr lang="de-DE" altLang="de-DE" sz="800" i="1">
                <a:cs typeface="Times New Roman" pitchFamily="18" charset="0"/>
              </a:rPr>
              <a:t>Sources: Emmanuelle R. Peters (Instrument: PDI), Steffen Moritz (Instrument: KSF)</a:t>
            </a:r>
          </a:p>
        </p:txBody>
      </p:sp>
      <p:sp>
        <p:nvSpPr>
          <p:cNvPr id="40999" name="Text Box 39"/>
          <p:cNvSpPr txBox="1">
            <a:spLocks noChangeArrowheads="1"/>
          </p:cNvSpPr>
          <p:nvPr/>
        </p:nvSpPr>
        <p:spPr bwMode="auto">
          <a:xfrm>
            <a:off x="107950" y="1052513"/>
            <a:ext cx="89281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ts val="1200"/>
              </a:spcBef>
            </a:pPr>
            <a:r>
              <a:rPr lang="es-ES_tradnl" altLang="de-DE" dirty="0">
                <a:cs typeface="Times New Roman" pitchFamily="18" charset="0"/>
              </a:rPr>
              <a:t>Ciertas experiencias similares a las de la psicosis son bastante frecuentes en la población general. De manera contraria a las personas con psicosis, estas experiencias no conllevan un funcionamiento deteriorado en la vida diaria y raramente se juzgan como 100% reales. 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s-ES_tradnl" altLang="de-DE" sz="1200" b="1" dirty="0">
                <a:solidFill>
                  <a:srgbClr val="646B86"/>
                </a:solidFill>
                <a:cs typeface="Times New Roman" pitchFamily="18" charset="0"/>
              </a:rPr>
              <a:t>vivir con psicosis y prevención de recaídas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11.18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65175"/>
          </a:xfrm>
        </p:spPr>
        <p:txBody>
          <a:bodyPr anchor="ctr"/>
          <a:lstStyle/>
          <a:p>
            <a:pPr eaLnBrk="1" hangingPunct="1"/>
            <a:r>
              <a:rPr lang="es-ES_tradnl" altLang="de-DE" dirty="0" smtClean="0"/>
              <a:t>Prevención de recaídas</a:t>
            </a:r>
          </a:p>
        </p:txBody>
      </p:sp>
      <p:grpSp>
        <p:nvGrpSpPr>
          <p:cNvPr id="41987" name="Gruppierung 1"/>
          <p:cNvGrpSpPr>
            <a:grpSpLocks/>
          </p:cNvGrpSpPr>
          <p:nvPr/>
        </p:nvGrpSpPr>
        <p:grpSpPr bwMode="auto">
          <a:xfrm>
            <a:off x="0" y="1196975"/>
            <a:ext cx="5761038" cy="5416550"/>
            <a:chOff x="0" y="1323752"/>
            <a:chExt cx="5761038" cy="5416550"/>
          </a:xfrm>
        </p:grpSpPr>
        <p:graphicFrame>
          <p:nvGraphicFramePr>
            <p:cNvPr id="41995" name="Object 47"/>
            <p:cNvGraphicFramePr>
              <a:graphicFrameLocks noChangeAspect="1"/>
            </p:cNvGraphicFramePr>
            <p:nvPr/>
          </p:nvGraphicFramePr>
          <p:xfrm>
            <a:off x="0" y="1339627"/>
            <a:ext cx="5761038" cy="5400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079" name="Acrobat Document" r:id="rId4" imgW="5355000" imgH="7578000" progId="AcroExch.Document.DC">
                    <p:embed/>
                  </p:oleObj>
                </mc:Choice>
                <mc:Fallback>
                  <p:oleObj name="Acrobat Document" r:id="rId4" imgW="5355000" imgH="7578000" progId="AcroExch.Document.DC">
                    <p:embed/>
                    <p:pic>
                      <p:nvPicPr>
                        <p:cNvPr id="0" name="Picture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6502" r="9895" b="42929"/>
                        <a:stretch>
                          <a:fillRect/>
                        </a:stretch>
                      </p:blipFill>
                      <p:spPr bwMode="auto">
                        <a:xfrm>
                          <a:off x="0" y="1339627"/>
                          <a:ext cx="5761038" cy="54006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41996" name="Picture 5" descr="Wanderer039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547813" y="1323752"/>
              <a:ext cx="307975" cy="64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997" name="Picture 6" descr="Wanderer039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744663" y="4214589"/>
              <a:ext cx="307975" cy="64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998" name="Picture 8" descr="Wanderer039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595438" y="2849339"/>
              <a:ext cx="307975" cy="64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999" name="Picture 9" descr="Wanderer039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843213" y="5494114"/>
              <a:ext cx="307975" cy="64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1988" name="Text Box 10"/>
          <p:cNvSpPr txBox="1">
            <a:spLocks noChangeArrowheads="1"/>
          </p:cNvSpPr>
          <p:nvPr/>
        </p:nvSpPr>
        <p:spPr bwMode="auto">
          <a:xfrm>
            <a:off x="2195513" y="1362075"/>
            <a:ext cx="20553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de-DE" b="1" dirty="0" err="1">
                <a:cs typeface="Times New Roman" pitchFamily="18" charset="0"/>
              </a:rPr>
              <a:t>e</a:t>
            </a:r>
            <a:r>
              <a:rPr lang="en-US" altLang="de-DE" b="1" dirty="0" err="1" smtClean="0">
                <a:cs typeface="Times New Roman" pitchFamily="18" charset="0"/>
              </a:rPr>
              <a:t>pisodio</a:t>
            </a:r>
            <a:r>
              <a:rPr lang="en-US" altLang="de-DE" b="1" dirty="0" smtClean="0">
                <a:cs typeface="Times New Roman" pitchFamily="18" charset="0"/>
              </a:rPr>
              <a:t> </a:t>
            </a:r>
            <a:r>
              <a:rPr lang="en-US" altLang="de-DE" b="1" dirty="0" err="1" smtClean="0">
                <a:cs typeface="Times New Roman" pitchFamily="18" charset="0"/>
              </a:rPr>
              <a:t>único</a:t>
            </a:r>
            <a:endParaRPr lang="en-US" altLang="de-DE" b="1" dirty="0">
              <a:cs typeface="Times New Roman" pitchFamily="18" charset="0"/>
            </a:endParaRPr>
          </a:p>
        </p:txBody>
      </p:sp>
      <p:sp>
        <p:nvSpPr>
          <p:cNvPr id="41989" name="Text Box 11"/>
          <p:cNvSpPr txBox="1">
            <a:spLocks noChangeArrowheads="1"/>
          </p:cNvSpPr>
          <p:nvPr/>
        </p:nvSpPr>
        <p:spPr bwMode="auto">
          <a:xfrm>
            <a:off x="2195513" y="2414588"/>
            <a:ext cx="228139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de-DE" b="1" dirty="0" err="1">
                <a:cs typeface="Times New Roman" pitchFamily="18" charset="0"/>
              </a:rPr>
              <a:t>v</a:t>
            </a:r>
            <a:r>
              <a:rPr lang="en-US" altLang="de-DE" b="1" dirty="0" err="1" smtClean="0">
                <a:cs typeface="Times New Roman" pitchFamily="18" charset="0"/>
              </a:rPr>
              <a:t>arios</a:t>
            </a:r>
            <a:r>
              <a:rPr lang="en-US" altLang="de-DE" b="1" dirty="0" smtClean="0">
                <a:cs typeface="Times New Roman" pitchFamily="18" charset="0"/>
              </a:rPr>
              <a:t> </a:t>
            </a:r>
            <a:r>
              <a:rPr lang="en-US" altLang="de-DE" b="1" dirty="0" err="1" smtClean="0">
                <a:cs typeface="Times New Roman" pitchFamily="18" charset="0"/>
              </a:rPr>
              <a:t>episodios</a:t>
            </a:r>
            <a:endParaRPr lang="en-US" altLang="de-DE" b="1" dirty="0">
              <a:cs typeface="Times New Roman" pitchFamily="18" charset="0"/>
            </a:endParaRPr>
          </a:p>
        </p:txBody>
      </p:sp>
      <p:sp>
        <p:nvSpPr>
          <p:cNvPr id="41990" name="Text Box 12"/>
          <p:cNvSpPr txBox="1">
            <a:spLocks noChangeArrowheads="1"/>
          </p:cNvSpPr>
          <p:nvPr/>
        </p:nvSpPr>
        <p:spPr bwMode="auto">
          <a:xfrm>
            <a:off x="1763713" y="3786188"/>
            <a:ext cx="61879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de-DE" b="1" dirty="0" err="1">
                <a:cs typeface="Times New Roman" pitchFamily="18" charset="0"/>
              </a:rPr>
              <a:t>v</a:t>
            </a:r>
            <a:r>
              <a:rPr lang="en-US" altLang="de-DE" b="1" dirty="0" err="1" smtClean="0">
                <a:cs typeface="Times New Roman" pitchFamily="18" charset="0"/>
              </a:rPr>
              <a:t>arios</a:t>
            </a:r>
            <a:r>
              <a:rPr lang="en-US" altLang="de-DE" b="1" dirty="0" smtClean="0">
                <a:cs typeface="Times New Roman" pitchFamily="18" charset="0"/>
              </a:rPr>
              <a:t> </a:t>
            </a:r>
            <a:r>
              <a:rPr lang="en-US" altLang="de-DE" b="1" dirty="0" err="1" smtClean="0">
                <a:cs typeface="Times New Roman" pitchFamily="18" charset="0"/>
              </a:rPr>
              <a:t>episodios</a:t>
            </a:r>
            <a:r>
              <a:rPr lang="en-US" altLang="de-DE" b="1" dirty="0" smtClean="0">
                <a:cs typeface="Times New Roman" pitchFamily="18" charset="0"/>
              </a:rPr>
              <a:t> con </a:t>
            </a:r>
            <a:r>
              <a:rPr lang="en-US" altLang="de-DE" b="1" dirty="0" err="1" smtClean="0">
                <a:cs typeface="Times New Roman" pitchFamily="18" charset="0"/>
              </a:rPr>
              <a:t>síntomas</a:t>
            </a:r>
            <a:r>
              <a:rPr lang="en-US" altLang="de-DE" b="1" dirty="0" smtClean="0">
                <a:cs typeface="Times New Roman" pitchFamily="18" charset="0"/>
              </a:rPr>
              <a:t> inter-</a:t>
            </a:r>
            <a:r>
              <a:rPr lang="en-US" altLang="de-DE" b="1" dirty="0" err="1" smtClean="0">
                <a:cs typeface="Times New Roman" pitchFamily="18" charset="0"/>
              </a:rPr>
              <a:t>episodios</a:t>
            </a:r>
            <a:r>
              <a:rPr lang="en-US" altLang="de-DE" b="1" dirty="0" smtClean="0">
                <a:cs typeface="Times New Roman" pitchFamily="18" charset="0"/>
              </a:rPr>
              <a:t> </a:t>
            </a:r>
            <a:endParaRPr lang="en-US" altLang="de-DE" b="1" dirty="0">
              <a:cs typeface="Times New Roman" pitchFamily="18" charset="0"/>
            </a:endParaRPr>
          </a:p>
        </p:txBody>
      </p:sp>
      <p:sp>
        <p:nvSpPr>
          <p:cNvPr id="41991" name="Text Box 13"/>
          <p:cNvSpPr txBox="1">
            <a:spLocks noChangeArrowheads="1"/>
          </p:cNvSpPr>
          <p:nvPr/>
        </p:nvSpPr>
        <p:spPr bwMode="auto">
          <a:xfrm>
            <a:off x="1763713" y="5157788"/>
            <a:ext cx="67217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en-US" altLang="de-DE" b="1" dirty="0" err="1">
                <a:cs typeface="Times New Roman" pitchFamily="18" charset="0"/>
              </a:rPr>
              <a:t>v</a:t>
            </a:r>
            <a:r>
              <a:rPr lang="en-US" altLang="de-DE" b="1" dirty="0" err="1" smtClean="0">
                <a:cs typeface="Times New Roman" pitchFamily="18" charset="0"/>
              </a:rPr>
              <a:t>arios</a:t>
            </a:r>
            <a:r>
              <a:rPr lang="en-US" altLang="de-DE" b="1" dirty="0" smtClean="0">
                <a:cs typeface="Times New Roman" pitchFamily="18" charset="0"/>
              </a:rPr>
              <a:t> </a:t>
            </a:r>
            <a:r>
              <a:rPr lang="en-US" altLang="de-DE" b="1" dirty="0" err="1" smtClean="0">
                <a:cs typeface="Times New Roman" pitchFamily="18" charset="0"/>
              </a:rPr>
              <a:t>episodios</a:t>
            </a:r>
            <a:r>
              <a:rPr lang="en-US" altLang="de-DE" b="1" dirty="0" smtClean="0">
                <a:cs typeface="Times New Roman" pitchFamily="18" charset="0"/>
              </a:rPr>
              <a:t> con </a:t>
            </a:r>
            <a:r>
              <a:rPr lang="en-US" altLang="de-DE" b="1" dirty="0" err="1" smtClean="0">
                <a:cs typeface="Times New Roman" pitchFamily="18" charset="0"/>
              </a:rPr>
              <a:t>más</a:t>
            </a:r>
            <a:r>
              <a:rPr lang="en-US" altLang="de-DE" b="1" dirty="0" smtClean="0">
                <a:cs typeface="Times New Roman" pitchFamily="18" charset="0"/>
              </a:rPr>
              <a:t> </a:t>
            </a:r>
            <a:r>
              <a:rPr lang="en-US" altLang="de-DE" b="1" dirty="0" err="1" smtClean="0">
                <a:cs typeface="Times New Roman" pitchFamily="18" charset="0"/>
              </a:rPr>
              <a:t>síntomas</a:t>
            </a:r>
            <a:r>
              <a:rPr lang="en-US" altLang="de-DE" b="1" dirty="0" smtClean="0">
                <a:cs typeface="Times New Roman" pitchFamily="18" charset="0"/>
              </a:rPr>
              <a:t> inter-</a:t>
            </a:r>
            <a:r>
              <a:rPr lang="en-US" altLang="de-DE" b="1" dirty="0" err="1" smtClean="0">
                <a:cs typeface="Times New Roman" pitchFamily="18" charset="0"/>
              </a:rPr>
              <a:t>episodios</a:t>
            </a:r>
            <a:endParaRPr lang="en-US" altLang="de-DE" b="1" dirty="0">
              <a:cs typeface="Times New Roman" pitchFamily="18" charset="0"/>
            </a:endParaRPr>
          </a:p>
        </p:txBody>
      </p:sp>
      <p:sp>
        <p:nvSpPr>
          <p:cNvPr id="41992" name="Text Box 15"/>
          <p:cNvSpPr txBox="1">
            <a:spLocks noChangeArrowheads="1"/>
          </p:cNvSpPr>
          <p:nvPr/>
        </p:nvSpPr>
        <p:spPr bwMode="auto">
          <a:xfrm>
            <a:off x="-71438" y="6670675"/>
            <a:ext cx="2339976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de-DE" sz="800" i="1" dirty="0" smtClean="0">
                <a:cs typeface="Times New Roman" pitchFamily="18" charset="0"/>
              </a:rPr>
              <a:t>(</a:t>
            </a:r>
            <a:r>
              <a:rPr lang="en-US" altLang="de-DE" sz="800" i="1" dirty="0" smtClean="0">
                <a:latin typeface="+mj-lt"/>
                <a:cs typeface="Times New Roman" pitchFamily="18" charset="0"/>
              </a:rPr>
              <a:t>“</a:t>
            </a:r>
            <a:r>
              <a:rPr lang="en-US" altLang="de-DE" sz="800" i="1" dirty="0" err="1" smtClean="0">
                <a:cs typeface="Times New Roman" pitchFamily="18" charset="0"/>
              </a:rPr>
              <a:t>Verlauf</a:t>
            </a:r>
            <a:r>
              <a:rPr lang="en-US" altLang="de-DE" sz="800" i="1" dirty="0" smtClean="0">
                <a:cs typeface="Times New Roman" pitchFamily="18" charset="0"/>
              </a:rPr>
              <a:t> </a:t>
            </a:r>
            <a:r>
              <a:rPr lang="en-US" altLang="de-DE" sz="800" i="1" dirty="0" err="1">
                <a:cs typeface="Times New Roman" pitchFamily="18" charset="0"/>
              </a:rPr>
              <a:t>Symptomatik</a:t>
            </a:r>
            <a:r>
              <a:rPr lang="en-US" altLang="de-DE" sz="800" i="1" dirty="0">
                <a:cs typeface="Times New Roman" pitchFamily="18" charset="0"/>
              </a:rPr>
              <a:t>” by</a:t>
            </a:r>
            <a:r>
              <a:rPr lang="en-US" altLang="ja-JP" sz="800" i="1" dirty="0">
                <a:cs typeface="Times New Roman" pitchFamily="18" charset="0"/>
              </a:rPr>
              <a:t> Ruth </a:t>
            </a:r>
            <a:r>
              <a:rPr lang="en-US" altLang="ja-JP" sz="800" i="1" dirty="0" err="1">
                <a:cs typeface="Times New Roman" pitchFamily="18" charset="0"/>
              </a:rPr>
              <a:t>Klinge</a:t>
            </a:r>
            <a:r>
              <a:rPr lang="en-US" altLang="ja-JP" sz="800" i="1" dirty="0">
                <a:cs typeface="Times New Roman" pitchFamily="18" charset="0"/>
              </a:rPr>
              <a:t>)</a:t>
            </a:r>
            <a:endParaRPr lang="en-US" altLang="de-DE" sz="800" i="1" dirty="0">
              <a:cs typeface="Times New Roman" pitchFamily="18" charset="0"/>
            </a:endParaRPr>
          </a:p>
        </p:txBody>
      </p:sp>
      <p:sp>
        <p:nvSpPr>
          <p:cNvPr id="41993" name="Text Box 7"/>
          <p:cNvSpPr txBox="1">
            <a:spLocks noChangeArrowheads="1"/>
          </p:cNvSpPr>
          <p:nvPr/>
        </p:nvSpPr>
        <p:spPr bwMode="auto">
          <a:xfrm>
            <a:off x="5219700" y="1341438"/>
            <a:ext cx="3673475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rgbClr val="336699"/>
              </a:buClr>
              <a:buSzPct val="85000"/>
              <a:buFont typeface="Wingdings 2" pitchFamily="18" charset="2"/>
              <a:buNone/>
            </a:pPr>
            <a:r>
              <a:rPr lang="es-ES_tradnl" altLang="de-DE" dirty="0" smtClean="0">
                <a:cs typeface="Times New Roman" pitchFamily="18" charset="0"/>
              </a:rPr>
              <a:t>Los trastornos mentales (ej. psicosis) pueden tener o no recurrencia. Los cursos individuales son muy variables:</a:t>
            </a:r>
            <a:endParaRPr lang="es-ES_tradnl" altLang="de-DE" dirty="0">
              <a:cs typeface="Times New Roman" pitchFamily="18" charset="0"/>
            </a:endParaRP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s-ES_tradnl" altLang="de-DE" sz="1200" b="1" dirty="0">
                <a:solidFill>
                  <a:srgbClr val="646B86"/>
                </a:solidFill>
                <a:cs typeface="Times New Roman" pitchFamily="18" charset="0"/>
              </a:rPr>
              <a:t>vivir con psicosis y prevención de recaídas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11.19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65175"/>
          </a:xfrm>
        </p:spPr>
        <p:txBody>
          <a:bodyPr anchor="ctr"/>
          <a:lstStyle/>
          <a:p>
            <a:pPr eaLnBrk="1" hangingPunct="1"/>
            <a:r>
              <a:rPr lang="en-US" altLang="de-DE" dirty="0" err="1" smtClean="0"/>
              <a:t>Escala</a:t>
            </a:r>
            <a:r>
              <a:rPr lang="en-US" altLang="de-DE" dirty="0" smtClean="0"/>
              <a:t> de </a:t>
            </a:r>
            <a:r>
              <a:rPr lang="en-US" altLang="de-DE" dirty="0" err="1" smtClean="0"/>
              <a:t>estrés</a:t>
            </a:r>
            <a:endParaRPr lang="en-US" altLang="de-DE" dirty="0" smtClean="0"/>
          </a:p>
        </p:txBody>
      </p:sp>
      <p:sp>
        <p:nvSpPr>
          <p:cNvPr id="44035" name="Rectangle 27"/>
          <p:cNvSpPr>
            <a:spLocks noChangeArrowheads="1"/>
          </p:cNvSpPr>
          <p:nvPr/>
        </p:nvSpPr>
        <p:spPr bwMode="auto">
          <a:xfrm>
            <a:off x="0" y="6643688"/>
            <a:ext cx="18161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de-DE" altLang="de-DE" sz="800">
                <a:cs typeface="Times New Roman" pitchFamily="18" charset="0"/>
              </a:rPr>
              <a:t>(</a:t>
            </a:r>
            <a:r>
              <a:rPr lang="de-DE" altLang="de-DE" sz="800" i="1">
                <a:cs typeface="Times New Roman" pitchFamily="18" charset="0"/>
              </a:rPr>
              <a:t>adapted from Behrendt, 2001)</a:t>
            </a:r>
            <a:endParaRPr lang="en-US" altLang="de-DE" sz="800" i="1">
              <a:cs typeface="Times New Roman" pitchFamily="18" charset="0"/>
            </a:endParaRPr>
          </a:p>
        </p:txBody>
      </p:sp>
      <p:sp>
        <p:nvSpPr>
          <p:cNvPr id="44036" name="Text Box 28"/>
          <p:cNvSpPr txBox="1">
            <a:spLocks noChangeArrowheads="1"/>
          </p:cNvSpPr>
          <p:nvPr/>
        </p:nvSpPr>
        <p:spPr bwMode="auto">
          <a:xfrm>
            <a:off x="250825" y="1268413"/>
            <a:ext cx="864076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eaLnBrk="1" hangingPunct="1">
              <a:buFont typeface="Wingdings 2" pitchFamily="18" charset="2"/>
              <a:buNone/>
            </a:pPr>
            <a:r>
              <a:rPr lang="es-ES_tradnl" altLang="de-DE" dirty="0" smtClean="0">
                <a:cs typeface="Times New Roman" pitchFamily="18" charset="0"/>
              </a:rPr>
              <a:t>Para encontrarse bien, estrés y relajación tienen que estar en equilibrio. Si el estrés prevalece la balanza se desequilibra. Esto aumenta el riesgo de recaída.</a:t>
            </a:r>
            <a:endParaRPr lang="es-ES_tradnl" altLang="de-DE" dirty="0">
              <a:cs typeface="Times New Roman" pitchFamily="18" charset="0"/>
            </a:endParaRPr>
          </a:p>
        </p:txBody>
      </p:sp>
      <p:grpSp>
        <p:nvGrpSpPr>
          <p:cNvPr id="44037" name="Gruppierung 1"/>
          <p:cNvGrpSpPr>
            <a:grpSpLocks/>
          </p:cNvGrpSpPr>
          <p:nvPr/>
        </p:nvGrpSpPr>
        <p:grpSpPr bwMode="auto">
          <a:xfrm>
            <a:off x="1028700" y="2565400"/>
            <a:ext cx="7089775" cy="3419475"/>
            <a:chOff x="900113" y="2924175"/>
            <a:chExt cx="7089396" cy="3419475"/>
          </a:xfrm>
        </p:grpSpPr>
        <p:sp>
          <p:nvSpPr>
            <p:cNvPr id="44043" name="AutoShape 37"/>
            <p:cNvSpPr>
              <a:spLocks noChangeAspect="1" noChangeArrowheads="1"/>
            </p:cNvSpPr>
            <p:nvPr/>
          </p:nvSpPr>
          <p:spPr bwMode="auto">
            <a:xfrm>
              <a:off x="900113" y="3024188"/>
              <a:ext cx="6913562" cy="3319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sp>
          <p:nvSpPr>
            <p:cNvPr id="44044" name="Line 38"/>
            <p:cNvSpPr>
              <a:spLocks noChangeShapeType="1"/>
            </p:cNvSpPr>
            <p:nvPr/>
          </p:nvSpPr>
          <p:spPr bwMode="auto">
            <a:xfrm>
              <a:off x="900113" y="5751513"/>
              <a:ext cx="6913562" cy="15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grpSp>
          <p:nvGrpSpPr>
            <p:cNvPr id="44045" name="Group 39"/>
            <p:cNvGrpSpPr>
              <a:grpSpLocks/>
            </p:cNvGrpSpPr>
            <p:nvPr/>
          </p:nvGrpSpPr>
          <p:grpSpPr bwMode="auto">
            <a:xfrm>
              <a:off x="3924300" y="5751513"/>
              <a:ext cx="865188" cy="492125"/>
              <a:chOff x="1248" y="240"/>
              <a:chExt cx="4176" cy="3600"/>
            </a:xfrm>
          </p:grpSpPr>
          <p:sp>
            <p:nvSpPr>
              <p:cNvPr id="44064" name="Pyr1"/>
              <p:cNvSpPr>
                <a:spLocks noEditPoints="1" noChangeArrowheads="1"/>
              </p:cNvSpPr>
              <p:nvPr/>
            </p:nvSpPr>
            <p:spPr bwMode="auto">
              <a:xfrm>
                <a:off x="2873" y="240"/>
                <a:ext cx="936" cy="79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5400 w 21600"/>
                  <a:gd name="T10" fmla="*/ 11802 h 21600"/>
                  <a:gd name="T11" fmla="*/ 16200 w 21600"/>
                  <a:gd name="T12" fmla="*/ 20598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44065" name="Pyr2"/>
              <p:cNvSpPr>
                <a:spLocks noEditPoints="1" noChangeArrowheads="1"/>
              </p:cNvSpPr>
              <p:nvPr/>
            </p:nvSpPr>
            <p:spPr bwMode="auto">
              <a:xfrm>
                <a:off x="2331" y="1038"/>
                <a:ext cx="2015" cy="93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789 w 21600"/>
                  <a:gd name="T13" fmla="*/ 508 h 21600"/>
                  <a:gd name="T14" fmla="*/ 15811 w 21600"/>
                  <a:gd name="T15" fmla="*/ 2109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5787" y="0"/>
                    </a:moveTo>
                    <a:lnTo>
                      <a:pt x="15812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5787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44066" name="Pyr3"/>
              <p:cNvSpPr>
                <a:spLocks noEditPoints="1" noChangeArrowheads="1"/>
              </p:cNvSpPr>
              <p:nvPr/>
            </p:nvSpPr>
            <p:spPr bwMode="auto">
              <a:xfrm>
                <a:off x="1795" y="1974"/>
                <a:ext cx="3087" cy="93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290 w 21600"/>
                  <a:gd name="T13" fmla="*/ 508 h 21600"/>
                  <a:gd name="T14" fmla="*/ 16310 w 21600"/>
                  <a:gd name="T15" fmla="*/ 2109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3768" y="0"/>
                    </a:moveTo>
                    <a:lnTo>
                      <a:pt x="17831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3768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44067" name="Pyr4"/>
              <p:cNvSpPr>
                <a:spLocks noEditPoints="1" noChangeArrowheads="1"/>
              </p:cNvSpPr>
              <p:nvPr/>
            </p:nvSpPr>
            <p:spPr bwMode="auto">
              <a:xfrm>
                <a:off x="1248" y="2904"/>
                <a:ext cx="4176" cy="93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284 w 21600"/>
                  <a:gd name="T13" fmla="*/ 508 h 21600"/>
                  <a:gd name="T14" fmla="*/ 17312 w 21600"/>
                  <a:gd name="T15" fmla="*/ 2109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793" y="0"/>
                    </a:moveTo>
                    <a:lnTo>
                      <a:pt x="18806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2793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sp>
          <p:nvSpPr>
            <p:cNvPr id="44046" name="Rectangle 44"/>
            <p:cNvSpPr>
              <a:spLocks noChangeArrowheads="1"/>
            </p:cNvSpPr>
            <p:nvPr/>
          </p:nvSpPr>
          <p:spPr bwMode="auto">
            <a:xfrm>
              <a:off x="957263" y="5068888"/>
              <a:ext cx="1325562" cy="68262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sp>
          <p:nvSpPr>
            <p:cNvPr id="44047" name="Rectangle 45"/>
            <p:cNvSpPr>
              <a:spLocks noChangeArrowheads="1"/>
            </p:cNvSpPr>
            <p:nvPr/>
          </p:nvSpPr>
          <p:spPr bwMode="auto">
            <a:xfrm>
              <a:off x="2339975" y="4503738"/>
              <a:ext cx="865188" cy="1247775"/>
            </a:xfrm>
            <a:prstGeom prst="rect">
              <a:avLst/>
            </a:prstGeom>
            <a:solidFill>
              <a:srgbClr val="FFF8C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de-DE" altLang="de-DE">
                <a:latin typeface="Georgia" pitchFamily="18" charset="0"/>
                <a:cs typeface="Times New Roman" pitchFamily="18" charset="0"/>
              </a:endParaRPr>
            </a:p>
          </p:txBody>
        </p:sp>
        <p:sp>
          <p:nvSpPr>
            <p:cNvPr id="44048" name="Rectangle 46"/>
            <p:cNvSpPr>
              <a:spLocks noChangeArrowheads="1"/>
            </p:cNvSpPr>
            <p:nvPr/>
          </p:nvSpPr>
          <p:spPr bwMode="auto">
            <a:xfrm>
              <a:off x="1131888" y="4389438"/>
              <a:ext cx="1208087" cy="679450"/>
            </a:xfrm>
            <a:prstGeom prst="rect">
              <a:avLst/>
            </a:prstGeom>
            <a:solidFill>
              <a:srgbClr val="D1634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sp>
          <p:nvSpPr>
            <p:cNvPr id="44049" name="Rectangle 47"/>
            <p:cNvSpPr>
              <a:spLocks noChangeArrowheads="1"/>
            </p:cNvSpPr>
            <p:nvPr/>
          </p:nvSpPr>
          <p:spPr bwMode="auto">
            <a:xfrm>
              <a:off x="3205163" y="5033963"/>
              <a:ext cx="1090612" cy="71755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sp>
          <p:nvSpPr>
            <p:cNvPr id="44050" name="Rectangle 48"/>
            <p:cNvSpPr>
              <a:spLocks noChangeArrowheads="1"/>
            </p:cNvSpPr>
            <p:nvPr/>
          </p:nvSpPr>
          <p:spPr bwMode="auto">
            <a:xfrm>
              <a:off x="3205163" y="3840163"/>
              <a:ext cx="1036637" cy="119221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sp>
          <p:nvSpPr>
            <p:cNvPr id="44051" name="Rectangle 49"/>
            <p:cNvSpPr>
              <a:spLocks noChangeArrowheads="1"/>
            </p:cNvSpPr>
            <p:nvPr/>
          </p:nvSpPr>
          <p:spPr bwMode="auto">
            <a:xfrm>
              <a:off x="1247775" y="3835400"/>
              <a:ext cx="1841500" cy="55403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sp>
          <p:nvSpPr>
            <p:cNvPr id="44052" name="Rectangle 50"/>
            <p:cNvSpPr>
              <a:spLocks noChangeArrowheads="1"/>
            </p:cNvSpPr>
            <p:nvPr/>
          </p:nvSpPr>
          <p:spPr bwMode="auto">
            <a:xfrm>
              <a:off x="1533525" y="3319463"/>
              <a:ext cx="1154113" cy="51276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sp>
          <p:nvSpPr>
            <p:cNvPr id="44053" name="Rectangle 51"/>
            <p:cNvSpPr>
              <a:spLocks noChangeArrowheads="1"/>
            </p:cNvSpPr>
            <p:nvPr/>
          </p:nvSpPr>
          <p:spPr bwMode="auto">
            <a:xfrm>
              <a:off x="2801938" y="2924175"/>
              <a:ext cx="1150937" cy="908050"/>
            </a:xfrm>
            <a:prstGeom prst="rect">
              <a:avLst/>
            </a:prstGeom>
            <a:solidFill>
              <a:srgbClr val="0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sp>
          <p:nvSpPr>
            <p:cNvPr id="44054" name="Rectangle 52"/>
            <p:cNvSpPr>
              <a:spLocks noChangeArrowheads="1"/>
            </p:cNvSpPr>
            <p:nvPr/>
          </p:nvSpPr>
          <p:spPr bwMode="auto">
            <a:xfrm>
              <a:off x="4416425" y="5068888"/>
              <a:ext cx="1327150" cy="682625"/>
            </a:xfrm>
            <a:prstGeom prst="rect">
              <a:avLst/>
            </a:prstGeom>
            <a:solidFill>
              <a:srgbClr val="FF996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sp>
          <p:nvSpPr>
            <p:cNvPr id="44055" name="Rectangle 53"/>
            <p:cNvSpPr>
              <a:spLocks noChangeArrowheads="1"/>
            </p:cNvSpPr>
            <p:nvPr/>
          </p:nvSpPr>
          <p:spPr bwMode="auto">
            <a:xfrm>
              <a:off x="5800725" y="4503738"/>
              <a:ext cx="865188" cy="1247775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sp>
          <p:nvSpPr>
            <p:cNvPr id="44056" name="Rectangle 54"/>
            <p:cNvSpPr>
              <a:spLocks noChangeArrowheads="1"/>
            </p:cNvSpPr>
            <p:nvPr/>
          </p:nvSpPr>
          <p:spPr bwMode="auto">
            <a:xfrm>
              <a:off x="4591050" y="4389438"/>
              <a:ext cx="1209675" cy="67945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sp>
          <p:nvSpPr>
            <p:cNvPr id="44057" name="Rectangle 55"/>
            <p:cNvSpPr>
              <a:spLocks noChangeArrowheads="1"/>
            </p:cNvSpPr>
            <p:nvPr/>
          </p:nvSpPr>
          <p:spPr bwMode="auto">
            <a:xfrm>
              <a:off x="6665913" y="5033963"/>
              <a:ext cx="1090612" cy="71755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sp>
          <p:nvSpPr>
            <p:cNvPr id="44058" name="Rectangle 56"/>
            <p:cNvSpPr>
              <a:spLocks noChangeArrowheads="1"/>
            </p:cNvSpPr>
            <p:nvPr/>
          </p:nvSpPr>
          <p:spPr bwMode="auto">
            <a:xfrm>
              <a:off x="6665913" y="3840163"/>
              <a:ext cx="1036637" cy="119221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sp>
          <p:nvSpPr>
            <p:cNvPr id="44059" name="Rectangle 57"/>
            <p:cNvSpPr>
              <a:spLocks noChangeArrowheads="1"/>
            </p:cNvSpPr>
            <p:nvPr/>
          </p:nvSpPr>
          <p:spPr bwMode="auto">
            <a:xfrm>
              <a:off x="4708525" y="3835400"/>
              <a:ext cx="1841500" cy="554038"/>
            </a:xfrm>
            <a:prstGeom prst="rect">
              <a:avLst/>
            </a:prstGeom>
            <a:solidFill>
              <a:srgbClr val="8CADAE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sp>
          <p:nvSpPr>
            <p:cNvPr id="44060" name="Rectangle 58"/>
            <p:cNvSpPr>
              <a:spLocks noChangeArrowheads="1"/>
            </p:cNvSpPr>
            <p:nvPr/>
          </p:nvSpPr>
          <p:spPr bwMode="auto">
            <a:xfrm>
              <a:off x="4994275" y="3319463"/>
              <a:ext cx="1154113" cy="51276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sp>
          <p:nvSpPr>
            <p:cNvPr id="44061" name="Rectangle 59"/>
            <p:cNvSpPr>
              <a:spLocks noChangeArrowheads="1"/>
            </p:cNvSpPr>
            <p:nvPr/>
          </p:nvSpPr>
          <p:spPr bwMode="auto">
            <a:xfrm>
              <a:off x="6261100" y="2924175"/>
              <a:ext cx="1152525" cy="90805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sp>
          <p:nvSpPr>
            <p:cNvPr id="44062" name="Text Box 60"/>
            <p:cNvSpPr txBox="1">
              <a:spLocks noChangeArrowheads="1"/>
            </p:cNvSpPr>
            <p:nvPr/>
          </p:nvSpPr>
          <p:spPr bwMode="auto">
            <a:xfrm>
              <a:off x="927100" y="5784850"/>
              <a:ext cx="1123950" cy="3127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r>
                <a:rPr lang="de-DE" altLang="de-DE" dirty="0" err="1" smtClean="0">
                  <a:solidFill>
                    <a:srgbClr val="000000"/>
                  </a:solidFill>
                  <a:cs typeface="Times New Roman" pitchFamily="18" charset="0"/>
                </a:rPr>
                <a:t>Estrés</a:t>
              </a:r>
              <a:endParaRPr lang="en-US" altLang="de-DE" dirty="0">
                <a:cs typeface="Times New Roman" pitchFamily="18" charset="0"/>
              </a:endParaRPr>
            </a:p>
          </p:txBody>
        </p:sp>
        <p:sp>
          <p:nvSpPr>
            <p:cNvPr id="44063" name="Text Box 61"/>
            <p:cNvSpPr txBox="1">
              <a:spLocks noChangeArrowheads="1"/>
            </p:cNvSpPr>
            <p:nvPr/>
          </p:nvSpPr>
          <p:spPr bwMode="auto">
            <a:xfrm>
              <a:off x="6495132" y="5776913"/>
              <a:ext cx="1494377" cy="320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r>
                <a:rPr lang="en-US" altLang="de-DE" dirty="0" err="1" smtClean="0">
                  <a:solidFill>
                    <a:srgbClr val="000000"/>
                  </a:solidFill>
                  <a:cs typeface="Times New Roman" pitchFamily="18" charset="0"/>
                </a:rPr>
                <a:t>Relajación</a:t>
              </a:r>
              <a:endParaRPr lang="en-US" altLang="de-DE" dirty="0">
                <a:cs typeface="Times New Roman" pitchFamily="18" charset="0"/>
              </a:endParaRPr>
            </a:p>
          </p:txBody>
        </p:sp>
      </p:grpSp>
      <p:sp>
        <p:nvSpPr>
          <p:cNvPr id="36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s-ES_tradnl" altLang="de-DE" sz="1200" b="1" dirty="0">
                <a:solidFill>
                  <a:srgbClr val="646B86"/>
                </a:solidFill>
                <a:cs typeface="Times New Roman" pitchFamily="18" charset="0"/>
              </a:rPr>
              <a:t>vivir con psicosis y prevención de recaídas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11.20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  <p:grpSp>
        <p:nvGrpSpPr>
          <p:cNvPr id="37" name="Group 40"/>
          <p:cNvGrpSpPr>
            <a:grpSpLocks/>
          </p:cNvGrpSpPr>
          <p:nvPr/>
        </p:nvGrpSpPr>
        <p:grpSpPr bwMode="auto">
          <a:xfrm>
            <a:off x="72008" y="6167438"/>
            <a:ext cx="2987824" cy="474662"/>
            <a:chOff x="0" y="3957"/>
            <a:chExt cx="1457" cy="299"/>
          </a:xfrm>
        </p:grpSpPr>
        <p:sp>
          <p:nvSpPr>
            <p:cNvPr id="38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pic>
          <p:nvPicPr>
            <p:cNvPr id="39" name="Picture 70" descr="Notizen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Text Box 71"/>
            <p:cNvSpPr txBox="1">
              <a:spLocks noChangeArrowheads="1"/>
            </p:cNvSpPr>
            <p:nvPr/>
          </p:nvSpPr>
          <p:spPr bwMode="auto">
            <a:xfrm>
              <a:off x="143" y="4015"/>
              <a:ext cx="1314" cy="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300" dirty="0">
                  <a:cs typeface="Times New Roman" pitchFamily="18" charset="0"/>
                  <a:sym typeface="Wingdings" pitchFamily="2" charset="2"/>
                </a:rPr>
                <a:t>  </a:t>
              </a:r>
              <a:r>
                <a:rPr lang="de-DE" altLang="de-DE" sz="1300" dirty="0">
                  <a:cs typeface="Times New Roman" pitchFamily="18" charset="0"/>
                </a:rPr>
                <a:t> </a:t>
              </a:r>
              <a:r>
                <a:rPr lang="de-DE" altLang="de-DE" sz="1300" i="1" dirty="0" err="1" smtClean="0">
                  <a:cs typeface="Times New Roman" pitchFamily="18" charset="0"/>
                </a:rPr>
                <a:t>hoja</a:t>
              </a:r>
              <a:r>
                <a:rPr lang="de-DE" altLang="de-DE" sz="1300" i="1" dirty="0" smtClean="0">
                  <a:cs typeface="Times New Roman" pitchFamily="18" charset="0"/>
                </a:rPr>
                <a:t> de </a:t>
              </a:r>
              <a:r>
                <a:rPr lang="de-DE" altLang="de-DE" sz="1300" i="1" dirty="0" err="1" smtClean="0">
                  <a:cs typeface="Times New Roman" pitchFamily="18" charset="0"/>
                </a:rPr>
                <a:t>trabajo</a:t>
              </a:r>
              <a:r>
                <a:rPr lang="de-DE" altLang="de-DE" sz="1300" i="1" dirty="0" smtClean="0">
                  <a:cs typeface="Times New Roman" pitchFamily="18" charset="0"/>
                </a:rPr>
                <a:t> </a:t>
              </a:r>
              <a:r>
                <a:rPr lang="de-DE" altLang="de-DE" sz="1300" dirty="0" smtClean="0">
                  <a:cs typeface="Times New Roman" pitchFamily="18" charset="0"/>
                </a:rPr>
                <a:t>11.2</a:t>
              </a:r>
              <a:endParaRPr lang="de-DE" altLang="de-DE" sz="1300" dirty="0"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65175"/>
          </a:xfrm>
        </p:spPr>
        <p:txBody>
          <a:bodyPr lIns="92075" tIns="46038" rIns="92075" bIns="46038" anchor="ctr"/>
          <a:lstStyle/>
          <a:p>
            <a:pPr eaLnBrk="1" hangingPunct="1"/>
            <a:r>
              <a:rPr lang="en-US" altLang="de-DE" dirty="0" err="1" smtClean="0">
                <a:sym typeface="Wingdings" pitchFamily="2" charset="2"/>
              </a:rPr>
              <a:t>Reducir</a:t>
            </a:r>
            <a:r>
              <a:rPr lang="en-US" altLang="de-DE" dirty="0" smtClean="0">
                <a:sym typeface="Wingdings" pitchFamily="2" charset="2"/>
              </a:rPr>
              <a:t> </a:t>
            </a:r>
            <a:r>
              <a:rPr lang="en-US" altLang="de-DE" dirty="0" err="1" smtClean="0">
                <a:sym typeface="Wingdings" pitchFamily="2" charset="2"/>
              </a:rPr>
              <a:t>estrés</a:t>
            </a:r>
            <a:endParaRPr lang="en-US" altLang="de-DE" dirty="0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4221163"/>
            <a:ext cx="8280400" cy="2160587"/>
          </a:xfrm>
        </p:spPr>
        <p:txBody>
          <a:bodyPr lIns="92075" tIns="46038" rIns="92075" bIns="46038"/>
          <a:lstStyle/>
          <a:p>
            <a:pPr marL="714375" indent="-352425" eaLnBrk="1" hangingPunct="1">
              <a:lnSpc>
                <a:spcPct val="80000"/>
              </a:lnSpc>
              <a:defRPr/>
            </a:pPr>
            <a:endParaRPr lang="en-US" altLang="de-DE" sz="1200" dirty="0" smtClean="0"/>
          </a:p>
          <a:p>
            <a:pPr marL="363538" indent="-363538" eaLnBrk="1" hangingPunct="1">
              <a:buClr>
                <a:srgbClr val="8CADAE"/>
              </a:buClr>
              <a:buFontTx/>
              <a:buChar char="o"/>
              <a:defRPr/>
            </a:pPr>
            <a:r>
              <a:rPr lang="es-ES_tradnl" altLang="de-DE" dirty="0" smtClean="0"/>
              <a:t>Permítete descansos y pausas</a:t>
            </a:r>
          </a:p>
          <a:p>
            <a:pPr marL="363538" indent="-363538" eaLnBrk="1" hangingPunct="1">
              <a:buClr>
                <a:srgbClr val="8CADAE"/>
              </a:buClr>
              <a:buFontTx/>
              <a:buChar char="o"/>
              <a:defRPr/>
            </a:pPr>
            <a:r>
              <a:rPr lang="es-ES_tradnl" altLang="de-DE" dirty="0" smtClean="0"/>
              <a:t>Haz cosas que disfrutes</a:t>
            </a:r>
          </a:p>
          <a:p>
            <a:pPr marL="363538" indent="-363538" eaLnBrk="1" hangingPunct="1">
              <a:buClr>
                <a:srgbClr val="8CADAE"/>
              </a:buClr>
              <a:buFontTx/>
              <a:buChar char="o"/>
              <a:defRPr/>
            </a:pPr>
            <a:r>
              <a:rPr lang="es-ES_tradnl" altLang="de-DE" dirty="0" smtClean="0"/>
              <a:t>Aprende técnicas de relajación</a:t>
            </a:r>
          </a:p>
          <a:p>
            <a:pPr marL="363538" indent="-363538" eaLnBrk="1" hangingPunct="1">
              <a:buClr>
                <a:srgbClr val="8CADAE"/>
              </a:buClr>
              <a:buFontTx/>
              <a:buChar char="o"/>
              <a:defRPr/>
            </a:pPr>
            <a:r>
              <a:rPr lang="es-ES_tradnl" altLang="de-DE" dirty="0" err="1" smtClean="0"/>
              <a:t>Permíte</a:t>
            </a:r>
            <a:r>
              <a:rPr lang="es-ES_tradnl" altLang="de-DE" dirty="0" smtClean="0"/>
              <a:t> que tus amigos te ayuden </a:t>
            </a:r>
          </a:p>
          <a:p>
            <a:pPr marL="363538" indent="-363538" eaLnBrk="1" hangingPunct="1">
              <a:buClr>
                <a:srgbClr val="8CADAE"/>
              </a:buClr>
              <a:buFontTx/>
              <a:buChar char="o"/>
              <a:defRPr/>
            </a:pPr>
            <a:r>
              <a:rPr lang="es-ES_tradnl" altLang="de-DE" dirty="0" err="1" smtClean="0"/>
              <a:t>Prepar</a:t>
            </a:r>
            <a:r>
              <a:rPr lang="es-ES_tradnl" altLang="de-DE" dirty="0" smtClean="0"/>
              <a:t> los planes con cuidado, repasa las intenciones desde la A hasta la Z</a:t>
            </a: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-36513" y="6670675"/>
            <a:ext cx="2520951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de-DE" sz="800" i="1" dirty="0">
                <a:latin typeface="+mj-lt"/>
                <a:cs typeface="Times New Roman" pitchFamily="18" charset="0"/>
              </a:rPr>
              <a:t>(“A Spot to Relax” by </a:t>
            </a:r>
            <a:r>
              <a:rPr lang="en-US" altLang="de-DE" sz="800" i="1" dirty="0" err="1">
                <a:cs typeface="Times New Roman" pitchFamily="18" charset="0"/>
              </a:rPr>
              <a:t>xtacocorex</a:t>
            </a:r>
            <a:r>
              <a:rPr lang="en-US" altLang="de-DE" sz="800" i="1" dirty="0">
                <a:cs typeface="Times New Roman" pitchFamily="18" charset="0"/>
              </a:rPr>
              <a:t>)</a:t>
            </a:r>
          </a:p>
        </p:txBody>
      </p:sp>
      <p:pic>
        <p:nvPicPr>
          <p:cNvPr id="45061" name="Picture 5" descr="A Spot to Relax - xtacocorex - flickr - cc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2388" y="1341438"/>
            <a:ext cx="3960812" cy="26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s-ES_tradnl" altLang="de-DE" sz="1200" b="1" dirty="0">
                <a:solidFill>
                  <a:srgbClr val="646B86"/>
                </a:solidFill>
                <a:cs typeface="Times New Roman" pitchFamily="18" charset="0"/>
              </a:rPr>
              <a:t>vivir con psicosis y prevención de recaídas </a:t>
            </a:r>
            <a:r>
              <a:rPr lang="en-US" altLang="de-DE" sz="1200" b="1" dirty="0">
                <a:solidFill>
                  <a:srgbClr val="646B86"/>
                </a:solidFill>
                <a:cs typeface="Times New Roman" pitchFamily="18" charset="0"/>
              </a:rPr>
              <a:t>	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11.21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9" name="Text Box 11"/>
          <p:cNvSpPr txBox="1">
            <a:spLocks noChangeArrowheads="1"/>
          </p:cNvSpPr>
          <p:nvPr/>
        </p:nvSpPr>
        <p:spPr bwMode="auto">
          <a:xfrm>
            <a:off x="0" y="196027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s-ES_tradnl" altLang="de-DE" sz="2000" dirty="0" smtClean="0">
                <a:solidFill>
                  <a:srgbClr val="D16349"/>
                </a:solidFill>
                <a:cs typeface="Times New Roman" pitchFamily="18" charset="0"/>
              </a:rPr>
              <a:t>Señales tempranas de alarma: </a:t>
            </a:r>
            <a:r>
              <a:rPr lang="es-ES_tradnl" altLang="de-DE" sz="2000" dirty="0" smtClean="0">
                <a:solidFill>
                  <a:schemeClr val="accent1"/>
                </a:solidFill>
                <a:cs typeface="Times New Roman" pitchFamily="18" charset="0"/>
              </a:rPr>
              <a:t>extracto de la lista de verificación</a:t>
            </a:r>
            <a:endParaRPr lang="es-ES_tradnl" altLang="de-DE" sz="2000" dirty="0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47110" name="Rectangle 13"/>
          <p:cNvSpPr>
            <a:spLocks noChangeArrowheads="1"/>
          </p:cNvSpPr>
          <p:nvPr/>
        </p:nvSpPr>
        <p:spPr bwMode="auto">
          <a:xfrm>
            <a:off x="-57150" y="6662172"/>
            <a:ext cx="408797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de-DE" sz="800" i="1" dirty="0">
                <a:cs typeface="Times New Roman" pitchFamily="18" charset="0"/>
              </a:rPr>
              <a:t>(Checklist in dependence on Dr. med. T. </a:t>
            </a:r>
            <a:r>
              <a:rPr lang="en-US" altLang="de-DE" sz="800" i="1" dirty="0" err="1">
                <a:cs typeface="Times New Roman" pitchFamily="18" charset="0"/>
              </a:rPr>
              <a:t>Wobrock</a:t>
            </a:r>
            <a:r>
              <a:rPr lang="en-US" altLang="de-DE" sz="800" i="1" dirty="0">
                <a:latin typeface="+mj-lt"/>
                <a:cs typeface="Times New Roman" pitchFamily="18" charset="0"/>
              </a:rPr>
              <a:t>, </a:t>
            </a:r>
            <a:r>
              <a:rPr lang="en-US" altLang="de-DE" sz="800" i="1" dirty="0" smtClean="0">
                <a:latin typeface="+mj-lt"/>
                <a:cs typeface="Times New Roman" pitchFamily="18" charset="0"/>
              </a:rPr>
              <a:t>“Checklist</a:t>
            </a:r>
            <a:r>
              <a:rPr lang="en-US" altLang="de-DE" sz="800" i="1" dirty="0">
                <a:latin typeface="+mj-lt"/>
                <a:cs typeface="Times New Roman" pitchFamily="18" charset="0"/>
              </a:rPr>
              <a:t>” by </a:t>
            </a:r>
            <a:r>
              <a:rPr lang="en-US" altLang="de-DE" sz="800" i="1" dirty="0" err="1">
                <a:latin typeface="+mj-lt"/>
                <a:cs typeface="Times New Roman" pitchFamily="18" charset="0"/>
              </a:rPr>
              <a:t>akaalias</a:t>
            </a:r>
            <a:r>
              <a:rPr lang="en-US" altLang="de-DE" sz="800" i="1" dirty="0">
                <a:cs typeface="Times New Roman" pitchFamily="18" charset="0"/>
              </a:rPr>
              <a:t>)</a:t>
            </a:r>
            <a:r>
              <a:rPr lang="en-US" altLang="de-DE" sz="800" b="1" i="1" dirty="0">
                <a:cs typeface="Times New Roman" pitchFamily="18" charset="0"/>
              </a:rPr>
              <a:t> </a:t>
            </a:r>
          </a:p>
        </p:txBody>
      </p:sp>
      <p:pic>
        <p:nvPicPr>
          <p:cNvPr id="47111" name="Picture 19" descr="Checklist - akaalias - flickr - ccc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7810500" y="4821238"/>
            <a:ext cx="1333500" cy="1847850"/>
          </a:xfrm>
        </p:spPr>
      </p:pic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s-ES_tradnl" altLang="de-DE" sz="1200" b="1" dirty="0">
                <a:solidFill>
                  <a:srgbClr val="646B86"/>
                </a:solidFill>
                <a:cs typeface="Times New Roman" pitchFamily="18" charset="0"/>
              </a:rPr>
              <a:t>vivir con psicosis y prevención de recaídas 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	11.22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1" y="1416874"/>
            <a:ext cx="3147826" cy="438861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8677" y="1452821"/>
            <a:ext cx="3565751" cy="4352667"/>
          </a:xfrm>
          <a:prstGeom prst="rect">
            <a:avLst/>
          </a:prstGeom>
        </p:spPr>
      </p:pic>
      <p:sp>
        <p:nvSpPr>
          <p:cNvPr id="19" name="Textfeld 3"/>
          <p:cNvSpPr txBox="1"/>
          <p:nvPr/>
        </p:nvSpPr>
        <p:spPr>
          <a:xfrm rot="19806148">
            <a:off x="557506" y="3362376"/>
            <a:ext cx="28496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s-ES_tradnl" altLang="de-DE" b="1" dirty="0" smtClean="0">
                <a:solidFill>
                  <a:srgbClr val="D9D9D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Hoja de trabajo</a:t>
            </a:r>
          </a:p>
        </p:txBody>
      </p:sp>
      <p:sp>
        <p:nvSpPr>
          <p:cNvPr id="20" name="Textfeld 3"/>
          <p:cNvSpPr txBox="1"/>
          <p:nvPr/>
        </p:nvSpPr>
        <p:spPr>
          <a:xfrm rot="19806148">
            <a:off x="3993383" y="3110331"/>
            <a:ext cx="28496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s-ES_tradnl" altLang="de-DE" b="1" dirty="0" smtClean="0">
                <a:solidFill>
                  <a:srgbClr val="D9D9D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Hoja de trabajo</a:t>
            </a:r>
          </a:p>
        </p:txBody>
      </p:sp>
      <p:grpSp>
        <p:nvGrpSpPr>
          <p:cNvPr id="15" name="Group 40"/>
          <p:cNvGrpSpPr>
            <a:grpSpLocks/>
          </p:cNvGrpSpPr>
          <p:nvPr/>
        </p:nvGrpSpPr>
        <p:grpSpPr bwMode="auto">
          <a:xfrm>
            <a:off x="65856" y="6092820"/>
            <a:ext cx="2993976" cy="754061"/>
            <a:chOff x="0" y="3910"/>
            <a:chExt cx="1460" cy="475"/>
          </a:xfrm>
        </p:grpSpPr>
        <p:sp>
          <p:nvSpPr>
            <p:cNvPr id="16" name="Rectangle 69"/>
            <p:cNvSpPr>
              <a:spLocks noChangeArrowheads="1"/>
            </p:cNvSpPr>
            <p:nvPr/>
          </p:nvSpPr>
          <p:spPr bwMode="auto">
            <a:xfrm>
              <a:off x="0" y="3910"/>
              <a:ext cx="1225" cy="34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pic>
          <p:nvPicPr>
            <p:cNvPr id="17" name="Picture 70" descr="Notizen2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Text Box 71"/>
            <p:cNvSpPr txBox="1">
              <a:spLocks noChangeArrowheads="1"/>
            </p:cNvSpPr>
            <p:nvPr/>
          </p:nvSpPr>
          <p:spPr bwMode="auto">
            <a:xfrm>
              <a:off x="146" y="3949"/>
              <a:ext cx="1314" cy="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300" dirty="0">
                  <a:cs typeface="Times New Roman" pitchFamily="18" charset="0"/>
                  <a:sym typeface="Wingdings" pitchFamily="2" charset="2"/>
                </a:rPr>
                <a:t>  </a:t>
              </a:r>
              <a:r>
                <a:rPr lang="de-DE" altLang="de-DE" sz="1300" dirty="0">
                  <a:cs typeface="Times New Roman" pitchFamily="18" charset="0"/>
                </a:rPr>
                <a:t> </a:t>
              </a:r>
              <a:r>
                <a:rPr lang="de-DE" altLang="de-DE" sz="1300" i="1" dirty="0" err="1" smtClean="0">
                  <a:cs typeface="Times New Roman" pitchFamily="18" charset="0"/>
                </a:rPr>
                <a:t>hoja</a:t>
              </a:r>
              <a:r>
                <a:rPr lang="de-DE" altLang="de-DE" sz="1300" i="1" dirty="0" smtClean="0">
                  <a:cs typeface="Times New Roman" pitchFamily="18" charset="0"/>
                </a:rPr>
                <a:t> de </a:t>
              </a:r>
              <a:r>
                <a:rPr lang="de-DE" altLang="de-DE" sz="1300" i="1" dirty="0" err="1" smtClean="0">
                  <a:cs typeface="Times New Roman" pitchFamily="18" charset="0"/>
                </a:rPr>
                <a:t>trabajo</a:t>
              </a:r>
              <a:endParaRPr lang="de-DE" altLang="de-DE" sz="1300" i="1" dirty="0" smtClean="0">
                <a:cs typeface="Times New Roman" pitchFamily="18" charset="0"/>
              </a:endParaRPr>
            </a:p>
            <a:p>
              <a:pPr eaLnBrk="1" hangingPunct="1"/>
              <a:r>
                <a:rPr lang="de-DE" altLang="de-DE" sz="1300" i="1" dirty="0">
                  <a:cs typeface="Times New Roman" pitchFamily="18" charset="0"/>
                </a:rPr>
                <a:t> </a:t>
              </a:r>
              <a:r>
                <a:rPr lang="de-DE" altLang="de-DE" sz="1300" i="1" dirty="0" smtClean="0">
                  <a:cs typeface="Times New Roman" pitchFamily="18" charset="0"/>
                </a:rPr>
                <a:t>    </a:t>
              </a:r>
              <a:r>
                <a:rPr lang="de-DE" altLang="de-DE" sz="1300" dirty="0" smtClean="0">
                  <a:cs typeface="Times New Roman" pitchFamily="18" charset="0"/>
                </a:rPr>
                <a:t>11.3 a, b</a:t>
              </a:r>
            </a:p>
            <a:p>
              <a:pPr eaLnBrk="1" hangingPunct="1"/>
              <a:r>
                <a:rPr lang="de-DE" altLang="de-DE" sz="1300" dirty="0">
                  <a:cs typeface="Times New Roman" pitchFamily="18" charset="0"/>
                </a:rPr>
                <a:t> </a:t>
              </a:r>
              <a:r>
                <a:rPr lang="de-DE" altLang="de-DE" sz="1300" dirty="0" smtClean="0">
                  <a:cs typeface="Times New Roman" pitchFamily="18" charset="0"/>
                </a:rPr>
                <a:t>     </a:t>
              </a:r>
              <a:endParaRPr lang="de-DE" altLang="de-DE" sz="1300" dirty="0"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65175"/>
          </a:xfrm>
        </p:spPr>
        <p:txBody>
          <a:bodyPr anchor="ctr"/>
          <a:lstStyle/>
          <a:p>
            <a:pPr eaLnBrk="1" hangingPunct="1"/>
            <a:r>
              <a:rPr lang="es-ES_tradnl" altLang="de-DE" dirty="0" smtClean="0"/>
              <a:t>Plan de emergencia </a:t>
            </a:r>
            <a:br>
              <a:rPr lang="es-ES_tradnl" altLang="de-DE" dirty="0" smtClean="0"/>
            </a:br>
            <a:r>
              <a:rPr lang="es-ES_tradnl" altLang="de-DE" dirty="0" smtClean="0"/>
              <a:t>¿</a:t>
            </a:r>
            <a:r>
              <a:rPr lang="es-ES_tradnl" altLang="de-DE" sz="1600" dirty="0" smtClean="0"/>
              <a:t>Qué hago cuando detecto señales tempranas de alarma de psicosis</a:t>
            </a:r>
            <a:r>
              <a:rPr lang="en-US" altLang="de-DE" sz="1600" dirty="0" smtClean="0"/>
              <a:t>?</a:t>
            </a:r>
          </a:p>
        </p:txBody>
      </p:sp>
      <p:graphicFrame>
        <p:nvGraphicFramePr>
          <p:cNvPr id="78914" name="Group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543149"/>
              </p:ext>
            </p:extLst>
          </p:nvPr>
        </p:nvGraphicFramePr>
        <p:xfrm>
          <a:off x="250825" y="1339850"/>
          <a:ext cx="8640763" cy="4176714"/>
        </p:xfrm>
        <a:graphic>
          <a:graphicData uri="http://schemas.openxmlformats.org/drawingml/2006/table">
            <a:tbl>
              <a:tblPr/>
              <a:tblGrid>
                <a:gridCol w="3910013"/>
                <a:gridCol w="4730750"/>
              </a:tblGrid>
              <a:tr h="34287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s-ES_tradnl" alt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Síntomas </a:t>
                      </a:r>
                      <a:endParaRPr kumimoji="0" lang="es-ES_tradnl" altLang="de-DE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s-ES_tradnl" alt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Qué hacer:</a:t>
                      </a:r>
                      <a:endParaRPr kumimoji="0" lang="es-ES_tradnl" altLang="de-DE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598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s-ES_tradnl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Las señales tempranas de alarma: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s-ES_tradnl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ej. nerviosismo, no ser capaz de ir al trabajo, entrar en conflictos con los demás más a menudo. </a:t>
                      </a:r>
                      <a:endParaRPr kumimoji="0" lang="es-ES_tradnl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s-ES_tradnl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ej.: cuidarme más, intentar reducir el estrés y practicar los ejercicios de relajación. Preguntar a las personas de confianza si notan algún cambio.</a:t>
                      </a:r>
                      <a:endParaRPr kumimoji="0" lang="es-ES_tradnl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395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s-ES_tradnl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Señales de alarma tardías: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s-ES_tradnl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ej. insomnio, sentimiento de que otros se ríen o hablan sobre mi. </a:t>
                      </a:r>
                      <a:endParaRPr kumimoji="0" lang="es-ES_tradnl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s-ES_tradnl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ej.: </a:t>
                      </a:r>
                      <a:r>
                        <a:rPr kumimoji="0" lang="es-ES_tradnl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Releo el material de la Terapia </a:t>
                      </a:r>
                      <a:r>
                        <a:rPr kumimoji="0" lang="es-ES_tradnl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Metacognitiva</a:t>
                      </a:r>
                      <a:r>
                        <a:rPr kumimoji="0" lang="es-ES_tradnl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 (ej. Tarjeta amarilla) y pienso en explicaciones alternativas posibles para mis suposiciones. </a:t>
                      </a:r>
                      <a:endParaRPr kumimoji="0" lang="es-ES_tradnl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950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s-ES_tradnl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Primeros síntomas psicóticos: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s-ES_tradnl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ej. Oír voces insultantes</a:t>
                      </a:r>
                      <a:endParaRPr kumimoji="0" lang="es-ES_tradnl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s-ES_tradnl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ej.: llamar a mi terapeuta u pedir una cita.</a:t>
                      </a:r>
                      <a:endParaRPr kumimoji="0" lang="es-ES_tradnl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9439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s-ES_tradnl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Síntomas de psicosis severa: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es-ES_tradnl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ej. Convicción de que hay cámaras en casa vigilándome</a:t>
                      </a:r>
                      <a:endParaRPr kumimoji="0" lang="es-ES_tradnl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ej.: Explicar a una persona de confianza mi situación y pedir que me lleve al hospital</a:t>
                      </a:r>
                      <a:r>
                        <a:rPr kumimoji="0" lang="es-ES_tradnl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</a:rPr>
                        <a:t>. </a:t>
                      </a:r>
                      <a:r>
                        <a:rPr kumimoji="0" lang="es-ES_tradnl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Un tratamiento (o aumento de la dosis) de neurolépticos puede estar indicada.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s-ES_tradnl" altLang="de-DE" sz="1200" b="1" dirty="0">
                <a:solidFill>
                  <a:srgbClr val="646B86"/>
                </a:solidFill>
                <a:cs typeface="Times New Roman" pitchFamily="18" charset="0"/>
              </a:rPr>
              <a:t>vivir con psicosis y prevención de recaídas 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	11.23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  <p:grpSp>
        <p:nvGrpSpPr>
          <p:cNvPr id="11" name="Group 40"/>
          <p:cNvGrpSpPr>
            <a:grpSpLocks/>
          </p:cNvGrpSpPr>
          <p:nvPr/>
        </p:nvGrpSpPr>
        <p:grpSpPr bwMode="auto">
          <a:xfrm>
            <a:off x="72008" y="6167438"/>
            <a:ext cx="2987824" cy="474662"/>
            <a:chOff x="0" y="3957"/>
            <a:chExt cx="1457" cy="299"/>
          </a:xfrm>
        </p:grpSpPr>
        <p:sp>
          <p:nvSpPr>
            <p:cNvPr id="12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pic>
          <p:nvPicPr>
            <p:cNvPr id="13" name="Picture 70" descr="Notizen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Text Box 71"/>
            <p:cNvSpPr txBox="1">
              <a:spLocks noChangeArrowheads="1"/>
            </p:cNvSpPr>
            <p:nvPr/>
          </p:nvSpPr>
          <p:spPr bwMode="auto">
            <a:xfrm>
              <a:off x="143" y="4015"/>
              <a:ext cx="1314" cy="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300" dirty="0">
                  <a:cs typeface="Times New Roman" pitchFamily="18" charset="0"/>
                  <a:sym typeface="Wingdings" pitchFamily="2" charset="2"/>
                </a:rPr>
                <a:t>  </a:t>
              </a:r>
              <a:r>
                <a:rPr lang="de-DE" altLang="de-DE" sz="1300" dirty="0">
                  <a:cs typeface="Times New Roman" pitchFamily="18" charset="0"/>
                </a:rPr>
                <a:t> </a:t>
              </a:r>
              <a:r>
                <a:rPr lang="de-DE" altLang="de-DE" sz="1300" i="1" dirty="0" err="1" smtClean="0">
                  <a:cs typeface="Times New Roman" pitchFamily="18" charset="0"/>
                </a:rPr>
                <a:t>hoja</a:t>
              </a:r>
              <a:r>
                <a:rPr lang="de-DE" altLang="de-DE" sz="1300" i="1" dirty="0" smtClean="0">
                  <a:cs typeface="Times New Roman" pitchFamily="18" charset="0"/>
                </a:rPr>
                <a:t> de </a:t>
              </a:r>
              <a:r>
                <a:rPr lang="de-DE" altLang="de-DE" sz="1300" i="1" dirty="0" err="1" smtClean="0">
                  <a:cs typeface="Times New Roman" pitchFamily="18" charset="0"/>
                </a:rPr>
                <a:t>trabajo</a:t>
              </a:r>
              <a:r>
                <a:rPr lang="de-DE" altLang="de-DE" sz="1300" i="1" dirty="0" smtClean="0">
                  <a:cs typeface="Times New Roman" pitchFamily="18" charset="0"/>
                </a:rPr>
                <a:t> </a:t>
              </a:r>
              <a:r>
                <a:rPr lang="de-DE" altLang="de-DE" sz="1300" dirty="0" smtClean="0">
                  <a:cs typeface="Times New Roman" pitchFamily="18" charset="0"/>
                </a:rPr>
                <a:t>11.4</a:t>
              </a:r>
              <a:endParaRPr lang="de-DE" altLang="de-DE" sz="1300" dirty="0"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65175"/>
          </a:xfrm>
        </p:spPr>
        <p:txBody>
          <a:bodyPr anchor="ctr"/>
          <a:lstStyle/>
          <a:p>
            <a:pPr eaLnBrk="1" hangingPunct="1"/>
            <a:r>
              <a:rPr lang="es-ES_tradnl" altLang="de-DE" dirty="0" smtClean="0"/>
              <a:t>Aplicaciones a la vida diaria – afrontando los estereotipos</a:t>
            </a:r>
          </a:p>
        </p:txBody>
      </p:sp>
      <p:sp>
        <p:nvSpPr>
          <p:cNvPr id="50179" name="Inhaltsplatzhalter 2"/>
          <p:cNvSpPr txBox="1">
            <a:spLocks/>
          </p:cNvSpPr>
          <p:nvPr/>
        </p:nvSpPr>
        <p:spPr bwMode="auto">
          <a:xfrm>
            <a:off x="252413" y="1330325"/>
            <a:ext cx="86391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algn="ctr">
              <a:spcBef>
                <a:spcPts val="1200"/>
              </a:spcBef>
              <a:buClr>
                <a:srgbClr val="D16349"/>
              </a:buClr>
              <a:buSzPct val="85000"/>
              <a:buFont typeface="Wingdings 2" pitchFamily="18" charset="2"/>
              <a:buNone/>
            </a:pPr>
            <a:r>
              <a:rPr lang="es-ES_tradnl" altLang="de-DE" b="1" dirty="0" smtClean="0">
                <a:solidFill>
                  <a:srgbClr val="000000"/>
                </a:solidFill>
                <a:cs typeface="Times New Roman" pitchFamily="18" charset="0"/>
              </a:rPr>
              <a:t>Objetivos a aprender:</a:t>
            </a:r>
            <a:endParaRPr lang="es-ES_tradnl" altLang="de-DE" b="1" dirty="0" smtClean="0">
              <a:solidFill>
                <a:srgbClr val="646B86"/>
              </a:solidFill>
              <a:cs typeface="Times New Roman" pitchFamily="18" charset="0"/>
            </a:endParaRPr>
          </a:p>
          <a:p>
            <a:pPr marL="719138" lvl="1" indent="-358775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s-ES_tradnl" altLang="de-DE" dirty="0" smtClean="0">
                <a:cs typeface="Times New Roman" pitchFamily="18" charset="0"/>
              </a:rPr>
              <a:t>Psicosis/esquizofrenia no son enfermedades de declaración obligatoria. Es tu decisión con quién y cuánta información compartes con los demás acerca de tu trastorno. Pero sé completamente honesto con los profesionales para asegurarte el mejor apoyo y ayuda posible. </a:t>
            </a:r>
          </a:p>
          <a:p>
            <a:pPr marL="719138" lvl="1" indent="-358775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s-ES_tradnl" altLang="de-DE" dirty="0" smtClean="0">
                <a:solidFill>
                  <a:srgbClr val="000000"/>
                </a:solidFill>
                <a:cs typeface="Times New Roman" pitchFamily="18" charset="0"/>
              </a:rPr>
              <a:t>Los trastornos mentales son más frecuentes de lo que las personas esperan, sin embargo existen prejuicios acerca de ellos y de las personas afectadas. </a:t>
            </a:r>
          </a:p>
          <a:p>
            <a:pPr marL="719138" lvl="1" indent="-358775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s-ES_tradnl" altLang="de-DE" dirty="0" smtClean="0">
                <a:solidFill>
                  <a:srgbClr val="000000"/>
                </a:solidFill>
                <a:cs typeface="Times New Roman" pitchFamily="18" charset="0"/>
              </a:rPr>
              <a:t>Corrige los estereotipos o la información equivocada acerca del trastorno cuando y como quieras si sientes que es de ayuda. </a:t>
            </a:r>
          </a:p>
          <a:p>
            <a:pPr marL="273050" indent="-273050">
              <a:spcBef>
                <a:spcPts val="1200"/>
              </a:spcBef>
              <a:buClr>
                <a:srgbClr val="D16349"/>
              </a:buClr>
              <a:buSzPct val="85000"/>
              <a:buFont typeface="Wingdings 2" pitchFamily="18" charset="2"/>
              <a:buChar char=""/>
            </a:pPr>
            <a:endParaRPr lang="de-DE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s-ES_tradnl" altLang="de-DE" sz="1200" b="1" dirty="0">
                <a:solidFill>
                  <a:srgbClr val="646B86"/>
                </a:solidFill>
                <a:cs typeface="Times New Roman" pitchFamily="18" charset="0"/>
              </a:rPr>
              <a:t>vivir con psicosis y prevención de recaídas 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	11.24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s-ES_tradnl" altLang="de-DE" sz="2000" kern="0" dirty="0" smtClean="0">
                <a:solidFill>
                  <a:srgbClr val="D16349"/>
                </a:solidFill>
                <a:latin typeface="Verdana"/>
                <a:cs typeface="ＭＳ Ｐゴシック" charset="0"/>
              </a:rPr>
              <a:t>Aplicaciones a la vida diaria </a:t>
            </a:r>
            <a:r>
              <a:rPr lang="es-ES_tradnl" altLang="de-DE" sz="2000" dirty="0" smtClean="0">
                <a:solidFill>
                  <a:srgbClr val="D16349"/>
                </a:solidFill>
                <a:cs typeface="Times New Roman" pitchFamily="18" charset="0"/>
              </a:rPr>
              <a:t>– prevención de recaídas</a:t>
            </a:r>
            <a:endParaRPr lang="es-ES_tradnl" altLang="de-DE" sz="2000" dirty="0">
              <a:solidFill>
                <a:srgbClr val="D16349"/>
              </a:solidFill>
              <a:cs typeface="Times New Roman" pitchFamily="18" charset="0"/>
            </a:endParaRPr>
          </a:p>
        </p:txBody>
      </p:sp>
      <p:sp>
        <p:nvSpPr>
          <p:cNvPr id="51203" name="Inhaltsplatzhalter 2"/>
          <p:cNvSpPr txBox="1">
            <a:spLocks/>
          </p:cNvSpPr>
          <p:nvPr/>
        </p:nvSpPr>
        <p:spPr bwMode="auto">
          <a:xfrm>
            <a:off x="252413" y="1330325"/>
            <a:ext cx="86391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algn="ctr">
              <a:spcBef>
                <a:spcPts val="1200"/>
              </a:spcBef>
              <a:buClr>
                <a:srgbClr val="D16349"/>
              </a:buClr>
              <a:buSzPct val="85000"/>
              <a:buFont typeface="Wingdings 2" pitchFamily="18" charset="2"/>
              <a:buNone/>
            </a:pPr>
            <a:r>
              <a:rPr lang="es-ES_tradnl" altLang="de-DE" b="1" dirty="0">
                <a:solidFill>
                  <a:srgbClr val="000000"/>
                </a:solidFill>
                <a:cs typeface="Times New Roman" pitchFamily="18" charset="0"/>
              </a:rPr>
              <a:t>Objetivos a </a:t>
            </a:r>
            <a:r>
              <a:rPr lang="es-ES_tradnl" altLang="de-DE" b="1" dirty="0" smtClean="0">
                <a:solidFill>
                  <a:srgbClr val="000000"/>
                </a:solidFill>
                <a:cs typeface="Times New Roman" pitchFamily="18" charset="0"/>
              </a:rPr>
              <a:t>aprender:</a:t>
            </a:r>
            <a:endParaRPr lang="es-ES_tradnl" altLang="de-DE" b="1" dirty="0">
              <a:solidFill>
                <a:srgbClr val="646B86"/>
              </a:solidFill>
              <a:cs typeface="Times New Roman" pitchFamily="18" charset="0"/>
            </a:endParaRPr>
          </a:p>
          <a:p>
            <a:pPr marL="719138" lvl="1" indent="-358775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s-ES_tradnl" altLang="de-DE" dirty="0" smtClean="0">
                <a:cs typeface="Times New Roman" pitchFamily="18" charset="0"/>
              </a:rPr>
              <a:t>Vigila los síntomas de estrés que, en caso extremo, puedan contribuir al desarrollo de un trastorno mental</a:t>
            </a:r>
            <a:r>
              <a:rPr lang="en-US" altLang="de-DE" dirty="0" smtClean="0">
                <a:solidFill>
                  <a:srgbClr val="000000"/>
                </a:solidFill>
                <a:cs typeface="Times New Roman" pitchFamily="18" charset="0"/>
              </a:rPr>
              <a:t>.</a:t>
            </a:r>
            <a:endParaRPr lang="en-US" altLang="de-DE" dirty="0">
              <a:solidFill>
                <a:srgbClr val="000000"/>
              </a:solidFill>
              <a:cs typeface="Times New Roman" pitchFamily="18" charset="0"/>
            </a:endParaRPr>
          </a:p>
          <a:p>
            <a:pPr marL="719138" lvl="1" indent="-358775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s-ES_tradnl" altLang="de-DE" dirty="0" smtClean="0">
                <a:cs typeface="Times New Roman" pitchFamily="18" charset="0"/>
              </a:rPr>
              <a:t>Permítete suficientes descansos y utiliza </a:t>
            </a:r>
            <a:r>
              <a:rPr lang="es-ES_tradnl" altLang="de-DE" dirty="0" err="1" smtClean="0">
                <a:cs typeface="Times New Roman" pitchFamily="18" charset="0"/>
              </a:rPr>
              <a:t>estratégias</a:t>
            </a:r>
            <a:r>
              <a:rPr lang="es-ES_tradnl" altLang="de-DE" dirty="0" smtClean="0">
                <a:cs typeface="Times New Roman" pitchFamily="18" charset="0"/>
              </a:rPr>
              <a:t> que ayuden a reducir el estrés</a:t>
            </a:r>
            <a:r>
              <a:rPr lang="es-ES_tradnl" altLang="de-DE" dirty="0" smtClean="0">
                <a:solidFill>
                  <a:srgbClr val="000000"/>
                </a:solidFill>
                <a:cs typeface="Times New Roman" pitchFamily="18" charset="0"/>
              </a:rPr>
              <a:t>.</a:t>
            </a:r>
          </a:p>
          <a:p>
            <a:pPr marL="719138" lvl="1" indent="-358775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</a:pPr>
            <a:r>
              <a:rPr lang="es-ES_tradnl" altLang="de-DE" dirty="0" smtClean="0">
                <a:cs typeface="Times New Roman" pitchFamily="18" charset="0"/>
              </a:rPr>
              <a:t>Las recaídas en la psicosis no suceden de manera abrupta sino que vienen precedidas por diferentes señales de alarma (tempranas) (ej. insomnio, irritabilidad). Vigila la aparición de estas señales y usa tu plan de emergencia individualizado en caso de que los percibas.  </a:t>
            </a:r>
            <a:endParaRPr lang="es-ES_tradnl" altLang="de-DE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273050" indent="-273050">
              <a:spcBef>
                <a:spcPts val="1200"/>
              </a:spcBef>
              <a:buClr>
                <a:srgbClr val="D16349"/>
              </a:buClr>
              <a:buSzPct val="85000"/>
              <a:buFont typeface="Arial" charset="0"/>
              <a:buChar char="•"/>
            </a:pPr>
            <a:endParaRPr lang="de-DE" altLang="de-DE" dirty="0">
              <a:solidFill>
                <a:srgbClr val="000000"/>
              </a:solidFill>
              <a:cs typeface="Times New Roman" pitchFamily="18" charset="0"/>
            </a:endParaRPr>
          </a:p>
          <a:p>
            <a:pPr marL="273050" indent="-273050">
              <a:spcBef>
                <a:spcPts val="1200"/>
              </a:spcBef>
              <a:buClr>
                <a:srgbClr val="D16349"/>
              </a:buClr>
              <a:buSzPct val="85000"/>
              <a:buFont typeface="Wingdings 2" pitchFamily="18" charset="2"/>
              <a:buChar char=""/>
            </a:pPr>
            <a:endParaRPr lang="de-DE" altLang="de-DE" dirty="0">
              <a:solidFill>
                <a:srgbClr val="000000"/>
              </a:solidFill>
              <a:cs typeface="Times New Roman" pitchFamily="18" charset="0"/>
            </a:endParaRPr>
          </a:p>
          <a:p>
            <a:pPr marL="273050" indent="-273050">
              <a:spcBef>
                <a:spcPts val="1200"/>
              </a:spcBef>
              <a:buClr>
                <a:srgbClr val="D16349"/>
              </a:buClr>
              <a:buSzPct val="85000"/>
              <a:buFont typeface="Wingdings 2" pitchFamily="18" charset="2"/>
              <a:buChar char=""/>
            </a:pPr>
            <a:endParaRPr lang="de-DE" altLang="de-DE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3132138" y="6626225"/>
            <a:ext cx="601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s-ES_tradnl" altLang="de-DE" sz="1200" b="1" dirty="0">
                <a:solidFill>
                  <a:srgbClr val="646B86"/>
                </a:solidFill>
                <a:cs typeface="Times New Roman" pitchFamily="18" charset="0"/>
              </a:rPr>
              <a:t>vivir con psicosis y prevención de recaídas 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	11.25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7"/>
          <p:cNvSpPr txBox="1">
            <a:spLocks noChangeArrowheads="1"/>
          </p:cNvSpPr>
          <p:nvPr/>
        </p:nvSpPr>
        <p:spPr bwMode="auto">
          <a:xfrm>
            <a:off x="0" y="195263"/>
            <a:ext cx="914400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de-DE" sz="2000" dirty="0" smtClean="0">
                <a:solidFill>
                  <a:schemeClr val="accent1"/>
                </a:solidFill>
                <a:cs typeface="Times New Roman" pitchFamily="18" charset="0"/>
              </a:rPr>
              <a:t>¿</a:t>
            </a:r>
            <a:r>
              <a:rPr lang="en-US" altLang="de-DE" sz="2000" dirty="0" err="1" smtClean="0">
                <a:solidFill>
                  <a:schemeClr val="accent1"/>
                </a:solidFill>
                <a:cs typeface="Times New Roman" pitchFamily="18" charset="0"/>
              </a:rPr>
              <a:t>Qué</a:t>
            </a:r>
            <a:r>
              <a:rPr lang="en-US" altLang="de-DE" sz="2000" dirty="0" smtClean="0">
                <a:solidFill>
                  <a:schemeClr val="accent1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  <a:cs typeface="Times New Roman" pitchFamily="18" charset="0"/>
              </a:rPr>
              <a:t>tiene</a:t>
            </a:r>
            <a:r>
              <a:rPr lang="en-US" altLang="de-DE" sz="2000" dirty="0" smtClean="0">
                <a:solidFill>
                  <a:schemeClr val="accent1"/>
                </a:solidFill>
                <a:cs typeface="Times New Roman" pitchFamily="18" charset="0"/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  <a:cs typeface="Times New Roman" pitchFamily="18" charset="0"/>
              </a:rPr>
              <a:t>esto</a:t>
            </a:r>
            <a:r>
              <a:rPr lang="en-US" altLang="de-DE" sz="2000" dirty="0" smtClean="0">
                <a:solidFill>
                  <a:schemeClr val="accent1"/>
                </a:solidFill>
                <a:cs typeface="Times New Roman" pitchFamily="18" charset="0"/>
              </a:rPr>
              <a:t> que </a:t>
            </a:r>
            <a:r>
              <a:rPr lang="en-US" altLang="de-DE" sz="2000" dirty="0" err="1" smtClean="0">
                <a:solidFill>
                  <a:schemeClr val="accent1"/>
                </a:solidFill>
                <a:cs typeface="Times New Roman" pitchFamily="18" charset="0"/>
              </a:rPr>
              <a:t>ver</a:t>
            </a:r>
            <a:r>
              <a:rPr lang="en-US" altLang="de-DE" sz="2000" dirty="0" smtClean="0">
                <a:solidFill>
                  <a:schemeClr val="accent1"/>
                </a:solidFill>
                <a:cs typeface="Times New Roman" pitchFamily="18" charset="0"/>
              </a:rPr>
              <a:t> con </a:t>
            </a:r>
            <a:r>
              <a:rPr lang="en-US" altLang="de-DE" sz="2000" dirty="0" err="1" smtClean="0">
                <a:solidFill>
                  <a:schemeClr val="accent1"/>
                </a:solidFill>
                <a:cs typeface="Times New Roman" pitchFamily="18" charset="0"/>
              </a:rPr>
              <a:t>psicosis</a:t>
            </a:r>
            <a:r>
              <a:rPr lang="en-US" altLang="de-DE" sz="2000" dirty="0" smtClean="0">
                <a:solidFill>
                  <a:schemeClr val="accent1"/>
                </a:solidFill>
                <a:cs typeface="Times New Roman" pitchFamily="18" charset="0"/>
              </a:rPr>
              <a:t>?</a:t>
            </a:r>
            <a:endParaRPr lang="en-US" altLang="de-DE" sz="2000" b="1" dirty="0">
              <a:solidFill>
                <a:schemeClr val="accent1"/>
              </a:solidFill>
              <a:cs typeface="Times New Roman" pitchFamily="18" charset="0"/>
            </a:endParaRPr>
          </a:p>
        </p:txBody>
      </p:sp>
      <p:sp>
        <p:nvSpPr>
          <p:cNvPr id="52228" name="Textfeld 11"/>
          <p:cNvSpPr txBox="1">
            <a:spLocks noChangeArrowheads="1"/>
          </p:cNvSpPr>
          <p:nvPr/>
        </p:nvSpPr>
        <p:spPr bwMode="auto">
          <a:xfrm>
            <a:off x="250825" y="1323975"/>
            <a:ext cx="8640763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eaLnBrk="1" hangingPunct="1">
              <a:spcBef>
                <a:spcPts val="1200"/>
              </a:spcBef>
            </a:pPr>
            <a:r>
              <a:rPr lang="es-ES_tradnl" altLang="de-DE" dirty="0" smtClean="0">
                <a:cs typeface="Times New Roman" pitchFamily="18" charset="0"/>
              </a:rPr>
              <a:t>Los términos como esquizofrenia y psicosis despiertan falsas </a:t>
            </a:r>
            <a:r>
              <a:rPr lang="es-ES_tradnl" altLang="de-DE" dirty="0" err="1" smtClean="0">
                <a:cs typeface="Times New Roman" pitchFamily="18" charset="0"/>
              </a:rPr>
              <a:t>imppresiones</a:t>
            </a:r>
            <a:r>
              <a:rPr lang="es-ES_tradnl" altLang="de-DE" dirty="0" smtClean="0">
                <a:cs typeface="Times New Roman" pitchFamily="18" charset="0"/>
              </a:rPr>
              <a:t> en muchas personas. Conviértete en un experto de tu propio trastorno. </a:t>
            </a:r>
          </a:p>
          <a:p>
            <a:pPr marL="179388" eaLnBrk="1" hangingPunct="1">
              <a:spcBef>
                <a:spcPts val="1200"/>
              </a:spcBef>
            </a:pPr>
            <a:r>
              <a:rPr lang="es-ES_tradnl" altLang="de-DE" dirty="0" smtClean="0">
                <a:cs typeface="Times New Roman" pitchFamily="18" charset="0"/>
              </a:rPr>
              <a:t>Esto te puede ayudar a afrontar los prejuicios y el estigma, así como a prevenir las posibles recaídas. </a:t>
            </a:r>
          </a:p>
          <a:p>
            <a:pPr marL="179388" eaLnBrk="1" hangingPunct="1">
              <a:spcBef>
                <a:spcPts val="1200"/>
              </a:spcBef>
            </a:pPr>
            <a:endParaRPr lang="es-ES_tradnl" altLang="de-DE" dirty="0" smtClean="0">
              <a:cs typeface="Times New Roman" pitchFamily="18" charset="0"/>
            </a:endParaRPr>
          </a:p>
          <a:p>
            <a:pPr marL="179388" eaLnBrk="1" hangingPunct="1">
              <a:spcBef>
                <a:spcPts val="1200"/>
              </a:spcBef>
            </a:pPr>
            <a:r>
              <a:rPr lang="es-ES_tradnl" altLang="de-DE" i="1" dirty="0" smtClean="0">
                <a:cs typeface="Times New Roman" pitchFamily="18" charset="0"/>
              </a:rPr>
              <a:t>¿Qué aspectos de la unidad terapéutica </a:t>
            </a:r>
            <a:r>
              <a:rPr lang="es-ES" altLang="de-DE" i="1" dirty="0">
                <a:cs typeface="Times New Roman" pitchFamily="18" charset="0"/>
              </a:rPr>
              <a:t>Vivir con psicosis y prevención de </a:t>
            </a:r>
            <a:r>
              <a:rPr lang="es-ES" altLang="de-DE" i="1" dirty="0" smtClean="0">
                <a:cs typeface="Times New Roman" pitchFamily="18" charset="0"/>
              </a:rPr>
              <a:t>recaídas</a:t>
            </a:r>
            <a:r>
              <a:rPr lang="es-ES_tradnl" altLang="de-DE" i="1" smtClean="0">
                <a:cs typeface="Times New Roman" pitchFamily="18" charset="0"/>
              </a:rPr>
              <a:t> </a:t>
            </a:r>
            <a:r>
              <a:rPr lang="es-ES_tradnl" altLang="de-DE" i="1" dirty="0" smtClean="0">
                <a:cs typeface="Times New Roman" pitchFamily="18" charset="0"/>
              </a:rPr>
              <a:t>encuentras especialmente útil o de ayuda? </a:t>
            </a:r>
            <a:endParaRPr lang="es-ES_tradnl" altLang="de-DE" i="1" dirty="0" smtClean="0">
              <a:cs typeface="Times New Roman" pitchFamily="18" charset="0"/>
            </a:endParaRPr>
          </a:p>
          <a:p>
            <a:pPr marL="179388" eaLnBrk="1" hangingPunct="1">
              <a:spcBef>
                <a:spcPts val="1200"/>
              </a:spcBef>
            </a:pPr>
            <a:r>
              <a:rPr lang="es-ES_tradnl" altLang="de-DE" i="1" dirty="0" smtClean="0">
                <a:cs typeface="Times New Roman" pitchFamily="18" charset="0"/>
              </a:rPr>
              <a:t>¿Cuándo y en qué situación específica  de un futuro próximo podrías aplicar lo aprendido? ¿Qué te podría ayudar a (ej. sentirte menos tenso)?</a:t>
            </a:r>
          </a:p>
          <a:p>
            <a:pPr marL="179388" eaLnBrk="1" hangingPunct="1"/>
            <a:endParaRPr lang="de-DE" altLang="de-DE" dirty="0">
              <a:cs typeface="Times New Roman" pitchFamily="18" charset="0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3132138" y="6626335"/>
            <a:ext cx="6011862" cy="27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r" eaLnBrk="1" hangingPunct="1">
              <a:spcBef>
                <a:spcPct val="50000"/>
              </a:spcBef>
              <a:buFont typeface="Wingdings 2" pitchFamily="18" charset="2"/>
              <a:buNone/>
            </a:pPr>
            <a:r>
              <a:rPr lang="es-ES_tradnl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vivir con psicosis y prevención de recaídas	  </a:t>
            </a:r>
            <a:r>
              <a:rPr lang="en-US" altLang="de-DE" sz="1200" b="1" dirty="0" smtClean="0">
                <a:solidFill>
                  <a:srgbClr val="646B86"/>
                </a:solidFill>
                <a:cs typeface="Times New Roman" pitchFamily="18" charset="0"/>
              </a:rPr>
              <a:t>11.26</a:t>
            </a:r>
            <a:endParaRPr lang="en-US" altLang="de-DE" sz="1200" b="1" dirty="0">
              <a:solidFill>
                <a:srgbClr val="646B86"/>
              </a:solidFill>
              <a:cs typeface="Times New Roman" pitchFamily="18" charset="0"/>
            </a:endParaRPr>
          </a:p>
        </p:txBody>
      </p:sp>
      <p:grpSp>
        <p:nvGrpSpPr>
          <p:cNvPr id="9" name="Group 40"/>
          <p:cNvGrpSpPr>
            <a:grpSpLocks/>
          </p:cNvGrpSpPr>
          <p:nvPr/>
        </p:nvGrpSpPr>
        <p:grpSpPr bwMode="auto">
          <a:xfrm>
            <a:off x="72008" y="6167438"/>
            <a:ext cx="2987824" cy="474662"/>
            <a:chOff x="0" y="3957"/>
            <a:chExt cx="1457" cy="299"/>
          </a:xfrm>
        </p:grpSpPr>
        <p:sp>
          <p:nvSpPr>
            <p:cNvPr id="11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de-DE" altLang="de-DE">
                <a:cs typeface="Times New Roman" pitchFamily="18" charset="0"/>
              </a:endParaRPr>
            </a:p>
          </p:txBody>
        </p:sp>
        <p:pic>
          <p:nvPicPr>
            <p:cNvPr id="12" name="Picture 70" descr="Notizen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Text Box 71"/>
            <p:cNvSpPr txBox="1">
              <a:spLocks noChangeArrowheads="1"/>
            </p:cNvSpPr>
            <p:nvPr/>
          </p:nvSpPr>
          <p:spPr bwMode="auto">
            <a:xfrm>
              <a:off x="143" y="4015"/>
              <a:ext cx="1314" cy="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300" dirty="0">
                  <a:cs typeface="Times New Roman" pitchFamily="18" charset="0"/>
                  <a:sym typeface="Wingdings" pitchFamily="2" charset="2"/>
                </a:rPr>
                <a:t>  </a:t>
              </a:r>
              <a:r>
                <a:rPr lang="de-DE" altLang="de-DE" sz="1300" dirty="0">
                  <a:cs typeface="Times New Roman" pitchFamily="18" charset="0"/>
                </a:rPr>
                <a:t> </a:t>
              </a:r>
              <a:r>
                <a:rPr lang="de-DE" altLang="de-DE" sz="1300" i="1" dirty="0" err="1" smtClean="0">
                  <a:cs typeface="Times New Roman" pitchFamily="18" charset="0"/>
                </a:rPr>
                <a:t>hoja</a:t>
              </a:r>
              <a:r>
                <a:rPr lang="de-DE" altLang="de-DE" sz="1300" i="1" dirty="0" smtClean="0">
                  <a:cs typeface="Times New Roman" pitchFamily="18" charset="0"/>
                </a:rPr>
                <a:t> de </a:t>
              </a:r>
              <a:r>
                <a:rPr lang="de-DE" altLang="de-DE" sz="1300" i="1" dirty="0" err="1" smtClean="0">
                  <a:cs typeface="Times New Roman" pitchFamily="18" charset="0"/>
                </a:rPr>
                <a:t>trabajo</a:t>
              </a:r>
              <a:r>
                <a:rPr lang="de-DE" altLang="de-DE" sz="1300" i="1" dirty="0" smtClean="0">
                  <a:cs typeface="Times New Roman" pitchFamily="18" charset="0"/>
                </a:rPr>
                <a:t> </a:t>
              </a:r>
              <a:r>
                <a:rPr lang="de-DE" altLang="de-DE" sz="1300" dirty="0" smtClean="0">
                  <a:cs typeface="Times New Roman" pitchFamily="18" charset="0"/>
                </a:rPr>
                <a:t>11.5</a:t>
              </a:r>
              <a:endParaRPr lang="de-DE" altLang="de-DE" sz="1300" dirty="0"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Standarddesign">
  <a:themeElements>
    <a:clrScheme name="2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Standarddesign">
  <a:themeElements>
    <a:clrScheme name="3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Standarddesign">
  <a:themeElements>
    <a:clrScheme name="4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4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Standarddesign">
  <a:themeElements>
    <a:clrScheme name="1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Standarddesign">
  <a:themeElements>
    <a:clrScheme name="5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5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Standarddesign">
  <a:themeElements>
    <a:clrScheme name="6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6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6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2_Cronus">
  <a:themeElements>
    <a:clrScheme name="2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2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2665</Words>
  <Application>Microsoft Office PowerPoint</Application>
  <PresentationFormat>Bildschirmpräsentation (4:3)</PresentationFormat>
  <Paragraphs>252</Paragraphs>
  <Slides>26</Slides>
  <Notes>16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8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26</vt:i4>
      </vt:variant>
    </vt:vector>
  </HeadingPairs>
  <TitlesOfParts>
    <vt:vector size="44" baseType="lpstr">
      <vt:lpstr>MS PGothic</vt:lpstr>
      <vt:lpstr>MS PGothic</vt:lpstr>
      <vt:lpstr>Arial</vt:lpstr>
      <vt:lpstr>Courier New</vt:lpstr>
      <vt:lpstr>Georgia</vt:lpstr>
      <vt:lpstr>Times New Roman</vt:lpstr>
      <vt:lpstr>Verdana</vt:lpstr>
      <vt:lpstr>Wingdings</vt:lpstr>
      <vt:lpstr>Wingdings 2</vt:lpstr>
      <vt:lpstr>2_Standarddesign</vt:lpstr>
      <vt:lpstr>3_Standarddesign</vt:lpstr>
      <vt:lpstr>4_Standarddesign</vt:lpstr>
      <vt:lpstr>1_Standarddesign</vt:lpstr>
      <vt:lpstr>5_Standarddesign</vt:lpstr>
      <vt:lpstr>6_Standarddesign</vt:lpstr>
      <vt:lpstr>3_Cronus</vt:lpstr>
      <vt:lpstr>2_Cronus</vt:lpstr>
      <vt:lpstr>Acrobat Document</vt:lpstr>
      <vt:lpstr>UNIDAD 11: VIVIR CON PSICOSIS Y PREVENCIÓN DE RECAÍDAS</vt:lpstr>
      <vt:lpstr>¿Es normal tener problemas psicológicos? </vt:lpstr>
      <vt:lpstr>¿Es normal tener problemas psicológicos? </vt:lpstr>
      <vt:lpstr>¿Qué es el estigma y qué es el auto-estigma? </vt:lpstr>
      <vt:lpstr>Psicosis como estigma</vt:lpstr>
      <vt:lpstr>Psicosis como estigma</vt:lpstr>
      <vt:lpstr>Psicosis como estigma</vt:lpstr>
      <vt:lpstr>Estigmatización– ¿Qué hacer?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Prevención de recaídas</vt:lpstr>
      <vt:lpstr>Escala de estrés</vt:lpstr>
      <vt:lpstr>Reducir estrés</vt:lpstr>
      <vt:lpstr>PowerPoint-Präsentation</vt:lpstr>
      <vt:lpstr>Plan de emergencia  ¿Qué hago cuando detecto señales tempranas de alarma de psicosis?</vt:lpstr>
      <vt:lpstr>Aplicaciones a la vida diaria – afrontando los estereotipos</vt:lpstr>
      <vt:lpstr>PowerPoint-Präsentation</vt:lpstr>
      <vt:lpstr>PowerPoint-Präsentation</vt:lpstr>
    </vt:vector>
  </TitlesOfParts>
  <Company>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Hiwis</cp:lastModifiedBy>
  <cp:revision>960</cp:revision>
  <dcterms:created xsi:type="dcterms:W3CDTF">2010-08-11T09:59:54Z</dcterms:created>
  <dcterms:modified xsi:type="dcterms:W3CDTF">2017-11-14T13:58:05Z</dcterms:modified>
</cp:coreProperties>
</file>