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310" r:id="rId1"/>
    <p:sldMasterId id="2147484328" r:id="rId2"/>
    <p:sldMasterId id="2147484341" r:id="rId3"/>
    <p:sldMasterId id="2147484354" r:id="rId4"/>
  </p:sldMasterIdLst>
  <p:notesMasterIdLst>
    <p:notesMasterId r:id="rId83"/>
  </p:notesMasterIdLst>
  <p:handoutMasterIdLst>
    <p:handoutMasterId r:id="rId84"/>
  </p:handoutMasterIdLst>
  <p:sldIdLst>
    <p:sldId id="431" r:id="rId5"/>
    <p:sldId id="511" r:id="rId6"/>
    <p:sldId id="527" r:id="rId7"/>
    <p:sldId id="454" r:id="rId8"/>
    <p:sldId id="453" r:id="rId9"/>
    <p:sldId id="413" r:id="rId10"/>
    <p:sldId id="498" r:id="rId11"/>
    <p:sldId id="499" r:id="rId12"/>
    <p:sldId id="500" r:id="rId13"/>
    <p:sldId id="434" r:id="rId14"/>
    <p:sldId id="435" r:id="rId15"/>
    <p:sldId id="436" r:id="rId16"/>
    <p:sldId id="376" r:id="rId17"/>
    <p:sldId id="424" r:id="rId18"/>
    <p:sldId id="444" r:id="rId19"/>
    <p:sldId id="445" r:id="rId20"/>
    <p:sldId id="496" r:id="rId21"/>
    <p:sldId id="406" r:id="rId22"/>
    <p:sldId id="447" r:id="rId23"/>
    <p:sldId id="446" r:id="rId24"/>
    <p:sldId id="461" r:id="rId25"/>
    <p:sldId id="419" r:id="rId26"/>
    <p:sldId id="309" r:id="rId27"/>
    <p:sldId id="427" r:id="rId28"/>
    <p:sldId id="506" r:id="rId29"/>
    <p:sldId id="259" r:id="rId30"/>
    <p:sldId id="448" r:id="rId31"/>
    <p:sldId id="512" r:id="rId32"/>
    <p:sldId id="510" r:id="rId33"/>
    <p:sldId id="314" r:id="rId34"/>
    <p:sldId id="449" r:id="rId35"/>
    <p:sldId id="392" r:id="rId36"/>
    <p:sldId id="451" r:id="rId37"/>
    <p:sldId id="505" r:id="rId38"/>
    <p:sldId id="497" r:id="rId39"/>
    <p:sldId id="433" r:id="rId40"/>
    <p:sldId id="437" r:id="rId41"/>
    <p:sldId id="438" r:id="rId42"/>
    <p:sldId id="513" r:id="rId43"/>
    <p:sldId id="514" r:id="rId44"/>
    <p:sldId id="515" r:id="rId45"/>
    <p:sldId id="440" r:id="rId46"/>
    <p:sldId id="441" r:id="rId47"/>
    <p:sldId id="442" r:id="rId48"/>
    <p:sldId id="443" r:id="rId49"/>
    <p:sldId id="489" r:id="rId50"/>
    <p:sldId id="492" r:id="rId51"/>
    <p:sldId id="491" r:id="rId52"/>
    <p:sldId id="493" r:id="rId53"/>
    <p:sldId id="494" r:id="rId54"/>
    <p:sldId id="495" r:id="rId55"/>
    <p:sldId id="516" r:id="rId56"/>
    <p:sldId id="517" r:id="rId57"/>
    <p:sldId id="520" r:id="rId58"/>
    <p:sldId id="507" r:id="rId59"/>
    <p:sldId id="521" r:id="rId60"/>
    <p:sldId id="508" r:id="rId61"/>
    <p:sldId id="423" r:id="rId62"/>
    <p:sldId id="509" r:id="rId63"/>
    <p:sldId id="293" r:id="rId64"/>
    <p:sldId id="452" r:id="rId65"/>
    <p:sldId id="307" r:id="rId66"/>
    <p:sldId id="522" r:id="rId67"/>
    <p:sldId id="412" r:id="rId68"/>
    <p:sldId id="523" r:id="rId69"/>
    <p:sldId id="524" r:id="rId70"/>
    <p:sldId id="525" r:id="rId71"/>
    <p:sldId id="455" r:id="rId72"/>
    <p:sldId id="456" r:id="rId73"/>
    <p:sldId id="457" r:id="rId74"/>
    <p:sldId id="405" r:id="rId75"/>
    <p:sldId id="458" r:id="rId76"/>
    <p:sldId id="306" r:id="rId77"/>
    <p:sldId id="459" r:id="rId78"/>
    <p:sldId id="526" r:id="rId79"/>
    <p:sldId id="408" r:id="rId80"/>
    <p:sldId id="304" r:id="rId81"/>
    <p:sldId id="300" r:id="rId8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935">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E3EFF8"/>
    <a:srgbClr val="3333CC"/>
    <a:srgbClr val="66FF33"/>
    <a:srgbClr val="FFFF00"/>
    <a:srgbClr val="FF0000"/>
    <a:srgbClr val="ADC0CB"/>
    <a:srgbClr val="FFCC99"/>
    <a:srgbClr val="006699"/>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68" autoAdjust="0"/>
    <p:restoredTop sz="81905" autoAdjust="0"/>
  </p:normalViewPr>
  <p:slideViewPr>
    <p:cSldViewPr>
      <p:cViewPr varScale="1">
        <p:scale>
          <a:sx n="52" d="100"/>
          <a:sy n="52" d="100"/>
        </p:scale>
        <p:origin x="1120" y="60"/>
      </p:cViewPr>
      <p:guideLst>
        <p:guide orient="horz" pos="935"/>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handoutMaster" Target="handoutMasters/handoutMaster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23156039-4026-4475-99FE-F6848649D86E}" type="slidenum">
              <a:rPr lang="en-US"/>
              <a:pPr>
                <a:defRPr/>
              </a:pPr>
              <a:t>‹Nr.›</a:t>
            </a:fld>
            <a:endParaRPr lang="en-US"/>
          </a:p>
        </p:txBody>
      </p:sp>
    </p:spTree>
    <p:extLst>
      <p:ext uri="{BB962C8B-B14F-4D97-AF65-F5344CB8AC3E}">
        <p14:creationId xmlns:p14="http://schemas.microsoft.com/office/powerpoint/2010/main" val="3561121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0EAC8D03-A287-448F-87EA-CBAEFC01BE2E}" type="slidenum">
              <a:rPr lang="en-US"/>
              <a:pPr>
                <a:defRPr/>
              </a:pPr>
              <a:t>‹Nr.›</a:t>
            </a:fld>
            <a:endParaRPr lang="en-US"/>
          </a:p>
        </p:txBody>
      </p:sp>
    </p:spTree>
    <p:extLst>
      <p:ext uri="{BB962C8B-B14F-4D97-AF65-F5344CB8AC3E}">
        <p14:creationId xmlns:p14="http://schemas.microsoft.com/office/powerpoint/2010/main" val="3694731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6DB4A3-2A0E-4B9E-B77C-EB05223623A7}" type="slidenum">
              <a:rPr lang="en-US" altLang="de-DE" sz="1300" smtClean="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4556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610303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6DB4A3-2A0E-4B9E-B77C-EB05223623A7}" type="slidenum">
              <a:rPr lang="en-US" altLang="de-DE" sz="1300" smtClean="0"/>
              <a:pPr>
                <a:spcBef>
                  <a:spcPct val="0"/>
                </a:spcBef>
              </a:pPr>
              <a:t>3</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4556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492904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31252A-EDFC-483C-ADA9-47A96097CE4E}" type="slidenum">
              <a:rPr lang="en-US" altLang="de-DE" sz="1300" smtClean="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4618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656128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87B9FB6-7125-409C-BEA8-42303946FBF7}" type="slidenum">
              <a:rPr lang="en-US" altLang="de-DE" sz="1300" smtClean="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459779" name="Rectangle 3"/>
          <p:cNvSpPr>
            <a:spLocks noGrp="1" noChangeArrowheads="1"/>
          </p:cNvSpPr>
          <p:nvPr>
            <p:ph type="body" idx="1"/>
          </p:nvPr>
        </p:nvSpPr>
        <p:spPr/>
        <p:txBody>
          <a:bodyPr/>
          <a:lstStyle/>
          <a:p>
            <a:pPr eaLnBrk="1" hangingPunct="1">
              <a:defRPr/>
            </a:pPr>
            <a:endParaRPr lang="en-US" altLang="de-DE" dirty="0">
              <a:latin typeface="Arial" panose="020B0604020202020204" pitchFamily="34" charset="0"/>
            </a:endParaRPr>
          </a:p>
        </p:txBody>
      </p:sp>
    </p:spTree>
    <p:extLst>
      <p:ext uri="{BB962C8B-B14F-4D97-AF65-F5344CB8AC3E}">
        <p14:creationId xmlns:p14="http://schemas.microsoft.com/office/powerpoint/2010/main" val="892679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8DFEB8-2E03-4914-B446-F7FDCC00EBBC}" type="slidenum">
              <a:rPr lang="en-US" altLang="de-DE" sz="1300" smtClean="0"/>
              <a:pPr>
                <a:spcBef>
                  <a:spcPct val="0"/>
                </a:spcBef>
              </a:pPr>
              <a:t>6</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0454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774901-8E31-4ED0-8DE9-DBF66695ECFC}" type="slidenum">
              <a:rPr lang="en-US" altLang="de-DE" sz="1300" smtClean="0"/>
              <a:pPr>
                <a:spcBef>
                  <a:spcPct val="0"/>
                </a:spcBef>
              </a:pPr>
              <a:t>13</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757841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2F66C0-66B3-4923-9D9A-5FCDDC0B979F}" type="slidenum">
              <a:rPr lang="en-US" altLang="de-DE" sz="1300" smtClean="0"/>
              <a:pPr>
                <a:spcBef>
                  <a:spcPct val="0"/>
                </a:spcBef>
              </a:pPr>
              <a:t>14</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6070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2F66C0-66B3-4923-9D9A-5FCDDC0B979F}" type="slidenum">
              <a:rPr lang="en-US" altLang="de-DE" sz="1300" smtClean="0"/>
              <a:pPr>
                <a:spcBef>
                  <a:spcPct val="0"/>
                </a:spcBef>
              </a:pPr>
              <a:t>15</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6070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F84207-64F9-4075-A838-B9F1959E97A4}" type="slidenum">
              <a:rPr lang="en-US" altLang="de-DE" sz="1300" smtClean="0">
                <a:solidFill>
                  <a:prstClr val="black"/>
                </a:solidFill>
              </a:rPr>
              <a:pPr>
                <a:spcBef>
                  <a:spcPct val="0"/>
                </a:spcBef>
              </a:pPr>
              <a:t>16</a:t>
            </a:fld>
            <a:endParaRPr lang="en-US" altLang="de-DE" sz="1300">
              <a:solidFill>
                <a:prstClr val="black"/>
              </a:solidFill>
            </a:endParaRPr>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7925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12747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17</a:t>
            </a:fld>
            <a:endParaRPr lang="en-US" altLang="en-US"/>
          </a:p>
        </p:txBody>
      </p:sp>
    </p:spTree>
    <p:extLst>
      <p:ext uri="{BB962C8B-B14F-4D97-AF65-F5344CB8AC3E}">
        <p14:creationId xmlns:p14="http://schemas.microsoft.com/office/powerpoint/2010/main" val="2271231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19A4CB-24BD-4F35-9612-407CDF0B7520}" type="slidenum">
              <a:rPr lang="en-US" altLang="de-DE" sz="1300" smtClean="0"/>
              <a:pPr>
                <a:spcBef>
                  <a:spcPct val="0"/>
                </a:spcBef>
              </a:pPr>
              <a:t>18</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858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19A4CB-24BD-4F35-9612-407CDF0B7520}" type="slidenum">
              <a:rPr lang="en-US" altLang="de-DE" sz="1300" smtClean="0"/>
              <a:pPr>
                <a:spcBef>
                  <a:spcPct val="0"/>
                </a:spcBef>
              </a:pPr>
              <a:t>19</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858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19A4CB-24BD-4F35-9612-407CDF0B7520}" type="slidenum">
              <a:rPr lang="en-US" altLang="de-DE" sz="1300" smtClean="0"/>
              <a:pPr>
                <a:spcBef>
                  <a:spcPct val="0"/>
                </a:spcBef>
              </a:pPr>
              <a:t>20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858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580772-B328-46EE-A460-729DCC8D40A2}" type="slidenum">
              <a:rPr lang="en-US" altLang="de-DE" sz="1300" smtClean="0"/>
              <a:pPr>
                <a:spcBef>
                  <a:spcPct val="0"/>
                </a:spcBef>
              </a:pPr>
              <a:t>21</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47821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57495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6CE84C0-A523-49F6-ADB0-F560749332A6}" type="slidenum">
              <a:rPr lang="en-US" altLang="de-DE" sz="1300" smtClean="0"/>
              <a:pPr>
                <a:spcBef>
                  <a:spcPct val="0"/>
                </a:spcBef>
              </a:pPr>
              <a:t>22</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300035" name="Rectangle 3"/>
          <p:cNvSpPr>
            <a:spLocks noGrp="1" noChangeArrowheads="1"/>
          </p:cNvSpPr>
          <p:nvPr>
            <p:ph type="body" idx="1"/>
          </p:nvPr>
        </p:nvSpPr>
        <p:spPr/>
        <p:txBody>
          <a:bodyPr/>
          <a:lstStyle/>
          <a:p>
            <a:pPr eaLnBrk="1" hangingPunct="1">
              <a:defRPr/>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9942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F85F9D-C718-450F-A8CB-C15232BBDE5A}" type="slidenum">
              <a:rPr lang="en-US" altLang="de-DE" sz="1300" smtClean="0"/>
              <a:pPr>
                <a:spcBef>
                  <a:spcPct val="0"/>
                </a:spcBef>
              </a:pPr>
              <a:t>23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000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7672DAC-4502-4D61-9A8D-C98C6EA58188}" type="slidenum">
              <a:rPr lang="en-US" altLang="de-DE" sz="1300" smtClean="0"/>
              <a:pPr>
                <a:spcBef>
                  <a:spcPct val="0"/>
                </a:spcBef>
              </a:pPr>
              <a:t>24</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020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771249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7672DAC-4502-4D61-9A8D-C98C6EA58188}" type="slidenum">
              <a:rPr lang="en-US" altLang="de-DE" sz="1300" smtClean="0"/>
              <a:pPr>
                <a:spcBef>
                  <a:spcPct val="0"/>
                </a:spcBef>
              </a:pPr>
              <a:t>25</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0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712491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294754-0038-4D1D-A12F-34EC274A177C}" type="slidenum">
              <a:rPr lang="en-US" altLang="de-DE" sz="1300" smtClean="0"/>
              <a:pPr>
                <a:spcBef>
                  <a:spcPct val="0"/>
                </a:spcBef>
              </a:pPr>
              <a:t>26</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944401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27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226981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2C96F96-9CCF-40BA-8460-80BFF35E1960}" type="slidenum">
              <a:rPr lang="en-US" altLang="de-DE" sz="1300" smtClean="0"/>
              <a:pPr>
                <a:spcBef>
                  <a:spcPct val="0"/>
                </a:spcBef>
              </a:pPr>
              <a:t>28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2153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78599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2C96F96-9CCF-40BA-8460-80BFF35E1960}" type="slidenum">
              <a:rPr lang="en-US" altLang="de-DE" sz="1300" smtClean="0"/>
              <a:pPr>
                <a:spcBef>
                  <a:spcPct val="0"/>
                </a:spcBef>
              </a:pPr>
              <a:t>29</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2153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785998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978D15-6392-45B6-A4B5-94B15F9CACD6}" type="slidenum">
              <a:rPr lang="en-US" altLang="de-DE" sz="1300" smtClean="0"/>
              <a:pPr>
                <a:spcBef>
                  <a:spcPct val="0"/>
                </a:spcBef>
              </a:pPr>
              <a:t>30</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4000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978D15-6392-45B6-A4B5-94B15F9CACD6}" type="slidenum">
              <a:rPr lang="en-US" altLang="de-DE" sz="1300" smtClean="0"/>
              <a:pPr>
                <a:spcBef>
                  <a:spcPct val="0"/>
                </a:spcBef>
              </a:pPr>
              <a:t>31</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400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345B56-9866-4109-B37A-40509997C937}" type="slidenum">
              <a:rPr lang="en-US" altLang="de-DE" sz="1300" smtClean="0"/>
              <a:pPr>
                <a:spcBef>
                  <a:spcPct val="0"/>
                </a:spcBef>
              </a:pPr>
              <a:t>32</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8374260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33</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34</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F77BBA2-6FC7-4842-929B-42251C6A3C35}" type="slidenum">
              <a:rPr lang="en-US" altLang="en-US" smtClean="0"/>
              <a:pPr>
                <a:defRPr/>
              </a:pPr>
              <a:t>35</a:t>
            </a:fld>
            <a:endParaRPr lang="en-US" altLang="en-US"/>
          </a:p>
        </p:txBody>
      </p:sp>
    </p:spTree>
    <p:extLst>
      <p:ext uri="{BB962C8B-B14F-4D97-AF65-F5344CB8AC3E}">
        <p14:creationId xmlns:p14="http://schemas.microsoft.com/office/powerpoint/2010/main" val="1838299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36</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37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38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39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40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41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42</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43</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44</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solidFill>
                  <a:prstClr val="black"/>
                </a:solidFill>
              </a:rPr>
              <a:pPr>
                <a:spcBef>
                  <a:spcPct val="0"/>
                </a:spcBef>
              </a:pPr>
              <a:t>45</a:t>
            </a:fld>
            <a:endParaRPr lang="en-US" altLang="de-DE" sz="1300">
              <a:solidFill>
                <a:prstClr val="black"/>
              </a:solidFill>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46</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47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48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49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50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51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52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32DAFD-1BCA-44F1-845D-DC350E223684}" type="slidenum">
              <a:rPr lang="en-US" altLang="de-DE" sz="1300" smtClean="0"/>
              <a:pPr>
                <a:spcBef>
                  <a:spcPct val="0"/>
                </a:spcBef>
              </a:pPr>
              <a:t>53</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3256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927869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17842AD-8F77-4705-91E5-A2565848DDC5}" type="slidenum">
              <a:rPr lang="en-US" altLang="de-DE" sz="1300" smtClean="0"/>
              <a:pPr>
                <a:spcBef>
                  <a:spcPct val="0"/>
                </a:spcBef>
              </a:pPr>
              <a:t>54</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329731" name="Rectangle 3"/>
          <p:cNvSpPr>
            <a:spLocks noGrp="1" noChangeArrowheads="1"/>
          </p:cNvSpPr>
          <p:nvPr>
            <p:ph type="body" idx="1"/>
          </p:nvPr>
        </p:nvSpPr>
        <p:spPr/>
        <p:txBody>
          <a:bodyPr/>
          <a:lstStyle/>
          <a:p>
            <a:pPr eaLnBrk="1" hangingPunct="1">
              <a:defRPr/>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689687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17842AD-8F77-4705-91E5-A2565848DDC5}" type="slidenum">
              <a:rPr lang="en-US" altLang="de-DE" sz="1300" smtClean="0"/>
              <a:pPr>
                <a:spcBef>
                  <a:spcPct val="0"/>
                </a:spcBef>
              </a:pPr>
              <a:t>55</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329731" name="Rectangle 3"/>
          <p:cNvSpPr>
            <a:spLocks noGrp="1" noChangeArrowheads="1"/>
          </p:cNvSpPr>
          <p:nvPr>
            <p:ph type="body" idx="1"/>
          </p:nvPr>
        </p:nvSpPr>
        <p:spPr/>
        <p:txBody>
          <a:bodyPr/>
          <a:lstStyle/>
          <a:p>
            <a:pPr eaLnBrk="1" hangingPunct="1">
              <a:defRPr/>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689687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5850BB-05B7-49E6-93F8-835DD63A9D95}" type="slidenum">
              <a:rPr lang="en-US" altLang="de-DE" sz="1300" smtClean="0"/>
              <a:pPr>
                <a:spcBef>
                  <a:spcPct val="0"/>
                </a:spcBef>
              </a:pPr>
              <a:t>56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3317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4974460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5850BB-05B7-49E6-93F8-835DD63A9D95}" type="slidenum">
              <a:rPr lang="en-US" altLang="de-DE" sz="1300" smtClean="0"/>
              <a:pPr>
                <a:spcBef>
                  <a:spcPct val="0"/>
                </a:spcBef>
              </a:pPr>
              <a:t>57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3317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4974460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220ED-D11C-49E0-957C-FA5E826D0091}" type="slidenum">
              <a:rPr lang="en-US" altLang="de-DE" sz="1300" smtClean="0"/>
              <a:pPr>
                <a:spcBef>
                  <a:spcPct val="0"/>
                </a:spcBef>
              </a:pPr>
              <a:t>58</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06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330413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220ED-D11C-49E0-957C-FA5E826D0091}" type="slidenum">
              <a:rPr lang="en-US" altLang="de-DE" sz="1300" smtClean="0"/>
              <a:pPr>
                <a:spcBef>
                  <a:spcPct val="0"/>
                </a:spcBef>
              </a:pPr>
              <a:t>59</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06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330413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0D5B60-C374-48E5-BF62-F6585AFD7072}" type="slidenum">
              <a:rPr lang="en-US" altLang="de-DE" sz="1300" smtClean="0"/>
              <a:pPr>
                <a:spcBef>
                  <a:spcPct val="0"/>
                </a:spcBef>
              </a:pPr>
              <a:t>60</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77456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0D5B60-C374-48E5-BF62-F6585AFD7072}" type="slidenum">
              <a:rPr lang="en-US" altLang="de-DE" sz="1300" smtClean="0"/>
              <a:pPr>
                <a:spcBef>
                  <a:spcPct val="0"/>
                </a:spcBef>
              </a:pPr>
              <a:t>61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77456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8FE293-C748-45B7-8FD1-1410DF12B2C6}" type="slidenum">
              <a:rPr lang="en-US" altLang="de-DE" sz="1300" smtClean="0"/>
              <a:pPr>
                <a:spcBef>
                  <a:spcPct val="0"/>
                </a:spcBef>
              </a:pPr>
              <a:t>62</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0000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F85F9D-C718-450F-A8CB-C15232BBDE5A}" type="slidenum">
              <a:rPr lang="en-US" altLang="de-DE" sz="1300" smtClean="0"/>
              <a:pPr>
                <a:spcBef>
                  <a:spcPct val="0"/>
                </a:spcBef>
              </a:pPr>
              <a:t>63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0004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8649C4-6629-4B66-B022-F158A27DE45F}" type="slidenum">
              <a:rPr lang="en-US" altLang="de-DE" sz="1300" smtClean="0"/>
              <a:pPr>
                <a:spcBef>
                  <a:spcPct val="0"/>
                </a:spcBef>
              </a:pPr>
              <a:t>64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34732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8649C4-6629-4B66-B022-F158A27DE45F}" type="slidenum">
              <a:rPr lang="en-US" altLang="de-DE" sz="1300" smtClean="0"/>
              <a:pPr>
                <a:spcBef>
                  <a:spcPct val="0"/>
                </a:spcBef>
              </a:pPr>
              <a:t>65</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34732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8649C4-6629-4B66-B022-F158A27DE45F}" type="slidenum">
              <a:rPr lang="en-US" altLang="de-DE" sz="1300" smtClean="0"/>
              <a:pPr>
                <a:spcBef>
                  <a:spcPct val="0"/>
                </a:spcBef>
              </a:pPr>
              <a:t>66</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347324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294754-0038-4D1D-A12F-34EC274A177C}" type="slidenum">
              <a:rPr lang="en-US" altLang="de-DE" sz="1300" smtClean="0"/>
              <a:pPr>
                <a:spcBef>
                  <a:spcPct val="0"/>
                </a:spcBef>
              </a:pPr>
              <a:t>67</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944401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294754-0038-4D1D-A12F-34EC274A177C}" type="slidenum">
              <a:rPr lang="en-US" altLang="de-DE" sz="1300" smtClean="0"/>
              <a:pPr>
                <a:spcBef>
                  <a:spcPct val="0"/>
                </a:spcBef>
              </a:pPr>
              <a:t>68</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944401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294754-0038-4D1D-A12F-34EC274A177C}" type="slidenum">
              <a:rPr lang="en-US" altLang="de-DE" sz="1300" smtClean="0"/>
              <a:pPr>
                <a:spcBef>
                  <a:spcPct val="0"/>
                </a:spcBef>
              </a:pPr>
              <a:t>69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944401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294754-0038-4D1D-A12F-34EC274A177C}" type="slidenum">
              <a:rPr lang="en-US" altLang="de-DE" sz="1300" smtClean="0"/>
              <a:pPr>
                <a:spcBef>
                  <a:spcPct val="0"/>
                </a:spcBef>
              </a:pPr>
              <a:t>70</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944401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C5405F-A77E-451F-B70B-067DED6042F5}" type="slidenum">
              <a:rPr lang="en-US" altLang="de-DE" sz="1300" smtClean="0"/>
              <a:pPr>
                <a:spcBef>
                  <a:spcPct val="0"/>
                </a:spcBef>
              </a:pPr>
              <a:t>71</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21083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C5405F-A77E-451F-B70B-067DED6042F5}" type="slidenum">
              <a:rPr lang="en-US" altLang="de-DE" sz="1300" smtClean="0"/>
              <a:pPr>
                <a:spcBef>
                  <a:spcPct val="0"/>
                </a:spcBef>
              </a:pPr>
              <a:t>72</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21083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19B23D-F3FA-48C6-BEC3-10990EC1261E}" type="slidenum">
              <a:rPr lang="en-US" altLang="de-DE" sz="1300" smtClean="0"/>
              <a:pPr>
                <a:spcBef>
                  <a:spcPct val="0"/>
                </a:spcBef>
              </a:pPr>
              <a:t>73</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6138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19B23D-F3FA-48C6-BEC3-10990EC1261E}" type="slidenum">
              <a:rPr lang="en-US" altLang="de-DE" sz="1300" smtClean="0"/>
              <a:pPr>
                <a:spcBef>
                  <a:spcPct val="0"/>
                </a:spcBef>
              </a:pPr>
              <a:t>74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86138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75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21F7B9-BE82-46DA-9102-2E881596B011}" type="slidenum">
              <a:rPr lang="en-US" altLang="de-DE" sz="1300" smtClean="0"/>
              <a:pPr>
                <a:spcBef>
                  <a:spcPct val="0"/>
                </a:spcBef>
              </a:pPr>
              <a:t>76</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03776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338F95-BA6C-457C-8B22-2BD7A26C0F5A}" type="slidenum">
              <a:rPr lang="en-US" altLang="de-DE" sz="1300" smtClean="0"/>
              <a:pPr>
                <a:spcBef>
                  <a:spcPct val="0"/>
                </a:spcBef>
              </a:pPr>
              <a:t>77</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1302038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73BAD8-6B68-4997-B384-6CEC45DE0176}" type="slidenum">
              <a:rPr lang="en-US" altLang="de-DE" sz="1300" smtClean="0"/>
              <a:pPr>
                <a:spcBef>
                  <a:spcPct val="0"/>
                </a:spcBef>
              </a:pPr>
              <a:t>78</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906808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6: Einfühlung II</a:t>
            </a:r>
          </a:p>
        </p:txBody>
      </p:sp>
      <p:sp>
        <p:nvSpPr>
          <p:cNvPr id="4" name="Slide Number Placeholder 3"/>
          <p:cNvSpPr>
            <a:spLocks noGrp="1"/>
          </p:cNvSpPr>
          <p:nvPr>
            <p:ph type="sldNum" sz="quarter" idx="12"/>
          </p:nvPr>
        </p:nvSpPr>
        <p:spPr bwMode="gray"/>
        <p:txBody>
          <a:bodyPr/>
          <a:lstStyle/>
          <a:p>
            <a:pPr>
              <a:defRPr/>
            </a:pPr>
            <a:fld id="{356F55EC-08DB-4BBE-A905-7FCCE870BE4A}"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MV-MKT – 6: Einfühlung II</a:t>
            </a:r>
          </a:p>
        </p:txBody>
      </p:sp>
      <p:sp>
        <p:nvSpPr>
          <p:cNvPr id="6" name="Slide Number Placeholder 5"/>
          <p:cNvSpPr>
            <a:spLocks noGrp="1"/>
          </p:cNvSpPr>
          <p:nvPr>
            <p:ph type="sldNum" sz="quarter" idx="12"/>
          </p:nvPr>
        </p:nvSpPr>
        <p:spPr bwMode="gray"/>
        <p:txBody>
          <a:bodyPr>
            <a:noAutofit/>
          </a:bodyPr>
          <a:lstStyle/>
          <a:p>
            <a:pPr>
              <a:defRPr/>
            </a:pPr>
            <a:fld id="{34AADE35-73BF-4B48-B980-9F1D728A285B}"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6: Einfühlung II</a:t>
            </a:r>
          </a:p>
        </p:txBody>
      </p:sp>
      <p:sp>
        <p:nvSpPr>
          <p:cNvPr id="7" name="Slide Number Placeholder 6"/>
          <p:cNvSpPr>
            <a:spLocks noGrp="1"/>
          </p:cNvSpPr>
          <p:nvPr>
            <p:ph type="sldNum" sz="quarter" idx="12"/>
          </p:nvPr>
        </p:nvSpPr>
        <p:spPr bwMode="gray"/>
        <p:txBody>
          <a:bodyPr/>
          <a:lstStyle/>
          <a:p>
            <a:pPr>
              <a:defRPr/>
            </a:pPr>
            <a:fld id="{8C7E37B4-B89C-4E51-8EF9-B1BC28B3E591}"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MV-MKT – 6: Einfühlung II</a:t>
            </a:r>
          </a:p>
        </p:txBody>
      </p:sp>
      <p:sp>
        <p:nvSpPr>
          <p:cNvPr id="7" name="Slide Number Placeholder 6"/>
          <p:cNvSpPr>
            <a:spLocks noGrp="1"/>
          </p:cNvSpPr>
          <p:nvPr>
            <p:ph type="sldNum" sz="quarter" idx="12"/>
          </p:nvPr>
        </p:nvSpPr>
        <p:spPr bwMode="gray"/>
        <p:txBody>
          <a:bodyPr/>
          <a:lstStyle/>
          <a:p>
            <a:pPr>
              <a:defRPr/>
            </a:pPr>
            <a:fld id="{356F55EC-08DB-4BBE-A905-7FCCE870BE4A}"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MV-MKT – 6: Einfühlung II</a:t>
            </a:r>
          </a:p>
        </p:txBody>
      </p:sp>
      <p:sp>
        <p:nvSpPr>
          <p:cNvPr id="7" name="Slide Number Placeholder 6"/>
          <p:cNvSpPr>
            <a:spLocks noGrp="1"/>
          </p:cNvSpPr>
          <p:nvPr>
            <p:ph type="sldNum" sz="quarter" idx="12"/>
          </p:nvPr>
        </p:nvSpPr>
        <p:spPr bwMode="gray"/>
        <p:txBody>
          <a:bodyPr/>
          <a:lstStyle/>
          <a:p>
            <a:pPr>
              <a:defRPr/>
            </a:pPr>
            <a:fld id="{356F55EC-08DB-4BBE-A905-7FCCE870BE4A}"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MV-MKT – 6: Einfühlung II</a:t>
            </a:r>
          </a:p>
        </p:txBody>
      </p:sp>
      <p:sp>
        <p:nvSpPr>
          <p:cNvPr id="5" name="Slide Number Placeholder 4"/>
          <p:cNvSpPr>
            <a:spLocks noGrp="1"/>
          </p:cNvSpPr>
          <p:nvPr>
            <p:ph type="sldNum" sz="quarter" idx="12"/>
          </p:nvPr>
        </p:nvSpPr>
        <p:spPr bwMode="gray"/>
        <p:txBody>
          <a:bodyPr/>
          <a:lstStyle/>
          <a:p>
            <a:pPr>
              <a:defRPr/>
            </a:pPr>
            <a:fld id="{512AAC3F-3BD8-4578-866E-1D18C4668C44}"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MV-MKT – 6: Einfühlung II</a:t>
            </a:r>
          </a:p>
        </p:txBody>
      </p:sp>
      <p:sp>
        <p:nvSpPr>
          <p:cNvPr id="4" name="Slide Number Placeholder 3"/>
          <p:cNvSpPr>
            <a:spLocks noGrp="1"/>
          </p:cNvSpPr>
          <p:nvPr>
            <p:ph type="sldNum" sz="quarter" idx="12"/>
          </p:nvPr>
        </p:nvSpPr>
        <p:spPr bwMode="gray"/>
        <p:txBody>
          <a:bodyPr/>
          <a:lstStyle/>
          <a:p>
            <a:pPr>
              <a:defRPr/>
            </a:pPr>
            <a:fld id="{9FDC2F42-B6C0-4AE4-8CF9-E444C693FBD6}"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805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391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4138810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6: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57605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6: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362483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2636307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6: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81460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6: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2396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6: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067809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6: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10639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6: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99038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310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6: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6: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6: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6: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6: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6: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6: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77609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15065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1"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FontTx/>
              <a:buNone/>
            </a:pPr>
            <a:r>
              <a:rPr lang="de-DE" altLang="de-DE" sz="1000" b="1"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059240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6: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0925535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MV-MKT – 6: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2583950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spTree>
    <p:extLst>
      <p:ext uri="{BB962C8B-B14F-4D97-AF65-F5344CB8AC3E}">
        <p14:creationId xmlns:p14="http://schemas.microsoft.com/office/powerpoint/2010/main" val="35960612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6: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4819339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MV-MKT – 6: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81548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MV-MKT – 6: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1518282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MV-MKT – 6: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139840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MV-MKT – 6: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018160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1"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114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MV-MKT – 6: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356F55EC-08DB-4BBE-A905-7FCCE870BE4A}"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311" r:id="rId1"/>
    <p:sldLayoutId id="2147484312" r:id="rId2"/>
    <p:sldLayoutId id="2147484313" r:id="rId3"/>
    <p:sldLayoutId id="2147484314" r:id="rId4"/>
    <p:sldLayoutId id="2147484315" r:id="rId5"/>
    <p:sldLayoutId id="2147484316" r:id="rId6"/>
    <p:sldLayoutId id="2147484317" r:id="rId7"/>
    <p:sldLayoutId id="2147484318" r:id="rId8"/>
    <p:sldLayoutId id="2147484319" r:id="rId9"/>
    <p:sldLayoutId id="2147484320" r:id="rId10"/>
    <p:sldLayoutId id="2147484321" r:id="rId11"/>
    <p:sldLayoutId id="214748432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MV-MKT – 6: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466838490"/>
      </p:ext>
    </p:extLst>
  </p:cSld>
  <p:clrMap bg1="lt1" tx1="dk1" bg2="lt2" tx2="dk2" accent1="accent1" accent2="accent2" accent3="accent3" accent4="accent4" accent5="accent5" accent6="accent6" hlink="hlink" folHlink="folHlink"/>
  <p:sldLayoutIdLst>
    <p:sldLayoutId id="2147484329" r:id="rId1"/>
    <p:sldLayoutId id="2147484330" r:id="rId2"/>
    <p:sldLayoutId id="2147484331" r:id="rId3"/>
    <p:sldLayoutId id="2147484332" r:id="rId4"/>
    <p:sldLayoutId id="2147484333" r:id="rId5"/>
    <p:sldLayoutId id="2147484334" r:id="rId6"/>
    <p:sldLayoutId id="2147484335" r:id="rId7"/>
    <p:sldLayoutId id="2147484336" r:id="rId8"/>
    <p:sldLayoutId id="2147484337" r:id="rId9"/>
    <p:sldLayoutId id="2147484338" r:id="rId10"/>
    <p:sldLayoutId id="2147484339" r:id="rId11"/>
    <p:sldLayoutId id="214748434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MV-MKT – 6: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342" r:id="rId1"/>
    <p:sldLayoutId id="2147484343" r:id="rId2"/>
    <p:sldLayoutId id="2147484344" r:id="rId3"/>
    <p:sldLayoutId id="2147484345" r:id="rId4"/>
    <p:sldLayoutId id="2147484346" r:id="rId5"/>
    <p:sldLayoutId id="2147484347" r:id="rId6"/>
    <p:sldLayoutId id="2147484348" r:id="rId7"/>
    <p:sldLayoutId id="2147484349" r:id="rId8"/>
    <p:sldLayoutId id="2147484350" r:id="rId9"/>
    <p:sldLayoutId id="2147484351" r:id="rId10"/>
    <p:sldLayoutId id="2147484352" r:id="rId11"/>
    <p:sldLayoutId id="214748435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1">
                <a:solidFill>
                  <a:srgbClr val="333333"/>
                </a:solidFill>
                <a:ea typeface="ＭＳ Ｐゴシック" panose="020B0600070205080204" pitchFamily="34" charset="-128"/>
              </a:rPr>
              <a:t>MV-MKT – 6: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1" smtClean="0">
                <a:solidFill>
                  <a:srgbClr val="333333"/>
                </a:solidFill>
                <a:ea typeface="ＭＳ Ｐゴシック" panose="020B0600070205080204" pitchFamily="34" charset="-128"/>
              </a:rPr>
              <a:pPr>
                <a:defRPr/>
              </a:pPr>
              <a:t>‹Nr.›</a:t>
            </a:fld>
            <a:endParaRPr lang="de-DE" altLang="de-DE" b="1">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1"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632207725"/>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 id="214748436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27.xml"/><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4.jpeg"/></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4.jpeg"/></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4.jpeg"/></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MV-MKT – 6: Einfühlung II</a:t>
            </a:r>
          </a:p>
        </p:txBody>
      </p:sp>
      <p:sp>
        <p:nvSpPr>
          <p:cNvPr id="3" name="Text Placeholder 2"/>
          <p:cNvSpPr>
            <a:spLocks noGrp="1"/>
          </p:cNvSpPr>
          <p:nvPr>
            <p:ph type="body" sz="quarter" idx="13"/>
          </p:nvPr>
        </p:nvSpPr>
        <p:spPr/>
        <p:txBody>
          <a:bodyPr/>
          <a:lstStyle/>
          <a:p>
            <a:endParaRPr lang="en-US"/>
          </a:p>
        </p:txBody>
      </p:sp>
      <p:sp>
        <p:nvSpPr>
          <p:cNvPr id="4" name="Textplatzhalter 7">
            <a:extLst>
              <a:ext uri="{FF2B5EF4-FFF2-40B4-BE49-F238E27FC236}">
                <a16:creationId xmlns:a16="http://schemas.microsoft.com/office/drawing/2014/main" id="{25119465-6757-AE31-7223-4004EEA14174}"/>
              </a:ext>
            </a:extLst>
          </p:cNvPr>
          <p:cNvSpPr txBox="1">
            <a:spLocks/>
          </p:cNvSpPr>
          <p:nvPr/>
        </p:nvSpPr>
        <p:spPr bwMode="gray">
          <a:xfrm>
            <a:off x="408955" y="5523349"/>
            <a:ext cx="9649072" cy="93610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solidFill>
                  <a:srgbClr val="004992"/>
                </a:solidFill>
                <a:latin typeface="+mj-lt"/>
              </a:rPr>
              <a:t>© MKT: Moritz &amp; Woodward, 12|21</a:t>
            </a:r>
            <a:br>
              <a:rPr lang="de-DE" dirty="0">
                <a:solidFill>
                  <a:srgbClr val="004992"/>
                </a:solidFill>
                <a:latin typeface="+mj-lt"/>
              </a:rPr>
            </a:br>
            <a:r>
              <a:rPr lang="de-DE" dirty="0">
                <a:solidFill>
                  <a:srgbClr val="004992"/>
                </a:solidFill>
                <a:latin typeface="+mj-lt"/>
              </a:rPr>
              <a:t>MV-MKT: Celine Nguyen, Aleksandra </a:t>
            </a:r>
            <a:r>
              <a:rPr lang="de-DE" dirty="0" err="1">
                <a:solidFill>
                  <a:srgbClr val="004992"/>
                </a:solidFill>
                <a:latin typeface="+mj-lt"/>
              </a:rPr>
              <a:t>Wronska</a:t>
            </a:r>
            <a:r>
              <a:rPr lang="de-DE" dirty="0">
                <a:solidFill>
                  <a:srgbClr val="004992"/>
                </a:solidFill>
                <a:latin typeface="+mj-lt"/>
              </a:rPr>
              <a:t> &amp; Guntram Knecht; UKE Hamburg &amp; Asklepios Hamburg</a:t>
            </a:r>
          </a:p>
          <a:p>
            <a:endParaRPr lang="de-DE" dirty="0">
              <a:latin typeface="+mj-lt"/>
            </a:endParaRPr>
          </a:p>
          <a:p>
            <a:endParaRPr lang="de-DE" dirty="0">
              <a:latin typeface="+mj-lt"/>
            </a:endParaRPr>
          </a:p>
        </p:txBody>
      </p:sp>
    </p:spTree>
    <p:extLst>
      <p:ext uri="{BB962C8B-B14F-4D97-AF65-F5344CB8AC3E}">
        <p14:creationId xmlns:p14="http://schemas.microsoft.com/office/powerpoint/2010/main" val="1412064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a:r>
              <a:rPr lang="de-DE" altLang="de-DE" sz="3600" dirty="0">
                <a:solidFill>
                  <a:srgbClr val="004992"/>
                </a:solidFill>
                <a:ea typeface="ＭＳ Ｐゴシック" panose="020B0600070205080204" pitchFamily="34" charset="-128"/>
                <a:cs typeface="+mn-cs"/>
              </a:rPr>
              <a:t>Auf welche äußerlichen Merkmale achten Sie zuerst, wenn Sie jemanden neu kennenlernen? </a:t>
            </a:r>
            <a:endParaRPr lang="en-US" sz="3600" dirty="0">
              <a:latin typeface="Calibri Light"/>
            </a:endParaRPr>
          </a:p>
        </p:txBody>
      </p:sp>
      <p:pic>
        <p:nvPicPr>
          <p:cNvPr id="9" name="Picture 7" descr="312807225_61073e1b90_b"/>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sharpenSoften amount="69000"/>
                    </a14:imgEffect>
                    <a14:imgEffect>
                      <a14:brightnessContrast bright="26000" contrast="19000"/>
                    </a14:imgEffect>
                  </a14:imgLayer>
                </a14:imgProps>
              </a:ext>
              <a:ext uri="{28A0092B-C50C-407E-A947-70E740481C1C}">
                <a14:useLocalDpi xmlns:a14="http://schemas.microsoft.com/office/drawing/2010/main" val="0"/>
              </a:ext>
            </a:extLst>
          </a:blip>
          <a:stretch>
            <a:fillRect/>
          </a:stretch>
        </p:blipFill>
        <p:spPr bwMode="auto">
          <a:xfrm>
            <a:off x="4278846" y="2700282"/>
            <a:ext cx="3181173" cy="3752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dirty="0"/>
              <a:t>MV-MKT – 6: Einfühlung II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a:t>
            </a:fld>
            <a:endParaRPr lang="de-DE">
              <a:latin typeface="Calibri Light"/>
            </a:endParaRPr>
          </a:p>
        </p:txBody>
      </p:sp>
    </p:spTree>
    <p:extLst>
      <p:ext uri="{BB962C8B-B14F-4D97-AF65-F5344CB8AC3E}">
        <p14:creationId xmlns:p14="http://schemas.microsoft.com/office/powerpoint/2010/main" val="3277902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a:r>
              <a:rPr lang="de-DE" altLang="de-DE" sz="3600" dirty="0">
                <a:solidFill>
                  <a:srgbClr val="004992"/>
                </a:solidFill>
                <a:ea typeface="+mn-ea"/>
                <a:cs typeface="+mn-cs"/>
              </a:rPr>
              <a:t>Wie stark ist die Aussagekraft dieser Merkmale für den Charakter einer Person?</a:t>
            </a:r>
            <a:endParaRPr lang="en-US" sz="3600" dirty="0">
              <a:latin typeface="Calibri Light"/>
            </a:endParaRPr>
          </a:p>
        </p:txBody>
      </p:sp>
      <p:pic>
        <p:nvPicPr>
          <p:cNvPr id="9" name="Picture 7" descr="312807225_61073e1b90_b"/>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sharpenSoften amount="69000"/>
                    </a14:imgEffect>
                    <a14:imgEffect>
                      <a14:brightnessContrast bright="26000" contrast="19000"/>
                    </a14:imgEffect>
                  </a14:imgLayer>
                </a14:imgProps>
              </a:ext>
              <a:ext uri="{28A0092B-C50C-407E-A947-70E740481C1C}">
                <a14:useLocalDpi xmlns:a14="http://schemas.microsoft.com/office/drawing/2010/main" val="0"/>
              </a:ext>
            </a:extLst>
          </a:blip>
          <a:stretch>
            <a:fillRect/>
          </a:stretch>
        </p:blipFill>
        <p:spPr bwMode="auto">
          <a:xfrm>
            <a:off x="4278846" y="2700282"/>
            <a:ext cx="3181173" cy="3752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dirty="0"/>
              <a:t>MV-MKT – 6: Einfühlung II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a:t>
            </a:fld>
            <a:endParaRPr lang="de-DE">
              <a:latin typeface="Calibri Light"/>
            </a:endParaRPr>
          </a:p>
        </p:txBody>
      </p:sp>
      <p:sp>
        <p:nvSpPr>
          <p:cNvPr id="6"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dirty="0">
                <a:latin typeface="Calibri Light"/>
              </a:rPr>
              <a:t>anderes? ...</a:t>
            </a:r>
          </a:p>
        </p:txBody>
      </p:sp>
      <p:sp>
        <p:nvSpPr>
          <p:cNvPr id="8" name="Text Box 5"/>
          <p:cNvSpPr txBox="1">
            <a:spLocks noChangeArrowheads="1"/>
          </p:cNvSpPr>
          <p:nvPr/>
        </p:nvSpPr>
        <p:spPr bwMode="auto">
          <a:xfrm>
            <a:off x="1964531" y="5085184"/>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Körpersprache/</a:t>
            </a:r>
            <a:br>
              <a:rPr lang="de-DE" altLang="de-DE" sz="2000" dirty="0">
                <a:latin typeface="Calibri Light"/>
              </a:rPr>
            </a:br>
            <a:r>
              <a:rPr lang="de-DE" altLang="de-DE" sz="2000" dirty="0">
                <a:latin typeface="Calibri Light"/>
              </a:rPr>
              <a:t>Haltung?</a:t>
            </a:r>
          </a:p>
        </p:txBody>
      </p:sp>
      <p:sp>
        <p:nvSpPr>
          <p:cNvPr id="10" name="Text Box 7"/>
          <p:cNvSpPr txBox="1">
            <a:spLocks noChangeArrowheads="1"/>
          </p:cNvSpPr>
          <p:nvPr/>
        </p:nvSpPr>
        <p:spPr bwMode="auto">
          <a:xfrm>
            <a:off x="1871000" y="281287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Augen?</a:t>
            </a:r>
          </a:p>
        </p:txBody>
      </p:sp>
      <p:sp>
        <p:nvSpPr>
          <p:cNvPr id="11" name="Text Box 11"/>
          <p:cNvSpPr txBox="1">
            <a:spLocks noChangeArrowheads="1"/>
          </p:cNvSpPr>
          <p:nvPr/>
        </p:nvSpPr>
        <p:spPr bwMode="auto">
          <a:xfrm>
            <a:off x="8038355" y="3028890"/>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Sprache?</a:t>
            </a:r>
          </a:p>
        </p:txBody>
      </p:sp>
      <p:sp>
        <p:nvSpPr>
          <p:cNvPr id="12" name="Text Box 13"/>
          <p:cNvSpPr txBox="1">
            <a:spLocks noChangeArrowheads="1"/>
          </p:cNvSpPr>
          <p:nvPr/>
        </p:nvSpPr>
        <p:spPr bwMode="auto">
          <a:xfrm>
            <a:off x="8254379" y="446237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Kleidung?</a:t>
            </a:r>
          </a:p>
        </p:txBody>
      </p:sp>
      <p:sp>
        <p:nvSpPr>
          <p:cNvPr id="13" name="Line 6"/>
          <p:cNvSpPr>
            <a:spLocks noChangeShapeType="1"/>
          </p:cNvSpPr>
          <p:nvPr/>
        </p:nvSpPr>
        <p:spPr bwMode="auto">
          <a:xfrm>
            <a:off x="1964531" y="3212976"/>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Line 10"/>
          <p:cNvSpPr>
            <a:spLocks noChangeShapeType="1"/>
          </p:cNvSpPr>
          <p:nvPr/>
        </p:nvSpPr>
        <p:spPr bwMode="auto">
          <a:xfrm flipH="1">
            <a:off x="5665539" y="342900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5"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6" name="Line 8"/>
          <p:cNvSpPr>
            <a:spLocks noChangeShapeType="1"/>
          </p:cNvSpPr>
          <p:nvPr/>
        </p:nvSpPr>
        <p:spPr bwMode="auto">
          <a:xfrm flipH="1">
            <a:off x="7064222" y="558924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7" name="Text Box 9"/>
          <p:cNvSpPr txBox="1">
            <a:spLocks noChangeArrowheads="1"/>
          </p:cNvSpPr>
          <p:nvPr/>
        </p:nvSpPr>
        <p:spPr bwMode="auto">
          <a:xfrm>
            <a:off x="7973404" y="5189130"/>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Hände?</a:t>
            </a:r>
          </a:p>
        </p:txBody>
      </p:sp>
      <p:sp>
        <p:nvSpPr>
          <p:cNvPr id="18"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99023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defTabSz="914400" fontAlgn="base">
              <a:lnSpc>
                <a:spcPct val="100000"/>
              </a:lnSpc>
              <a:spcAft>
                <a:spcPct val="0"/>
              </a:spcAft>
            </a:pPr>
            <a:r>
              <a:rPr lang="de-DE" altLang="de-DE" sz="3600">
                <a:solidFill>
                  <a:srgbClr val="004992"/>
                </a:solidFill>
                <a:ea typeface="ＭＳ Ｐゴシック" panose="020B0600070205080204" pitchFamily="34" charset="-128"/>
                <a:cs typeface="+mn-cs"/>
              </a:rPr>
              <a:t>Welche weiteren Informationsquellen gibt es? </a:t>
            </a:r>
            <a:br>
              <a:rPr lang="de-DE" altLang="de-DE" sz="3600">
                <a:solidFill>
                  <a:srgbClr val="004992"/>
                </a:solidFill>
                <a:ea typeface="ＭＳ Ｐゴシック" panose="020B0600070205080204" pitchFamily="34" charset="-128"/>
                <a:cs typeface="+mn-cs"/>
              </a:rPr>
            </a:br>
            <a:r>
              <a:rPr lang="de-DE" altLang="de-DE" sz="3600" dirty="0">
                <a:solidFill>
                  <a:srgbClr val="004992"/>
                </a:solidFill>
                <a:ea typeface="ＭＳ Ｐゴシック" panose="020B0600070205080204" pitchFamily="34" charset="-128"/>
                <a:cs typeface="+mn-cs"/>
              </a:rPr>
              <a:t>Wie verlässlich sind diese?</a:t>
            </a:r>
            <a:br>
              <a:rPr lang="de-DE" altLang="de-DE" sz="3600" dirty="0">
                <a:solidFill>
                  <a:srgbClr val="004992"/>
                </a:solidFill>
                <a:ea typeface="ＭＳ Ｐゴシック" panose="020B0600070205080204" pitchFamily="34" charset="-128"/>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5" name="Slide Number Placeholder 4"/>
          <p:cNvSpPr>
            <a:spLocks noGrp="1"/>
          </p:cNvSpPr>
          <p:nvPr>
            <p:ph type="sldNum" sz="quarter" idx="12"/>
          </p:nvPr>
        </p:nvSpPr>
        <p:spPr/>
        <p:txBody>
          <a:bodyPr/>
          <a:lstStyle/>
          <a:p>
            <a:pPr>
              <a:defRPr/>
            </a:pPr>
            <a:fld id="{D884FB46-303A-487B-91F1-9056311C33C7}" type="slidenum">
              <a:rPr lang="de-DE" smtClean="0">
                <a:latin typeface="Calibri Light"/>
              </a:rPr>
              <a:pPr>
                <a:defRPr/>
              </a:pPr>
              <a:t>4</a:t>
            </a:fld>
            <a:endParaRPr lang="de-DE">
              <a:latin typeface="Calibri Light"/>
            </a:endParaRPr>
          </a:p>
        </p:txBody>
      </p:sp>
      <p:pic>
        <p:nvPicPr>
          <p:cNvPr id="7" name="Picture 7" descr="312807225_61073e1b90_b">
            <a:extLst>
              <a:ext uri="{FF2B5EF4-FFF2-40B4-BE49-F238E27FC236}">
                <a16:creationId xmlns:a16="http://schemas.microsoft.com/office/drawing/2014/main" id="{C006C50F-878D-E636-DE0B-8F97D7C50C3B}"/>
              </a:ext>
            </a:extLst>
          </p:cNvPr>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sharpenSoften amount="69000"/>
                    </a14:imgEffect>
                    <a14:imgEffect>
                      <a14:brightnessContrast bright="26000" contrast="19000"/>
                    </a14:imgEffect>
                  </a14:imgLayer>
                </a14:imgProps>
              </a:ext>
              <a:ext uri="{28A0092B-C50C-407E-A947-70E740481C1C}">
                <a14:useLocalDpi xmlns:a14="http://schemas.microsoft.com/office/drawing/2010/main" val="0"/>
              </a:ext>
            </a:extLst>
          </a:blip>
          <a:stretch>
            <a:fillRect/>
          </a:stretch>
        </p:blipFill>
        <p:spPr bwMode="auto">
          <a:xfrm>
            <a:off x="4278846" y="2700282"/>
            <a:ext cx="3181173" cy="3752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312807225_61073e1b90_b">
            <a:extLst>
              <a:ext uri="{FF2B5EF4-FFF2-40B4-BE49-F238E27FC236}">
                <a16:creationId xmlns:a16="http://schemas.microsoft.com/office/drawing/2014/main" id="{84913CD9-8E76-9FF5-98B0-9D437E78978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69000"/>
                    </a14:imgEffect>
                    <a14:imgEffect>
                      <a14:brightnessContrast bright="26000" contrast="19000"/>
                    </a14:imgEffect>
                  </a14:imgLayer>
                </a14:imgProps>
              </a:ext>
              <a:ext uri="{28A0092B-C50C-407E-A947-70E740481C1C}">
                <a14:useLocalDpi xmlns:a14="http://schemas.microsoft.com/office/drawing/2010/main" val="0"/>
              </a:ext>
            </a:extLst>
          </a:blip>
          <a:stretch>
            <a:fillRect/>
          </a:stretch>
        </p:blipFill>
        <p:spPr bwMode="auto">
          <a:xfrm>
            <a:off x="7105700" y="2203705"/>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4"/>
          <p:cNvSpPr>
            <a:spLocks noChangeArrowheads="1"/>
          </p:cNvSpPr>
          <p:nvPr/>
        </p:nvSpPr>
        <p:spPr bwMode="auto">
          <a:xfrm>
            <a:off x="411480" y="2203704"/>
            <a:ext cx="5669280" cy="394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Vorwissen über bestimmte Person (Hörensagen): z.B. Bemerkung eines Freundes</a:t>
            </a:r>
          </a:p>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Vorwissen über ähnliche Personen/Gruppierung: z.B. sog. </a:t>
            </a:r>
            <a:r>
              <a:rPr lang="de-DE" altLang="de-DE" sz="2400" i="1" dirty="0">
                <a:solidFill>
                  <a:srgbClr val="333333"/>
                </a:solidFill>
                <a:latin typeface="Calibri Light"/>
              </a:rPr>
              <a:t>Rocker</a:t>
            </a:r>
          </a:p>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„Bauchgefühl“</a:t>
            </a:r>
            <a:r>
              <a:rPr lang="de-DE" altLang="ja-JP" sz="2400" dirty="0">
                <a:solidFill>
                  <a:srgbClr val="333333"/>
                </a:solidFill>
                <a:latin typeface="Calibri Light"/>
              </a:rPr>
              <a:t>/Intuition</a:t>
            </a:r>
          </a:p>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Schriftliche Äußerungen: z.B. E-Mails, Internetchats</a:t>
            </a:r>
          </a:p>
        </p:txBody>
      </p:sp>
      <p:sp>
        <p:nvSpPr>
          <p:cNvPr id="6" name="Title 5"/>
          <p:cNvSpPr>
            <a:spLocks noGrp="1"/>
          </p:cNvSpPr>
          <p:nvPr>
            <p:ph type="title"/>
          </p:nvPr>
        </p:nvSpPr>
        <p:spPr/>
        <p:txBody>
          <a:bodyPr/>
          <a:lstStyle/>
          <a:p>
            <a:pPr lvl="0" defTabSz="914400" fontAlgn="base">
              <a:lnSpc>
                <a:spcPct val="100000"/>
              </a:lnSpc>
              <a:spcAft>
                <a:spcPct val="0"/>
              </a:spcAft>
            </a:pPr>
            <a:r>
              <a:rPr lang="de-DE" altLang="de-DE" sz="3600">
                <a:solidFill>
                  <a:srgbClr val="004992"/>
                </a:solidFill>
                <a:ea typeface="ＭＳ Ｐゴシック" panose="020B0600070205080204" pitchFamily="34" charset="-128"/>
                <a:cs typeface="+mn-cs"/>
              </a:rPr>
              <a:t>Welche weiteren Informationsquellen gibt es? </a:t>
            </a:r>
            <a:br>
              <a:rPr lang="de-DE" altLang="de-DE" sz="3600">
                <a:solidFill>
                  <a:srgbClr val="004992"/>
                </a:solidFill>
                <a:ea typeface="ＭＳ Ｐゴシック" panose="020B0600070205080204" pitchFamily="34" charset="-128"/>
                <a:cs typeface="+mn-cs"/>
              </a:rPr>
            </a:br>
            <a:r>
              <a:rPr lang="de-DE" altLang="de-DE" sz="3600" dirty="0">
                <a:solidFill>
                  <a:srgbClr val="004992"/>
                </a:solidFill>
                <a:ea typeface="ＭＳ Ｐゴシック" panose="020B0600070205080204" pitchFamily="34" charset="-128"/>
                <a:cs typeface="+mn-cs"/>
              </a:rPr>
              <a:t>Wie verlässlich sind diese?</a:t>
            </a:r>
            <a:br>
              <a:rPr lang="de-DE" altLang="de-DE" sz="3600" dirty="0">
                <a:solidFill>
                  <a:srgbClr val="004992"/>
                </a:solidFill>
                <a:ea typeface="ＭＳ Ｐゴシック" panose="020B0600070205080204" pitchFamily="34" charset="-128"/>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5</a:t>
            </a:fld>
            <a:endParaRPr lang="de-DE">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defTabSz="914400" fontAlgn="base">
              <a:lnSpc>
                <a:spcPct val="100000"/>
              </a:lnSpc>
              <a:spcAft>
                <a:spcPct val="0"/>
              </a:spcAft>
            </a:pPr>
            <a:r>
              <a:rPr lang="de-DE" altLang="de-DE" sz="3600" dirty="0">
                <a:solidFill>
                  <a:srgbClr val="004992"/>
                </a:solidFill>
                <a:ea typeface="+mn-ea"/>
                <a:cs typeface="+mn-cs"/>
              </a:rPr>
              <a:t>Stärken und Schwächen von Beurteilungsmerkmalen</a:t>
            </a:r>
            <a:br>
              <a:rPr lang="de-DE" altLang="de-DE" sz="3600" dirty="0">
                <a:solidFill>
                  <a:srgbClr val="004992"/>
                </a:solidFill>
                <a:ea typeface="+mn-ea"/>
                <a:cs typeface="+mn-cs"/>
              </a:rPr>
            </a:b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r>
              <a:rPr lang="de-DE" altLang="de-DE" sz="2400" dirty="0">
                <a:solidFill>
                  <a:srgbClr val="333333"/>
                </a:solidFill>
                <a:latin typeface="Calibri Light"/>
                <a:ea typeface="+mj-ea"/>
                <a:cs typeface="+mj-cs"/>
              </a:rPr>
              <a:t>Nachdem wir eben einige Aspekte besprochen haben, die zur Beurteilung einer Person herangezogen werden können, werden wir nun die Stärken und Schwächen einiger dieser Beurteilungsmerkmale diskutieren.</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MV-MKT – 6: Einfühlung II</a:t>
            </a:r>
          </a:p>
        </p:txBody>
      </p:sp>
      <p:sp>
        <p:nvSpPr>
          <p:cNvPr id="3" name="Slide Number Placeholder 2"/>
          <p:cNvSpPr>
            <a:spLocks noGrp="1"/>
          </p:cNvSpPr>
          <p:nvPr>
            <p:ph type="sldNum" sz="quarter" idx="12"/>
          </p:nvPr>
        </p:nvSpPr>
        <p:spPr/>
        <p:txBody>
          <a:bodyPr/>
          <a:lstStyle/>
          <a:p>
            <a:pPr>
              <a:defRPr/>
            </a:pPr>
            <a:fld id="{34AADE35-73BF-4B48-B980-9F1D728A285B}" type="slidenum">
              <a:rPr lang="de-DE" smtClean="0">
                <a:latin typeface="Calibri Light"/>
              </a:rPr>
              <a:pPr>
                <a:defRPr/>
              </a:pPr>
              <a:t>6</a:t>
            </a:fld>
            <a:endParaRPr 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a:t>
            </a:fld>
            <a:endParaRPr lang="de-DE">
              <a:latin typeface="Calibri Light"/>
            </a:endParaRPr>
          </a:p>
        </p:txBody>
      </p:sp>
      <p:graphicFrame>
        <p:nvGraphicFramePr>
          <p:cNvPr id="351234" name="Group 2"/>
          <p:cNvGraphicFramePr>
            <a:graphicFrameLocks noGrp="1"/>
          </p:cNvGraphicFramePr>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ähnliche Personen/Kultur (Vorurteile)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türkisch</a:t>
                      </a:r>
                      <a:r>
                        <a:rPr lang="en-GB" altLang="de-DE" sz="2000" b="0" dirty="0">
                          <a:solidFill>
                            <a:srgbClr val="333333"/>
                          </a:solidFill>
                          <a:latin typeface="Calibri Light"/>
                        </a:rPr>
                        <a:t>, </a:t>
                      </a: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deutsch</a:t>
                      </a:r>
                      <a:r>
                        <a:rPr lang="en-GB" altLang="de-DE" sz="2000" b="0" dirty="0">
                          <a:solidFill>
                            <a:srgbClr val="333333"/>
                          </a:solidFill>
                          <a:latin typeface="Calibri Light"/>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33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8</a:t>
            </a:fld>
            <a:endParaRPr lang="de-DE">
              <a:latin typeface="Calibri Light"/>
            </a:endParaRPr>
          </a:p>
        </p:txBody>
      </p:sp>
      <p:graphicFrame>
        <p:nvGraphicFramePr>
          <p:cNvPr id="351234" name="Group 2"/>
          <p:cNvGraphicFramePr>
            <a:graphicFrameLocks noGrp="1"/>
          </p:cNvGraphicFramePr>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ähnliche Personen/Kultur (Vorurteile)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Die Kenntnis einer Kultur oder ethnischen Gruppe erleichtert es, deren Angehörige zu verstehen. Jede Kultur hat ihre eigenen Werte und Moralvorstellungen.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türkisch</a:t>
                      </a:r>
                      <a:r>
                        <a:rPr lang="en-GB" altLang="de-DE" sz="2000" b="0" dirty="0">
                          <a:solidFill>
                            <a:srgbClr val="333333"/>
                          </a:solidFill>
                          <a:latin typeface="Calibri Light"/>
                        </a:rPr>
                        <a:t>, </a:t>
                      </a: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deutsch</a:t>
                      </a:r>
                      <a:r>
                        <a:rPr lang="en-GB" altLang="de-DE" sz="2000" b="0" dirty="0">
                          <a:solidFill>
                            <a:srgbClr val="333333"/>
                          </a:solidFill>
                          <a:latin typeface="Calibri Light"/>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2075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9</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367946391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ähnliche Personen/Kultur (Vorurteile)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Die Kenntnis einer Kultur oder ethnischen Gruppe erleichtert es, deren Angehörige zu verstehen. Jede Kultur hat ihre eigenen Werte und Moralvorstellungen.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türkisch</a:t>
                      </a:r>
                      <a:r>
                        <a:rPr lang="en-GB" altLang="de-DE" sz="2000" b="0" dirty="0">
                          <a:solidFill>
                            <a:srgbClr val="333333"/>
                          </a:solidFill>
                          <a:latin typeface="Calibri Light"/>
                        </a:rPr>
                        <a:t>, </a:t>
                      </a: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deutsch</a:t>
                      </a:r>
                      <a:r>
                        <a:rPr lang="en-GB" altLang="de-DE" sz="2000" b="0" dirty="0">
                          <a:solidFill>
                            <a:srgbClr val="333333"/>
                          </a:solidFill>
                          <a:latin typeface="Calibri Light"/>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Oft weichen Menschen von Klischee-Vorstellungen aber auch vom Gruppen-durchschnitt ab! </a:t>
                      </a:r>
                      <a:r>
                        <a:rPr kumimoji="0" lang="de-DE" sz="2000" b="0" i="0" u="none" strike="noStrike" cap="none" normalizeH="0" baseline="0" dirty="0" err="1">
                          <a:ln>
                            <a:noFill/>
                          </a:ln>
                          <a:solidFill>
                            <a:srgbClr val="333333"/>
                          </a:solidFill>
                          <a:effectLst/>
                          <a:latin typeface="Calibri Light"/>
                        </a:rPr>
                        <a:t>Ausländer:innen</a:t>
                      </a:r>
                      <a:r>
                        <a:rPr kumimoji="0" lang="de-DE" sz="2000" b="0" i="0" u="none" strike="noStrike" cap="none" normalizeH="0" baseline="0" dirty="0">
                          <a:ln>
                            <a:noFill/>
                          </a:ln>
                          <a:solidFill>
                            <a:srgbClr val="333333"/>
                          </a:solidFill>
                          <a:effectLst/>
                          <a:latin typeface="Calibri Light"/>
                        </a:rPr>
                        <a:t> hierzulande sind manchmal mit Vorurteilen konfrontiert („Polen klauen“), ebenso wie Deutsche manchmal im Ausland (sind humorlos, steif, rechthaberisch, Nazis etc.).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7633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10</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10448656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612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11</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20820642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de-DE" sz="2000" b="0" i="0" u="none" strike="noStrike" cap="none" normalizeH="0" baseline="0" dirty="0">
                          <a:ln>
                            <a:noFill/>
                          </a:ln>
                          <a:solidFill>
                            <a:srgbClr val="333333"/>
                          </a:solidFill>
                          <a:effectLst/>
                          <a:latin typeface="Calibri Light"/>
                        </a:rPr>
                        <a:t>Vorwissen und Kenntnis einer Person erleichtern die Einschätzung, v.a. wenn man eine Person bereits in einer ähnlichen Situation erlebt hat.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4354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12</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33591161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de-DE" sz="2000" b="0" i="0" u="none" strike="noStrike" cap="none" normalizeH="0" baseline="0" dirty="0">
                          <a:ln>
                            <a:noFill/>
                          </a:ln>
                          <a:solidFill>
                            <a:srgbClr val="333333"/>
                          </a:solidFill>
                          <a:effectLst/>
                          <a:latin typeface="Calibri Light"/>
                        </a:rPr>
                        <a:t>Vorwissen und Kenntnis einer Person erleichtern die Einschätzung, v.a. wenn man eine Person bereits in einer ähnlichen Situation erlebt hat.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Menschen verhalten sich je nach Situation, Stimmung und auch Zufall oft anders als erwartet. Kaum ein Mensch ist immer und überall freundlich oder immer und überall gemein. Jemand kann z.B. im engeren Freundeskreis gesellig sein, unter fremden Personen dagegen schüchtern – oder auch andersherum! Gelegentlich ist man ja sogar von sich selbst überrascht!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902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sz="2400" dirty="0">
                <a:solidFill>
                  <a:srgbClr val="004992"/>
                </a:solidFill>
                <a:latin typeface="Calibri Light"/>
              </a:rPr>
              <a:t>Keiner der eben besprochenen Aspekte</a:t>
            </a:r>
            <a:r>
              <a:rPr lang="en-US" sz="2400" dirty="0">
                <a:solidFill>
                  <a:srgbClr val="004992"/>
                </a:solidFill>
                <a:latin typeface="Calibri Light"/>
              </a:rPr>
              <a:t> (</a:t>
            </a:r>
            <a:r>
              <a:rPr lang="de-DE" sz="2400" dirty="0">
                <a:solidFill>
                  <a:srgbClr val="004992"/>
                </a:solidFill>
                <a:latin typeface="Calibri Light"/>
              </a:rPr>
              <a:t>Sprache</a:t>
            </a:r>
            <a:r>
              <a:rPr lang="en-US" sz="2400" dirty="0">
                <a:solidFill>
                  <a:srgbClr val="004992"/>
                </a:solidFill>
                <a:latin typeface="Calibri Light"/>
              </a:rPr>
              <a:t>, </a:t>
            </a:r>
            <a:r>
              <a:rPr lang="de-DE" sz="2400" dirty="0">
                <a:solidFill>
                  <a:srgbClr val="004992"/>
                </a:solidFill>
                <a:latin typeface="Calibri Light"/>
              </a:rPr>
              <a:t>Körpersprache</a:t>
            </a:r>
            <a:r>
              <a:rPr lang="en-US" sz="2400" dirty="0">
                <a:solidFill>
                  <a:srgbClr val="004992"/>
                </a:solidFill>
                <a:latin typeface="Calibri Light"/>
              </a:rPr>
              <a:t>, </a:t>
            </a:r>
            <a:r>
              <a:rPr lang="de-DE" sz="2400" dirty="0">
                <a:solidFill>
                  <a:srgbClr val="004992"/>
                </a:solidFill>
                <a:latin typeface="Calibri Light"/>
              </a:rPr>
              <a:t>Bauchgefühl</a:t>
            </a:r>
            <a:r>
              <a:rPr lang="en-US" sz="2400" dirty="0">
                <a:solidFill>
                  <a:srgbClr val="004992"/>
                </a:solidFill>
                <a:latin typeface="Calibri Light"/>
              </a:rPr>
              <a:t> etc.) </a:t>
            </a:r>
            <a:r>
              <a:rPr lang="de-DE" sz="2400" dirty="0">
                <a:solidFill>
                  <a:srgbClr val="004992"/>
                </a:solidFill>
                <a:latin typeface="Calibri Light"/>
              </a:rPr>
              <a:t>ist für sich genommen verlässlich</a:t>
            </a:r>
            <a:r>
              <a:rPr lang="en-US" sz="2400" dirty="0">
                <a:solidFill>
                  <a:srgbClr val="004992"/>
                </a:solidFill>
                <a:latin typeface="Calibri Light"/>
              </a:rPr>
              <a:t>!</a:t>
            </a:r>
            <a:endParaRPr lang="de-DE" sz="2400" dirty="0">
              <a:solidFill>
                <a:srgbClr val="004992"/>
              </a:solidFill>
              <a:latin typeface="Calibri Light"/>
            </a:endParaRPr>
          </a:p>
          <a:p>
            <a:pPr lvl="0" defTabSz="914400" fontAlgn="base"/>
            <a:r>
              <a:rPr lang="de-DE" sz="2400" i="1" dirty="0">
                <a:solidFill>
                  <a:srgbClr val="333333"/>
                </a:solidFill>
                <a:latin typeface="Calibri Light"/>
              </a:rPr>
              <a:t>Man sollte alle Aspekte berücksichtigen!</a:t>
            </a:r>
            <a:endParaRPr lang="de-DE" sz="2400" dirty="0">
              <a:solidFill>
                <a:srgbClr val="333333"/>
              </a:solidFill>
              <a:latin typeface="Calibri Light"/>
            </a:endParaRPr>
          </a:p>
          <a:p>
            <a:pPr lvl="0" defTabSz="914400" fontAlgn="base"/>
            <a:r>
              <a:rPr lang="de-DE" sz="2400" dirty="0">
                <a:solidFill>
                  <a:srgbClr val="333333"/>
                </a:solidFill>
                <a:latin typeface="Calibri Light"/>
              </a:rPr>
              <a:t>Die Gesamtbetrachtung hilft, zu einer verlässlichen Entscheidung zu gelangen.</a:t>
            </a:r>
            <a:endParaRPr lang="en-US" sz="2400" dirty="0">
              <a:solidFill>
                <a:srgbClr val="333333"/>
              </a:solidFill>
              <a:latin typeface="Calibri Light"/>
            </a:endParaRPr>
          </a:p>
          <a:p>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Schein und Sein!</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13</a:t>
            </a:fld>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
        <p:nvSpPr>
          <p:cNvPr id="56325"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p:txBody>
      </p:sp>
      <p:sp>
        <p:nvSpPr>
          <p:cNvPr id="2" name="Footer Placeholder 1"/>
          <p:cNvSpPr>
            <a:spLocks noGrp="1"/>
          </p:cNvSpPr>
          <p:nvPr>
            <p:ph type="ftr" sz="quarter" idx="11"/>
          </p:nvPr>
        </p:nvSpPr>
        <p:spPr/>
        <p:txBody>
          <a:bodyPr/>
          <a:lstStyle/>
          <a:p>
            <a:pPr>
              <a:defRPr/>
            </a:pPr>
            <a:r>
              <a:rPr lang="de-DE">
                <a:latin typeface="Calibri Light"/>
              </a:rPr>
              <a:t>MV-MKT – 6: Einfühlung II</a:t>
            </a:r>
          </a:p>
        </p:txBody>
      </p:sp>
      <p:sp>
        <p:nvSpPr>
          <p:cNvPr id="3" name="Slide Number Placeholder 2"/>
          <p:cNvSpPr>
            <a:spLocks noGrp="1"/>
          </p:cNvSpPr>
          <p:nvPr>
            <p:ph type="sldNum" sz="quarter" idx="12"/>
          </p:nvPr>
        </p:nvSpPr>
        <p:spPr/>
        <p:txBody>
          <a:bodyPr/>
          <a:lstStyle/>
          <a:p>
            <a:pPr>
              <a:defRPr/>
            </a:pPr>
            <a:fld id="{34AADE35-73BF-4B48-B980-9F1D728A285B}" type="slidenum">
              <a:rPr lang="de-DE" smtClean="0">
                <a:latin typeface="Calibri Light"/>
              </a:rPr>
              <a:pPr>
                <a:defRPr/>
              </a:pPr>
              <a:t>14</a:t>
            </a:fld>
            <a:endParaRPr 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en-GB" altLang="de-DE" sz="2000">
              <a:latin typeface="Calibri Light"/>
              <a:cs typeface="Times New Roman" panose="02020603050405020304" pitchFamily="18" charset="0"/>
            </a:endParaRPr>
          </a:p>
        </p:txBody>
      </p:sp>
      <p:sp>
        <p:nvSpPr>
          <p:cNvPr id="56325"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cs typeface="Times New Roman" panose="02020603050405020304" pitchFamily="18" charset="0"/>
              </a:rPr>
              <a:t>Schwierigkeiten haben zu erkennen,</a:t>
            </a:r>
            <a:r>
              <a:rPr lang="de-DE" altLang="de-DE" sz="2400" dirty="0">
                <a:solidFill>
                  <a:srgbClr val="004992"/>
                </a:solidFill>
                <a:latin typeface="Calibri Light"/>
              </a:rPr>
              <a:t> </a:t>
            </a:r>
            <a:r>
              <a:rPr lang="de-DE" altLang="de-DE" sz="2400" dirty="0">
                <a:solidFill>
                  <a:srgbClr val="004992"/>
                </a:solidFill>
                <a:latin typeface="Calibri Light"/>
                <a:cs typeface="Times New Roman" panose="02020603050405020304" pitchFamily="18" charset="0"/>
              </a:rPr>
              <a:t>warum andere Menschen auf eine bestimmte Art und Weise handeln.</a:t>
            </a:r>
            <a:endParaRPr lang="en-US" altLang="de-DE" sz="2400" dirty="0">
              <a:solidFill>
                <a:srgbClr val="004992"/>
              </a:solidFill>
              <a:latin typeface="Calibri Light"/>
              <a:cs typeface="Times New Roman" panose="02020603050405020304" pitchFamily="18"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MV-MKT – 6: Einfühlung II</a:t>
            </a:r>
          </a:p>
        </p:txBody>
      </p:sp>
      <p:sp>
        <p:nvSpPr>
          <p:cNvPr id="3" name="Slide Number Placeholder 2"/>
          <p:cNvSpPr>
            <a:spLocks noGrp="1"/>
          </p:cNvSpPr>
          <p:nvPr>
            <p:ph type="sldNum" sz="quarter" idx="12"/>
          </p:nvPr>
        </p:nvSpPr>
        <p:spPr/>
        <p:txBody>
          <a:bodyPr/>
          <a:lstStyle/>
          <a:p>
            <a:pPr>
              <a:defRPr/>
            </a:pPr>
            <a:fld id="{34AADE35-73BF-4B48-B980-9F1D728A285B}" type="slidenum">
              <a:rPr lang="de-DE" smtClean="0">
                <a:latin typeface="Calibri Light"/>
              </a:rPr>
              <a:pPr>
                <a:defRPr/>
              </a:pPr>
              <a:t>15</a:t>
            </a:fld>
            <a:endParaRPr lang="de-DE">
              <a:latin typeface="Calibri Light"/>
            </a:endParaRPr>
          </a:p>
        </p:txBody>
      </p:sp>
    </p:spTree>
    <p:extLst>
      <p:ext uri="{BB962C8B-B14F-4D97-AF65-F5344CB8AC3E}">
        <p14:creationId xmlns:p14="http://schemas.microsoft.com/office/powerpoint/2010/main" val="2832805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marL="190500" defTabSz="914377">
              <a:spcBef>
                <a:spcPts val="0"/>
              </a:spcBef>
            </a:pPr>
            <a:r>
              <a:rPr lang="de-DE" sz="3600" dirty="0"/>
              <a:t>Wie Probleme des Sich-Einfühlens Fehleinschätzungen während der Psychose begünstigen – Beispiele</a:t>
            </a:r>
          </a:p>
        </p:txBody>
      </p:sp>
      <p:sp>
        <p:nvSpPr>
          <p:cNvPr id="6" name="Footer Placeholder 5"/>
          <p:cNvSpPr>
            <a:spLocks noGrp="1"/>
          </p:cNvSpPr>
          <p:nvPr>
            <p:ph type="ftr" sz="quarter" idx="11"/>
          </p:nvPr>
        </p:nvSpPr>
        <p:spPr/>
        <p:txBody>
          <a:bodyPr/>
          <a:lstStyle/>
          <a:p>
            <a:pPr>
              <a:defRPr/>
            </a:pPr>
            <a:r>
              <a:rPr lang="de-DE" b="0">
                <a:solidFill>
                  <a:srgbClr val="333333"/>
                </a:solidFill>
              </a:rPr>
              <a:t>MV-MKT – 6: Einfühlung II</a:t>
            </a:r>
          </a:p>
        </p:txBody>
      </p:sp>
      <p:sp>
        <p:nvSpPr>
          <p:cNvPr id="7" name="Slide Number Placeholder 6"/>
          <p:cNvSpPr>
            <a:spLocks noGrp="1"/>
          </p:cNvSpPr>
          <p:nvPr>
            <p:ph type="sldNum" sz="quarter" idx="12"/>
          </p:nvPr>
        </p:nvSpPr>
        <p:spPr/>
        <p:txBody>
          <a:bodyPr/>
          <a:lstStyle/>
          <a:p>
            <a:pPr>
              <a:defRPr/>
            </a:pPr>
            <a:fld id="{626CDACB-83BC-4F93-A914-8807AF98DDF9}" type="slidenum">
              <a:rPr lang="de-DE" altLang="de-DE" b="0" smtClean="0">
                <a:solidFill>
                  <a:srgbClr val="333333"/>
                </a:solidFill>
              </a:rPr>
              <a:pPr>
                <a:defRPr/>
              </a:pPr>
              <a:t>16</a:t>
            </a:fld>
            <a:endParaRPr lang="de-DE" altLang="de-DE" b="0">
              <a:solidFill>
                <a:srgbClr val="333333"/>
              </a:solidFill>
            </a:endParaRPr>
          </a:p>
        </p:txBody>
      </p:sp>
      <p:sp>
        <p:nvSpPr>
          <p:cNvPr id="5" name="Rechteck 1"/>
          <p:cNvSpPr>
            <a:spLocks noChangeArrowheads="1"/>
          </p:cNvSpPr>
          <p:nvPr/>
        </p:nvSpPr>
        <p:spPr bwMode="auto">
          <a:xfrm>
            <a:off x="408955" y="6083532"/>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dirty="0">
                <a:solidFill>
                  <a:schemeClr val="accent1"/>
                </a:solidFill>
                <a:latin typeface="Calibri Light"/>
                <a:ea typeface="MS PGothic" pitchFamily="34" charset="-128"/>
              </a:rPr>
              <a:t>Möchte jemand eine kurze persönliche Erfahrung einbringen?</a:t>
            </a:r>
          </a:p>
        </p:txBody>
      </p:sp>
      <p:graphicFrame>
        <p:nvGraphicFramePr>
          <p:cNvPr id="11" name="Table 10"/>
          <p:cNvGraphicFramePr>
            <a:graphicFrameLocks noGrp="1"/>
          </p:cNvGraphicFramePr>
          <p:nvPr>
            <p:extLst>
              <p:ext uri="{D42A27DB-BD31-4B8C-83A1-F6EECF244321}">
                <p14:modId xmlns:p14="http://schemas.microsoft.com/office/powerpoint/2010/main" val="1082033353"/>
              </p:ext>
            </p:extLst>
          </p:nvPr>
        </p:nvGraphicFramePr>
        <p:xfrm>
          <a:off x="408955" y="2420888"/>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Ereignis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Bewertung in Psychose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Andere Erklärungen</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Man wird in U-Bahn von einer Person längere Zeit angeguckt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Die Verfolger geben sich endlich zu erkennen </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chemeClr val="tx1"/>
                          </a:solidFill>
                          <a:effectLst/>
                          <a:latin typeface="Calibri Light"/>
                        </a:rPr>
                        <a:t>Durch eigenes auffälliges Verhalten (z.B. Sonnenbrille) wurden Blicke erst provoziert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Nachdem die Therapeutin mit einem geredet hat, lacht sie mit einem anderen Patienten</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Die lachen über mich</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ea typeface="ＭＳ Ｐゴシック" pitchFamily="34" charset="-128"/>
                        </a:rPr>
                        <a:t>Reiner Zufall, es ging im Gespräch mit dem anderen Patienten um etwas ganz anderes</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98679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08780-7933-4DFB-9C5D-73180D8EBC45}"/>
              </a:ext>
            </a:extLst>
          </p:cNvPr>
          <p:cNvSpPr>
            <a:spLocks noGrp="1"/>
          </p:cNvSpPr>
          <p:nvPr>
            <p:ph type="title"/>
          </p:nvPr>
        </p:nvSpPr>
        <p:spPr/>
        <p:txBody>
          <a:bodyPr/>
          <a:lstStyle/>
          <a:p>
            <a:r>
              <a:rPr lang="de-DE" sz="3600" dirty="0"/>
              <a:t>Arbeitsblatt 6</a:t>
            </a:r>
          </a:p>
        </p:txBody>
      </p:sp>
      <p:sp>
        <p:nvSpPr>
          <p:cNvPr id="3" name="Inhaltsplatzhalter 2">
            <a:extLst>
              <a:ext uri="{FF2B5EF4-FFF2-40B4-BE49-F238E27FC236}">
                <a16:creationId xmlns:a16="http://schemas.microsoft.com/office/drawing/2014/main" id="{2D821E93-D28B-47F5-A61A-DA8669848C81}"/>
              </a:ext>
            </a:extLst>
          </p:cNvPr>
          <p:cNvSpPr>
            <a:spLocks noGrp="1"/>
          </p:cNvSpPr>
          <p:nvPr>
            <p:ph idx="1"/>
          </p:nvPr>
        </p:nvSpPr>
        <p:spPr/>
        <p:txBody>
          <a:bodyPr/>
          <a:lstStyle/>
          <a:p>
            <a:r>
              <a:rPr lang="de-DE" sz="2400" dirty="0">
                <a:solidFill>
                  <a:schemeClr val="tx1"/>
                </a:solidFill>
                <a:latin typeface="+mj-lt"/>
              </a:rPr>
              <a:t>Bitte schreiben Sie zunächst einige Situationen auf, in denen </a:t>
            </a:r>
            <a:r>
              <a:rPr lang="de-DE" sz="2400" i="1" dirty="0">
                <a:solidFill>
                  <a:schemeClr val="tx1"/>
                </a:solidFill>
                <a:latin typeface="+mj-lt"/>
              </a:rPr>
              <a:t>andere Sie </a:t>
            </a:r>
            <a:br>
              <a:rPr lang="de-DE" sz="2400" i="1" dirty="0">
                <a:solidFill>
                  <a:schemeClr val="tx1"/>
                </a:solidFill>
                <a:latin typeface="+mj-lt"/>
              </a:rPr>
            </a:br>
            <a:r>
              <a:rPr lang="de-DE" sz="2400" dirty="0">
                <a:solidFill>
                  <a:schemeClr val="tx1"/>
                </a:solidFill>
                <a:latin typeface="+mj-lt"/>
              </a:rPr>
              <a:t>falsch eingeschätzt haben. Welche Absicht hatten Sie eigentlich?</a:t>
            </a:r>
          </a:p>
          <a:p>
            <a:r>
              <a:rPr lang="de-DE" sz="2400" dirty="0">
                <a:solidFill>
                  <a:schemeClr val="tx1"/>
                </a:solidFill>
                <a:latin typeface="+mj-lt"/>
              </a:rPr>
              <a:t>Überlegen Sie sich daraufhin, wann </a:t>
            </a:r>
            <a:r>
              <a:rPr lang="de-DE" sz="2400" i="1" dirty="0">
                <a:solidFill>
                  <a:schemeClr val="tx1"/>
                </a:solidFill>
                <a:latin typeface="+mj-lt"/>
              </a:rPr>
              <a:t>Sie andere</a:t>
            </a:r>
            <a:r>
              <a:rPr lang="de-DE" sz="2400" dirty="0">
                <a:solidFill>
                  <a:schemeClr val="tx1"/>
                </a:solidFill>
                <a:latin typeface="+mj-lt"/>
              </a:rPr>
              <a:t> Personen falsch </a:t>
            </a:r>
            <a:br>
              <a:rPr lang="de-DE" sz="2400" dirty="0">
                <a:solidFill>
                  <a:schemeClr val="tx1"/>
                </a:solidFill>
                <a:latin typeface="+mj-lt"/>
              </a:rPr>
            </a:br>
            <a:r>
              <a:rPr lang="de-DE" sz="2400" dirty="0">
                <a:solidFill>
                  <a:schemeClr val="tx1"/>
                </a:solidFill>
                <a:latin typeface="+mj-lt"/>
              </a:rPr>
              <a:t>eingeschätzt haben. Was war eigentlich die Absicht der anderen Person?</a:t>
            </a:r>
          </a:p>
          <a:p>
            <a:endParaRPr lang="de-DE" sz="2400" dirty="0">
              <a:solidFill>
                <a:schemeClr val="tx1"/>
              </a:solidFill>
              <a:latin typeface="+mj-lt"/>
            </a:endParaRPr>
          </a:p>
          <a:p>
            <a:endParaRPr lang="de-DE" sz="2400" dirty="0">
              <a:solidFill>
                <a:schemeClr val="tx1"/>
              </a:solidFill>
              <a:latin typeface="+mj-lt"/>
            </a:endParaRPr>
          </a:p>
          <a:p>
            <a:endParaRPr lang="de-DE" sz="2400" dirty="0">
              <a:solidFill>
                <a:schemeClr val="tx1"/>
              </a:solidFill>
              <a:latin typeface="+mj-lt"/>
            </a:endParaRPr>
          </a:p>
          <a:p>
            <a:pPr algn="ctr"/>
            <a:r>
              <a:rPr lang="de-DE" sz="2400" dirty="0">
                <a:solidFill>
                  <a:srgbClr val="004992"/>
                </a:solidFill>
                <a:latin typeface="+mj-lt"/>
              </a:rPr>
              <a:t>Möchte jemand von Ihnen Beispiele teilen?</a:t>
            </a:r>
          </a:p>
        </p:txBody>
      </p:sp>
      <p:sp>
        <p:nvSpPr>
          <p:cNvPr id="4" name="Fußzeilenplatzhalter 3">
            <a:extLst>
              <a:ext uri="{FF2B5EF4-FFF2-40B4-BE49-F238E27FC236}">
                <a16:creationId xmlns:a16="http://schemas.microsoft.com/office/drawing/2014/main" id="{3D1DB40C-16A7-48E2-888D-7D7F1F023D0D}"/>
              </a:ext>
            </a:extLst>
          </p:cNvPr>
          <p:cNvSpPr>
            <a:spLocks noGrp="1"/>
          </p:cNvSpPr>
          <p:nvPr>
            <p:ph type="ftr" sz="quarter" idx="11"/>
          </p:nvPr>
        </p:nvSpPr>
        <p:spPr/>
        <p:txBody>
          <a:bodyPr/>
          <a:lstStyle/>
          <a:p>
            <a:pPr>
              <a:defRPr/>
            </a:pPr>
            <a:r>
              <a:rPr lang="de-DE"/>
              <a:t>MV-MKT – 6: Einfühlung II</a:t>
            </a:r>
          </a:p>
        </p:txBody>
      </p:sp>
      <p:sp>
        <p:nvSpPr>
          <p:cNvPr id="5" name="Foliennummernplatzhalter 4">
            <a:extLst>
              <a:ext uri="{FF2B5EF4-FFF2-40B4-BE49-F238E27FC236}">
                <a16:creationId xmlns:a16="http://schemas.microsoft.com/office/drawing/2014/main" id="{8A09CBC9-2AAB-4520-9E90-0CD861508BAB}"/>
              </a:ext>
            </a:extLst>
          </p:cNvPr>
          <p:cNvSpPr>
            <a:spLocks noGrp="1"/>
          </p:cNvSpPr>
          <p:nvPr>
            <p:ph type="sldNum" sz="quarter" idx="12"/>
          </p:nvPr>
        </p:nvSpPr>
        <p:spPr/>
        <p:txBody>
          <a:bodyPr/>
          <a:lstStyle/>
          <a:p>
            <a:fld id="{E145D7AE-92F4-4245-966E-F23936500660}" type="slidenum">
              <a:rPr lang="de-DE" smtClean="0"/>
              <a:pPr/>
              <a:t>17</a:t>
            </a:fld>
            <a:endParaRPr lang="de-DE"/>
          </a:p>
        </p:txBody>
      </p:sp>
      <p:pic>
        <p:nvPicPr>
          <p:cNvPr id="7" name="Grafik 6">
            <a:extLst>
              <a:ext uri="{FF2B5EF4-FFF2-40B4-BE49-F238E27FC236}">
                <a16:creationId xmlns:a16="http://schemas.microsoft.com/office/drawing/2014/main" id="{6554A9B9-B6FF-ADA1-22B5-7AD742C15208}"/>
              </a:ext>
            </a:extLst>
          </p:cNvPr>
          <p:cNvPicPr>
            <a:picLocks noChangeAspect="1"/>
          </p:cNvPicPr>
          <p:nvPr/>
        </p:nvPicPr>
        <p:blipFill rotWithShape="1">
          <a:blip r:embed="rId3">
            <a:extLst>
              <a:ext uri="{28A0092B-C50C-407E-A947-70E740481C1C}">
                <a14:useLocalDpi xmlns:a14="http://schemas.microsoft.com/office/drawing/2010/main" val="0"/>
              </a:ext>
            </a:extLst>
          </a:blip>
          <a:srcRect l="25195" t="30050" r="52362" b="13250"/>
          <a:stretch/>
        </p:blipFill>
        <p:spPr>
          <a:xfrm>
            <a:off x="9468702" y="2708684"/>
            <a:ext cx="2280253" cy="3240360"/>
          </a:xfrm>
          <a:prstGeom prst="rect">
            <a:avLst/>
          </a:prstGeom>
        </p:spPr>
      </p:pic>
    </p:spTree>
    <p:extLst>
      <p:ext uri="{BB962C8B-B14F-4D97-AF65-F5344CB8AC3E}">
        <p14:creationId xmlns:p14="http://schemas.microsoft.com/office/powerpoint/2010/main" val="1713202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Es wird Ihnen gleich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rPr>
              <a:t>Diskutieren Sie, was abgebildete Personen über andere Personen möglicherweise denken.</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MV-MKT – 6: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18</a:t>
            </a:fld>
            <a:endParaRPr 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Es wird Ihnen gleich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rPr>
              <a:t>Diskutieren Sie, was abgebildete Personen über andere Personen möglicherweise denken.</a:t>
            </a:r>
            <a:br>
              <a:rPr lang="de-DE" altLang="de-DE" sz="2400" dirty="0">
                <a:solidFill>
                  <a:srgbClr val="333333"/>
                </a:solidFill>
                <a:latin typeface="Calibri Light"/>
              </a:rPr>
            </a:br>
            <a:endParaRPr lang="de-DE" altLang="de-DE" sz="2400" dirty="0">
              <a:solidFill>
                <a:srgbClr val="333333"/>
              </a:solidFill>
              <a:latin typeface="Calibri Light"/>
            </a:endParaRPr>
          </a:p>
          <a:p>
            <a:pPr lvl="0" defTabSz="914400" fontAlgn="base">
              <a:buClr>
                <a:srgbClr val="336699"/>
              </a:buClr>
            </a:pPr>
            <a:r>
              <a:rPr lang="de-DE" altLang="de-DE" sz="2400" dirty="0">
                <a:solidFill>
                  <a:srgbClr val="004992"/>
                </a:solidFill>
                <a:latin typeface="Calibri Light"/>
              </a:rPr>
              <a:t>Wichtig für die Bearbeitung: </a:t>
            </a:r>
          </a:p>
          <a:p>
            <a:pPr marL="342900" lvl="0" indent="-342900" defTabSz="914400" fontAlgn="base">
              <a:buClr>
                <a:srgbClr val="333333"/>
              </a:buClr>
              <a:buFont typeface="WingDings"/>
              <a:buChar char=""/>
            </a:pPr>
            <a:r>
              <a:rPr lang="de-DE" altLang="de-DE" sz="2400" dirty="0">
                <a:solidFill>
                  <a:srgbClr val="333333"/>
                </a:solidFill>
                <a:latin typeface="Calibri Light"/>
              </a:rPr>
              <a:t>Bedenken Sie, dass die abgebildeten Personen nicht das gleiche Wissen besitzen, das Ihnen als Betrachter zur Verfügung steht.</a:t>
            </a:r>
          </a:p>
          <a:p>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MV-MKT – 6: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19</a:t>
            </a:fld>
            <a:endParaRPr lang="de-DE">
              <a:latin typeface="Calibri Light"/>
            </a:endParaRPr>
          </a:p>
        </p:txBody>
      </p:sp>
    </p:spTree>
    <p:extLst>
      <p:ext uri="{BB962C8B-B14F-4D97-AF65-F5344CB8AC3E}">
        <p14:creationId xmlns:p14="http://schemas.microsoft.com/office/powerpoint/2010/main" val="1360585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Es wird Ihnen gleich eine Bildergeschichte gezeigt.</a:t>
            </a:r>
          </a:p>
          <a:p>
            <a:pPr marL="342900" lvl="0" indent="-342900" defTabSz="914400" fontAlgn="base">
              <a:buClr>
                <a:srgbClr val="333333"/>
              </a:buClr>
              <a:buFont typeface="WingDings"/>
              <a:buChar char=""/>
            </a:pPr>
            <a:r>
              <a:rPr lang="de-DE" altLang="de-DE" sz="2400" dirty="0">
                <a:solidFill>
                  <a:srgbClr val="333333"/>
                </a:solidFill>
                <a:latin typeface="Calibri Light"/>
              </a:rPr>
              <a:t>Diskutieren Sie, was abgebildete Personen über andere Personen möglicherweise denken.</a:t>
            </a:r>
            <a:br>
              <a:rPr lang="de-DE" altLang="de-DE" sz="2400" dirty="0">
                <a:solidFill>
                  <a:srgbClr val="333333"/>
                </a:solidFill>
                <a:latin typeface="Calibri Light"/>
              </a:rPr>
            </a:br>
            <a:endParaRPr lang="de-DE" altLang="de-DE" sz="2400" dirty="0">
              <a:solidFill>
                <a:srgbClr val="333333"/>
              </a:solidFill>
              <a:latin typeface="Calibri Light"/>
            </a:endParaRPr>
          </a:p>
          <a:p>
            <a:pPr lvl="0" defTabSz="914400" fontAlgn="base">
              <a:buClr>
                <a:srgbClr val="336699"/>
              </a:buClr>
            </a:pPr>
            <a:r>
              <a:rPr lang="de-DE" altLang="de-DE" sz="2400" dirty="0">
                <a:solidFill>
                  <a:srgbClr val="004992"/>
                </a:solidFill>
                <a:latin typeface="Calibri Light"/>
              </a:rPr>
              <a:t>Wichtig für die Bearbeitung: </a:t>
            </a:r>
          </a:p>
          <a:p>
            <a:pPr marL="342900" lvl="0" indent="-342900" defTabSz="914400" fontAlgn="base">
              <a:buClr>
                <a:srgbClr val="333333"/>
              </a:buClr>
              <a:buFont typeface="WingDings"/>
              <a:buChar char=""/>
            </a:pPr>
            <a:r>
              <a:rPr lang="de-DE" altLang="de-DE" sz="2400" dirty="0">
                <a:solidFill>
                  <a:srgbClr val="333333"/>
                </a:solidFill>
                <a:latin typeface="Calibri Light"/>
              </a:rPr>
              <a:t>Bedenken Sie, dass die abgebildeten Personen nicht das gleiche Wissen besitzen, das Ihnen aus der Beobachtungsperspektive zur Verfügung steht.</a:t>
            </a:r>
          </a:p>
          <a:p>
            <a:pPr marL="342900" lvl="0" indent="-342900" defTabSz="914400" fontAlgn="base">
              <a:buClr>
                <a:srgbClr val="333333"/>
              </a:buClr>
              <a:buFont typeface="WingDings"/>
              <a:buChar char=""/>
            </a:pPr>
            <a:r>
              <a:rPr lang="de-DE" altLang="de-DE" sz="2400" dirty="0">
                <a:solidFill>
                  <a:srgbClr val="333333"/>
                </a:solidFill>
                <a:latin typeface="Calibri Light"/>
              </a:rPr>
              <a:t>Überlegen Sie außerdem, welche zusätzlichen Informationen man benötigt, um eine endgültige Beurteilung vorzunehmen!</a:t>
            </a:r>
          </a:p>
          <a:p>
            <a:pPr lvl="0" defTabSz="914400" fontAlgn="base">
              <a:buClr>
                <a:srgbClr val="336699"/>
              </a:buClr>
            </a:pPr>
            <a:endParaRPr lang="de-DE" altLang="de-DE" sz="2400" dirty="0">
              <a:solidFill>
                <a:srgbClr val="333333"/>
              </a:solidFill>
              <a:latin typeface="Calibri Light"/>
            </a:endParaRPr>
          </a:p>
          <a:p>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MV-MKT – 6: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20</a:t>
            </a:fld>
            <a:endParaRPr lang="de-DE">
              <a:latin typeface="Calibri Light"/>
            </a:endParaRPr>
          </a:p>
        </p:txBody>
      </p:sp>
    </p:spTree>
    <p:extLst>
      <p:ext uri="{BB962C8B-B14F-4D97-AF65-F5344CB8AC3E}">
        <p14:creationId xmlns:p14="http://schemas.microsoft.com/office/powerpoint/2010/main" val="3520060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9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Caption_67590"/>
          <p:cNvSpPr txBox="1">
            <a:spLocks noChangeArrowheads="1"/>
          </p:cNvSpPr>
          <p:nvPr/>
        </p:nvSpPr>
        <p:spPr bwMode="auto">
          <a:xfrm>
            <a:off x="2677085" y="896802"/>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de-DE" altLang="de-DE" sz="2400" u="sng" dirty="0">
                <a:solidFill>
                  <a:srgbClr val="333333"/>
                </a:solidFill>
                <a:latin typeface="Calibri Light"/>
              </a:rPr>
              <a:t>Beispiel</a:t>
            </a:r>
            <a:r>
              <a:rPr lang="de-DE" altLang="de-DE" sz="2400" dirty="0">
                <a:solidFill>
                  <a:srgbClr val="333333"/>
                </a:solidFill>
                <a:latin typeface="Calibri Light"/>
              </a:rPr>
              <a:t>: Übergewichtiger Mann fällt vom Stuhl</a:t>
            </a:r>
          </a:p>
        </p:txBody>
      </p:sp>
      <p:sp>
        <p:nvSpPr>
          <p:cNvPr id="67591" name="Rectangle 8"/>
          <p:cNvSpPr>
            <a:spLocks noChangeArrowheads="1"/>
          </p:cNvSpPr>
          <p:nvPr/>
        </p:nvSpPr>
        <p:spPr bwMode="auto">
          <a:xfrm>
            <a:off x="6241603" y="2650307"/>
            <a:ext cx="787605" cy="274637"/>
          </a:xfrm>
          <a:prstGeom prst="rect">
            <a:avLst/>
          </a:prstGeom>
          <a:noFill/>
          <a:ln>
            <a:noFill/>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de-DE" altLang="de-DE" sz="900">
                <a:latin typeface="Calibri Light"/>
              </a:rPr>
              <a:t>Mann, ist</a:t>
            </a:r>
          </a:p>
          <a:p>
            <a:pPr algn="ctr" eaLnBrk="1" hangingPunct="1">
              <a:spcBef>
                <a:spcPct val="0"/>
              </a:spcBef>
              <a:buFontTx/>
              <a:buNone/>
            </a:pPr>
            <a:r>
              <a:rPr lang="de-DE" altLang="de-DE" sz="900">
                <a:latin typeface="Calibri Light"/>
              </a:rPr>
              <a:t>der dick!</a:t>
            </a:r>
          </a:p>
        </p:txBody>
      </p:sp>
      <p:sp>
        <p:nvSpPr>
          <p:cNvPr id="67595" name="Oval 13"/>
          <p:cNvSpPr>
            <a:spLocks noChangeArrowheads="1"/>
          </p:cNvSpPr>
          <p:nvPr/>
        </p:nvSpPr>
        <p:spPr bwMode="auto">
          <a:xfrm>
            <a:off x="9976331" y="3802063"/>
            <a:ext cx="190550" cy="457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16" name="Caption_67590"/>
          <p:cNvSpPr txBox="1">
            <a:spLocks noChangeArrowheads="1"/>
          </p:cNvSpPr>
          <p:nvPr/>
        </p:nvSpPr>
        <p:spPr bwMode="auto">
          <a:xfrm>
            <a:off x="2677085" y="5910371"/>
            <a:ext cx="68073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400" dirty="0">
                <a:solidFill>
                  <a:srgbClr val="004992"/>
                </a:solidFill>
                <a:latin typeface="Calibri Light"/>
              </a:rPr>
              <a:t>Was werden die meisten Leute denken ...?</a:t>
            </a:r>
            <a:br>
              <a:rPr lang="de-DE" altLang="de-DE" sz="2400" dirty="0">
                <a:solidFill>
                  <a:srgbClr val="004992"/>
                </a:solidFill>
                <a:latin typeface="Calibri Light"/>
              </a:rPr>
            </a:br>
            <a:r>
              <a:rPr lang="de-DE" altLang="de-DE" sz="2400" dirty="0">
                <a:solidFill>
                  <a:srgbClr val="004992"/>
                </a:solidFill>
                <a:latin typeface="Calibri Light"/>
              </a:rPr>
              <a:t>Und stimmt das?</a:t>
            </a:r>
          </a:p>
        </p:txBody>
      </p:sp>
      <p:sp>
        <p:nvSpPr>
          <p:cNvPr id="5" name="Footer Placeholder 4"/>
          <p:cNvSpPr>
            <a:spLocks noGrp="1"/>
          </p:cNvSpPr>
          <p:nvPr>
            <p:ph type="ftr" sz="quarter" idx="11"/>
          </p:nvPr>
        </p:nvSpPr>
        <p:spPr/>
        <p:txBody>
          <a:bodyPr/>
          <a:lstStyle/>
          <a:p>
            <a:pPr>
              <a:defRPr/>
            </a:pPr>
            <a:r>
              <a:rPr lang="de-DE">
                <a:latin typeface="Calibri Light"/>
              </a:rPr>
              <a:t>MV-MKT – 6: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21</a:t>
            </a:fld>
            <a:endParaRPr 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ＭＳ Ｐゴシック" panose="020B0600070205080204" pitchFamily="34" charset="-128"/>
                <a:cs typeface="+mn-cs"/>
              </a:rPr>
              <a:t>Übergewichtiger Mann fällt vom Stuhl</a:t>
            </a:r>
            <a:br>
              <a:rPr lang="de-DE" altLang="de-DE" sz="3600" b="1" dirty="0">
                <a:solidFill>
                  <a:srgbClr val="004992"/>
                </a:solidFill>
                <a:ea typeface="ＭＳ Ｐゴシック" panose="020B0600070205080204" pitchFamily="34" charset="-128"/>
                <a:cs typeface="+mn-cs"/>
              </a:rPr>
            </a:br>
            <a:r>
              <a:rPr lang="de-DE" altLang="de-DE" dirty="0">
                <a:solidFill>
                  <a:srgbClr val="004992"/>
                </a:solidFill>
                <a:ea typeface="ＭＳ Ｐゴシック" panose="020B0600070205080204" pitchFamily="34" charset="-128"/>
                <a:cs typeface="+mn-cs"/>
              </a:rPr>
              <a:t>Was werden die meisten Leute denken?</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MV-MKT – 6: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22</a:t>
            </a:fld>
            <a:endParaRPr lang="de-DE">
              <a:latin typeface="Calibri Light"/>
            </a:endParaRPr>
          </a:p>
        </p:txBody>
      </p:sp>
      <p:sp>
        <p:nvSpPr>
          <p:cNvPr id="69635" name="Text Box 2052"/>
          <p:cNvSpPr txBox="1">
            <a:spLocks noChangeArrowheads="1"/>
          </p:cNvSpPr>
          <p:nvPr/>
        </p:nvSpPr>
        <p:spPr bwMode="auto">
          <a:xfrm>
            <a:off x="408955" y="4941168"/>
            <a:ext cx="11376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ts val="1200"/>
              </a:spcBef>
              <a:spcAft>
                <a:spcPts val="0"/>
              </a:spcAft>
              <a:buNone/>
            </a:pPr>
            <a:r>
              <a:rPr lang="de-DE" altLang="de-DE" sz="1800" dirty="0">
                <a:solidFill>
                  <a:srgbClr val="004992"/>
                </a:solidFill>
                <a:latin typeface="Calibri Light"/>
              </a:rPr>
              <a:t>Wahrscheinlich: </a:t>
            </a:r>
            <a:r>
              <a:rPr lang="de-DE" altLang="de-DE" sz="1800" dirty="0">
                <a:latin typeface="Calibri Light"/>
              </a:rPr>
              <a:t>Mann war zu schwer für den Stuhl</a:t>
            </a:r>
          </a:p>
          <a:p>
            <a:pPr eaLnBrk="1" hangingPunct="1">
              <a:spcBef>
                <a:spcPts val="1200"/>
              </a:spcBef>
              <a:spcAft>
                <a:spcPts val="0"/>
              </a:spcAft>
              <a:buNone/>
            </a:pPr>
            <a:r>
              <a:rPr lang="de-DE" altLang="de-DE" sz="1800" dirty="0">
                <a:solidFill>
                  <a:srgbClr val="004992"/>
                </a:solidFill>
                <a:latin typeface="Calibri Light"/>
              </a:rPr>
              <a:t>Weniger wahrscheinlich: </a:t>
            </a:r>
            <a:r>
              <a:rPr lang="de-DE" altLang="de-DE" sz="1800" dirty="0">
                <a:latin typeface="Calibri Light"/>
              </a:rPr>
              <a:t>Mann hat gekippelt; Stuhl ist insgesamt zu leicht gebaut</a:t>
            </a:r>
          </a:p>
          <a:p>
            <a:pPr eaLnBrk="1" hangingPunct="1">
              <a:spcBef>
                <a:spcPts val="1200"/>
              </a:spcBef>
              <a:spcAft>
                <a:spcPts val="0"/>
              </a:spcAft>
              <a:buNone/>
            </a:pPr>
            <a:r>
              <a:rPr lang="de-DE" altLang="de-DE" sz="1800" dirty="0">
                <a:solidFill>
                  <a:srgbClr val="004992"/>
                </a:solidFill>
                <a:latin typeface="Calibri Light"/>
              </a:rPr>
              <a:t>Unwahrscheinliche Annahme </a:t>
            </a:r>
            <a:r>
              <a:rPr lang="de-DE" altLang="de-DE" sz="1800" dirty="0">
                <a:solidFill>
                  <a:schemeClr val="accent1"/>
                </a:solidFill>
                <a:latin typeface="Calibri Light"/>
              </a:rPr>
              <a:t>der Leute: </a:t>
            </a:r>
            <a:r>
              <a:rPr lang="de-DE" altLang="de-DE" sz="1800" dirty="0">
                <a:latin typeface="Calibri Light"/>
              </a:rPr>
              <a:t>Stuhl wurde angesägt – aber</a:t>
            </a:r>
            <a:r>
              <a:rPr lang="de-DE" altLang="de-DE" sz="1800" dirty="0">
                <a:solidFill>
                  <a:srgbClr val="FFFF00"/>
                </a:solidFill>
                <a:latin typeface="Calibri Light"/>
              </a:rPr>
              <a:t> </a:t>
            </a:r>
            <a:r>
              <a:rPr lang="de-DE" altLang="de-DE" sz="1800" dirty="0">
                <a:solidFill>
                  <a:srgbClr val="004992"/>
                </a:solidFill>
                <a:latin typeface="Calibri Light"/>
              </a:rPr>
              <a:t>RICHTIG</a:t>
            </a:r>
            <a:r>
              <a:rPr lang="de-DE" altLang="de-DE" sz="1800" b="1" dirty="0">
                <a:solidFill>
                  <a:srgbClr val="004992"/>
                </a:solidFill>
                <a:latin typeface="Calibri Light"/>
              </a:rPr>
              <a:t>:</a:t>
            </a:r>
            <a:r>
              <a:rPr lang="de-DE" altLang="de-DE" sz="1800" dirty="0">
                <a:solidFill>
                  <a:srgbClr val="004992"/>
                </a:solidFill>
                <a:latin typeface="Calibri Light"/>
              </a:rPr>
              <a:t> Keiner hat gesehen, dass der Junge im ersten Bild den Stuhl angesägt hat!</a:t>
            </a:r>
          </a:p>
        </p:txBody>
      </p:sp>
      <p:pic>
        <p:nvPicPr>
          <p:cNvPr id="69638"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Rectangle 2090"/>
          <p:cNvSpPr>
            <a:spLocks noChangeArrowheads="1"/>
          </p:cNvSpPr>
          <p:nvPr/>
        </p:nvSpPr>
        <p:spPr bwMode="auto">
          <a:xfrm>
            <a:off x="6002141" y="2996952"/>
            <a:ext cx="480609"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DE" altLang="de-DE" sz="700" dirty="0">
                <a:latin typeface="Calibri Light"/>
              </a:rPr>
              <a:t>Mann, ist</a:t>
            </a:r>
          </a:p>
          <a:p>
            <a:pPr eaLnBrk="1" hangingPunct="1">
              <a:spcBef>
                <a:spcPct val="0"/>
              </a:spcBef>
              <a:buFontTx/>
              <a:buNone/>
            </a:pPr>
            <a:r>
              <a:rPr lang="de-DE" altLang="de-DE" sz="700" dirty="0">
                <a:latin typeface="Calibri Light"/>
              </a:rPr>
              <a:t>der dick!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102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err="1">
                <a:latin typeface="Calibri Light"/>
              </a:rPr>
              <a:t>Jetzt</a:t>
            </a:r>
            <a:r>
              <a:rPr lang="en-US" altLang="de-DE" sz="3600" dirty="0">
                <a:latin typeface="Calibri Light"/>
              </a:rPr>
              <a:t> </a:t>
            </a:r>
            <a:r>
              <a:rPr lang="en-US" altLang="de-DE" sz="3600" dirty="0" err="1">
                <a:latin typeface="Calibri Light"/>
              </a:rPr>
              <a:t>geht’s</a:t>
            </a:r>
            <a:r>
              <a:rPr lang="en-US" altLang="de-DE" sz="3600" dirty="0">
                <a:latin typeface="Calibri Light"/>
              </a:rPr>
              <a:t> </a:t>
            </a:r>
            <a:r>
              <a:rPr lang="en-US" altLang="de-DE" sz="3600" dirty="0" err="1">
                <a:latin typeface="Calibri Light"/>
              </a:rPr>
              <a:t>los</a:t>
            </a:r>
            <a:r>
              <a:rPr lang="en-US" altLang="de-DE" sz="36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MV-MKT – 6: Einfühlung II</a:t>
            </a:r>
          </a:p>
        </p:txBody>
      </p:sp>
      <p:sp>
        <p:nvSpPr>
          <p:cNvPr id="3" name="Slide Number Placeholder 2"/>
          <p:cNvSpPr>
            <a:spLocks noGrp="1"/>
          </p:cNvSpPr>
          <p:nvPr>
            <p:ph type="sldNum" sz="quarter" idx="12"/>
          </p:nvPr>
        </p:nvSpPr>
        <p:spPr/>
        <p:txBody>
          <a:bodyPr/>
          <a:lstStyle/>
          <a:p>
            <a:pPr>
              <a:defRPr/>
            </a:pPr>
            <a:fld id="{512AAC3F-3BD8-4578-866E-1D18C4668C44}" type="slidenum">
              <a:rPr lang="de-DE" smtClean="0">
                <a:latin typeface="Calibri Light"/>
              </a:rPr>
              <a:pPr>
                <a:defRPr/>
              </a:pPr>
              <a:t>23</a:t>
            </a:fld>
            <a:endParaRPr lang="de-DE">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24</a:t>
            </a:fld>
            <a:endParaRPr lang="de-DE">
              <a:latin typeface="Calibri Light"/>
            </a:endParaRPr>
          </a:p>
        </p:txBody>
      </p:sp>
      <p:sp>
        <p:nvSpPr>
          <p:cNvPr id="75779" name="Caption_75780"/>
          <p:cNvSpPr>
            <a:spLocks noChangeArrowheads="1"/>
          </p:cNvSpPr>
          <p:nvPr/>
        </p:nvSpPr>
        <p:spPr bwMode="auto">
          <a:xfrm>
            <a:off x="603505" y="5257800"/>
            <a:ext cx="109881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a:solidFill>
                  <a:srgbClr val="004992"/>
                </a:solidFill>
                <a:latin typeface="Calibri Light"/>
              </a:rPr>
              <a:t>Was denkt der Mann?</a:t>
            </a:r>
          </a:p>
        </p:txBody>
      </p:sp>
      <p:sp>
        <p:nvSpPr>
          <p:cNvPr id="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25</a:t>
            </a:fld>
            <a:endParaRPr lang="de-DE">
              <a:latin typeface="Calibri Light"/>
            </a:endParaRPr>
          </a:p>
        </p:txBody>
      </p:sp>
      <p:sp>
        <p:nvSpPr>
          <p:cNvPr id="75779" name="Caption_75780"/>
          <p:cNvSpPr>
            <a:spLocks noChangeArrowheads="1"/>
          </p:cNvSpPr>
          <p:nvPr/>
        </p:nvSpPr>
        <p:spPr bwMode="auto">
          <a:xfrm>
            <a:off x="603505" y="5257800"/>
            <a:ext cx="109881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a:solidFill>
                  <a:srgbClr val="004992"/>
                </a:solidFill>
                <a:latin typeface="Calibri Light"/>
              </a:rPr>
              <a:t>Was denkt der Mann?</a:t>
            </a:r>
          </a:p>
        </p:txBody>
      </p:sp>
    </p:spTree>
    <p:extLst>
      <p:ext uri="{BB962C8B-B14F-4D97-AF65-F5344CB8AC3E}">
        <p14:creationId xmlns:p14="http://schemas.microsoft.com/office/powerpoint/2010/main" val="36302350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4756"/>
          <p:cNvSpPr txBox="1">
            <a:spLocks noChangeArrowheads="1"/>
          </p:cNvSpPr>
          <p:nvPr/>
        </p:nvSpPr>
        <p:spPr bwMode="auto">
          <a:xfrm>
            <a:off x="2731700" y="5884164"/>
            <a:ext cx="6698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der Polizist höchstwahrscheinlich ...? Hat er recht?</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26</a:t>
            </a:fld>
            <a:endParaRPr 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MV-MKT – 6: Einfühlung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27</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für</a:t>
            </a:r>
            <a:r>
              <a:rPr lang="en-US" i="1" spc="-5" dirty="0">
                <a:solidFill>
                  <a:srgbClr val="333333"/>
                </a:solidFill>
                <a:latin typeface="Calibri Light"/>
                <a:ea typeface="ＭＳ Ｐゴシック" panose="020B0600070205080204" pitchFamily="34" charset="-128"/>
                <a:cs typeface="Verdana"/>
              </a:rPr>
              <a:t> die Trainer:</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917622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28</a:t>
            </a:fld>
            <a:endParaRPr lang="de-DE">
              <a:latin typeface="Calibri Light"/>
            </a:endParaRPr>
          </a:p>
        </p:txBody>
      </p:sp>
      <p:sp>
        <p:nvSpPr>
          <p:cNvPr id="86020" name="Text Box 16"/>
          <p:cNvSpPr txBox="1">
            <a:spLocks noChangeArrowheads="1"/>
          </p:cNvSpPr>
          <p:nvPr/>
        </p:nvSpPr>
        <p:spPr bwMode="auto">
          <a:xfrm>
            <a:off x="2352230" y="5013326"/>
            <a:ext cx="28794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US" altLang="de-DE" sz="1800">
              <a:latin typeface="Calibri Light"/>
            </a:endParaRPr>
          </a:p>
        </p:txBody>
      </p:sp>
      <p:sp>
        <p:nvSpPr>
          <p:cNvPr id="86021" name="Rectangle 21"/>
          <p:cNvSpPr>
            <a:spLocks noChangeArrowheads="1"/>
          </p:cNvSpPr>
          <p:nvPr/>
        </p:nvSpPr>
        <p:spPr bwMode="auto">
          <a:xfrm>
            <a:off x="4272546" y="1813842"/>
            <a:ext cx="1344434"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6022" name="Rectangle 23"/>
          <p:cNvSpPr>
            <a:spLocks noChangeArrowheads="1"/>
          </p:cNvSpPr>
          <p:nvPr/>
        </p:nvSpPr>
        <p:spPr bwMode="auto">
          <a:xfrm>
            <a:off x="5822349" y="1813842"/>
            <a:ext cx="575883" cy="5048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pic>
        <p:nvPicPr>
          <p:cNvPr id="86023"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6023"/>
          <p:cNvSpPr txBox="1">
            <a:spLocks noChangeArrowheads="1"/>
          </p:cNvSpPr>
          <p:nvPr/>
        </p:nvSpPr>
        <p:spPr bwMode="auto">
          <a:xfrm>
            <a:off x="428307" y="5478664"/>
            <a:ext cx="11338560"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60000"/>
              </a:lnSpc>
              <a:spcBef>
                <a:spcPct val="50000"/>
              </a:spcBef>
              <a:buFontTx/>
              <a:buNone/>
            </a:pPr>
            <a:r>
              <a:rPr lang="de-DE" altLang="de-DE" sz="2000" dirty="0">
                <a:solidFill>
                  <a:srgbClr val="004992"/>
                </a:solidFill>
                <a:latin typeface="Calibri Light"/>
              </a:rPr>
              <a:t>Was könnte der Mann im 3. Bild Denken ...? Hat er recht?</a:t>
            </a:r>
          </a:p>
        </p:txBody>
      </p:sp>
      <p:sp>
        <p:nvSpPr>
          <p:cNvPr id="9"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29</a:t>
            </a:fld>
            <a:endParaRPr lang="de-DE">
              <a:latin typeface="Calibri Light"/>
            </a:endParaRPr>
          </a:p>
        </p:txBody>
      </p:sp>
      <p:sp>
        <p:nvSpPr>
          <p:cNvPr id="86020" name="Text Box 16"/>
          <p:cNvSpPr txBox="1">
            <a:spLocks noChangeArrowheads="1"/>
          </p:cNvSpPr>
          <p:nvPr/>
        </p:nvSpPr>
        <p:spPr bwMode="auto">
          <a:xfrm>
            <a:off x="2352230" y="5013326"/>
            <a:ext cx="28794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US" altLang="de-DE" sz="1800">
              <a:latin typeface="Calibri Light"/>
            </a:endParaRPr>
          </a:p>
        </p:txBody>
      </p:sp>
      <p:sp>
        <p:nvSpPr>
          <p:cNvPr id="86021" name="Rectangle 21"/>
          <p:cNvSpPr>
            <a:spLocks noChangeArrowheads="1"/>
          </p:cNvSpPr>
          <p:nvPr/>
        </p:nvSpPr>
        <p:spPr bwMode="auto">
          <a:xfrm>
            <a:off x="4272546" y="1813842"/>
            <a:ext cx="1344434"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6022" name="Rectangle 23"/>
          <p:cNvSpPr>
            <a:spLocks noChangeArrowheads="1"/>
          </p:cNvSpPr>
          <p:nvPr/>
        </p:nvSpPr>
        <p:spPr bwMode="auto">
          <a:xfrm>
            <a:off x="5822349" y="1813842"/>
            <a:ext cx="575883" cy="5048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pic>
        <p:nvPicPr>
          <p:cNvPr id="86023"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6023"/>
          <p:cNvSpPr txBox="1">
            <a:spLocks noChangeArrowheads="1"/>
          </p:cNvSpPr>
          <p:nvPr/>
        </p:nvSpPr>
        <p:spPr bwMode="auto">
          <a:xfrm>
            <a:off x="428307" y="5478664"/>
            <a:ext cx="11338560"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60000"/>
              </a:lnSpc>
              <a:spcBef>
                <a:spcPct val="50000"/>
              </a:spcBef>
              <a:buFontTx/>
              <a:buNone/>
            </a:pPr>
            <a:r>
              <a:rPr lang="de-DE" altLang="de-DE" sz="2000" dirty="0">
                <a:solidFill>
                  <a:srgbClr val="004992"/>
                </a:solidFill>
                <a:latin typeface="Calibri Light"/>
              </a:rPr>
              <a:t>Was könnte der Mann im 3. Bild Denken ...? Hat er recht?</a:t>
            </a:r>
          </a:p>
        </p:txBody>
      </p:sp>
    </p:spTree>
    <p:extLst>
      <p:ext uri="{BB962C8B-B14F-4D97-AF65-F5344CB8AC3E}">
        <p14:creationId xmlns:p14="http://schemas.microsoft.com/office/powerpoint/2010/main" val="907013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000000"/>
              </a:buClr>
              <a:buFont typeface="WingDings"/>
              <a:buChar char=""/>
            </a:pPr>
            <a:r>
              <a:rPr lang="de-DE" altLang="de-DE" sz="2400" dirty="0">
                <a:solidFill>
                  <a:srgbClr val="004992"/>
                </a:solidFill>
                <a:latin typeface="Calibri Light"/>
                <a:cs typeface="Times New Roman" panose="02020603050405020304" pitchFamily="18" charset="0"/>
              </a:rPr>
              <a:t>Viele Missverständnisse und sogar Konflikte entstehen, weil nicht alle über dasselbe Wissen verfügen </a:t>
            </a:r>
            <a:r>
              <a:rPr lang="de-DE" altLang="de-DE" sz="2400" i="1" dirty="0">
                <a:solidFill>
                  <a:srgbClr val="333333"/>
                </a:solidFill>
                <a:latin typeface="Calibri Light"/>
                <a:cs typeface="Times New Roman" panose="02020603050405020304" pitchFamily="18" charset="0"/>
              </a:rPr>
              <a:t>(z.B. wenn ich meinen </a:t>
            </a:r>
            <a:r>
              <a:rPr lang="de-DE" altLang="de-DE" sz="2400" i="1" dirty="0" err="1">
                <a:solidFill>
                  <a:srgbClr val="333333"/>
                </a:solidFill>
                <a:latin typeface="Calibri Light"/>
                <a:cs typeface="Times New Roman" panose="02020603050405020304" pitchFamily="18" charset="0"/>
              </a:rPr>
              <a:t>Freund:innen</a:t>
            </a:r>
            <a:r>
              <a:rPr lang="de-DE" altLang="de-DE" sz="2400" i="1" dirty="0">
                <a:solidFill>
                  <a:srgbClr val="333333"/>
                </a:solidFill>
                <a:latin typeface="Calibri Light"/>
                <a:cs typeface="Times New Roman" panose="02020603050405020304" pitchFamily="18" charset="0"/>
              </a:rPr>
              <a:t> nicht mitteile, dass es mir schlecht geht, kann ich auch keine besondere Rücksichtnahme erwarten!).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30</a:t>
            </a:fld>
            <a:endParaRPr 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000000"/>
              </a:buClr>
            </a:pPr>
            <a:r>
              <a:rPr lang="de-DE" altLang="de-DE" sz="2400" b="1" dirty="0">
                <a:solidFill>
                  <a:srgbClr val="333333"/>
                </a:solidFill>
                <a:latin typeface="Calibri Light"/>
                <a:cs typeface="Times New Roman" panose="02020603050405020304" pitchFamily="18" charset="0"/>
              </a:rPr>
              <a:t>Lernziele: </a:t>
            </a:r>
          </a:p>
          <a:p>
            <a:pPr marL="342900" lvl="0" indent="-342900" defTabSz="914400" fontAlgn="base">
              <a:buClr>
                <a:srgbClr val="000000"/>
              </a:buClr>
              <a:buFont typeface="WingDings"/>
              <a:buChar char=""/>
            </a:pPr>
            <a:r>
              <a:rPr lang="de-DE" altLang="de-DE" sz="2400" dirty="0">
                <a:solidFill>
                  <a:srgbClr val="004992"/>
                </a:solidFill>
                <a:latin typeface="Calibri Light"/>
                <a:cs typeface="Times New Roman" panose="02020603050405020304" pitchFamily="18" charset="0"/>
              </a:rPr>
              <a:t>Viele Missverständnisse und sogar Konflikte entstehen, weil nicht alle über dasselbe Wissen verfügen </a:t>
            </a:r>
            <a:r>
              <a:rPr lang="de-DE" altLang="de-DE" sz="2400" i="1" dirty="0">
                <a:solidFill>
                  <a:srgbClr val="333333"/>
                </a:solidFill>
                <a:latin typeface="Calibri Light"/>
                <a:cs typeface="Times New Roman" panose="02020603050405020304" pitchFamily="18" charset="0"/>
              </a:rPr>
              <a:t>(z.B. wenn ich meinen </a:t>
            </a:r>
            <a:r>
              <a:rPr lang="de-DE" altLang="de-DE" sz="2400" i="1" dirty="0" err="1">
                <a:solidFill>
                  <a:srgbClr val="333333"/>
                </a:solidFill>
                <a:latin typeface="Calibri Light"/>
                <a:cs typeface="Times New Roman" panose="02020603050405020304" pitchFamily="18" charset="0"/>
              </a:rPr>
              <a:t>Freund:innen</a:t>
            </a:r>
            <a:r>
              <a:rPr lang="de-DE" altLang="de-DE" sz="2400" i="1" dirty="0">
                <a:solidFill>
                  <a:srgbClr val="333333"/>
                </a:solidFill>
                <a:latin typeface="Calibri Light"/>
                <a:cs typeface="Times New Roman" panose="02020603050405020304" pitchFamily="18" charset="0"/>
              </a:rPr>
              <a:t> nicht mitteile, dass es mir schlecht geht, kann ich auch keine besondere Rücksichtnahme erwarten!).</a:t>
            </a: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Um komplexe Situationen richtig zu bewerten, ist es wichtig, verschiedene Blickwinkel einzunehmen und möglichst die gesamte vorhandene Information zu berücksichtigen.</a:t>
            </a:r>
          </a:p>
          <a:p>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31</a:t>
            </a:fld>
            <a:endParaRPr lang="de-DE">
              <a:latin typeface="Calibri Light"/>
            </a:endParaRPr>
          </a:p>
        </p:txBody>
      </p:sp>
    </p:spTree>
    <p:extLst>
      <p:ext uri="{BB962C8B-B14F-4D97-AF65-F5344CB8AC3E}">
        <p14:creationId xmlns:p14="http://schemas.microsoft.com/office/powerpoint/2010/main" val="2773121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000" dirty="0">
                <a:solidFill>
                  <a:srgbClr val="333333"/>
                </a:solidFill>
                <a:latin typeface="Calibri Light"/>
                <a:cs typeface="Times New Roman" panose="02020603050405020304" pitchFamily="18" charset="0"/>
              </a:rPr>
              <a:t>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cs typeface="Times New Roman" panose="02020603050405020304" pitchFamily="18" charset="0"/>
              </a:rPr>
              <a:t>Beispiel: </a:t>
            </a:r>
            <a:r>
              <a:rPr lang="de-DE" altLang="de-DE" dirty="0">
                <a:solidFill>
                  <a:srgbClr val="333333"/>
                </a:solidFill>
                <a:latin typeface="Calibri Light"/>
                <a:cs typeface="Times New Roman" panose="02020603050405020304" pitchFamily="18" charset="0"/>
              </a:rPr>
              <a:t>Matthias fühlt sich von einer Menge von Leuten ausgelacht!</a:t>
            </a:r>
          </a:p>
          <a:p>
            <a:pPr lvl="0" defTabSz="914400" fontAlgn="base"/>
            <a:r>
              <a:rPr lang="de-DE" altLang="de-DE" dirty="0">
                <a:solidFill>
                  <a:srgbClr val="004992"/>
                </a:solidFill>
                <a:latin typeface="Calibri Light"/>
                <a:cs typeface="Times New Roman" panose="02020603050405020304" pitchFamily="18" charset="0"/>
              </a:rPr>
              <a:t>Hintergrund: </a:t>
            </a:r>
            <a:r>
              <a:rPr lang="de-DE" altLang="de-DE" dirty="0">
                <a:solidFill>
                  <a:srgbClr val="333333"/>
                </a:solidFill>
                <a:latin typeface="Calibri Light"/>
                <a:cs typeface="Times New Roman" panose="02020603050405020304" pitchFamily="18" charset="0"/>
              </a:rPr>
              <a:t>Matthias betritt nach dem Zoll die Empfangshalle des Flughafens; die Wartenden schauen in seine Richtung und zwei Wartende lachen schallend. </a:t>
            </a:r>
          </a:p>
          <a:p>
            <a:pPr lvl="0" defTabSz="914400" fontAlgn="base"/>
            <a:r>
              <a:rPr lang="de-DE" altLang="de-DE" dirty="0">
                <a:solidFill>
                  <a:srgbClr val="004992"/>
                </a:solidFill>
                <a:latin typeface="Calibri Light"/>
                <a:cs typeface="Times New Roman" panose="02020603050405020304" pitchFamily="18" charset="0"/>
              </a:rPr>
              <a:t>Aber: </a:t>
            </a:r>
            <a:r>
              <a:rPr lang="de-DE" altLang="de-DE" dirty="0">
                <a:solidFill>
                  <a:srgbClr val="333333"/>
                </a:solidFill>
                <a:latin typeface="Calibri Light"/>
                <a:cs typeface="Times New Roman" panose="02020603050405020304" pitchFamily="18" charset="0"/>
              </a:rPr>
              <a:t>Selbstverständlich mustern alle Wartenden die Ankommenden, da sie Bekannte abholen wollen. Die beiden lachenden Personen haben sich evtl. lange nicht gesehen und tauschen erste Urlaubserinnerungen aus. </a:t>
            </a:r>
          </a:p>
          <a:p>
            <a:pPr lvl="0" defTabSz="914400" fontAlgn="base"/>
            <a:r>
              <a:rPr lang="de-DE" altLang="de-DE" sz="2000" dirty="0">
                <a:solidFill>
                  <a:srgbClr val="333333"/>
                </a:solidFill>
                <a:latin typeface="Calibri Light"/>
                <a:cs typeface="Times New Roman" panose="02020603050405020304" pitchFamily="18" charset="0"/>
              </a:rPr>
              <a:t>„Irren ist menschlich“ – bedenken Sie andere Sichtweisen.  </a:t>
            </a:r>
          </a:p>
          <a:p>
            <a:endParaRPr lang="en-US" sz="20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32</a:t>
            </a:fld>
            <a:endParaRPr 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936789006"/>
              </p:ext>
            </p:extLst>
          </p:nvPr>
        </p:nvGraphicFramePr>
        <p:xfrm>
          <a:off x="408954" y="2011680"/>
          <a:ext cx="11375999" cy="47243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Red lips/Rote </a:t>
                      </a:r>
                      <a:r>
                        <a:rPr kumimoji="0" lang="en-GB" sz="1000" b="0" i="0" u="none" strike="noStrike" cap="none" normalizeH="0" baseline="0" dirty="0" err="1">
                          <a:ln>
                            <a:noFill/>
                          </a:ln>
                          <a:solidFill>
                            <a:srgbClr val="333333"/>
                          </a:solidFill>
                          <a:effectLst/>
                          <a:latin typeface="Calibri Light"/>
                          <a:cs typeface="Times New Roman" pitchFamily="18" charset="0"/>
                        </a:rPr>
                        <a:t>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Volker Henkel</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Evil clown/</a:t>
                      </a:r>
                      <a:r>
                        <a:rPr kumimoji="0" lang="en-GB" sz="1000" b="0" i="0" u="none" strike="noStrike" cap="none" normalizeH="0" baseline="0" dirty="0" err="1">
                          <a:ln>
                            <a:noFill/>
                          </a:ln>
                          <a:solidFill>
                            <a:srgbClr val="333333"/>
                          </a:solidFill>
                          <a:effectLst/>
                          <a:latin typeface="Calibri Light"/>
                          <a:cs typeface="Times New Roman" pitchFamily="18" charset="0"/>
                        </a:rPr>
                        <a:t>Böser</a:t>
                      </a:r>
                      <a:r>
                        <a:rPr kumimoji="0" lang="en-GB" sz="1000" b="0" i="0" u="none" strike="noStrike" cap="none" normalizeH="0" baseline="0" dirty="0">
                          <a:ln>
                            <a:noFill/>
                          </a:ln>
                          <a:solidFill>
                            <a:srgbClr val="333333"/>
                          </a:solidFill>
                          <a:effectLst/>
                          <a:latin typeface="Calibri Light"/>
                          <a:cs typeface="Times New Roman" pitchFamily="18" charset="0"/>
                        </a:rPr>
                        <a:t>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def110</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Zirkus</a:t>
                      </a:r>
                      <a:r>
                        <a:rPr kumimoji="0" lang="en-GB" sz="1000" b="0" i="0" u="none" strike="noStrike" cap="none" normalizeH="0" baseline="0" dirty="0">
                          <a:ln>
                            <a:noFill/>
                          </a:ln>
                          <a:solidFill>
                            <a:srgbClr val="333333"/>
                          </a:solidFill>
                          <a:effectLst/>
                          <a:latin typeface="Calibri Light"/>
                          <a:cs typeface="Times New Roman" pitchFamily="18" charset="0"/>
                        </a:rPr>
                        <a:t> - circus</a:t>
                      </a:r>
                      <a:r>
                        <a:rPr kumimoji="0" lang="de-DE" sz="1000" b="0" i="0" u="none" strike="noStrike" cap="none" normalizeH="0" baseline="0" dirty="0">
                          <a:ln>
                            <a:noFill/>
                          </a:ln>
                          <a:solidFill>
                            <a:srgbClr val="333333"/>
                          </a:solidFill>
                          <a:effectLst/>
                          <a:latin typeface="Calibri Light"/>
                          <a:cs typeface="Times New Roman" pitchFamily="18" charset="0"/>
                        </a:rPr>
                        <a:t>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Circus/</a:t>
                      </a:r>
                      <a:r>
                        <a:rPr kumimoji="0" lang="en-GB" sz="1000" b="0" i="0" u="none" strike="noStrike" cap="none" normalizeH="0" baseline="0" dirty="0" err="1">
                          <a:ln>
                            <a:noFill/>
                          </a:ln>
                          <a:solidFill>
                            <a:srgbClr val="333333"/>
                          </a:solidFill>
                          <a:effectLst/>
                          <a:latin typeface="Calibri Light"/>
                          <a:cs typeface="Times New Roman" pitchFamily="18" charset="0"/>
                        </a:rPr>
                        <a:t>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Marina Ruiz-Villarreal</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Comic strips: grandmother, accident, bad news, neighbour/</a:t>
                      </a:r>
                      <a:r>
                        <a:rPr kumimoji="0" lang="en-GB" sz="1000" b="0" i="0" u="none" strike="noStrike" cap="none" normalizeH="0" baseline="0" dirty="0" err="1">
                          <a:ln>
                            <a:noFill/>
                          </a:ln>
                          <a:solidFill>
                            <a:srgbClr val="333333"/>
                          </a:solidFill>
                          <a:effectLst/>
                          <a:latin typeface="Calibri Light"/>
                        </a:rPr>
                        <a:t>Bildergeschichten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Großmutter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Unfall</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schlechte</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Nachrichten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has been taken from the following book chapter/ </a:t>
                      </a:r>
                      <a:r>
                        <a:rPr kumimoji="0" lang="en-US" sz="1000" b="0" i="0" u="none" strike="noStrike" cap="none" normalizeH="0" baseline="0" dirty="0">
                          <a:ln>
                            <a:noFill/>
                          </a:ln>
                          <a:solidFill>
                            <a:srgbClr val="333333"/>
                          </a:solidFill>
                          <a:effectLst/>
                          <a:latin typeface="Calibri Light"/>
                          <a:cs typeface="Times New Roman" pitchFamily="18" charset="0"/>
                        </a:rPr>
                        <a:t>Das </a:t>
                      </a:r>
                      <a:r>
                        <a:rPr kumimoji="0" lang="en-US" sz="1000" b="0" i="0" u="none" strike="noStrike" cap="none" normalizeH="0" baseline="0" dirty="0" err="1">
                          <a:ln>
                            <a:noFill/>
                          </a:ln>
                          <a:solidFill>
                            <a:srgbClr val="333333"/>
                          </a:solidFill>
                          <a:effectLst/>
                          <a:latin typeface="Calibri Light"/>
                          <a:cs typeface="Times New Roman" pitchFamily="18" charset="0"/>
                        </a:rPr>
                        <a:t>Bild</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wurde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dem</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folgenden</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Buchkapitel</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entliehen</a:t>
                      </a:r>
                      <a:r>
                        <a:rPr kumimoji="0" lang="en-US"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Moritz, S. (2005), </a:t>
                      </a:r>
                      <a:r>
                        <a:rPr kumimoji="0" lang="en-US" sz="1000" b="0" i="0" u="none" strike="noStrike" cap="none" normalizeH="0" baseline="0" dirty="0" err="1">
                          <a:ln>
                            <a:noFill/>
                          </a:ln>
                          <a:solidFill>
                            <a:srgbClr val="333333"/>
                          </a:solidFill>
                          <a:effectLst/>
                          <a:latin typeface="Calibri Light"/>
                          <a:cs typeface="Times New Roman" pitchFamily="18" charset="0"/>
                        </a:rPr>
                        <a:t>Kognitive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Dysfunktionen</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schizophrener</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Patienten</a:t>
                      </a:r>
                      <a:r>
                        <a:rPr kumimoji="0" lang="en-US" sz="1000" b="0" i="0" u="none" strike="noStrike" cap="none" normalizeH="0" baseline="0" dirty="0">
                          <a:ln>
                            <a:noFill/>
                          </a:ln>
                          <a:solidFill>
                            <a:srgbClr val="333333"/>
                          </a:solidFill>
                          <a:effectLst/>
                          <a:latin typeface="Calibri Light"/>
                          <a:cs typeface="Times New Roman" pitchFamily="18" charset="0"/>
                        </a:rPr>
                        <a:t>. In D.F. </a:t>
                      </a:r>
                      <a:r>
                        <a:rPr kumimoji="0" lang="en-US" sz="1000" b="0" i="0" u="none" strike="noStrike" cap="none" normalizeH="0" baseline="0" dirty="0" err="1">
                          <a:ln>
                            <a:noFill/>
                          </a:ln>
                          <a:solidFill>
                            <a:srgbClr val="333333"/>
                          </a:solidFill>
                          <a:effectLst/>
                          <a:latin typeface="Calibri Light"/>
                          <a:cs typeface="Times New Roman" pitchFamily="18" charset="0"/>
                        </a:rPr>
                        <a:t>Braus</a:t>
                      </a:r>
                      <a:r>
                        <a:rPr kumimoji="0" lang="en-US" sz="1000" b="0" i="0" u="none" strike="noStrike" cap="none" normalizeH="0" baseline="0" dirty="0">
                          <a:ln>
                            <a:noFill/>
                          </a:ln>
                          <a:solidFill>
                            <a:srgbClr val="333333"/>
                          </a:solidFill>
                          <a:effectLst/>
                          <a:latin typeface="Calibri Light"/>
                          <a:cs typeface="Times New Roman" pitchFamily="18" charset="0"/>
                        </a:rPr>
                        <a:t> (Ed.), </a:t>
                      </a:r>
                      <a:r>
                        <a:rPr kumimoji="0" lang="en-US" sz="1000" b="0" i="0" u="none" strike="noStrike" cap="none" normalizeH="0" baseline="0" dirty="0" err="1">
                          <a:ln>
                            <a:noFill/>
                          </a:ln>
                          <a:solidFill>
                            <a:srgbClr val="333333"/>
                          </a:solidFill>
                          <a:effectLst/>
                          <a:latin typeface="Calibri Light"/>
                          <a:cs typeface="Times New Roman" pitchFamily="18" charset="0"/>
                        </a:rPr>
                        <a:t>Schizophrenie</a:t>
                      </a:r>
                      <a:r>
                        <a:rPr kumimoji="0" lang="en-US" sz="1000" b="0" i="0" u="none" strike="noStrike" cap="none" normalizeH="0" baseline="0" dirty="0">
                          <a:ln>
                            <a:noFill/>
                          </a:ln>
                          <a:solidFill>
                            <a:srgbClr val="333333"/>
                          </a:solidFill>
                          <a:effectLst/>
                          <a:latin typeface="Calibri Light"/>
                          <a:cs typeface="Times New Roman" pitchFamily="18" charset="0"/>
                        </a:rPr>
                        <a:t> (pp. 15-27). Stuttgart: </a:t>
                      </a:r>
                      <a:r>
                        <a:rPr kumimoji="0" lang="en-US" sz="1000" b="0" i="0" u="none" strike="noStrike" cap="none" normalizeH="0" baseline="0" dirty="0" err="1">
                          <a:ln>
                            <a:noFill/>
                          </a:ln>
                          <a:solidFill>
                            <a:srgbClr val="333333"/>
                          </a:solidFill>
                          <a:effectLst/>
                          <a:latin typeface="Calibri Light"/>
                          <a:cs typeface="Times New Roman" pitchFamily="18" charset="0"/>
                        </a:rPr>
                        <a:t>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Comic strip: John &amp; Mary/ Bildergeschichte John &amp; Mary</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M.A./ Christin </a:t>
                      </a:r>
                      <a:r>
                        <a:rPr kumimoji="0" lang="en-GB" sz="1000" b="0" i="0" u="none" strike="noStrike" cap="none" normalizeH="0" baseline="0" dirty="0" err="1">
                          <a:ln>
                            <a:noFill/>
                          </a:ln>
                          <a:solidFill>
                            <a:srgbClr val="333333"/>
                          </a:solidFill>
                          <a:effectLst/>
                          <a:latin typeface="Calibri Light"/>
                        </a:rPr>
                        <a:t>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Produced for the MCT/</a:t>
                      </a:r>
                      <a:r>
                        <a:rPr kumimoji="0" lang="en-US" sz="1000" b="0" i="0" u="none" strike="noStrike" cap="none" normalizeH="0" baseline="0" dirty="0" err="1">
                          <a:ln>
                            <a:noFill/>
                          </a:ln>
                          <a:solidFill>
                            <a:srgbClr val="333333"/>
                          </a:solidFill>
                          <a:effectLst/>
                          <a:latin typeface="Calibri Light"/>
                        </a:rPr>
                        <a:t>Anfertigung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für</a:t>
                      </a:r>
                      <a:r>
                        <a:rPr kumimoji="0" lang="en-US" sz="1000" b="0" i="0" u="none" strike="noStrike" cap="none" normalizeH="0" baseline="0" dirty="0">
                          <a:ln>
                            <a:noFill/>
                          </a:ln>
                          <a:solidFill>
                            <a:srgbClr val="333333"/>
                          </a:solidFill>
                          <a:effectLst/>
                          <a:latin typeface="Calibri Light"/>
                        </a:rPr>
                        <a:t> das MKT; © </a:t>
                      </a:r>
                      <a:r>
                        <a:rPr kumimoji="0" lang="en-US" sz="1000" b="0" i="0" u="none" strike="noStrike" cap="none" normalizeH="0" baseline="0" dirty="0" err="1">
                          <a:ln>
                            <a:noFill/>
                          </a:ln>
                          <a:solidFill>
                            <a:srgbClr val="333333"/>
                          </a:solidFill>
                          <a:effectLst/>
                          <a:latin typeface="Calibri Light"/>
                        </a:rPr>
                        <a:t>Arbeitsgruppe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Comic strips: bank, boating, sausage/</a:t>
                      </a:r>
                      <a:r>
                        <a:rPr kumimoji="0" lang="en-GB" sz="1000" b="0" i="0" u="none" strike="noStrike" cap="none" normalizeH="0" baseline="0" dirty="0" err="1">
                          <a:ln>
                            <a:noFill/>
                          </a:ln>
                          <a:solidFill>
                            <a:srgbClr val="333333"/>
                          </a:solidFill>
                          <a:effectLst/>
                          <a:latin typeface="Calibri Light"/>
                        </a:rPr>
                        <a:t>Bildergeschichten</a:t>
                      </a:r>
                      <a:r>
                        <a:rPr kumimoji="0" lang="en-GB" sz="1000" b="0" i="0" u="none" strike="noStrike" cap="none" normalizeH="0" baseline="0" dirty="0">
                          <a:ln>
                            <a:noFill/>
                          </a:ln>
                          <a:solidFill>
                            <a:srgbClr val="333333"/>
                          </a:solidFill>
                          <a:effectLst/>
                          <a:latin typeface="Calibri Light"/>
                        </a:rPr>
                        <a:t> Bank, </a:t>
                      </a:r>
                      <a:r>
                        <a:rPr kumimoji="0" lang="en-GB" sz="1000" b="0" i="0" u="none" strike="noStrike" cap="none" normalizeH="0" baseline="0" dirty="0" err="1">
                          <a:ln>
                            <a:noFill/>
                          </a:ln>
                          <a:solidFill>
                            <a:srgbClr val="333333"/>
                          </a:solidFill>
                          <a:effectLst/>
                          <a:latin typeface="Calibri Light"/>
                        </a:rPr>
                        <a:t>Bootfahren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r>
              <a:rPr lang="de-DE"/>
              <a:t>MV-MKT – 6: Einfühlung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2419491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nvGraphicFramePr>
        <p:xfrm>
          <a:off x="408954" y="2011680"/>
          <a:ext cx="11375999" cy="46906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Muffet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don2g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a:t>
                      </a:r>
                      <a:r>
                        <a:rPr kumimoji="0" lang="de-DE" sz="1000" b="0" i="0" u="none" strike="noStrike" cap="none" normalizeH="0" baseline="0">
                          <a:ln>
                            <a:noFill/>
                          </a:ln>
                          <a:solidFill>
                            <a:srgbClr val="333333"/>
                          </a:solidFill>
                          <a:effectLst/>
                          <a:latin typeface="Calibri Light"/>
                          <a:ea typeface="ＭＳ Ｐゴシック" pitchFamily="34" charset="-128"/>
                        </a:rPr>
                        <a:t> </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a:t>
                      </a:r>
                      <a:r>
                        <a:rPr kumimoji="0" lang="de-DE" sz="1000" b="0" i="0" u="none" strike="noStrike" cap="none" normalizeH="0" baseline="0" dirty="0" err="1">
                          <a:ln>
                            <a:noFill/>
                          </a:ln>
                          <a:solidFill>
                            <a:srgbClr val="333333"/>
                          </a:solidFill>
                          <a:effectLst/>
                          <a:latin typeface="Calibri Light"/>
                          <a:ea typeface="ＭＳ Ｐゴシック" pitchFamily="34" charset="-128"/>
                        </a:rPr>
                        <a:t>typical</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turkish</a:t>
                      </a:r>
                      <a:r>
                        <a:rPr kumimoji="0" lang="de-DE" sz="1000" b="0" i="0" u="none" strike="noStrike" cap="none" normalizeH="0" baseline="0" dirty="0">
                          <a:ln>
                            <a:noFill/>
                          </a:ln>
                          <a:solidFill>
                            <a:srgbClr val="333333"/>
                          </a:solidFill>
                          <a:effectLst/>
                          <a:latin typeface="Calibri Light"/>
                          <a:ea typeface="ＭＳ Ｐゴシック" pitchFamily="34" charset="-128"/>
                        </a:rPr>
                        <a:t>/</a:t>
                      </a:r>
                      <a:r>
                        <a:rPr kumimoji="0" lang="de-DE" sz="1000" b="0" i="0" u="none" strike="noStrike" cap="none" normalizeH="0" baseline="0" dirty="0" err="1">
                          <a:ln>
                            <a:noFill/>
                          </a:ln>
                          <a:solidFill>
                            <a:srgbClr val="333333"/>
                          </a:solidFill>
                          <a:effectLst/>
                          <a:latin typeface="Calibri Light"/>
                          <a:ea typeface="ＭＳ Ｐゴシック" pitchFamily="34" charset="-128"/>
                        </a:rPr>
                        <a:t>muslim</a:t>
                      </a:r>
                      <a:r>
                        <a:rPr kumimoji="0" lang="de-DE" sz="1000" b="0" i="0" u="none" strike="noStrike" cap="none" normalizeH="0" baseline="0" dirty="0">
                          <a:ln>
                            <a:noFill/>
                          </a:ln>
                          <a:solidFill>
                            <a:srgbClr val="333333"/>
                          </a:solidFill>
                          <a:effectLst/>
                          <a:latin typeface="Calibri Light"/>
                          <a:ea typeface="ＭＳ Ｐゴシック" pitchFamily="34" charset="-128"/>
                        </a:rPr>
                        <a:t>?</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 (</a:t>
                      </a:r>
                      <a:r>
                        <a:rPr kumimoji="0" lang="de-DE" altLang="ja-JP" sz="1000" b="0" i="0" u="none" strike="noStrike" cap="none" normalizeH="0" baseline="0" dirty="0" err="1">
                          <a:ln>
                            <a:noFill/>
                          </a:ln>
                          <a:solidFill>
                            <a:srgbClr val="333333"/>
                          </a:solidFill>
                          <a:effectLst/>
                          <a:latin typeface="Calibri Light"/>
                          <a:ea typeface="ＭＳ Ｐゴシック" pitchFamily="34" charset="-128"/>
                        </a:rPr>
                        <a:t>turkish</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 </a:t>
                      </a:r>
                      <a:r>
                        <a:rPr kumimoji="0" lang="de-DE" altLang="ja-JP" sz="1000" b="0" i="0" u="none" strike="noStrike" cap="none" normalizeH="0" baseline="0" dirty="0" err="1">
                          <a:ln>
                            <a:noFill/>
                          </a:ln>
                          <a:solidFill>
                            <a:srgbClr val="333333"/>
                          </a:solidFill>
                          <a:effectLst/>
                          <a:latin typeface="Calibri Light"/>
                          <a:ea typeface="ＭＳ Ｐゴシック" pitchFamily="34" charset="-128"/>
                        </a:rPr>
                        <a:t>parade</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Typisch türkisch?</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a:ln>
                            <a:noFill/>
                          </a:ln>
                          <a:solidFill>
                            <a:srgbClr val="333333"/>
                          </a:solidFill>
                          <a:effectLst/>
                          <a:latin typeface="Calibri Light"/>
                          <a:ea typeface="ＭＳ Ｐゴシック" pitchFamily="34" charset="-128"/>
                        </a:rPr>
                        <a:t> (woman in dirndl dress)/„Typisch deutsch?</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a:ln>
                            <a:noFill/>
                          </a:ln>
                          <a:solidFill>
                            <a:srgbClr val="333333"/>
                          </a:solidFill>
                          <a:effectLst/>
                          <a:latin typeface="Calibri Light"/>
                          <a:ea typeface="ＭＳ Ｐゴシック" pitchFamily="34" charset="-128"/>
                        </a:rPr>
                        <a:t>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Verena Jung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M.A./Christin </a:t>
                      </a:r>
                      <a:r>
                        <a:rPr kumimoji="0" lang="en-GB" sz="1000" b="0" i="0" u="none" strike="noStrike" cap="none" normalizeH="0" baseline="0" dirty="0" err="1">
                          <a:ln>
                            <a:noFill/>
                          </a:ln>
                          <a:solidFill>
                            <a:srgbClr val="333333"/>
                          </a:solidFill>
                          <a:effectLst/>
                          <a:latin typeface="Calibri Light"/>
                          <a:ea typeface="ＭＳ Ｐゴシック" pitchFamily="34" charset="-128"/>
                        </a:rPr>
                        <a:t>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Marina Ruiz-Villarreal</a:t>
                      </a:r>
                      <a:r>
                        <a:rPr kumimoji="0" lang="de-DE" sz="1000" b="0" i="0" u="none" strike="noStrike" cap="none" normalizeH="0" baseline="0" dirty="0">
                          <a:ln>
                            <a:noFill/>
                          </a:ln>
                          <a:solidFill>
                            <a:srgbClr val="333333"/>
                          </a:solidFill>
                          <a:effectLst/>
                          <a:latin typeface="Calibri Light"/>
                          <a:ea typeface="ＭＳ Ｐゴシック" pitchFamily="34" charset="-128"/>
                        </a:rPr>
                        <a:t>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Produced for the MCT/</a:t>
                      </a:r>
                      <a:r>
                        <a:rPr kumimoji="0" lang="en-US" sz="1000" b="0" i="0" u="none" strike="noStrike" cap="none" normalizeH="0" baseline="0" dirty="0" err="1">
                          <a:ln>
                            <a:noFill/>
                          </a:ln>
                          <a:solidFill>
                            <a:srgbClr val="333333"/>
                          </a:solidFill>
                          <a:effectLst/>
                          <a:latin typeface="Calibri Light"/>
                          <a:ea typeface="ＭＳ Ｐゴシック" pitchFamily="34" charset="-128"/>
                        </a:rPr>
                        <a:t>Anfertigung</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für</a:t>
                      </a:r>
                      <a:r>
                        <a:rPr kumimoji="0" lang="en-US" sz="1000" b="0" i="0" u="none" strike="noStrike" cap="none" normalizeH="0" baseline="0" dirty="0">
                          <a:ln>
                            <a:noFill/>
                          </a:ln>
                          <a:solidFill>
                            <a:srgbClr val="333333"/>
                          </a:solidFill>
                          <a:effectLst/>
                          <a:latin typeface="Calibri Light"/>
                          <a:ea typeface="ＭＳ Ｐゴシック" pitchFamily="34" charset="-128"/>
                        </a:rPr>
                        <a:t> das MKT; © </a:t>
                      </a:r>
                      <a:r>
                        <a:rPr kumimoji="0" lang="en-US" sz="1000" b="0" i="0" u="none" strike="noStrike" cap="none" normalizeH="0" baseline="0" dirty="0" err="1">
                          <a:ln>
                            <a:noFill/>
                          </a:ln>
                          <a:solidFill>
                            <a:srgbClr val="333333"/>
                          </a:solidFill>
                          <a:effectLst/>
                          <a:latin typeface="Calibri Light"/>
                          <a:ea typeface="ＭＳ Ｐゴシック" pitchFamily="34" charset="-128"/>
                        </a:rPr>
                        <a:t>Arbeitsgruppe</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dicker Mann, </a:t>
                      </a:r>
                      <a:r>
                        <a:rPr kumimoji="0" lang="en-GB" sz="1000" b="0" i="0" u="none" strike="noStrike" cap="none" normalizeH="0" baseline="0" dirty="0" err="1">
                          <a:ln>
                            <a:noFill/>
                          </a:ln>
                          <a:solidFill>
                            <a:srgbClr val="333333"/>
                          </a:solidFill>
                          <a:effectLst/>
                          <a:latin typeface="Calibri Light"/>
                          <a:ea typeface="ＭＳ Ｐゴシック" pitchFamily="34" charset="-128"/>
                        </a:rPr>
                        <a:t>Fußball</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Einbruch</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Zwillinge</a:t>
                      </a:r>
                      <a:r>
                        <a:rPr kumimoji="0" lang="en-GB" sz="1000" b="0" i="0" u="none" strike="noStrike" cap="none" normalizeH="0" baseline="0" dirty="0">
                          <a:ln>
                            <a:noFill/>
                          </a:ln>
                          <a:solidFill>
                            <a:srgbClr val="333333"/>
                          </a:solidFill>
                          <a:effectLst/>
                          <a:latin typeface="Calibri Light"/>
                          <a:ea typeface="ＭＳ Ｐゴシック" pitchFamily="34" charset="-128"/>
                        </a:rPr>
                        <a:t>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r>
              <a:rPr lang="de-DE"/>
              <a:t>MV-MKT – 6: Einfühlung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1293340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E5663A68-1F61-4696-D9BC-0C9E55655CD7}"/>
              </a:ext>
            </a:extLst>
          </p:cNvPr>
          <p:cNvSpPr>
            <a:spLocks noGrp="1"/>
          </p:cNvSpPr>
          <p:nvPr>
            <p:ph type="ftr" sz="quarter" idx="11"/>
          </p:nvPr>
        </p:nvSpPr>
        <p:spPr/>
        <p:txBody>
          <a:bodyPr/>
          <a:lstStyle/>
          <a:p>
            <a:r>
              <a:rPr lang="de-DE"/>
              <a:t>MV-MKT – 6: Einfühlung II</a:t>
            </a:r>
            <a:endParaRPr lang="de-DE" dirty="0"/>
          </a:p>
        </p:txBody>
      </p:sp>
      <p:sp>
        <p:nvSpPr>
          <p:cNvPr id="3" name="Foliennummernplatzhalter 2">
            <a:extLst>
              <a:ext uri="{FF2B5EF4-FFF2-40B4-BE49-F238E27FC236}">
                <a16:creationId xmlns:a16="http://schemas.microsoft.com/office/drawing/2014/main" id="{8A6A133B-AD15-B0AC-4069-3BFCB563E491}"/>
              </a:ext>
            </a:extLst>
          </p:cNvPr>
          <p:cNvSpPr>
            <a:spLocks noGrp="1"/>
          </p:cNvSpPr>
          <p:nvPr>
            <p:ph type="sldNum" sz="quarter" idx="12"/>
          </p:nvPr>
        </p:nvSpPr>
        <p:spPr/>
        <p:txBody>
          <a:bodyPr/>
          <a:lstStyle/>
          <a:p>
            <a:fld id="{9B00EF49-7894-4F53-A8DD-F7DB3BFC5032}" type="slidenum">
              <a:rPr lang="de-DE" smtClean="0"/>
              <a:pPr/>
              <a:t>35</a:t>
            </a:fld>
            <a:endParaRPr lang="de-DE" dirty="0"/>
          </a:p>
        </p:txBody>
      </p:sp>
      <p:sp>
        <p:nvSpPr>
          <p:cNvPr id="4" name="Content Placeholder 6">
            <a:extLst>
              <a:ext uri="{FF2B5EF4-FFF2-40B4-BE49-F238E27FC236}">
                <a16:creationId xmlns:a16="http://schemas.microsoft.com/office/drawing/2014/main" id="{B4627130-EF18-99AE-4F6B-F5D37B97C99A}"/>
              </a:ext>
            </a:extLst>
          </p:cNvPr>
          <p:cNvSpPr txBox="1">
            <a:spLocks/>
          </p:cNvSpPr>
          <p:nvPr/>
        </p:nvSpPr>
        <p:spPr>
          <a:xfrm>
            <a:off x="408955" y="2204864"/>
            <a:ext cx="11340000" cy="4248000"/>
          </a:xfrm>
          <a:prstGeom prst="rect">
            <a:avLst/>
          </a:prstGeom>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defTabSz="914400" fontAlgn="base">
              <a:spcAft>
                <a:spcPct val="0"/>
              </a:spcAft>
            </a:pPr>
            <a:r>
              <a:rPr lang="de-DE" altLang="de-DE" sz="13800" b="1" dirty="0">
                <a:solidFill>
                  <a:schemeClr val="tx1"/>
                </a:solidFill>
                <a:latin typeface="Calibri Light"/>
                <a:ea typeface="MS PGothic" panose="020B0600070205080204" pitchFamily="34" charset="-128"/>
              </a:rPr>
              <a:t>ARCHIV</a:t>
            </a:r>
          </a:p>
          <a:p>
            <a:pPr defTabSz="914400" fontAlgn="base">
              <a:spcAft>
                <a:spcPct val="0"/>
              </a:spcAft>
            </a:pPr>
            <a:endParaRPr lang="de-DE" altLang="de-DE" sz="2400" dirty="0">
              <a:solidFill>
                <a:schemeClr val="tx1"/>
              </a:solidFill>
              <a:latin typeface="Calibri Light"/>
              <a:ea typeface="MS PGothic" panose="020B0600070205080204" pitchFamily="34" charset="-128"/>
            </a:endParaRPr>
          </a:p>
          <a:p>
            <a:pPr defTabSz="914400" fontAlgn="base">
              <a:spcAft>
                <a:spcPct val="0"/>
              </a:spcAft>
            </a:pPr>
            <a:endParaRPr lang="de-DE" altLang="de-DE" sz="2400" dirty="0">
              <a:solidFill>
                <a:schemeClr val="tx1"/>
              </a:solidFill>
              <a:latin typeface="Calibri Light"/>
              <a:ea typeface="MS PGothic" panose="020B0600070205080204" pitchFamily="34" charset="-128"/>
            </a:endParaRPr>
          </a:p>
          <a:p>
            <a:pPr defTabSz="914400" fontAlgn="base">
              <a:spcAft>
                <a:spcPct val="0"/>
              </a:spcAft>
            </a:pPr>
            <a:r>
              <a:rPr lang="de-DE" altLang="de-DE" sz="2400" dirty="0">
                <a:solidFill>
                  <a:schemeClr val="tx1"/>
                </a:solidFill>
                <a:latin typeface="Calibri Light"/>
                <a:ea typeface="MS PGothic" panose="020B0600070205080204" pitchFamily="34" charset="-128"/>
              </a:rPr>
              <a:t>Alternativen für Beispiele, </a:t>
            </a:r>
            <a:r>
              <a:rPr lang="de-DE" altLang="de-DE" sz="2400">
                <a:solidFill>
                  <a:schemeClr val="tx1"/>
                </a:solidFill>
                <a:latin typeface="Calibri Light"/>
                <a:ea typeface="MS PGothic" panose="020B0600070205080204" pitchFamily="34" charset="-128"/>
              </a:rPr>
              <a:t>aus Zeitgründen nicht </a:t>
            </a:r>
            <a:r>
              <a:rPr lang="de-DE" altLang="de-DE" sz="2400" dirty="0">
                <a:solidFill>
                  <a:schemeClr val="tx1"/>
                </a:solidFill>
                <a:latin typeface="Calibri Light"/>
                <a:ea typeface="MS PGothic" panose="020B0600070205080204" pitchFamily="34" charset="-128"/>
              </a:rPr>
              <a:t>genutzt </a:t>
            </a:r>
            <a:r>
              <a:rPr lang="de-DE" altLang="de-DE" sz="2400" dirty="0">
                <a:solidFill>
                  <a:prstClr val="white"/>
                </a:solidFill>
                <a:latin typeface="Calibri Light"/>
                <a:ea typeface="MS PGothic" panose="020B0600070205080204" pitchFamily="34" charset="-128"/>
              </a:rPr>
              <a:t>entsteht.</a:t>
            </a:r>
          </a:p>
          <a:p>
            <a:pPr fontAlgn="auto"/>
            <a:endParaRPr lang="en-US" sz="2400" dirty="0">
              <a:latin typeface="Calibri Light"/>
            </a:endParaRPr>
          </a:p>
        </p:txBody>
      </p:sp>
    </p:spTree>
    <p:extLst>
      <p:ext uri="{BB962C8B-B14F-4D97-AF65-F5344CB8AC3E}">
        <p14:creationId xmlns:p14="http://schemas.microsoft.com/office/powerpoint/2010/main" val="3974089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36</a:t>
            </a:fld>
            <a:endParaRPr lang="de-DE">
              <a:latin typeface="Calibri Light"/>
            </a:endParaRPr>
          </a:p>
        </p:txBody>
      </p:sp>
      <p:graphicFrame>
        <p:nvGraphicFramePr>
          <p:cNvPr id="351234" name="Group 2"/>
          <p:cNvGraphicFramePr>
            <a:graphicFrameLocks noGrp="1"/>
          </p:cNvGraphicFramePr>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Sprache/Aussagen: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Was und wie jemand etwas sagt</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Beispiel:</a:t>
                      </a: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r>
                        <a:rPr lang="de-DE" altLang="de-DE" sz="1800" dirty="0">
                          <a:latin typeface="Calibri Light"/>
                        </a:rPr>
                        <a:t>Marie Antoinette zuge-schrieben (1755-1793); Spott, Naivität, Unwissenheit über Zustände?</a:t>
                      </a: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sp>
        <p:nvSpPr>
          <p:cNvPr id="31756" name="AutoShape 13"/>
          <p:cNvSpPr>
            <a:spLocks noChangeArrowheads="1"/>
          </p:cNvSpPr>
          <p:nvPr/>
        </p:nvSpPr>
        <p:spPr bwMode="auto">
          <a:xfrm>
            <a:off x="865017" y="4437112"/>
            <a:ext cx="2592289" cy="1217389"/>
          </a:xfrm>
          <a:prstGeom prst="wedgeEllipseCallout">
            <a:avLst>
              <a:gd name="adj1" fmla="val -44391"/>
              <a:gd name="adj2" fmla="val 57822"/>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None/>
            </a:pPr>
            <a:r>
              <a:rPr lang="de-DE" altLang="de-DE" sz="1800" b="1" dirty="0">
                <a:solidFill>
                  <a:srgbClr val="333333"/>
                </a:solidFill>
                <a:latin typeface="Calibri Light"/>
              </a:rPr>
              <a:t>Das Volk hat kein Brot ... warum isst es keinen Kuchen?</a:t>
            </a:r>
            <a:endParaRPr lang="en-GB" altLang="de-DE" sz="1800" b="1" dirty="0">
              <a:solidFill>
                <a:srgbClr val="333333"/>
              </a:solidFill>
              <a:latin typeface="Calibri Light"/>
            </a:endParaRPr>
          </a:p>
        </p:txBody>
      </p:sp>
      <p:pic>
        <p:nvPicPr>
          <p:cNvPr id="3175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257" y="3071232"/>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08374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37</a:t>
            </a:fld>
            <a:endParaRPr lang="de-DE">
              <a:latin typeface="Calibri Light"/>
            </a:endParaRPr>
          </a:p>
        </p:txBody>
      </p:sp>
      <p:graphicFrame>
        <p:nvGraphicFramePr>
          <p:cNvPr id="351234" name="Group 2"/>
          <p:cNvGraphicFramePr>
            <a:graphicFrameLocks noGrp="1"/>
          </p:cNvGraphicFramePr>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Sprache/Aussagen: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Was und wie jemand etwas sagt</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Sprache ist unser wichtigstes und direktes Kommunikationsmittel. Tonfall (Ironie, Süffisanz) und Wortwahl (arrogant, sachlich etc.) </a:t>
                      </a:r>
                      <a:r>
                        <a:rPr kumimoji="0" lang="de-DE" sz="2000" b="0" i="1" u="none" strike="noStrike" cap="none" normalizeH="0" baseline="0" dirty="0">
                          <a:ln>
                            <a:noFill/>
                          </a:ln>
                          <a:solidFill>
                            <a:srgbClr val="333333"/>
                          </a:solidFill>
                          <a:effectLst/>
                          <a:latin typeface="Calibri Light"/>
                        </a:rPr>
                        <a:t>können</a:t>
                      </a:r>
                      <a:r>
                        <a:rPr kumimoji="0" lang="de-DE" sz="2000" b="0" i="0" u="none" strike="noStrike" cap="none" normalizeH="0" baseline="0" dirty="0">
                          <a:ln>
                            <a:noFill/>
                          </a:ln>
                          <a:solidFill>
                            <a:srgbClr val="333333"/>
                          </a:solidFill>
                          <a:effectLst/>
                          <a:latin typeface="Calibri Light"/>
                        </a:rPr>
                        <a:t> viel über einen Menschen verraten.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Beispiel:</a:t>
                      </a: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r>
                        <a:rPr lang="de-DE" altLang="de-DE" sz="1800" dirty="0">
                          <a:latin typeface="Calibri Light"/>
                        </a:rPr>
                        <a:t>Marie Antoinette zuge-schrieben (1755-1793); Spott, Naivität, Unwissenheit über Zustände?</a:t>
                      </a: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sp>
        <p:nvSpPr>
          <p:cNvPr id="31756" name="AutoShape 13"/>
          <p:cNvSpPr>
            <a:spLocks noChangeArrowheads="1"/>
          </p:cNvSpPr>
          <p:nvPr/>
        </p:nvSpPr>
        <p:spPr bwMode="auto">
          <a:xfrm>
            <a:off x="865017" y="4437112"/>
            <a:ext cx="2592289" cy="1217389"/>
          </a:xfrm>
          <a:prstGeom prst="wedgeEllipseCallout">
            <a:avLst>
              <a:gd name="adj1" fmla="val -44391"/>
              <a:gd name="adj2" fmla="val 57822"/>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None/>
            </a:pPr>
            <a:r>
              <a:rPr lang="de-DE" altLang="de-DE" sz="1800" b="1" dirty="0">
                <a:solidFill>
                  <a:srgbClr val="333333"/>
                </a:solidFill>
                <a:latin typeface="Calibri Light"/>
              </a:rPr>
              <a:t>Das Volk hat kein Brot ... warum isst es keinen Kuchen?</a:t>
            </a:r>
            <a:endParaRPr lang="en-GB" altLang="de-DE" sz="1800" b="1" dirty="0">
              <a:solidFill>
                <a:srgbClr val="333333"/>
              </a:solidFill>
              <a:latin typeface="Calibri Light"/>
            </a:endParaRPr>
          </a:p>
        </p:txBody>
      </p:sp>
      <p:pic>
        <p:nvPicPr>
          <p:cNvPr id="3175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257" y="3071232"/>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975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38</a:t>
            </a:fld>
            <a:endParaRPr lang="de-DE">
              <a:latin typeface="Calibri Light"/>
            </a:endParaRPr>
          </a:p>
        </p:txBody>
      </p:sp>
      <p:graphicFrame>
        <p:nvGraphicFramePr>
          <p:cNvPr id="351234" name="Group 2"/>
          <p:cNvGraphicFramePr>
            <a:graphicFrameLocks noGrp="1"/>
          </p:cNvGraphicFramePr>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Sprache/Aussagen: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Was und wie jemand etwas sagt</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Sprache ist unser wichtigstes und direktes Kommunikationsmittel. Tonfall (Ironie, Süffisanz) und Wortwahl (arrogant, sachlich etc.) </a:t>
                      </a:r>
                      <a:r>
                        <a:rPr kumimoji="0" lang="de-DE" sz="2000" b="0" i="1" u="none" strike="noStrike" cap="none" normalizeH="0" baseline="0" dirty="0">
                          <a:ln>
                            <a:noFill/>
                          </a:ln>
                          <a:solidFill>
                            <a:srgbClr val="333333"/>
                          </a:solidFill>
                          <a:effectLst/>
                          <a:latin typeface="Calibri Light"/>
                        </a:rPr>
                        <a:t>können</a:t>
                      </a:r>
                      <a:r>
                        <a:rPr kumimoji="0" lang="de-DE" sz="2000" b="0" i="0" u="none" strike="noStrike" cap="none" normalizeH="0" baseline="0" dirty="0">
                          <a:ln>
                            <a:noFill/>
                          </a:ln>
                          <a:solidFill>
                            <a:srgbClr val="333333"/>
                          </a:solidFill>
                          <a:effectLst/>
                          <a:latin typeface="Calibri Light"/>
                        </a:rPr>
                        <a:t> viel über einen Menschen verraten.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Beispiel:</a:t>
                      </a: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br>
                        <a:rPr lang="de-DE" altLang="de-DE" sz="2000" b="0" dirty="0">
                          <a:solidFill>
                            <a:srgbClr val="333333"/>
                          </a:solidFill>
                          <a:latin typeface="Calibri Light"/>
                        </a:rPr>
                      </a:br>
                      <a:r>
                        <a:rPr lang="de-DE" altLang="de-DE" sz="1800" dirty="0">
                          <a:latin typeface="Calibri Light"/>
                        </a:rPr>
                        <a:t>Marie Antoinette zuge-schrieben (1755-1793); Spott, Naivität, Unwissenheit über Zustände?</a:t>
                      </a: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Inhalt: Das Gesagte entspricht oft nicht dem „wahren“ Denken („Regeln des Anstandes“, Missverständnisse etc.). Oft werden Dinge in der Schnelle anders gesagt als ursprünglich gemeint.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Tonfall: Manche Menschen betonen nur wenig beim Sprechen – sie können aber trotzdem emotional sein („trockener Humor“; bei Krankheit: Parkinson).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sp>
        <p:nvSpPr>
          <p:cNvPr id="31756" name="AutoShape 13"/>
          <p:cNvSpPr>
            <a:spLocks noChangeArrowheads="1"/>
          </p:cNvSpPr>
          <p:nvPr/>
        </p:nvSpPr>
        <p:spPr bwMode="auto">
          <a:xfrm>
            <a:off x="865017" y="4437112"/>
            <a:ext cx="2592289" cy="1217389"/>
          </a:xfrm>
          <a:prstGeom prst="wedgeEllipseCallout">
            <a:avLst>
              <a:gd name="adj1" fmla="val -44391"/>
              <a:gd name="adj2" fmla="val 57822"/>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None/>
            </a:pPr>
            <a:r>
              <a:rPr lang="de-DE" altLang="de-DE" sz="1800" b="1" dirty="0">
                <a:solidFill>
                  <a:srgbClr val="333333"/>
                </a:solidFill>
                <a:latin typeface="Calibri Light"/>
              </a:rPr>
              <a:t>Das Volk hat kein Brot ... warum isst es keinen Kuchen?</a:t>
            </a:r>
            <a:endParaRPr lang="en-GB" altLang="de-DE" sz="1800" b="1" dirty="0">
              <a:solidFill>
                <a:srgbClr val="333333"/>
              </a:solidFill>
              <a:latin typeface="Calibri Light"/>
            </a:endParaRPr>
          </a:p>
        </p:txBody>
      </p:sp>
      <p:pic>
        <p:nvPicPr>
          <p:cNvPr id="3175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257" y="3071232"/>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232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39</a:t>
            </a:fld>
            <a:endParaRPr lang="de-DE">
              <a:latin typeface="Calibri Light"/>
            </a:endParaRPr>
          </a:p>
        </p:txBody>
      </p:sp>
      <p:graphicFrame>
        <p:nvGraphicFramePr>
          <p:cNvPr id="351234" name="Group 2"/>
          <p:cNvGraphicFramePr>
            <a:graphicFrameLocks noGrp="1"/>
          </p:cNvGraphicFramePr>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7224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40</a:t>
            </a:fld>
            <a:endParaRPr lang="de-DE">
              <a:latin typeface="Calibri Light"/>
            </a:endParaRPr>
          </a:p>
        </p:txBody>
      </p:sp>
      <p:graphicFrame>
        <p:nvGraphicFramePr>
          <p:cNvPr id="351234" name="Group 2"/>
          <p:cNvGraphicFramePr>
            <a:graphicFrameLocks noGrp="1"/>
          </p:cNvGraphicFramePr>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de-DE" sz="2000" b="0" i="0" u="none" strike="noStrike" cap="none" normalizeH="0" baseline="0" dirty="0">
                          <a:ln>
                            <a:noFill/>
                          </a:ln>
                          <a:solidFill>
                            <a:srgbClr val="333333"/>
                          </a:solidFill>
                          <a:effectLst/>
                          <a:latin typeface="Calibri Light"/>
                        </a:rPr>
                        <a:t>Vorwissen und Kenntnis einer Person erleichtern die Einschätzung, v.a. wenn man eine Person bereits in einer ähnlichen Situation erlebt hat.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7312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41</a:t>
            </a:fld>
            <a:endParaRPr lang="de-DE">
              <a:latin typeface="Calibri Light"/>
            </a:endParaRPr>
          </a:p>
        </p:txBody>
      </p:sp>
      <p:graphicFrame>
        <p:nvGraphicFramePr>
          <p:cNvPr id="351234" name="Group 2"/>
          <p:cNvGraphicFramePr>
            <a:graphicFrameLocks noGrp="1"/>
          </p:cNvGraphicFramePr>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bestimmte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de-DE" sz="2000" b="0" i="0" u="none" strike="noStrike" cap="none" normalizeH="0" baseline="0" dirty="0">
                          <a:ln>
                            <a:noFill/>
                          </a:ln>
                          <a:solidFill>
                            <a:srgbClr val="333333"/>
                          </a:solidFill>
                          <a:effectLst/>
                          <a:latin typeface="Calibri Light"/>
                        </a:rPr>
                        <a:t>Vorwissen und Kenntnis einer Person erleichtern die Einschätzung, v.a. wenn man eine Person bereits in einer ähnlichen Situation erlebt hat.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Menschen verhalten sich je nach Situation, Stimmung und auch Zufall oft anders als erwartet. Kaum ein Mensch ist immer und überall freundlich oder immer und überall gemein. Jemand kann z.B. im engeren Freundeskreis gesellig sein, unter fremden Personen dagegen schüchtern – oder auch andersherum! Gelegentlich ist man ja sogar von sich selbst überrascht!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24336"/>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8725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42</a:t>
            </a:fld>
            <a:endParaRPr lang="de-DE">
              <a:solidFill>
                <a:srgbClr val="333333"/>
              </a:solidFill>
            </a:endParaRPr>
          </a:p>
        </p:txBody>
      </p:sp>
      <p:graphicFrame>
        <p:nvGraphicFramePr>
          <p:cNvPr id="351234" name="Group 2"/>
          <p:cNvGraphicFramePr>
            <a:graphicFrameLocks noGrp="1"/>
          </p:cNvGraphicFramePr>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de-DE" sz="2000" b="0" i="0" u="none" strike="noStrike" cap="none" normalizeH="0" baseline="0" dirty="0">
                          <a:ln>
                            <a:noFill/>
                          </a:ln>
                          <a:solidFill>
                            <a:srgbClr val="333333"/>
                          </a:solidFill>
                          <a:effectLst/>
                          <a:latin typeface="Calibri Light"/>
                        </a:rPr>
                        <a:t>Wichtiger Anhaltspunkt: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de-DE" sz="2000" b="0" i="0" u="none" strike="noStrike" cap="none" normalizeH="0" baseline="0" dirty="0">
                          <a:ln>
                            <a:noFill/>
                          </a:ln>
                          <a:solidFill>
                            <a:srgbClr val="333333"/>
                          </a:solidFill>
                          <a:effectLst/>
                          <a:latin typeface="Calibri Light"/>
                        </a:rPr>
                        <a:t>Hunde besitzen angeblich eine </a:t>
                      </a:r>
                      <a:r>
                        <a:rPr kumimoji="0" lang="de-DE" sz="2000" b="0" i="0" u="none" strike="noStrike" cap="none" normalizeH="0" baseline="0">
                          <a:ln>
                            <a:noFill/>
                          </a:ln>
                          <a:solidFill>
                            <a:srgbClr val="333333"/>
                          </a:solidFill>
                          <a:effectLst/>
                          <a:latin typeface="Calibri Light"/>
                        </a:rPr>
                        <a:t>gute Menschenkenntnis</a:t>
                      </a:r>
                      <a:r>
                        <a:rPr kumimoji="0" lang="de-DE"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pic>
        <p:nvPicPr>
          <p:cNvPr id="9"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1315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43</a:t>
            </a:fld>
            <a:endParaRPr lang="de-DE">
              <a:solidFill>
                <a:srgbClr val="333333"/>
              </a:solidFill>
            </a:endParaRPr>
          </a:p>
        </p:txBody>
      </p:sp>
      <p:graphicFrame>
        <p:nvGraphicFramePr>
          <p:cNvPr id="351234" name="Group 2"/>
          <p:cNvGraphicFramePr>
            <a:graphicFrameLocks noGrp="1"/>
          </p:cNvGraphicFramePr>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Das „Bauchgefühl“ stellt oft gebündeltes Erfahrungswissen dar. Unsere Instinkte sind manchmal besser als unsere Vernunft!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grpSp>
        <p:nvGrpSpPr>
          <p:cNvPr id="18" name="Group 17"/>
          <p:cNvGrpSpPr/>
          <p:nvPr/>
        </p:nvGrpSpPr>
        <p:grpSpPr>
          <a:xfrm>
            <a:off x="552971" y="2780928"/>
            <a:ext cx="3470275" cy="4015076"/>
            <a:chOff x="552971" y="2780928"/>
            <a:chExt cx="3470275" cy="4015076"/>
          </a:xfrm>
        </p:grpSpPr>
        <p:pic>
          <p:nvPicPr>
            <p:cNvPr id="8"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552971"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z.B. Horrorfilm </a:t>
              </a:r>
              <a:br>
                <a:rPr lang="de-DE" altLang="de-DE" sz="1400" dirty="0">
                  <a:latin typeface="Calibri Light"/>
                </a:rPr>
              </a:br>
              <a:r>
                <a:rPr lang="de-DE" altLang="de-DE" sz="1400" dirty="0">
                  <a:latin typeface="Calibri Light"/>
                </a:rPr>
                <a:t>(„Es“)</a:t>
              </a:r>
              <a:endParaRPr lang="en-GB" altLang="de-DE" sz="1400" dirty="0">
                <a:latin typeface="Calibri Light"/>
              </a:endParaRPr>
            </a:p>
          </p:txBody>
        </p:sp>
        <p:sp>
          <p:nvSpPr>
            <p:cNvPr id="12" name="Caption_9"/>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Angst</a:t>
              </a:r>
              <a:endParaRPr lang="en-GB" altLang="de-DE" sz="1400" dirty="0">
                <a:latin typeface="Calibri Light"/>
              </a:endParaRPr>
            </a:p>
          </p:txBody>
        </p:sp>
        <p:sp>
          <p:nvSpPr>
            <p:cNvPr id="13" name="Caption_10"/>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Freude</a:t>
              </a:r>
              <a:endParaRPr lang="en-GB" altLang="de-DE" sz="1400" dirty="0">
                <a:latin typeface="Calibri Light"/>
              </a:endParaRPr>
            </a:p>
          </p:txBody>
        </p:sp>
        <p:sp>
          <p:nvSpPr>
            <p:cNvPr id="14" name="Caption_10"/>
            <p:cNvSpPr txBox="1">
              <a:spLocks noChangeArrowheads="1"/>
            </p:cNvSpPr>
            <p:nvPr/>
          </p:nvSpPr>
          <p:spPr bwMode="auto">
            <a:xfrm>
              <a:off x="2289423" y="6272784"/>
              <a:ext cx="1733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Erinnerung an Zirkusbesuch</a:t>
              </a:r>
              <a:endParaRPr lang="en-GB" altLang="de-DE" sz="1400" dirty="0">
                <a:latin typeface="Calibri Light"/>
              </a:endParaRPr>
            </a:p>
          </p:txBody>
        </p:sp>
        <p:sp>
          <p:nvSpPr>
            <p:cNvPr id="1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de-DE" altLang="de-DE" sz="1400" b="1" dirty="0">
                  <a:latin typeface="Calibri Light"/>
                </a:rPr>
                <a:t>lustig, sympathisch, unheimlich?</a:t>
              </a:r>
              <a:r>
                <a:rPr lang="de-DE" altLang="de-DE" sz="1400" dirty="0">
                  <a:solidFill>
                    <a:srgbClr val="333333"/>
                  </a:solidFill>
                  <a:latin typeface="Calibri Light"/>
                </a:rPr>
                <a:t> </a:t>
              </a:r>
              <a:br>
                <a:rPr lang="de-DE" altLang="de-DE" sz="1400" dirty="0">
                  <a:solidFill>
                    <a:srgbClr val="333333"/>
                  </a:solidFill>
                  <a:latin typeface="Calibri Light"/>
                </a:rPr>
              </a:br>
              <a:r>
                <a:rPr lang="de-DE" altLang="de-DE" sz="1400" dirty="0">
                  <a:solidFill>
                    <a:srgbClr val="333333"/>
                  </a:solidFill>
                  <a:latin typeface="Calibri Light"/>
                </a:rPr>
                <a:t>Je nach Stimmung/Verfassung!</a:t>
              </a:r>
              <a:endParaRPr lang="en-GB" altLang="de-DE" sz="1400" dirty="0">
                <a:solidFill>
                  <a:srgbClr val="333333"/>
                </a:solidFill>
                <a:latin typeface="Calibri Light"/>
              </a:endParaRPr>
            </a:p>
          </p:txBody>
        </p:sp>
        <p:sp>
          <p:nvSpPr>
            <p:cNvPr id="1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grpSp>
    </p:spTree>
    <p:extLst>
      <p:ext uri="{BB962C8B-B14F-4D97-AF65-F5344CB8AC3E}">
        <p14:creationId xmlns:p14="http://schemas.microsoft.com/office/powerpoint/2010/main" val="1046130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44</a:t>
            </a:fld>
            <a:endParaRPr lang="de-DE">
              <a:solidFill>
                <a:srgbClr val="333333"/>
              </a:solidFill>
            </a:endParaRPr>
          </a:p>
        </p:txBody>
      </p:sp>
      <p:graphicFrame>
        <p:nvGraphicFramePr>
          <p:cNvPr id="351234" name="Group 2"/>
          <p:cNvGraphicFramePr>
            <a:graphicFrameLocks noGrp="1"/>
          </p:cNvGraphicFramePr>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Das „Bauchgefühl“ stellt oft gebündeltes Erfahrungswissen dar. Unsere Instinkte sind manchmal besser als unsere Vernunft!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Unsere momentanen Gefühle haben einen großen Einfluss auf unsere derzeitige Wahrnehmung/Denken. Beispiele: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1. Wut/Ärger: Tendenz, sich allgemein missverstanden zu fühlen; Leuten zu misstrauen.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2. Depression: Alles wird düster „eingefärbt“.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pic>
        <p:nvPicPr>
          <p:cNvPr id="8"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552971"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z.B. Horrorfilm </a:t>
            </a:r>
            <a:br>
              <a:rPr lang="de-DE" altLang="de-DE" sz="1400" dirty="0">
                <a:latin typeface="Calibri Light"/>
              </a:rPr>
            </a:br>
            <a:r>
              <a:rPr lang="de-DE" altLang="de-DE" sz="1400" dirty="0">
                <a:latin typeface="Calibri Light"/>
              </a:rPr>
              <a:t>(„Es“)</a:t>
            </a:r>
            <a:endParaRPr lang="en-GB" altLang="de-DE" sz="1400" dirty="0">
              <a:latin typeface="Calibri Light"/>
            </a:endParaRPr>
          </a:p>
        </p:txBody>
      </p:sp>
      <p:sp>
        <p:nvSpPr>
          <p:cNvPr id="12" name="Caption_9"/>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Angst</a:t>
            </a:r>
            <a:endParaRPr lang="en-GB" altLang="de-DE" sz="1400" dirty="0">
              <a:latin typeface="Calibri Light"/>
            </a:endParaRPr>
          </a:p>
        </p:txBody>
      </p:sp>
      <p:sp>
        <p:nvSpPr>
          <p:cNvPr id="13" name="Caption_10"/>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Freude</a:t>
            </a:r>
            <a:endParaRPr lang="en-GB" altLang="de-DE" sz="1400" dirty="0">
              <a:latin typeface="Calibri Light"/>
            </a:endParaRPr>
          </a:p>
        </p:txBody>
      </p:sp>
      <p:sp>
        <p:nvSpPr>
          <p:cNvPr id="14" name="Caption_10"/>
          <p:cNvSpPr txBox="1">
            <a:spLocks noChangeArrowheads="1"/>
          </p:cNvSpPr>
          <p:nvPr/>
        </p:nvSpPr>
        <p:spPr bwMode="auto">
          <a:xfrm>
            <a:off x="2289423" y="6272784"/>
            <a:ext cx="1733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a:latin typeface="Calibri Light"/>
              </a:rPr>
              <a:t>Erinnerung an Zirkusbesuch</a:t>
            </a:r>
            <a:endParaRPr lang="en-GB" altLang="de-DE" sz="1400">
              <a:latin typeface="Calibri Light"/>
            </a:endParaRPr>
          </a:p>
        </p:txBody>
      </p:sp>
      <p:sp>
        <p:nvSpPr>
          <p:cNvPr id="1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de-DE" altLang="de-DE" sz="1400" b="1" dirty="0">
                <a:latin typeface="Calibri Light"/>
              </a:rPr>
              <a:t>lustig, sympathisch, unheimlich?</a:t>
            </a:r>
            <a:r>
              <a:rPr lang="de-DE" altLang="de-DE" sz="1400" dirty="0">
                <a:solidFill>
                  <a:srgbClr val="333333"/>
                </a:solidFill>
                <a:latin typeface="Calibri Light"/>
              </a:rPr>
              <a:t> </a:t>
            </a:r>
            <a:br>
              <a:rPr lang="de-DE" altLang="de-DE" sz="1400" dirty="0">
                <a:solidFill>
                  <a:srgbClr val="333333"/>
                </a:solidFill>
                <a:latin typeface="Calibri Light"/>
              </a:rPr>
            </a:br>
            <a:r>
              <a:rPr lang="de-DE" altLang="de-DE" sz="1400" dirty="0">
                <a:solidFill>
                  <a:srgbClr val="333333"/>
                </a:solidFill>
                <a:latin typeface="Calibri Light"/>
              </a:rPr>
              <a:t>Je nach Stimmung/Verfassung!</a:t>
            </a:r>
            <a:endParaRPr lang="en-GB" altLang="de-DE" sz="1400" dirty="0">
              <a:solidFill>
                <a:srgbClr val="333333"/>
              </a:solidFill>
              <a:latin typeface="Calibri Light"/>
            </a:endParaRPr>
          </a:p>
        </p:txBody>
      </p:sp>
      <p:sp>
        <p:nvSpPr>
          <p:cNvPr id="1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9132495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solidFill>
                  <a:srgbClr val="333333"/>
                </a:solidFill>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solidFill>
                  <a:srgbClr val="333333"/>
                </a:solidFill>
              </a:rPr>
              <a:pPr>
                <a:defRPr/>
              </a:pPr>
              <a:t>45</a:t>
            </a:fld>
            <a:endParaRPr lang="de-DE">
              <a:solidFill>
                <a:srgbClr val="333333"/>
              </a:solidFill>
            </a:endParaRPr>
          </a:p>
        </p:txBody>
      </p:sp>
      <p:graphicFrame>
        <p:nvGraphicFramePr>
          <p:cNvPr id="351234" name="Group 2"/>
          <p:cNvGraphicFramePr>
            <a:graphicFrameLocks noGrp="1"/>
          </p:cNvGraphicFramePr>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Bauchgefühl/ 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Wichtiger Anhaltspunkt: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Das „Bauchgefühl“ stellt oft gebündeltes Erfahrungswissen dar. Unsere Instinkte sind manchmal besser als unsere Vernunft!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Unsere momentanen Gefühle haben einen großen Einfluss auf unsere derzeitige Wahrnehmung/Denken. Beispiele: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1. Wut/Ärger: Tendenz, sich allgemein missverstanden zu fühlen; Leuten zu misstrauen.</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2. Depression: Alles wird düster „eingefärbt“.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Wir sollten auf unsere Instinkte zwar hören, aber ihnen nicht blind vertrauen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solidFill>
                <a:srgbClr val="333333"/>
              </a:solidFill>
              <a:latin typeface="Calibri Light"/>
            </a:endParaRPr>
          </a:p>
        </p:txBody>
      </p:sp>
      <p:grpSp>
        <p:nvGrpSpPr>
          <p:cNvPr id="2" name="Group 1"/>
          <p:cNvGrpSpPr/>
          <p:nvPr/>
        </p:nvGrpSpPr>
        <p:grpSpPr>
          <a:xfrm>
            <a:off x="552971" y="2780928"/>
            <a:ext cx="3470275" cy="4015076"/>
            <a:chOff x="552971" y="2780928"/>
            <a:chExt cx="3470275" cy="4015076"/>
          </a:xfrm>
        </p:grpSpPr>
        <p:pic>
          <p:nvPicPr>
            <p:cNvPr id="8"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552971" y="6272784"/>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z.B. Horrorfilm </a:t>
              </a:r>
              <a:br>
                <a:rPr lang="de-DE" altLang="de-DE" sz="1400" dirty="0">
                  <a:latin typeface="Calibri Light"/>
                </a:rPr>
              </a:br>
              <a:r>
                <a:rPr lang="de-DE" altLang="de-DE" sz="1400" dirty="0">
                  <a:latin typeface="Calibri Light"/>
                </a:rPr>
                <a:t>(„Es“)</a:t>
              </a:r>
              <a:endParaRPr lang="en-GB" altLang="de-DE" sz="1400" dirty="0">
                <a:latin typeface="Calibri Light"/>
              </a:endParaRPr>
            </a:p>
          </p:txBody>
        </p:sp>
        <p:sp>
          <p:nvSpPr>
            <p:cNvPr id="12" name="Caption_9"/>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Angst</a:t>
              </a:r>
              <a:endParaRPr lang="en-GB" altLang="de-DE" sz="1400" dirty="0">
                <a:latin typeface="Calibri Light"/>
              </a:endParaRPr>
            </a:p>
          </p:txBody>
        </p:sp>
        <p:sp>
          <p:nvSpPr>
            <p:cNvPr id="13" name="Caption_10"/>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dirty="0">
                  <a:latin typeface="Calibri Light"/>
                </a:rPr>
                <a:t>bei Freude</a:t>
              </a:r>
              <a:endParaRPr lang="en-GB" altLang="de-DE" sz="1400" dirty="0">
                <a:latin typeface="Calibri Light"/>
              </a:endParaRPr>
            </a:p>
          </p:txBody>
        </p:sp>
        <p:sp>
          <p:nvSpPr>
            <p:cNvPr id="14" name="Caption_10"/>
            <p:cNvSpPr txBox="1">
              <a:spLocks noChangeArrowheads="1"/>
            </p:cNvSpPr>
            <p:nvPr/>
          </p:nvSpPr>
          <p:spPr bwMode="auto">
            <a:xfrm>
              <a:off x="2289423" y="6272784"/>
              <a:ext cx="1733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400">
                  <a:latin typeface="Calibri Light"/>
                </a:rPr>
                <a:t>Erinnerung an Zirkusbesuch</a:t>
              </a:r>
              <a:endParaRPr lang="en-GB" altLang="de-DE" sz="1400">
                <a:latin typeface="Calibri Light"/>
              </a:endParaRPr>
            </a:p>
          </p:txBody>
        </p:sp>
        <p:sp>
          <p:nvSpPr>
            <p:cNvPr id="16"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de-DE" altLang="de-DE" sz="1400" b="1" dirty="0">
                  <a:latin typeface="Calibri Light"/>
                </a:rPr>
                <a:t>lustig, sympathisch, unheimlich?</a:t>
              </a:r>
              <a:r>
                <a:rPr lang="de-DE" altLang="de-DE" sz="1400" dirty="0">
                  <a:solidFill>
                    <a:srgbClr val="333333"/>
                  </a:solidFill>
                  <a:latin typeface="Calibri Light"/>
                </a:rPr>
                <a:t> </a:t>
              </a:r>
              <a:br>
                <a:rPr lang="de-DE" altLang="de-DE" sz="1400" dirty="0">
                  <a:solidFill>
                    <a:srgbClr val="333333"/>
                  </a:solidFill>
                  <a:latin typeface="Calibri Light"/>
                </a:rPr>
              </a:br>
              <a:r>
                <a:rPr lang="de-DE" altLang="de-DE" sz="1400" dirty="0">
                  <a:solidFill>
                    <a:srgbClr val="333333"/>
                  </a:solidFill>
                  <a:latin typeface="Calibri Light"/>
                </a:rPr>
                <a:t>Je nach Stimmung/Verfassung!</a:t>
              </a:r>
              <a:endParaRPr lang="en-GB" altLang="de-DE" sz="1400" dirty="0">
                <a:solidFill>
                  <a:srgbClr val="333333"/>
                </a:solidFill>
                <a:latin typeface="Calibri Light"/>
              </a:endParaRPr>
            </a:p>
          </p:txBody>
        </p:sp>
        <p:sp>
          <p:nvSpPr>
            <p:cNvPr id="17"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grpSp>
    </p:spTree>
    <p:extLst>
      <p:ext uri="{BB962C8B-B14F-4D97-AF65-F5344CB8AC3E}">
        <p14:creationId xmlns:p14="http://schemas.microsoft.com/office/powerpoint/2010/main" val="7083208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46</a:t>
            </a:fld>
            <a:endParaRPr lang="de-DE">
              <a:latin typeface="Calibri Light"/>
            </a:endParaRPr>
          </a:p>
        </p:txBody>
      </p:sp>
      <p:graphicFrame>
        <p:nvGraphicFramePr>
          <p:cNvPr id="351234" name="Group 2"/>
          <p:cNvGraphicFramePr>
            <a:graphicFrameLocks noGrp="1"/>
          </p:cNvGraphicFramePr>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3870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47</a:t>
            </a:fld>
            <a:endParaRPr lang="de-DE">
              <a:latin typeface="Calibri Light"/>
            </a:endParaRPr>
          </a:p>
        </p:txBody>
      </p:sp>
      <p:graphicFrame>
        <p:nvGraphicFramePr>
          <p:cNvPr id="351234" name="Group 2"/>
          <p:cNvGraphicFramePr>
            <a:graphicFrameLocks noGrp="1"/>
          </p:cNvGraphicFramePr>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Gesten und Haltung können Worte unterstreichen, z.B. Faust ballen beim Drohen, Hand heben bei der Begrüßung, Kopf senken beim Gebet.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8844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48</a:t>
            </a:fld>
            <a:endParaRPr lang="de-DE">
              <a:latin typeface="Calibri Light"/>
            </a:endParaRPr>
          </a:p>
        </p:txBody>
      </p:sp>
      <p:graphicFrame>
        <p:nvGraphicFramePr>
          <p:cNvPr id="351234" name="Group 2"/>
          <p:cNvGraphicFramePr>
            <a:graphicFrameLocks noGrp="1"/>
          </p:cNvGraphicFramePr>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Gesten und Haltung können Worte unterstreichen, z.B. Faust ballen beim Drohen, Hand heben bei der Begrüßung, Kopf senken beim Gebet.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Indirekte Zeichen sind oft aussagekräftig: Wildes Gestikulieren kann auf Nervosität schließen lassen (aber: kulturelle Unterschiede beachten!), krumme Haltung auf geringes Selbstvertrauen.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19517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49</a:t>
            </a:fld>
            <a:endParaRPr lang="de-DE">
              <a:latin typeface="Calibri Light"/>
            </a:endParaRPr>
          </a:p>
        </p:txBody>
      </p:sp>
      <p:graphicFrame>
        <p:nvGraphicFramePr>
          <p:cNvPr id="351234" name="Group 2"/>
          <p:cNvGraphicFramePr>
            <a:graphicFrameLocks noGrp="1"/>
          </p:cNvGraphicFramePr>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Gesten und Haltung können Worte unterstreichen, z.B. Faust ballen beim Drohen, Hand heben bei der Begrüßung, Kopf senken beim Gebet.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Indirekte Zeichen sind oft aussagekräftig: Wildes Gestikulieren kann auf Nervosität schließen lassen (aber: kulturelle Unterschiede beachten!), krumme Haltung auf geringes Selbstvertrauen.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Körpersprache kann trügen.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Beispiele: Man kann sich eine sichere „Fassade“ auch antrainieren. Haltungsschäden können eine selbstbewusste Person unsicher wirken lassen.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9429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50</a:t>
            </a:fld>
            <a:endParaRPr lang="de-DE">
              <a:latin typeface="Calibri Light"/>
            </a:endParaRPr>
          </a:p>
        </p:txBody>
      </p:sp>
      <p:graphicFrame>
        <p:nvGraphicFramePr>
          <p:cNvPr id="351234" name="Group 2"/>
          <p:cNvGraphicFramePr>
            <a:graphicFrameLocks noGrp="1"/>
          </p:cNvGraphicFramePr>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Schriftliche Äußerung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lang="de-DE"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1" u="none" strike="noStrike" cap="none" normalizeH="0" baseline="0" dirty="0">
                          <a:ln>
                            <a:noFill/>
                          </a:ln>
                          <a:solidFill>
                            <a:srgbClr val="333333"/>
                          </a:solidFill>
                          <a:effectLst/>
                          <a:latin typeface="Calibri Light"/>
                        </a:rPr>
                        <a:t>„Arbeite nicht zu hart!“</a:t>
                      </a:r>
                      <a:br>
                        <a:rPr kumimoji="0" lang="de-DE" sz="2000" b="0" i="0" u="none" strike="noStrike" cap="none" normalizeH="0" baseline="0">
                          <a:ln>
                            <a:noFill/>
                          </a:ln>
                          <a:solidFill>
                            <a:srgbClr val="333333"/>
                          </a:solidFill>
                          <a:effectLst/>
                          <a:latin typeface="Calibri Light"/>
                        </a:rPr>
                      </a:br>
                      <a:r>
                        <a:rPr kumimoji="0" lang="de-DE" sz="2000" b="0" i="0" u="none" strike="noStrike" cap="none" normalizeH="0" baseline="0">
                          <a:ln>
                            <a:noFill/>
                          </a:ln>
                          <a:solidFill>
                            <a:srgbClr val="333333"/>
                          </a:solidFill>
                          <a:effectLst/>
                          <a:latin typeface="Times New Roman"/>
                          <a:sym typeface="Wingdings" panose="05000000000000000000" pitchFamily="2" charset="2"/>
                        </a:rPr>
                        <a:t>→</a:t>
                      </a:r>
                      <a:r>
                        <a:rPr kumimoji="0" lang="de-DE" sz="2000" b="0" i="0" u="none" strike="noStrike" cap="none" normalizeH="0" baseline="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Calibri Light"/>
                        </a:rPr>
                        <a:t>Spott, Anteilnahme,</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Floskel?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9721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51</a:t>
            </a:fld>
            <a:endParaRPr lang="de-DE">
              <a:latin typeface="Calibri Light"/>
            </a:endParaRPr>
          </a:p>
        </p:txBody>
      </p:sp>
      <p:graphicFrame>
        <p:nvGraphicFramePr>
          <p:cNvPr id="351234" name="Group 2"/>
          <p:cNvGraphicFramePr>
            <a:graphicFrameLocks noGrp="1"/>
          </p:cNvGraphicFramePr>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Schriftliche Äußerung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Häufig wird über schriftliche Äußerungen mehr nachgedacht als über das gesprochene Wort!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lang="de-DE"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1" u="none" strike="noStrike" cap="none" normalizeH="0" baseline="0" dirty="0">
                          <a:ln>
                            <a:noFill/>
                          </a:ln>
                          <a:solidFill>
                            <a:srgbClr val="333333"/>
                          </a:solidFill>
                          <a:effectLst/>
                          <a:latin typeface="Calibri Light"/>
                        </a:rPr>
                        <a:t>„Arbeite nicht zu hart!“</a:t>
                      </a:r>
                      <a:br>
                        <a:rPr kumimoji="0" lang="de-DE" sz="2000" b="0" i="0" u="none" strike="noStrike" cap="none" normalizeH="0" baseline="0">
                          <a:ln>
                            <a:noFill/>
                          </a:ln>
                          <a:solidFill>
                            <a:srgbClr val="333333"/>
                          </a:solidFill>
                          <a:effectLst/>
                          <a:latin typeface="Calibri Light"/>
                        </a:rPr>
                      </a:br>
                      <a:r>
                        <a:rPr kumimoji="0" lang="de-DE" sz="2000" b="0" i="0" u="none" strike="noStrike" cap="none" normalizeH="0" baseline="0">
                          <a:ln>
                            <a:noFill/>
                          </a:ln>
                          <a:solidFill>
                            <a:srgbClr val="333333"/>
                          </a:solidFill>
                          <a:effectLst/>
                          <a:latin typeface="Times New Roman"/>
                          <a:sym typeface="Wingdings" panose="05000000000000000000" pitchFamily="2" charset="2"/>
                        </a:rPr>
                        <a:t>→</a:t>
                      </a:r>
                      <a:r>
                        <a:rPr kumimoji="0" lang="de-DE" sz="2000" b="0" i="0" u="none" strike="noStrike" cap="none" normalizeH="0" baseline="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Calibri Light"/>
                        </a:rPr>
                        <a:t>Spott, Anteilnahme,</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Floskel?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7402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52</a:t>
            </a:fld>
            <a:endParaRPr lang="de-DE">
              <a:latin typeface="Calibri Light"/>
            </a:endParaRPr>
          </a:p>
        </p:txBody>
      </p:sp>
      <p:graphicFrame>
        <p:nvGraphicFramePr>
          <p:cNvPr id="351234" name="Group 2"/>
          <p:cNvGraphicFramePr>
            <a:graphicFrameLocks noGrp="1"/>
          </p:cNvGraphicFramePr>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Schriftliche Äußerung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Häufig wird über schriftliche Äußerungen mehr nachgedacht als über das gesprochene Wort!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lang="de-DE"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1" u="none" strike="noStrike" cap="none" normalizeH="0" baseline="0" dirty="0">
                          <a:ln>
                            <a:noFill/>
                          </a:ln>
                          <a:solidFill>
                            <a:srgbClr val="333333"/>
                          </a:solidFill>
                          <a:effectLst/>
                          <a:latin typeface="Calibri Light"/>
                        </a:rPr>
                        <a:t>„Arbeite nicht zu hart!“</a:t>
                      </a:r>
                      <a:br>
                        <a:rPr kumimoji="0" lang="de-DE" sz="2000" b="0" i="0" u="none" strike="noStrike" cap="none" normalizeH="0" baseline="0">
                          <a:ln>
                            <a:noFill/>
                          </a:ln>
                          <a:solidFill>
                            <a:srgbClr val="333333"/>
                          </a:solidFill>
                          <a:effectLst/>
                          <a:latin typeface="Calibri Light"/>
                        </a:rPr>
                      </a:br>
                      <a:r>
                        <a:rPr kumimoji="0" lang="de-DE" sz="2000" b="0" i="0" u="none" strike="noStrike" cap="none" normalizeH="0" baseline="0">
                          <a:ln>
                            <a:noFill/>
                          </a:ln>
                          <a:solidFill>
                            <a:srgbClr val="333333"/>
                          </a:solidFill>
                          <a:effectLst/>
                          <a:latin typeface="Times New Roman"/>
                          <a:sym typeface="Wingdings" panose="05000000000000000000" pitchFamily="2" charset="2"/>
                        </a:rPr>
                        <a:t>→</a:t>
                      </a:r>
                      <a:r>
                        <a:rPr kumimoji="0" lang="de-DE" sz="2000" b="0" i="0" u="none" strike="noStrike" cap="none" normalizeH="0" baseline="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Calibri Light"/>
                        </a:rPr>
                        <a:t>Spott, Anteilnahme,</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Floskel?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Manchmal muss man beim Geschriebenen „zwischen den Zeilen“ lesen, wobei auch hier Irrtümer vorkommen können!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Eine neue Studie zeigt, dass E-Mail-Schreiber und Empfänger sich zwar sehr sicher sind, den „Tonfall“ (z.B. Ironie) einer E-Mail richtig zu verstehen. In Wirklichkeit liegt die Übereinstimmung aber nur bei 56% kaum besser als durch Zufall!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9006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26"/>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73731" name="Text Box 1027"/>
          <p:cNvSpPr txBox="1">
            <a:spLocks noChangeArrowheads="1"/>
          </p:cNvSpPr>
          <p:nvPr/>
        </p:nvSpPr>
        <p:spPr bwMode="auto">
          <a:xfrm>
            <a:off x="1200464" y="5876926"/>
            <a:ext cx="9794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GB" altLang="de-DE" sz="1800" b="1">
              <a:latin typeface="Calibri Light"/>
            </a:endParaRPr>
          </a:p>
        </p:txBody>
      </p:sp>
      <p:sp>
        <p:nvSpPr>
          <p:cNvPr id="73732" name="Caption_73733"/>
          <p:cNvSpPr>
            <a:spLocks noChangeArrowheads="1"/>
          </p:cNvSpPr>
          <p:nvPr/>
        </p:nvSpPr>
        <p:spPr bwMode="auto">
          <a:xfrm>
            <a:off x="2893910" y="5884164"/>
            <a:ext cx="63736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de-DE" altLang="de-DE" sz="2000" dirty="0">
                <a:solidFill>
                  <a:srgbClr val="004992"/>
                </a:solidFill>
                <a:latin typeface="Calibri Light"/>
              </a:rPr>
              <a:t>Was empfindet die Frau in dieser </a:t>
            </a:r>
          </a:p>
          <a:p>
            <a:pPr algn="ctr" eaLnBrk="1" hangingPunct="1">
              <a:spcBef>
                <a:spcPts val="0"/>
              </a:spcBef>
              <a:spcAft>
                <a:spcPts val="0"/>
              </a:spcAft>
              <a:buNone/>
            </a:pPr>
            <a:r>
              <a:rPr lang="de-DE" altLang="de-DE" sz="2000" dirty="0">
                <a:solidFill>
                  <a:srgbClr val="004992"/>
                </a:solidFill>
                <a:latin typeface="Calibri Light"/>
              </a:rPr>
              <a:t>Situation möglicherweise? </a:t>
            </a:r>
          </a:p>
        </p:txBody>
      </p:sp>
      <p:pic>
        <p:nvPicPr>
          <p:cNvPr id="73733"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53</a:t>
            </a:fld>
            <a:endParaRPr 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9"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0" name="WordArt 36"/>
          <p:cNvSpPr>
            <a:spLocks noChangeArrowheads="1" noChangeShapeType="1" noTextEdit="1"/>
          </p:cNvSpPr>
          <p:nvPr/>
        </p:nvSpPr>
        <p:spPr bwMode="auto">
          <a:xfrm>
            <a:off x="6440467" y="1340768"/>
            <a:ext cx="1097280" cy="365760"/>
          </a:xfrm>
          <a:prstGeom prst="rect">
            <a:avLst/>
          </a:prstGeom>
        </p:spPr>
        <p:txBody>
          <a:bodyPr spcFirstLastPara="1" wrap="none" fromWordArt="1">
            <a:prstTxWarp prst="textArchUp">
              <a:avLst>
                <a:gd name="adj" fmla="val 10800004"/>
              </a:avLst>
            </a:prstTxWarp>
          </a:bodyPr>
          <a:lstStyle/>
          <a:p>
            <a:r>
              <a:rPr lang="de-DE" sz="600" kern="10" dirty="0">
                <a:ln w="9525">
                  <a:solidFill>
                    <a:srgbClr val="000000"/>
                  </a:solidFill>
                  <a:round/>
                  <a:headEnd/>
                  <a:tailEnd/>
                </a:ln>
                <a:solidFill>
                  <a:srgbClr val="000000"/>
                </a:solidFill>
                <a:latin typeface="Calibri Light"/>
              </a:rPr>
              <a:t>Sprachschule</a:t>
            </a:r>
          </a:p>
        </p:txBody>
      </p:sp>
      <p:sp>
        <p:nvSpPr>
          <p:cNvPr id="77831" name="Text Box 37"/>
          <p:cNvSpPr txBox="1">
            <a:spLocks noChangeArrowheads="1"/>
          </p:cNvSpPr>
          <p:nvPr/>
        </p:nvSpPr>
        <p:spPr bwMode="auto">
          <a:xfrm>
            <a:off x="4153371" y="1665901"/>
            <a:ext cx="1005840" cy="31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lnSpc>
                <a:spcPct val="50000"/>
              </a:lnSpc>
              <a:spcBef>
                <a:spcPct val="50000"/>
              </a:spcBef>
              <a:buFontTx/>
              <a:buNone/>
            </a:pPr>
            <a:r>
              <a:rPr lang="de-DE" altLang="de-DE" sz="900" dirty="0">
                <a:latin typeface="Calibri Light"/>
              </a:rPr>
              <a:t>Ich bin</a:t>
            </a:r>
          </a:p>
          <a:p>
            <a:pPr algn="r" eaLnBrk="1" hangingPunct="1">
              <a:lnSpc>
                <a:spcPct val="50000"/>
              </a:lnSpc>
              <a:spcBef>
                <a:spcPct val="50000"/>
              </a:spcBef>
              <a:buFontTx/>
              <a:buNone/>
            </a:pPr>
            <a:r>
              <a:rPr lang="de-DE" altLang="de-DE" sz="900" dirty="0">
                <a:latin typeface="Calibri Light"/>
              </a:rPr>
              <a:t>Du bist</a:t>
            </a:r>
          </a:p>
        </p:txBody>
      </p:sp>
      <p:sp>
        <p:nvSpPr>
          <p:cNvPr id="77832" name="Text Box 38"/>
          <p:cNvSpPr txBox="1">
            <a:spLocks noChangeArrowheads="1"/>
          </p:cNvSpPr>
          <p:nvPr/>
        </p:nvSpPr>
        <p:spPr bwMode="auto">
          <a:xfrm>
            <a:off x="3934030" y="1340768"/>
            <a:ext cx="1280160" cy="284163"/>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1200" b="1" dirty="0">
                <a:latin typeface="Calibri Light"/>
              </a:rPr>
              <a:t>Deutsch Kurs 1A</a:t>
            </a:r>
          </a:p>
        </p:txBody>
      </p:sp>
      <p:sp>
        <p:nvSpPr>
          <p:cNvPr id="9" name="Caption_77829"/>
          <p:cNvSpPr txBox="1">
            <a:spLocks noChangeArrowheads="1"/>
          </p:cNvSpPr>
          <p:nvPr/>
        </p:nvSpPr>
        <p:spPr bwMode="auto">
          <a:xfrm>
            <a:off x="2632462" y="5884164"/>
            <a:ext cx="68965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de-DE" altLang="de-DE" sz="2000" dirty="0">
                <a:solidFill>
                  <a:srgbClr val="004992"/>
                </a:solidFill>
                <a:latin typeface="Calibri Light"/>
              </a:rPr>
              <a:t>Was denkt der Parkwächter wahrscheinlich ...?</a:t>
            </a:r>
            <a:br>
              <a:rPr lang="de-DE" altLang="de-DE" sz="2000" dirty="0">
                <a:solidFill>
                  <a:srgbClr val="004992"/>
                </a:solidFill>
                <a:latin typeface="Calibri Light"/>
              </a:rPr>
            </a:br>
            <a:r>
              <a:rPr lang="de-DE" altLang="de-DE" sz="2000" dirty="0">
                <a:solidFill>
                  <a:srgbClr val="004992"/>
                </a:solidFill>
                <a:latin typeface="Calibri Light"/>
              </a:rPr>
              <a:t>Hat er recht?</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54</a:t>
            </a:fld>
            <a:endParaRPr lang="de-DE">
              <a:latin typeface="Calibri Light"/>
            </a:endParaRPr>
          </a:p>
        </p:txBody>
      </p:sp>
      <p:sp>
        <p:nvSpPr>
          <p:cNvPr id="12"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0"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1"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9"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0" name="WordArt 36"/>
          <p:cNvSpPr>
            <a:spLocks noChangeArrowheads="1" noChangeShapeType="1" noTextEdit="1"/>
          </p:cNvSpPr>
          <p:nvPr/>
        </p:nvSpPr>
        <p:spPr bwMode="auto">
          <a:xfrm>
            <a:off x="6440467" y="1340768"/>
            <a:ext cx="1097280" cy="365760"/>
          </a:xfrm>
          <a:prstGeom prst="rect">
            <a:avLst/>
          </a:prstGeom>
        </p:spPr>
        <p:txBody>
          <a:bodyPr spcFirstLastPara="1" wrap="none" fromWordArt="1">
            <a:prstTxWarp prst="textArchUp">
              <a:avLst>
                <a:gd name="adj" fmla="val 10800004"/>
              </a:avLst>
            </a:prstTxWarp>
          </a:bodyPr>
          <a:lstStyle/>
          <a:p>
            <a:r>
              <a:rPr lang="de-DE" sz="600" kern="10" dirty="0">
                <a:ln w="9525">
                  <a:solidFill>
                    <a:srgbClr val="000000"/>
                  </a:solidFill>
                  <a:round/>
                  <a:headEnd/>
                  <a:tailEnd/>
                </a:ln>
                <a:solidFill>
                  <a:srgbClr val="000000"/>
                </a:solidFill>
                <a:latin typeface="Calibri Light"/>
              </a:rPr>
              <a:t>Sprachschule</a:t>
            </a:r>
          </a:p>
        </p:txBody>
      </p:sp>
      <p:sp>
        <p:nvSpPr>
          <p:cNvPr id="77831" name="Text Box 37"/>
          <p:cNvSpPr txBox="1">
            <a:spLocks noChangeArrowheads="1"/>
          </p:cNvSpPr>
          <p:nvPr/>
        </p:nvSpPr>
        <p:spPr bwMode="auto">
          <a:xfrm>
            <a:off x="4153371" y="1665901"/>
            <a:ext cx="1005840" cy="31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lnSpc>
                <a:spcPct val="50000"/>
              </a:lnSpc>
              <a:spcBef>
                <a:spcPct val="50000"/>
              </a:spcBef>
              <a:buFontTx/>
              <a:buNone/>
            </a:pPr>
            <a:r>
              <a:rPr lang="de-DE" altLang="de-DE" sz="900" dirty="0">
                <a:latin typeface="Calibri Light"/>
              </a:rPr>
              <a:t>Ich bin</a:t>
            </a:r>
          </a:p>
          <a:p>
            <a:pPr algn="r" eaLnBrk="1" hangingPunct="1">
              <a:lnSpc>
                <a:spcPct val="50000"/>
              </a:lnSpc>
              <a:spcBef>
                <a:spcPct val="50000"/>
              </a:spcBef>
              <a:buFontTx/>
              <a:buNone/>
            </a:pPr>
            <a:r>
              <a:rPr lang="de-DE" altLang="de-DE" sz="900" dirty="0">
                <a:latin typeface="Calibri Light"/>
              </a:rPr>
              <a:t>Du bist</a:t>
            </a:r>
          </a:p>
        </p:txBody>
      </p:sp>
      <p:sp>
        <p:nvSpPr>
          <p:cNvPr id="77832" name="Text Box 38"/>
          <p:cNvSpPr txBox="1">
            <a:spLocks noChangeArrowheads="1"/>
          </p:cNvSpPr>
          <p:nvPr/>
        </p:nvSpPr>
        <p:spPr bwMode="auto">
          <a:xfrm>
            <a:off x="3934030" y="1340768"/>
            <a:ext cx="1280160" cy="284163"/>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1200" b="1" dirty="0">
                <a:latin typeface="Calibri Light"/>
              </a:rPr>
              <a:t>Deutsch Kurs 1A</a:t>
            </a:r>
          </a:p>
        </p:txBody>
      </p:sp>
      <p:sp>
        <p:nvSpPr>
          <p:cNvPr id="9" name="Caption_77829"/>
          <p:cNvSpPr txBox="1">
            <a:spLocks noChangeArrowheads="1"/>
          </p:cNvSpPr>
          <p:nvPr/>
        </p:nvSpPr>
        <p:spPr bwMode="auto">
          <a:xfrm>
            <a:off x="2632462" y="5884164"/>
            <a:ext cx="68965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de-DE" altLang="de-DE" sz="2000" dirty="0">
                <a:solidFill>
                  <a:srgbClr val="004992"/>
                </a:solidFill>
                <a:latin typeface="Calibri Light"/>
              </a:rPr>
              <a:t>Was denkt der Parkwächter wahrscheinlich ...?</a:t>
            </a:r>
            <a:br>
              <a:rPr lang="de-DE" altLang="de-DE" sz="2000" dirty="0">
                <a:solidFill>
                  <a:srgbClr val="004992"/>
                </a:solidFill>
                <a:latin typeface="Calibri Light"/>
              </a:rPr>
            </a:br>
            <a:r>
              <a:rPr lang="de-DE" altLang="de-DE" sz="2000" dirty="0">
                <a:solidFill>
                  <a:srgbClr val="004992"/>
                </a:solidFill>
                <a:latin typeface="Calibri Light"/>
              </a:rPr>
              <a:t>Hat er recht?</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55</a:t>
            </a:fld>
            <a:endParaRPr lang="de-DE">
              <a:latin typeface="Calibri Light"/>
            </a:endParaRPr>
          </a:p>
        </p:txBody>
      </p:sp>
    </p:spTree>
    <p:extLst>
      <p:ext uri="{BB962C8B-B14F-4D97-AF65-F5344CB8AC3E}">
        <p14:creationId xmlns:p14="http://schemas.microsoft.com/office/powerpoint/2010/main" val="7969681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56</a:t>
            </a:fld>
            <a:endParaRPr lang="de-DE">
              <a:latin typeface="Calibri Light"/>
            </a:endParaRPr>
          </a:p>
        </p:txBody>
      </p:sp>
      <p:pic>
        <p:nvPicPr>
          <p:cNvPr id="79876"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9876"/>
          <p:cNvSpPr txBox="1">
            <a:spLocks noChangeArrowheads="1"/>
          </p:cNvSpPr>
          <p:nvPr/>
        </p:nvSpPr>
        <p:spPr bwMode="auto">
          <a:xfrm>
            <a:off x="385984" y="5029200"/>
            <a:ext cx="114232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a:solidFill>
                  <a:srgbClr val="004992"/>
                </a:solidFill>
                <a:latin typeface="Calibri Light"/>
              </a:rPr>
              <a:t>Was denkt der Mann vor dem Bild möglicherweise ...? Hat er recht?</a:t>
            </a:r>
          </a:p>
        </p:txBody>
      </p:sp>
      <p:sp>
        <p:nvSpPr>
          <p:cNvPr id="6"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57</a:t>
            </a:fld>
            <a:endParaRPr lang="de-DE">
              <a:latin typeface="Calibri Light"/>
            </a:endParaRPr>
          </a:p>
        </p:txBody>
      </p:sp>
      <p:pic>
        <p:nvPicPr>
          <p:cNvPr id="79876"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9876"/>
          <p:cNvSpPr txBox="1">
            <a:spLocks noChangeArrowheads="1"/>
          </p:cNvSpPr>
          <p:nvPr/>
        </p:nvSpPr>
        <p:spPr bwMode="auto">
          <a:xfrm>
            <a:off x="385984" y="5029200"/>
            <a:ext cx="114232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a:solidFill>
                  <a:srgbClr val="004992"/>
                </a:solidFill>
                <a:latin typeface="Calibri Light"/>
              </a:rPr>
              <a:t>Was denkt der Mann vor dem Bild möglicherweise ...? Hat er recht?</a:t>
            </a:r>
          </a:p>
        </p:txBody>
      </p:sp>
    </p:spTree>
    <p:extLst>
      <p:ext uri="{BB962C8B-B14F-4D97-AF65-F5344CB8AC3E}">
        <p14:creationId xmlns:p14="http://schemas.microsoft.com/office/powerpoint/2010/main" val="28808661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Caption_81930"/>
          <p:cNvSpPr txBox="1">
            <a:spLocks noChangeArrowheads="1"/>
          </p:cNvSpPr>
          <p:nvPr/>
        </p:nvSpPr>
        <p:spPr bwMode="auto">
          <a:xfrm>
            <a:off x="2825816" y="5884164"/>
            <a:ext cx="65098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1200"/>
              </a:spcBef>
              <a:buFontTx/>
              <a:buNone/>
            </a:pPr>
            <a:r>
              <a:rPr lang="de-DE" altLang="de-DE" sz="2000" dirty="0">
                <a:solidFill>
                  <a:srgbClr val="004992"/>
                </a:solidFill>
                <a:latin typeface="Calibri Light"/>
              </a:rPr>
              <a:t>Was denkt die Mutter? Brauchen wir weitere Informationen, um das endgültig beurteilen zu können?</a:t>
            </a:r>
          </a:p>
        </p:txBody>
      </p:sp>
      <p:sp>
        <p:nvSpPr>
          <p:cNvPr id="81924" name="Oval 7"/>
          <p:cNvSpPr>
            <a:spLocks noChangeArrowheads="1"/>
          </p:cNvSpPr>
          <p:nvPr/>
        </p:nvSpPr>
        <p:spPr bwMode="auto">
          <a:xfrm>
            <a:off x="9555005" y="3284538"/>
            <a:ext cx="287942" cy="3603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6" name="Rectangle 9"/>
          <p:cNvSpPr>
            <a:spLocks noChangeArrowheads="1"/>
          </p:cNvSpPr>
          <p:nvPr/>
        </p:nvSpPr>
        <p:spPr bwMode="auto">
          <a:xfrm>
            <a:off x="10924845" y="2781300"/>
            <a:ext cx="192667" cy="50323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7" name="Rectangle 10"/>
          <p:cNvSpPr>
            <a:spLocks noChangeArrowheads="1"/>
          </p:cNvSpPr>
          <p:nvPr/>
        </p:nvSpPr>
        <p:spPr bwMode="auto">
          <a:xfrm>
            <a:off x="10516223" y="1813842"/>
            <a:ext cx="671157"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8" name="Rectangle 11"/>
          <p:cNvSpPr>
            <a:spLocks noChangeArrowheads="1"/>
          </p:cNvSpPr>
          <p:nvPr/>
        </p:nvSpPr>
        <p:spPr bwMode="auto">
          <a:xfrm>
            <a:off x="10950251" y="1813842"/>
            <a:ext cx="95275" cy="36036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9" name="Rectangle 12"/>
          <p:cNvSpPr>
            <a:spLocks noChangeArrowheads="1"/>
          </p:cNvSpPr>
          <p:nvPr/>
        </p:nvSpPr>
        <p:spPr bwMode="auto">
          <a:xfrm>
            <a:off x="1488405" y="2852738"/>
            <a:ext cx="192666" cy="1444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pic>
        <p:nvPicPr>
          <p:cNvPr id="81930"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58</a:t>
            </a:fld>
            <a:endParaRPr lang="de-DE">
              <a:latin typeface="Calibri Light"/>
            </a:endParaRPr>
          </a:p>
        </p:txBody>
      </p:sp>
      <p:sp>
        <p:nvSpPr>
          <p:cNvPr id="12"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3" name="Caption_81930"/>
          <p:cNvSpPr txBox="1">
            <a:spLocks noChangeArrowheads="1"/>
          </p:cNvSpPr>
          <p:nvPr/>
        </p:nvSpPr>
        <p:spPr bwMode="auto">
          <a:xfrm>
            <a:off x="2825816" y="5884164"/>
            <a:ext cx="65098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1200"/>
              </a:spcBef>
              <a:buFontTx/>
              <a:buNone/>
            </a:pPr>
            <a:r>
              <a:rPr lang="de-DE" altLang="de-DE" sz="2000" dirty="0">
                <a:solidFill>
                  <a:srgbClr val="004992"/>
                </a:solidFill>
                <a:latin typeface="Calibri Light"/>
              </a:rPr>
              <a:t>Was denkt die Mutter? Brauchen wir weitere Informationen, um das endgültig beurteilen zu können?</a:t>
            </a:r>
          </a:p>
        </p:txBody>
      </p:sp>
      <p:sp>
        <p:nvSpPr>
          <p:cNvPr id="81924" name="Oval 7"/>
          <p:cNvSpPr>
            <a:spLocks noChangeArrowheads="1"/>
          </p:cNvSpPr>
          <p:nvPr/>
        </p:nvSpPr>
        <p:spPr bwMode="auto">
          <a:xfrm>
            <a:off x="9555005" y="3284538"/>
            <a:ext cx="287942" cy="3603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6" name="Rectangle 9"/>
          <p:cNvSpPr>
            <a:spLocks noChangeArrowheads="1"/>
          </p:cNvSpPr>
          <p:nvPr/>
        </p:nvSpPr>
        <p:spPr bwMode="auto">
          <a:xfrm>
            <a:off x="10924845" y="2781300"/>
            <a:ext cx="192667" cy="50323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7" name="Rectangle 10"/>
          <p:cNvSpPr>
            <a:spLocks noChangeArrowheads="1"/>
          </p:cNvSpPr>
          <p:nvPr/>
        </p:nvSpPr>
        <p:spPr bwMode="auto">
          <a:xfrm>
            <a:off x="10516223" y="1813842"/>
            <a:ext cx="671157"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8" name="Rectangle 11"/>
          <p:cNvSpPr>
            <a:spLocks noChangeArrowheads="1"/>
          </p:cNvSpPr>
          <p:nvPr/>
        </p:nvSpPr>
        <p:spPr bwMode="auto">
          <a:xfrm>
            <a:off x="10950251" y="1813842"/>
            <a:ext cx="95275" cy="36036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9" name="Rectangle 12"/>
          <p:cNvSpPr>
            <a:spLocks noChangeArrowheads="1"/>
          </p:cNvSpPr>
          <p:nvPr/>
        </p:nvSpPr>
        <p:spPr bwMode="auto">
          <a:xfrm>
            <a:off x="1488405" y="2852738"/>
            <a:ext cx="192666" cy="1444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pic>
        <p:nvPicPr>
          <p:cNvPr id="81930"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59</a:t>
            </a:fld>
            <a:endParaRPr lang="de-DE">
              <a:latin typeface="Calibri Light"/>
            </a:endParaRPr>
          </a:p>
        </p:txBody>
      </p:sp>
    </p:spTree>
    <p:extLst>
      <p:ext uri="{BB962C8B-B14F-4D97-AF65-F5344CB8AC3E}">
        <p14:creationId xmlns:p14="http://schemas.microsoft.com/office/powerpoint/2010/main" val="15832502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Caption_66564"/>
          <p:cNvSpPr txBox="1">
            <a:spLocks noChangeArrowheads="1"/>
          </p:cNvSpPr>
          <p:nvPr/>
        </p:nvSpPr>
        <p:spPr bwMode="auto">
          <a:xfrm>
            <a:off x="1506023" y="5404104"/>
            <a:ext cx="918312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1200"/>
              </a:spcBef>
              <a:spcAft>
                <a:spcPts val="0"/>
              </a:spcAft>
              <a:buNone/>
            </a:pPr>
            <a:r>
              <a:rPr lang="de-DE" altLang="de-DE" sz="2000" dirty="0">
                <a:solidFill>
                  <a:srgbClr val="004992"/>
                </a:solidFill>
                <a:latin typeface="Calibri Light"/>
              </a:rPr>
              <a:t>Was schenkt das Mädchen ihrer Oma voraussichtlich zum nächsten Geburtstag?</a:t>
            </a:r>
            <a:br>
              <a:rPr lang="de-DE" altLang="de-DE" sz="2000" dirty="0">
                <a:solidFill>
                  <a:srgbClr val="004992"/>
                </a:solidFill>
                <a:latin typeface="Calibri Light"/>
              </a:rPr>
            </a:br>
            <a:r>
              <a:rPr lang="de-DE" altLang="de-DE" sz="2000" dirty="0">
                <a:solidFill>
                  <a:srgbClr val="004992"/>
                </a:solidFill>
                <a:latin typeface="Calibri Light"/>
              </a:rPr>
              <a:t>Wird sich die Oma freuen?</a:t>
            </a:r>
          </a:p>
        </p:txBody>
      </p:sp>
      <p:pic>
        <p:nvPicPr>
          <p:cNvPr id="6656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203704"/>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60</a:t>
            </a:fld>
            <a:endParaRPr lang="de-DE">
              <a:latin typeface="Calibri Light"/>
            </a:endParaRPr>
          </a:p>
        </p:txBody>
      </p:sp>
      <p:sp>
        <p:nvSpPr>
          <p:cNvPr id="2" name="Title 1"/>
          <p:cNvSpPr>
            <a:spLocks noGrp="1"/>
          </p:cNvSpPr>
          <p:nvPr>
            <p:ph type="title" idx="4294967295"/>
          </p:nvPr>
        </p:nvSpPr>
        <p:spPr>
          <a:xfrm>
            <a:off x="0" y="1125538"/>
            <a:ext cx="11376025" cy="719137"/>
          </a:xfrm>
        </p:spPr>
        <p:txBody>
          <a:bodyPr/>
          <a:lstStyle/>
          <a:p>
            <a:pPr lvl="0" defTabSz="914400" fontAlgn="base">
              <a:lnSpc>
                <a:spcPct val="100000"/>
              </a:lnSpc>
              <a:spcAft>
                <a:spcPct val="0"/>
              </a:spcAft>
            </a:pPr>
            <a:br>
              <a:rPr lang="de-DE" altLang="de-DE" sz="1800">
                <a:solidFill>
                  <a:srgbClr val="004992"/>
                </a:solidFill>
                <a:ea typeface="+mn-ea"/>
                <a:cs typeface="+mn-cs"/>
              </a:rPr>
            </a:br>
            <a:endParaRPr lang="en-US" dirty="0">
              <a:solidFill>
                <a:srgbClr val="004992"/>
              </a:solidFill>
              <a:latin typeface="Calibri Light"/>
            </a:endParaRPr>
          </a:p>
        </p:txBody>
      </p:sp>
      <p:sp>
        <p:nvSpPr>
          <p:cNvPr id="7" name="Rectangle 60"/>
          <p:cNvSpPr>
            <a:spLocks noChangeArrowheads="1"/>
          </p:cNvSpPr>
          <p:nvPr/>
        </p:nvSpPr>
        <p:spPr bwMode="auto">
          <a:xfrm>
            <a:off x="1796499" y="230312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Caption_66564"/>
          <p:cNvSpPr txBox="1">
            <a:spLocks noChangeArrowheads="1"/>
          </p:cNvSpPr>
          <p:nvPr/>
        </p:nvSpPr>
        <p:spPr bwMode="auto">
          <a:xfrm>
            <a:off x="1506023" y="5404104"/>
            <a:ext cx="918312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1200"/>
              </a:spcBef>
              <a:spcAft>
                <a:spcPts val="0"/>
              </a:spcAft>
              <a:buNone/>
            </a:pPr>
            <a:r>
              <a:rPr lang="de-DE" altLang="de-DE" sz="2000" dirty="0">
                <a:solidFill>
                  <a:srgbClr val="004992"/>
                </a:solidFill>
                <a:latin typeface="Calibri Light"/>
              </a:rPr>
              <a:t>Was schenkt das Mädchen ihrer Oma voraussichtlich zum nächsten Geburtstag?</a:t>
            </a:r>
            <a:br>
              <a:rPr lang="de-DE" altLang="de-DE" sz="2000" dirty="0">
                <a:solidFill>
                  <a:srgbClr val="004992"/>
                </a:solidFill>
                <a:latin typeface="Calibri Light"/>
              </a:rPr>
            </a:br>
            <a:r>
              <a:rPr lang="de-DE" altLang="de-DE" sz="2000" dirty="0">
                <a:solidFill>
                  <a:srgbClr val="004992"/>
                </a:solidFill>
                <a:latin typeface="Calibri Light"/>
              </a:rPr>
              <a:t>Wird sich die Oma freuen?</a:t>
            </a:r>
          </a:p>
        </p:txBody>
      </p:sp>
      <p:pic>
        <p:nvPicPr>
          <p:cNvPr id="6656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203704"/>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61</a:t>
            </a:fld>
            <a:endParaRPr lang="de-DE">
              <a:latin typeface="Calibri Light"/>
            </a:endParaRPr>
          </a:p>
        </p:txBody>
      </p:sp>
      <p:sp>
        <p:nvSpPr>
          <p:cNvPr id="2" name="Title 1"/>
          <p:cNvSpPr>
            <a:spLocks noGrp="1"/>
          </p:cNvSpPr>
          <p:nvPr>
            <p:ph type="title" idx="4294967295"/>
          </p:nvPr>
        </p:nvSpPr>
        <p:spPr>
          <a:xfrm>
            <a:off x="0" y="1125538"/>
            <a:ext cx="11376025" cy="719137"/>
          </a:xfrm>
        </p:spPr>
        <p:txBody>
          <a:bodyPr/>
          <a:lstStyle/>
          <a:p>
            <a:pPr lvl="0" defTabSz="914400" fontAlgn="base">
              <a:lnSpc>
                <a:spcPct val="100000"/>
              </a:lnSpc>
              <a:spcAft>
                <a:spcPct val="0"/>
              </a:spcAft>
            </a:pPr>
            <a:br>
              <a:rPr lang="de-DE" altLang="de-DE" sz="1800">
                <a:solidFill>
                  <a:srgbClr val="004992"/>
                </a:solidFill>
                <a:ea typeface="+mn-ea"/>
                <a:cs typeface="+mn-cs"/>
              </a:rPr>
            </a:br>
            <a:endParaRPr lang="en-US" dirty="0">
              <a:solidFill>
                <a:srgbClr val="004992"/>
              </a:solidFill>
              <a:latin typeface="Calibri Light"/>
            </a:endParaRPr>
          </a:p>
        </p:txBody>
      </p:sp>
    </p:spTree>
    <p:extLst>
      <p:ext uri="{BB962C8B-B14F-4D97-AF65-F5344CB8AC3E}">
        <p14:creationId xmlns:p14="http://schemas.microsoft.com/office/powerpoint/2010/main" val="24256214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Omas Geburtstag</a:t>
            </a:r>
            <a:br>
              <a:rPr lang="de-DE" sz="3600" dirty="0">
                <a:latin typeface="Calibri Light"/>
              </a:rPr>
            </a:br>
            <a:r>
              <a:rPr lang="de-DE" dirty="0">
                <a:latin typeface="Calibri Light"/>
              </a:rPr>
              <a:t>Was schenkt das Mädchen ihrer Oma beim nächsten Mal?</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MV-MKT – 6: Einfühlung II</a:t>
            </a:r>
          </a:p>
        </p:txBody>
      </p:sp>
      <p:sp>
        <p:nvSpPr>
          <p:cNvPr id="6" name="Slide Number Placeholder 5"/>
          <p:cNvSpPr>
            <a:spLocks noGrp="1"/>
          </p:cNvSpPr>
          <p:nvPr>
            <p:ph type="sldNum" sz="quarter" idx="12"/>
          </p:nvPr>
        </p:nvSpPr>
        <p:spPr/>
        <p:txBody>
          <a:bodyPr/>
          <a:lstStyle/>
          <a:p>
            <a:pPr>
              <a:defRPr/>
            </a:pPr>
            <a:fld id="{512AAC3F-3BD8-4578-866E-1D18C4668C44}" type="slidenum">
              <a:rPr lang="de-DE" smtClean="0">
                <a:latin typeface="Calibri Light"/>
              </a:rPr>
              <a:pPr>
                <a:defRPr/>
              </a:pPr>
              <a:t>62</a:t>
            </a:fld>
            <a:endParaRPr lang="de-DE">
              <a:latin typeface="Calibri Light"/>
            </a:endParaRPr>
          </a:p>
        </p:txBody>
      </p:sp>
      <p:sp>
        <p:nvSpPr>
          <p:cNvPr id="68611" name="Caption_68612"/>
          <p:cNvSpPr txBox="1">
            <a:spLocks noChangeArrowheads="1"/>
          </p:cNvSpPr>
          <p:nvPr/>
        </p:nvSpPr>
        <p:spPr bwMode="auto">
          <a:xfrm>
            <a:off x="408955" y="5355793"/>
            <a:ext cx="11376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004992"/>
                </a:solidFill>
                <a:latin typeface="Calibri Light"/>
              </a:rPr>
              <a:t>Wahrscheinlich: </a:t>
            </a:r>
            <a:r>
              <a:rPr lang="de-DE" altLang="de-DE" sz="2000" dirty="0">
                <a:solidFill>
                  <a:srgbClr val="333333"/>
                </a:solidFill>
                <a:latin typeface="Calibri Light"/>
              </a:rPr>
              <a:t>Erneut eine Schachtel Pralinen, weil die Oma sich ja schon einmal gefreut hat.</a:t>
            </a:r>
          </a:p>
          <a:p>
            <a:pPr eaLnBrk="1" hangingPunct="1">
              <a:spcBef>
                <a:spcPct val="50000"/>
              </a:spcBef>
              <a:buFontTx/>
              <a:buNone/>
            </a:pPr>
            <a:r>
              <a:rPr lang="de-DE" altLang="de-DE" sz="2000" dirty="0">
                <a:solidFill>
                  <a:srgbClr val="004992"/>
                </a:solidFill>
                <a:latin typeface="Calibri Light"/>
              </a:rPr>
              <a:t>Unwahrscheinlich: </a:t>
            </a:r>
            <a:r>
              <a:rPr lang="de-DE" altLang="de-DE" sz="2000" dirty="0">
                <a:solidFill>
                  <a:srgbClr val="333333"/>
                </a:solidFill>
                <a:latin typeface="Calibri Light"/>
              </a:rPr>
              <a:t>Mädchen hat gemerkt, dass Oma keine Pralinen mag und schenkt beim nächsten Geburtstag etwas anderes.</a:t>
            </a:r>
          </a:p>
        </p:txBody>
      </p:sp>
      <p:pic>
        <p:nvPicPr>
          <p:cNvPr id="68612" name="Picture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203704"/>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102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err="1">
                <a:latin typeface="Calibri Light"/>
              </a:rPr>
              <a:t>Jetzt</a:t>
            </a:r>
            <a:r>
              <a:rPr lang="en-US" altLang="de-DE" sz="3600" dirty="0">
                <a:latin typeface="Calibri Light"/>
              </a:rPr>
              <a:t> </a:t>
            </a:r>
            <a:r>
              <a:rPr lang="en-US" altLang="de-DE" sz="3600" dirty="0" err="1">
                <a:latin typeface="Calibri Light"/>
              </a:rPr>
              <a:t>geht’s</a:t>
            </a:r>
            <a:r>
              <a:rPr lang="en-US" altLang="de-DE" sz="3600" dirty="0">
                <a:latin typeface="Calibri Light"/>
              </a:rPr>
              <a:t> </a:t>
            </a:r>
            <a:r>
              <a:rPr lang="en-US" altLang="de-DE" sz="3600" dirty="0" err="1">
                <a:latin typeface="Calibri Light"/>
              </a:rPr>
              <a:t>los</a:t>
            </a:r>
            <a:r>
              <a:rPr lang="en-US" altLang="de-DE" sz="3600" dirty="0">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MV-MKT – 6: Einfühlung II</a:t>
            </a:r>
          </a:p>
        </p:txBody>
      </p:sp>
      <p:sp>
        <p:nvSpPr>
          <p:cNvPr id="3" name="Slide Number Placeholder 2"/>
          <p:cNvSpPr>
            <a:spLocks noGrp="1"/>
          </p:cNvSpPr>
          <p:nvPr>
            <p:ph type="sldNum" sz="quarter" idx="12"/>
          </p:nvPr>
        </p:nvSpPr>
        <p:spPr/>
        <p:txBody>
          <a:bodyPr/>
          <a:lstStyle/>
          <a:p>
            <a:pPr>
              <a:defRPr/>
            </a:pPr>
            <a:fld id="{512AAC3F-3BD8-4578-866E-1D18C4668C44}" type="slidenum">
              <a:rPr lang="de-DE" smtClean="0">
                <a:latin typeface="Calibri Light"/>
              </a:rPr>
              <a:pPr>
                <a:defRPr/>
              </a:pPr>
              <a:t>63</a:t>
            </a:fld>
            <a:endParaRPr lang="de-DE">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4"/>
          <p:cNvSpPr txBox="1">
            <a:spLocks noChangeArrowheads="1"/>
          </p:cNvSpPr>
          <p:nvPr/>
        </p:nvSpPr>
        <p:spPr bwMode="auto">
          <a:xfrm>
            <a:off x="1778463" y="5867401"/>
            <a:ext cx="8638249"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72708" name="Caption_72709"/>
          <p:cNvSpPr txBox="1">
            <a:spLocks noChangeArrowheads="1"/>
          </p:cNvSpPr>
          <p:nvPr/>
        </p:nvSpPr>
        <p:spPr bwMode="auto">
          <a:xfrm>
            <a:off x="2519217" y="5884164"/>
            <a:ext cx="71230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Ist der Chef hartherzig? Brauchen wir weitere Informationen, um das endgültig beurteilen zu können?</a:t>
            </a:r>
          </a:p>
        </p:txBody>
      </p:sp>
      <p:pic>
        <p:nvPicPr>
          <p:cNvPr id="7270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64</a:t>
            </a:fld>
            <a:endParaRPr lang="de-DE">
              <a:latin typeface="Calibri Light"/>
            </a:endParaRPr>
          </a:p>
        </p:txBody>
      </p:sp>
      <p:sp>
        <p:nvSpPr>
          <p:cNvPr id="10" name="Rectangle 60"/>
          <p:cNvSpPr>
            <a:spLocks noChangeArrowheads="1"/>
          </p:cNvSpPr>
          <p:nvPr/>
        </p:nvSpPr>
        <p:spPr bwMode="auto">
          <a:xfrm>
            <a:off x="2624328" y="3337560"/>
            <a:ext cx="3447288" cy="238658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4"/>
          <p:cNvSpPr txBox="1">
            <a:spLocks noChangeArrowheads="1"/>
          </p:cNvSpPr>
          <p:nvPr/>
        </p:nvSpPr>
        <p:spPr bwMode="auto">
          <a:xfrm>
            <a:off x="1778463" y="5867401"/>
            <a:ext cx="8638249"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72708" name="Caption_72709"/>
          <p:cNvSpPr txBox="1">
            <a:spLocks noChangeArrowheads="1"/>
          </p:cNvSpPr>
          <p:nvPr/>
        </p:nvSpPr>
        <p:spPr bwMode="auto">
          <a:xfrm>
            <a:off x="2519217" y="5884164"/>
            <a:ext cx="71230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Ist der Chef hartherzig? Brauchen wir weitere Informationen, um das endgültig beurteilen zu können?</a:t>
            </a:r>
          </a:p>
        </p:txBody>
      </p:sp>
      <p:pic>
        <p:nvPicPr>
          <p:cNvPr id="7270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65</a:t>
            </a:fld>
            <a:endParaRPr lang="de-DE">
              <a:latin typeface="Calibri Light"/>
            </a:endParaRPr>
          </a:p>
        </p:txBody>
      </p:sp>
      <p:sp>
        <p:nvSpPr>
          <p:cNvPr id="7"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4861603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4"/>
          <p:cNvSpPr txBox="1">
            <a:spLocks noChangeArrowheads="1"/>
          </p:cNvSpPr>
          <p:nvPr/>
        </p:nvSpPr>
        <p:spPr bwMode="auto">
          <a:xfrm>
            <a:off x="1778463" y="5867401"/>
            <a:ext cx="8638249"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de-DE" sz="1800" b="1">
              <a:latin typeface="Calibri Light"/>
            </a:endParaRPr>
          </a:p>
        </p:txBody>
      </p:sp>
      <p:sp>
        <p:nvSpPr>
          <p:cNvPr id="72708" name="Caption_72709"/>
          <p:cNvSpPr txBox="1">
            <a:spLocks noChangeArrowheads="1"/>
          </p:cNvSpPr>
          <p:nvPr/>
        </p:nvSpPr>
        <p:spPr bwMode="auto">
          <a:xfrm>
            <a:off x="2519217" y="5884164"/>
            <a:ext cx="71230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Ist der Chef hartherzig? Brauchen wir weitere Informationen, um das endgültig beurteilen zu können?</a:t>
            </a:r>
          </a:p>
        </p:txBody>
      </p:sp>
      <p:pic>
        <p:nvPicPr>
          <p:cNvPr id="72709"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66</a:t>
            </a:fld>
            <a:endParaRPr lang="de-DE">
              <a:latin typeface="Calibri Light"/>
            </a:endParaRPr>
          </a:p>
        </p:txBody>
      </p:sp>
    </p:spTree>
    <p:extLst>
      <p:ext uri="{BB962C8B-B14F-4D97-AF65-F5344CB8AC3E}">
        <p14:creationId xmlns:p14="http://schemas.microsoft.com/office/powerpoint/2010/main" val="27483776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4756"/>
          <p:cNvSpPr txBox="1">
            <a:spLocks noChangeArrowheads="1"/>
          </p:cNvSpPr>
          <p:nvPr/>
        </p:nvSpPr>
        <p:spPr bwMode="auto">
          <a:xfrm>
            <a:off x="2731700" y="5884164"/>
            <a:ext cx="6698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der Polizist höchstwahrscheinlich ...? Hat er recht?</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67</a:t>
            </a:fld>
            <a:endParaRPr lang="de-DE">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2857227" y="3429000"/>
            <a:ext cx="2084832" cy="229514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4756"/>
          <p:cNvSpPr txBox="1">
            <a:spLocks noChangeArrowheads="1"/>
          </p:cNvSpPr>
          <p:nvPr/>
        </p:nvSpPr>
        <p:spPr bwMode="auto">
          <a:xfrm>
            <a:off x="2731700" y="5884164"/>
            <a:ext cx="6698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der Polizist höchstwahrscheinlich ...? Hat er recht?</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68</a:t>
            </a:fld>
            <a:endParaRPr lang="de-DE">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2454275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4756"/>
          <p:cNvSpPr txBox="1">
            <a:spLocks noChangeArrowheads="1"/>
          </p:cNvSpPr>
          <p:nvPr/>
        </p:nvSpPr>
        <p:spPr bwMode="auto">
          <a:xfrm>
            <a:off x="2731700" y="5884164"/>
            <a:ext cx="6698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der Polizist höchstwahrscheinlich ...? Hat er recht?</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69</a:t>
            </a:fld>
            <a:endParaRPr lang="de-DE">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9373545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4756"/>
          <p:cNvSpPr txBox="1">
            <a:spLocks noChangeArrowheads="1"/>
          </p:cNvSpPr>
          <p:nvPr/>
        </p:nvSpPr>
        <p:spPr bwMode="auto">
          <a:xfrm>
            <a:off x="2731700" y="5884164"/>
            <a:ext cx="6698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der Polizist höchstwahrscheinlich ...? Hat er recht?</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70</a:t>
            </a:fld>
            <a:endParaRPr lang="de-DE">
              <a:latin typeface="Calibri Light"/>
            </a:endParaRPr>
          </a:p>
        </p:txBody>
      </p:sp>
    </p:spTree>
    <p:extLst>
      <p:ext uri="{BB962C8B-B14F-4D97-AF65-F5344CB8AC3E}">
        <p14:creationId xmlns:p14="http://schemas.microsoft.com/office/powerpoint/2010/main" val="28751860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Caption_76804"/>
          <p:cNvSpPr txBox="1">
            <a:spLocks noChangeArrowheads="1"/>
          </p:cNvSpPr>
          <p:nvPr/>
        </p:nvSpPr>
        <p:spPr bwMode="auto">
          <a:xfrm>
            <a:off x="3417468" y="5884164"/>
            <a:ext cx="53265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Hat die Bankangestellte Angst?</a:t>
            </a:r>
          </a:p>
        </p:txBody>
      </p:sp>
      <p:pic>
        <p:nvPicPr>
          <p:cNvPr id="76804"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71</a:t>
            </a:fld>
            <a:endParaRPr lang="de-DE">
              <a:latin typeface="Calibri Light"/>
            </a:endParaRPr>
          </a:p>
        </p:txBody>
      </p:sp>
      <p:sp>
        <p:nvSpPr>
          <p:cNvPr id="8"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Caption_76804"/>
          <p:cNvSpPr txBox="1">
            <a:spLocks noChangeArrowheads="1"/>
          </p:cNvSpPr>
          <p:nvPr/>
        </p:nvSpPr>
        <p:spPr bwMode="auto">
          <a:xfrm>
            <a:off x="3417468" y="5884164"/>
            <a:ext cx="53265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Hat die Bankangestellte Angst?</a:t>
            </a:r>
          </a:p>
        </p:txBody>
      </p:sp>
      <p:pic>
        <p:nvPicPr>
          <p:cNvPr id="76804"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72</a:t>
            </a:fld>
            <a:endParaRPr lang="de-DE">
              <a:latin typeface="Calibri Light"/>
            </a:endParaRPr>
          </a:p>
        </p:txBody>
      </p:sp>
    </p:spTree>
    <p:extLst>
      <p:ext uri="{BB962C8B-B14F-4D97-AF65-F5344CB8AC3E}">
        <p14:creationId xmlns:p14="http://schemas.microsoft.com/office/powerpoint/2010/main" val="9938715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Caption_78852"/>
          <p:cNvSpPr txBox="1">
            <a:spLocks noChangeArrowheads="1"/>
          </p:cNvSpPr>
          <p:nvPr/>
        </p:nvSpPr>
        <p:spPr bwMode="auto">
          <a:xfrm>
            <a:off x="2840983" y="5884164"/>
            <a:ext cx="64795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004992"/>
                </a:solidFill>
                <a:latin typeface="Calibri Light"/>
              </a:rPr>
              <a:t>Werden Vater und Sohn Boot fahren?</a:t>
            </a:r>
            <a:r>
              <a:rPr lang="de-DE" altLang="de-DE" sz="2000" b="1">
                <a:solidFill>
                  <a:srgbClr val="004992"/>
                </a:solidFill>
                <a:latin typeface="Calibri Light"/>
              </a:rPr>
              <a:t> </a:t>
            </a:r>
          </a:p>
        </p:txBody>
      </p:sp>
      <p:pic>
        <p:nvPicPr>
          <p:cNvPr id="78852"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73</a:t>
            </a:fld>
            <a:endParaRPr lang="de-DE">
              <a:latin typeface="Calibri Light"/>
            </a:endParaRPr>
          </a:p>
        </p:txBody>
      </p:sp>
      <p:sp>
        <p:nvSpPr>
          <p:cNvPr id="9"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8"/>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78851" name="Caption_78852"/>
          <p:cNvSpPr txBox="1">
            <a:spLocks noChangeArrowheads="1"/>
          </p:cNvSpPr>
          <p:nvPr/>
        </p:nvSpPr>
        <p:spPr bwMode="auto">
          <a:xfrm>
            <a:off x="2840983" y="5884164"/>
            <a:ext cx="64795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004992"/>
                </a:solidFill>
                <a:latin typeface="Calibri Light"/>
              </a:rPr>
              <a:t>Werden Vater und Sohn Boot fahren?</a:t>
            </a:r>
            <a:r>
              <a:rPr lang="de-DE" altLang="de-DE" sz="2000" b="1">
                <a:solidFill>
                  <a:srgbClr val="004992"/>
                </a:solidFill>
                <a:latin typeface="Calibri Light"/>
              </a:rPr>
              <a:t> </a:t>
            </a:r>
          </a:p>
        </p:txBody>
      </p:sp>
      <p:pic>
        <p:nvPicPr>
          <p:cNvPr id="78852"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74</a:t>
            </a:fld>
            <a:endParaRPr lang="de-DE">
              <a:latin typeface="Calibri Light"/>
            </a:endParaRPr>
          </a:p>
        </p:txBody>
      </p:sp>
    </p:spTree>
    <p:extLst>
      <p:ext uri="{BB962C8B-B14F-4D97-AF65-F5344CB8AC3E}">
        <p14:creationId xmlns:p14="http://schemas.microsoft.com/office/powerpoint/2010/main" val="24774956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MV-MKT – 6: Einfühlung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75</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für</a:t>
            </a:r>
            <a:r>
              <a:rPr lang="en-US" i="1" spc="-5" dirty="0">
                <a:solidFill>
                  <a:srgbClr val="333333"/>
                </a:solidFill>
                <a:latin typeface="Calibri Light"/>
                <a:ea typeface="ＭＳ Ｐゴシック" panose="020B0600070205080204" pitchFamily="34" charset="-128"/>
                <a:cs typeface="Verdana"/>
              </a:rPr>
              <a:t> die Trainer:</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de-DE"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496284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Caption_82948"/>
          <p:cNvSpPr txBox="1">
            <a:spLocks noChangeArrowheads="1"/>
          </p:cNvSpPr>
          <p:nvPr/>
        </p:nvSpPr>
        <p:spPr bwMode="auto">
          <a:xfrm>
            <a:off x="3171507" y="5889466"/>
            <a:ext cx="58521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Wo, denkt John, hat Mary zuletzt den Eiswagen gesehen? Spielplatz oder Kirche?</a:t>
            </a:r>
          </a:p>
        </p:txBody>
      </p:sp>
      <p:pic>
        <p:nvPicPr>
          <p:cNvPr id="8294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76</a:t>
            </a:fld>
            <a:endParaRPr lang="de-DE">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5"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Caption_84995"/>
          <p:cNvSpPr txBox="1">
            <a:spLocks noChangeArrowheads="1"/>
          </p:cNvSpPr>
          <p:nvPr/>
        </p:nvSpPr>
        <p:spPr bwMode="auto">
          <a:xfrm>
            <a:off x="2647766" y="5884164"/>
            <a:ext cx="68659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Was denkt die </a:t>
            </a:r>
            <a:r>
              <a:rPr lang="de-DE" altLang="de-DE" sz="2000">
                <a:solidFill>
                  <a:srgbClr val="004992"/>
                </a:solidFill>
                <a:latin typeface="Calibri Light"/>
              </a:rPr>
              <a:t>Mutter ...? </a:t>
            </a:r>
            <a:r>
              <a:rPr lang="de-DE" altLang="de-DE" sz="2000" dirty="0">
                <a:solidFill>
                  <a:srgbClr val="004992"/>
                </a:solidFill>
                <a:latin typeface="Calibri Light"/>
              </a:rPr>
              <a:t>Hat sie recht?</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77</a:t>
            </a:fld>
            <a:endParaRPr lang="de-DE">
              <a:latin typeface="Calibri Light"/>
            </a:endParaRPr>
          </a:p>
        </p:txBody>
      </p:sp>
      <p:sp>
        <p:nvSpPr>
          <p:cNvPr id="8" name="AutoShape 10"/>
          <p:cNvSpPr>
            <a:spLocks noChangeArrowheads="1"/>
          </p:cNvSpPr>
          <p:nvPr/>
        </p:nvSpPr>
        <p:spPr bwMode="auto">
          <a:xfrm>
            <a:off x="3581400" y="1078992"/>
            <a:ext cx="1868115" cy="914400"/>
          </a:xfrm>
          <a:prstGeom prst="wedgeEllipseCallout">
            <a:avLst>
              <a:gd name="adj1" fmla="val -53316"/>
              <a:gd name="adj2" fmla="val 59546"/>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dirty="0">
                <a:latin typeface="+mj-lt"/>
              </a:rPr>
              <a:t>Können wir nicht schon anfangen Mami, ich verhungere noch!</a:t>
            </a:r>
            <a:endParaRPr lang="en-US" altLang="de-DE" sz="1050" dirty="0">
              <a:latin typeface="+mj-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Caption_87045"/>
          <p:cNvSpPr txBox="1">
            <a:spLocks noChangeArrowheads="1"/>
          </p:cNvSpPr>
          <p:nvPr/>
        </p:nvSpPr>
        <p:spPr bwMode="auto">
          <a:xfrm>
            <a:off x="2660038" y="5884164"/>
            <a:ext cx="684144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dirty="0">
                <a:solidFill>
                  <a:srgbClr val="004992"/>
                </a:solidFill>
                <a:latin typeface="Calibri Light"/>
              </a:rPr>
              <a:t>Wieso war die Batterie beim 1. und wieso beim 2. Mal leer?</a:t>
            </a:r>
            <a:br>
              <a:rPr lang="de-DE" altLang="de-DE" sz="2000" dirty="0">
                <a:solidFill>
                  <a:srgbClr val="004992"/>
                </a:solidFill>
                <a:latin typeface="Calibri Light"/>
              </a:rPr>
            </a:br>
            <a:r>
              <a:rPr lang="de-DE" altLang="de-DE" sz="2000" dirty="0">
                <a:solidFill>
                  <a:srgbClr val="004992"/>
                </a:solidFill>
                <a:latin typeface="Calibri Light"/>
              </a:rPr>
              <a:t>Wie erklärt sich der Wagenbesitzer evtl. die Situation?</a:t>
            </a:r>
          </a:p>
        </p:txBody>
      </p:sp>
      <p:pic>
        <p:nvPicPr>
          <p:cNvPr id="87045"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7"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87048"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87049"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87050"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3" name="Footer Placeholder 2"/>
          <p:cNvSpPr>
            <a:spLocks noGrp="1"/>
          </p:cNvSpPr>
          <p:nvPr>
            <p:ph type="ftr" sz="quarter" idx="11"/>
          </p:nvPr>
        </p:nvSpPr>
        <p:spPr/>
        <p:txBody>
          <a:bodyPr/>
          <a:lstStyle/>
          <a:p>
            <a:pPr>
              <a:defRPr/>
            </a:pPr>
            <a:r>
              <a:rPr lang="de-DE">
                <a:latin typeface="Calibri Light"/>
              </a:rPr>
              <a:t>MV-MKT – 6: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78</a:t>
            </a:fld>
            <a:endParaRPr lang="de-DE">
              <a:latin typeface="Calibri Light"/>
            </a:endParaRPr>
          </a:p>
        </p:txBody>
      </p:sp>
      <p:sp>
        <p:nvSpPr>
          <p:cNvPr id="11" name="object 5"/>
          <p:cNvSpPr txBox="1"/>
          <p:nvPr/>
        </p:nvSpPr>
        <p:spPr>
          <a:xfrm>
            <a:off x="6080760" y="3529584"/>
            <a:ext cx="2752344" cy="118872"/>
          </a:xfrm>
          <a:prstGeom prst="rect">
            <a:avLst/>
          </a:prstGeom>
          <a:solidFill>
            <a:schemeClr val="bg1"/>
          </a:solidFill>
          <a:ln w="9144">
            <a:noFill/>
          </a:ln>
        </p:spPr>
        <p:txBody>
          <a:bodyPr lIns="0" tIns="0" rIns="0" bIns="0" anchor="t" anchorCtr="0">
            <a:noAutofit/>
          </a:bodyPr>
          <a:lstStyle/>
          <a:p>
            <a:pPr marL="19685" eaLnBrk="1" fontAlgn="auto" hangingPunct="1">
              <a:spcBef>
                <a:spcPts val="204"/>
              </a:spcBef>
              <a:spcAft>
                <a:spcPts val="0"/>
              </a:spcAft>
              <a:defRPr/>
            </a:pPr>
            <a:r>
              <a:rPr lang="en-US" sz="1000" dirty="0">
                <a:latin typeface="Calibri Light"/>
                <a:cs typeface="Arial"/>
              </a:rPr>
              <a:t> </a:t>
            </a:r>
            <a:endParaRPr sz="1000" dirty="0">
              <a:latin typeface="Calibri Light"/>
              <a:cs typeface="Arial"/>
            </a:endParaRPr>
          </a:p>
        </p:txBody>
      </p:sp>
      <p:sp>
        <p:nvSpPr>
          <p:cNvPr id="12" name="object 5"/>
          <p:cNvSpPr txBox="1"/>
          <p:nvPr/>
        </p:nvSpPr>
        <p:spPr>
          <a:xfrm>
            <a:off x="8800046" y="3511296"/>
            <a:ext cx="223621" cy="146304"/>
          </a:xfrm>
          <a:prstGeom prst="roundRect">
            <a:avLst/>
          </a:prstGeom>
          <a:solidFill>
            <a:schemeClr val="bg1"/>
          </a:solidFill>
          <a:ln w="9144">
            <a:noFill/>
          </a:ln>
          <a:effectLst>
            <a:glow rad="12700">
              <a:schemeClr val="bg1"/>
            </a:glow>
          </a:effectLst>
        </p:spPr>
        <p:txBody>
          <a:bodyPr lIns="0" tIns="0" rIns="0" bIns="0" anchor="t" anchorCtr="0">
            <a:noAutofit/>
          </a:bodyPr>
          <a:lstStyle/>
          <a:p>
            <a:pPr marL="19685" eaLnBrk="1" fontAlgn="auto" hangingPunct="1">
              <a:spcBef>
                <a:spcPts val="204"/>
              </a:spcBef>
              <a:spcAft>
                <a:spcPts val="0"/>
              </a:spcAft>
              <a:defRPr/>
            </a:pPr>
            <a:r>
              <a:rPr lang="en-US" sz="1000" dirty="0">
                <a:latin typeface="Calibri Light"/>
                <a:cs typeface="Arial"/>
              </a:rPr>
              <a:t> </a:t>
            </a:r>
            <a:endParaRPr sz="1000" dirty="0">
              <a:latin typeface="Calibri Light"/>
              <a:cs typeface="Arial"/>
            </a:endParaRPr>
          </a:p>
        </p:txBody>
      </p:sp>
      <p:sp>
        <p:nvSpPr>
          <p:cNvPr id="13" name="object 5"/>
          <p:cNvSpPr txBox="1"/>
          <p:nvPr/>
        </p:nvSpPr>
        <p:spPr>
          <a:xfrm>
            <a:off x="6097587" y="3520440"/>
            <a:ext cx="2926080" cy="182880"/>
          </a:xfrm>
          <a:prstGeom prst="rect">
            <a:avLst/>
          </a:prstGeom>
          <a:noFill/>
          <a:ln w="9144">
            <a:noFill/>
          </a:ln>
        </p:spPr>
        <p:txBody>
          <a:bodyPr lIns="0" tIns="0" rIns="0" bIns="0" anchor="t" anchorCtr="0">
            <a:noAutofit/>
          </a:bodyPr>
          <a:lstStyle/>
          <a:p>
            <a:pPr marL="19685" eaLnBrk="1" fontAlgn="auto" hangingPunct="1">
              <a:spcBef>
                <a:spcPts val="204"/>
              </a:spcBef>
              <a:spcAft>
                <a:spcPts val="0"/>
              </a:spcAft>
              <a:defRPr/>
            </a:pPr>
            <a:r>
              <a:rPr lang="de-DE" sz="850" dirty="0">
                <a:latin typeface="Calibri Light"/>
                <a:cs typeface="Arial"/>
              </a:rPr>
              <a:t>Zwei Wochen später, nach dem Umzug in eine andere Wohnung…</a:t>
            </a:r>
            <a:endParaRPr sz="850" dirty="0">
              <a:latin typeface="Calibri Light"/>
              <a:cs typeface="Arial"/>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4905</Words>
  <Application>Microsoft Office PowerPoint</Application>
  <PresentationFormat>Benutzerdefiniert</PresentationFormat>
  <Paragraphs>711</Paragraphs>
  <Slides>78</Slides>
  <Notes>78</Notes>
  <HiddenSlides>0</HiddenSlides>
  <MMClips>0</MMClips>
  <ScaleCrop>false</ScaleCrop>
  <HeadingPairs>
    <vt:vector size="6" baseType="variant">
      <vt:variant>
        <vt:lpstr>Verwendete Schriftarten</vt:lpstr>
      </vt:variant>
      <vt:variant>
        <vt:i4>7</vt:i4>
      </vt:variant>
      <vt:variant>
        <vt:lpstr>Design</vt:lpstr>
      </vt:variant>
      <vt:variant>
        <vt:i4>4</vt:i4>
      </vt:variant>
      <vt:variant>
        <vt:lpstr>Folientitel</vt:lpstr>
      </vt:variant>
      <vt:variant>
        <vt:i4>78</vt:i4>
      </vt:variant>
    </vt:vector>
  </HeadingPairs>
  <TitlesOfParts>
    <vt:vector size="89" baseType="lpstr">
      <vt:lpstr>Arial</vt:lpstr>
      <vt:lpstr>Calibri</vt:lpstr>
      <vt:lpstr>Calibri Light</vt:lpstr>
      <vt:lpstr>Symbol</vt:lpstr>
      <vt:lpstr>Times New Roman</vt:lpstr>
      <vt:lpstr>Verdana</vt:lpstr>
      <vt:lpstr>WingDings</vt:lpstr>
      <vt:lpstr>UKE_PPT-Vorlage_16zu9</vt:lpstr>
      <vt:lpstr>1_UKE_PPT-Vorlage_16zu9</vt:lpstr>
      <vt:lpstr>2_UKE_PPT-Vorlage_16zu9</vt:lpstr>
      <vt:lpstr>3_UKE_PPT-Vorlage_16zu9</vt:lpstr>
      <vt:lpstr>MV-MKT – 6: Einfühlung II</vt:lpstr>
      <vt:lpstr>Auf welche äußerlichen Merkmale achten Sie zuerst, wenn Sie jemanden neu kennenlernen? </vt:lpstr>
      <vt:lpstr>Wie stark ist die Aussagekraft dieser Merkmale für den Charakter einer Person?</vt:lpstr>
      <vt:lpstr>Welche weiteren Informationsquellen gibt es?  Wie verlässlich sind diese? </vt:lpstr>
      <vt:lpstr>Welche weiteren Informationsquellen gibt es?  Wie verlässlich sind diese? </vt:lpstr>
      <vt:lpstr>Stärken und Schwächen von Beurteilungsmerkmalen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vt:lpstr>
      <vt:lpstr>Diskutieren Sie Stärken und Schwächen des folgenden Merkmals/Verhaltens bei der Beurteilung eines Menschen</vt:lpstr>
      <vt:lpstr>Diskutieren Sie Stärken und Schwächen des folgenden Merkmals/Verhaltens bei der Beurteilung eines Menschen</vt:lpstr>
      <vt:lpstr>Schein und Sein!</vt:lpstr>
      <vt:lpstr>Was soll das Ganze?</vt:lpstr>
      <vt:lpstr>Was soll das Ganze?</vt:lpstr>
      <vt:lpstr>Wie Probleme des Sich-Einfühlens Fehleinschätzungen während der Psychose begünstigen – Beispiele</vt:lpstr>
      <vt:lpstr>Arbeitsblatt 6</vt:lpstr>
      <vt:lpstr>Aufgabe</vt:lpstr>
      <vt:lpstr>Aufgabe</vt:lpstr>
      <vt:lpstr>Aufgabe</vt:lpstr>
      <vt:lpstr>PowerPoint-Präsentation</vt:lpstr>
      <vt:lpstr>Übergewichtiger Mann fällt vom Stuhl Was werden die meisten Leute denken?</vt:lpstr>
      <vt:lpstr>Jetzt geht’s los!</vt:lpstr>
      <vt:lpstr>PowerPoint-Präsentation</vt:lpstr>
      <vt:lpstr>PowerPoint-Präsentation</vt:lpstr>
      <vt:lpstr>PowerPoint-Präsentation</vt:lpstr>
      <vt:lpstr>Optional: Videoclip</vt:lpstr>
      <vt:lpstr>PowerPoint-Präsentation</vt:lpstr>
      <vt:lpstr>PowerPoint-Präsentation</vt:lpstr>
      <vt:lpstr>Übertragung auf den Alltag</vt:lpstr>
      <vt:lpstr>Übertragung auf den Alltag</vt:lpstr>
      <vt:lpstr>Was hat das mit Psychose zu tun?</vt:lpstr>
      <vt:lpstr>PowerPoint-Präsentation</vt:lpstr>
      <vt:lpstr>PowerPoint-Präsentation</vt:lpstr>
      <vt:lpstr>PowerPoint-Präsentation</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vt:lpstr>
      <vt:lpstr>Diskutieren Sie Stärken und Schwächen des folgenden Merkmals/Verhaltens bei der Beurteilung eines Menschen</vt:lpstr>
      <vt:lpstr>Diskutieren Sie Stärken und Schwächen des folgenden Merkmals/Verhaltens bei der Beurteilung eines Menschen</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vt:lpstr>
      <vt:lpstr> </vt:lpstr>
      <vt:lpstr>Omas Geburtstag Was schenkt das Mädchen ihrer Oma beim nächsten Mal?</vt:lpstr>
      <vt:lpstr>Jetzt geht’s los!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Videoclip</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Celine Kim Nguyen</cp:lastModifiedBy>
  <cp:revision>298</cp:revision>
  <dcterms:created xsi:type="dcterms:W3CDTF">2004-06-30T16:15:23Z</dcterms:created>
  <dcterms:modified xsi:type="dcterms:W3CDTF">2023-09-08T13:03:43Z</dcterms:modified>
</cp:coreProperties>
</file>