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1"/>
    <p:sldMasterId id="2147483685" r:id="rId2"/>
    <p:sldMasterId id="2147483698" r:id="rId3"/>
  </p:sldMasterIdLst>
  <p:notesMasterIdLst>
    <p:notesMasterId r:id="rId40"/>
  </p:notesMasterIdLst>
  <p:handoutMasterIdLst>
    <p:handoutMasterId r:id="rId41"/>
  </p:handoutMasterIdLst>
  <p:sldIdLst>
    <p:sldId id="429" r:id="rId4"/>
    <p:sldId id="463" r:id="rId5"/>
    <p:sldId id="477" r:id="rId6"/>
    <p:sldId id="424" r:id="rId7"/>
    <p:sldId id="497" r:id="rId8"/>
    <p:sldId id="406" r:id="rId9"/>
    <p:sldId id="398" r:id="rId10"/>
    <p:sldId id="399" r:id="rId11"/>
    <p:sldId id="403" r:id="rId12"/>
    <p:sldId id="382" r:id="rId13"/>
    <p:sldId id="446" r:id="rId14"/>
    <p:sldId id="362" r:id="rId15"/>
    <p:sldId id="364" r:id="rId16"/>
    <p:sldId id="448" r:id="rId17"/>
    <p:sldId id="449" r:id="rId18"/>
    <p:sldId id="464" r:id="rId19"/>
    <p:sldId id="388" r:id="rId20"/>
    <p:sldId id="366" r:id="rId21"/>
    <p:sldId id="453" r:id="rId22"/>
    <p:sldId id="454" r:id="rId23"/>
    <p:sldId id="368" r:id="rId24"/>
    <p:sldId id="450" r:id="rId25"/>
    <p:sldId id="451" r:id="rId26"/>
    <p:sldId id="452" r:id="rId27"/>
    <p:sldId id="496" r:id="rId28"/>
    <p:sldId id="401" r:id="rId29"/>
    <p:sldId id="465" r:id="rId30"/>
    <p:sldId id="443" r:id="rId31"/>
    <p:sldId id="372" r:id="rId32"/>
    <p:sldId id="455" r:id="rId33"/>
    <p:sldId id="456" r:id="rId34"/>
    <p:sldId id="457" r:id="rId35"/>
    <p:sldId id="373" r:id="rId36"/>
    <p:sldId id="459" r:id="rId37"/>
    <p:sldId id="458" r:id="rId38"/>
    <p:sldId id="498" r:id="rId39"/>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FFFF00"/>
    <a:srgbClr val="336699"/>
    <a:srgbClr val="3333CC"/>
    <a:srgbClr val="66FF33"/>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94" autoAdjust="0"/>
    <p:restoredTop sz="91652" autoAdjust="0"/>
  </p:normalViewPr>
  <p:slideViewPr>
    <p:cSldViewPr>
      <p:cViewPr varScale="1">
        <p:scale>
          <a:sx n="58" d="100"/>
          <a:sy n="58" d="100"/>
        </p:scale>
        <p:origin x="872" y="56"/>
      </p:cViewPr>
      <p:guideLst>
        <p:guide orient="horz" pos="1071"/>
        <p:guide pos="295"/>
        <p:guide pos="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75" d="100"/>
        <a:sy n="75" d="100"/>
      </p:scale>
      <p:origin x="0" y="12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28.xml"/><Relationship Id="rId7" Type="http://schemas.openxmlformats.org/officeDocument/2006/relationships/slide" Target="slides/slide32.xml"/><Relationship Id="rId2" Type="http://schemas.openxmlformats.org/officeDocument/2006/relationships/slide" Target="slides/slide27.xml"/><Relationship Id="rId1" Type="http://schemas.openxmlformats.org/officeDocument/2006/relationships/slide" Target="slides/slide26.xml"/><Relationship Id="rId6" Type="http://schemas.openxmlformats.org/officeDocument/2006/relationships/slide" Target="slides/slide31.xml"/><Relationship Id="rId5" Type="http://schemas.openxmlformats.org/officeDocument/2006/relationships/slide" Target="slides/slide30.xml"/><Relationship Id="rId4" Type="http://schemas.openxmlformats.org/officeDocument/2006/relationships/slide" Target="slides/slide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2EE0AC1D-01D1-48B0-A1DE-DB8DF4F1B6F9}"/>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69947536-5DF4-4BCD-91CF-615208BE00AA}"/>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74D05164-206E-439B-81CC-20967E25150C}"/>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7A9C1F92-5AFB-4780-B38B-968243CF4B2C}"/>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0961CF9-42AC-4011-9373-84597DE73FE4}" type="slidenum">
              <a:rPr lang="en-GB" altLang="de-DE"/>
              <a:pPr>
                <a:defRPr/>
              </a:pPr>
              <a:t>‹Nr.›</a:t>
            </a:fld>
            <a:endParaRPr lang="en-GB" altLang="de-DE"/>
          </a:p>
        </p:txBody>
      </p:sp>
    </p:spTree>
    <p:extLst>
      <p:ext uri="{BB962C8B-B14F-4D97-AF65-F5344CB8AC3E}">
        <p14:creationId xmlns:p14="http://schemas.microsoft.com/office/powerpoint/2010/main" val="3690275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0520C28D-1B81-408D-A184-755EB7F36EA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35516CEE-664B-4B66-B70C-C74B7E661AB2}"/>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2052" name="Rectangle 4">
            <a:extLst>
              <a:ext uri="{FF2B5EF4-FFF2-40B4-BE49-F238E27FC236}">
                <a16:creationId xmlns:a16="http://schemas.microsoft.com/office/drawing/2014/main" id="{FDCAACCD-79F5-4E7A-89B5-7EA736D31DC4}"/>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EF0855D5-E968-4227-9865-3E05FAC52246}"/>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F926F350-A0D6-4C46-86AE-6A0F47391033}"/>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B6162527-306B-4E1B-96CC-387472187913}"/>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07E408C7-C916-48BC-9795-3559026F7333}" type="slidenum">
              <a:rPr lang="de-DE" altLang="de-DE"/>
              <a:pPr>
                <a:defRPr/>
              </a:pPr>
              <a:t>‹Nr.›</a:t>
            </a:fld>
            <a:endParaRPr lang="de-DE" altLang="de-DE"/>
          </a:p>
        </p:txBody>
      </p:sp>
    </p:spTree>
    <p:extLst>
      <p:ext uri="{BB962C8B-B14F-4D97-AF65-F5344CB8AC3E}">
        <p14:creationId xmlns:p14="http://schemas.microsoft.com/office/powerpoint/2010/main" val="283953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1</a:t>
            </a:fld>
            <a:endParaRPr lang="en-US" altLang="en-US"/>
          </a:p>
        </p:txBody>
      </p:sp>
    </p:spTree>
    <p:extLst>
      <p:ext uri="{BB962C8B-B14F-4D97-AF65-F5344CB8AC3E}">
        <p14:creationId xmlns:p14="http://schemas.microsoft.com/office/powerpoint/2010/main" val="966684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944059-FE35-4ABE-815F-8F140F591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0E391-E463-47A1-A696-215673026131}" type="slidenum">
              <a:rPr lang="de-DE" altLang="de-DE" sz="1300" smtClean="0"/>
              <a:pPr>
                <a:spcBef>
                  <a:spcPct val="0"/>
                </a:spcBef>
              </a:pPr>
              <a:t>3</a:t>
            </a:fld>
            <a:endParaRPr lang="de-DE" altLang="de-DE" sz="1300"/>
          </a:p>
        </p:txBody>
      </p:sp>
      <p:sp>
        <p:nvSpPr>
          <p:cNvPr id="58371" name="Rectangle 2">
            <a:extLst>
              <a:ext uri="{FF2B5EF4-FFF2-40B4-BE49-F238E27FC236}">
                <a16:creationId xmlns:a16="http://schemas.microsoft.com/office/drawing/2014/main" id="{A4C28857-3556-4004-96B9-5E2FF27578B6}"/>
              </a:ext>
            </a:extLst>
          </p:cNvPr>
          <p:cNvSpPr>
            <a:spLocks noGrp="1" noRot="1" noChangeAspect="1" noChangeArrowheads="1" noTextEdit="1"/>
          </p:cNvSpPr>
          <p:nvPr>
            <p:ph type="sldImg"/>
          </p:nvPr>
        </p:nvSpPr>
        <p:spPr>
          <a:xfrm>
            <a:off x="138113" y="768350"/>
            <a:ext cx="6823075" cy="3836988"/>
          </a:xfrm>
          <a:ln/>
        </p:spPr>
      </p:sp>
      <p:sp>
        <p:nvSpPr>
          <p:cNvPr id="58372" name="Rectangle 3">
            <a:extLst>
              <a:ext uri="{FF2B5EF4-FFF2-40B4-BE49-F238E27FC236}">
                <a16:creationId xmlns:a16="http://schemas.microsoft.com/office/drawing/2014/main" id="{2E38BB3F-CAA8-4EDD-A7EB-4E706CCB3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341652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944059-FE35-4ABE-815F-8F140F591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0E391-E463-47A1-A696-215673026131}" type="slidenum">
              <a:rPr lang="de-DE" altLang="de-DE" sz="1300" smtClean="0"/>
              <a:pPr>
                <a:spcBef>
                  <a:spcPct val="0"/>
                </a:spcBef>
              </a:pPr>
              <a:t>4</a:t>
            </a:fld>
            <a:endParaRPr lang="de-DE" altLang="de-DE" sz="1300"/>
          </a:p>
        </p:txBody>
      </p:sp>
      <p:sp>
        <p:nvSpPr>
          <p:cNvPr id="58371" name="Rectangle 2">
            <a:extLst>
              <a:ext uri="{FF2B5EF4-FFF2-40B4-BE49-F238E27FC236}">
                <a16:creationId xmlns:a16="http://schemas.microsoft.com/office/drawing/2014/main" id="{A4C28857-3556-4004-96B9-5E2FF27578B6}"/>
              </a:ext>
            </a:extLst>
          </p:cNvPr>
          <p:cNvSpPr>
            <a:spLocks noGrp="1" noRot="1" noChangeAspect="1" noChangeArrowheads="1" noTextEdit="1"/>
          </p:cNvSpPr>
          <p:nvPr>
            <p:ph type="sldImg"/>
          </p:nvPr>
        </p:nvSpPr>
        <p:spPr>
          <a:xfrm>
            <a:off x="138113" y="768350"/>
            <a:ext cx="6823075" cy="3836988"/>
          </a:xfrm>
          <a:ln/>
        </p:spPr>
      </p:sp>
      <p:sp>
        <p:nvSpPr>
          <p:cNvPr id="58372" name="Rectangle 3">
            <a:extLst>
              <a:ext uri="{FF2B5EF4-FFF2-40B4-BE49-F238E27FC236}">
                <a16:creationId xmlns:a16="http://schemas.microsoft.com/office/drawing/2014/main" id="{2E38BB3F-CAA8-4EDD-A7EB-4E706CCB3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de-DE" dirty="0"/>
          </a:p>
        </p:txBody>
      </p:sp>
    </p:spTree>
    <p:extLst>
      <p:ext uri="{BB962C8B-B14F-4D97-AF65-F5344CB8AC3E}">
        <p14:creationId xmlns:p14="http://schemas.microsoft.com/office/powerpoint/2010/main" val="1118790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D1EA6B2-F177-4E58-8D25-0C614158D6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2CD5BA-6005-477A-BA31-4B99AE98A822}" type="slidenum">
              <a:rPr lang="de-DE" altLang="de-DE" sz="1300" smtClean="0"/>
              <a:pPr>
                <a:spcBef>
                  <a:spcPct val="0"/>
                </a:spcBef>
              </a:pPr>
              <a:t>5</a:t>
            </a:fld>
            <a:endParaRPr lang="de-DE" altLang="de-DE" sz="1300"/>
          </a:p>
        </p:txBody>
      </p:sp>
      <p:sp>
        <p:nvSpPr>
          <p:cNvPr id="62467" name="Rectangle 2">
            <a:extLst>
              <a:ext uri="{FF2B5EF4-FFF2-40B4-BE49-F238E27FC236}">
                <a16:creationId xmlns:a16="http://schemas.microsoft.com/office/drawing/2014/main" id="{D7CC4C66-D6A4-44F2-9E6A-C5415F29B8C3}"/>
              </a:ext>
            </a:extLst>
          </p:cNvPr>
          <p:cNvSpPr>
            <a:spLocks noGrp="1" noRot="1" noChangeAspect="1" noChangeArrowheads="1" noTextEdit="1"/>
          </p:cNvSpPr>
          <p:nvPr>
            <p:ph type="sldImg"/>
          </p:nvPr>
        </p:nvSpPr>
        <p:spPr>
          <a:xfrm>
            <a:off x="138113" y="768350"/>
            <a:ext cx="6823075" cy="3836988"/>
          </a:xfrm>
          <a:ln/>
        </p:spPr>
      </p:sp>
      <p:sp>
        <p:nvSpPr>
          <p:cNvPr id="62468" name="Rectangle 3">
            <a:extLst>
              <a:ext uri="{FF2B5EF4-FFF2-40B4-BE49-F238E27FC236}">
                <a16:creationId xmlns:a16="http://schemas.microsoft.com/office/drawing/2014/main" id="{54F907E6-3132-4CF8-B0AA-FEAD35928D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08225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D1EA6B2-F177-4E58-8D25-0C614158D6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2CD5BA-6005-477A-BA31-4B99AE98A822}" type="slidenum">
              <a:rPr lang="de-DE" altLang="de-DE" sz="1300" smtClean="0"/>
              <a:pPr>
                <a:spcBef>
                  <a:spcPct val="0"/>
                </a:spcBef>
              </a:pPr>
              <a:t>6</a:t>
            </a:fld>
            <a:endParaRPr lang="de-DE" altLang="de-DE" sz="1300"/>
          </a:p>
        </p:txBody>
      </p:sp>
      <p:sp>
        <p:nvSpPr>
          <p:cNvPr id="62467" name="Rectangle 2">
            <a:extLst>
              <a:ext uri="{FF2B5EF4-FFF2-40B4-BE49-F238E27FC236}">
                <a16:creationId xmlns:a16="http://schemas.microsoft.com/office/drawing/2014/main" id="{D7CC4C66-D6A4-44F2-9E6A-C5415F29B8C3}"/>
              </a:ext>
            </a:extLst>
          </p:cNvPr>
          <p:cNvSpPr>
            <a:spLocks noGrp="1" noRot="1" noChangeAspect="1" noChangeArrowheads="1" noTextEdit="1"/>
          </p:cNvSpPr>
          <p:nvPr>
            <p:ph type="sldImg"/>
          </p:nvPr>
        </p:nvSpPr>
        <p:spPr>
          <a:xfrm>
            <a:off x="138113" y="768350"/>
            <a:ext cx="6823075" cy="3836988"/>
          </a:xfrm>
          <a:ln/>
        </p:spPr>
      </p:sp>
      <p:sp>
        <p:nvSpPr>
          <p:cNvPr id="62468" name="Rectangle 3">
            <a:extLst>
              <a:ext uri="{FF2B5EF4-FFF2-40B4-BE49-F238E27FC236}">
                <a16:creationId xmlns:a16="http://schemas.microsoft.com/office/drawing/2014/main" id="{54F907E6-3132-4CF8-B0AA-FEAD35928D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695238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CCE7D263-59FF-4941-9764-5428D2C438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AEF8F2-C778-46E2-BF68-021BBCE07444}" type="slidenum">
              <a:rPr lang="de-DE" altLang="de-DE" sz="1300" smtClean="0"/>
              <a:pPr>
                <a:spcBef>
                  <a:spcPct val="0"/>
                </a:spcBef>
              </a:pPr>
              <a:t>7</a:t>
            </a:fld>
            <a:endParaRPr lang="de-DE" altLang="de-DE" sz="1300"/>
          </a:p>
        </p:txBody>
      </p:sp>
      <p:sp>
        <p:nvSpPr>
          <p:cNvPr id="64515" name="Rectangle 2">
            <a:extLst>
              <a:ext uri="{FF2B5EF4-FFF2-40B4-BE49-F238E27FC236}">
                <a16:creationId xmlns:a16="http://schemas.microsoft.com/office/drawing/2014/main" id="{32313C72-5B97-4C36-A292-0535DAD0E44A}"/>
              </a:ext>
            </a:extLst>
          </p:cNvPr>
          <p:cNvSpPr>
            <a:spLocks noGrp="1" noRot="1" noChangeAspect="1" noChangeArrowheads="1" noTextEdit="1"/>
          </p:cNvSpPr>
          <p:nvPr>
            <p:ph type="sldImg"/>
          </p:nvPr>
        </p:nvSpPr>
        <p:spPr>
          <a:xfrm>
            <a:off x="138113" y="768350"/>
            <a:ext cx="6823075" cy="3836988"/>
          </a:xfrm>
          <a:ln/>
        </p:spPr>
      </p:sp>
      <p:sp>
        <p:nvSpPr>
          <p:cNvPr id="64516" name="Rectangle 3">
            <a:extLst>
              <a:ext uri="{FF2B5EF4-FFF2-40B4-BE49-F238E27FC236}">
                <a16:creationId xmlns:a16="http://schemas.microsoft.com/office/drawing/2014/main" id="{AA7D91CA-FA06-461A-BFF7-DBB7D67741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089717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F78C244F-14C3-4518-94EE-5E9BB5C595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63C76C-5AFA-4731-89D3-00C7573AC6D3}" type="slidenum">
              <a:rPr lang="de-DE" altLang="de-DE" sz="1300" smtClean="0"/>
              <a:pPr>
                <a:spcBef>
                  <a:spcPct val="0"/>
                </a:spcBef>
              </a:pPr>
              <a:t>8</a:t>
            </a:fld>
            <a:endParaRPr lang="de-DE" altLang="de-DE" sz="1300"/>
          </a:p>
        </p:txBody>
      </p:sp>
      <p:sp>
        <p:nvSpPr>
          <p:cNvPr id="66563" name="Rectangle 2">
            <a:extLst>
              <a:ext uri="{FF2B5EF4-FFF2-40B4-BE49-F238E27FC236}">
                <a16:creationId xmlns:a16="http://schemas.microsoft.com/office/drawing/2014/main" id="{EA7472BA-B410-4723-98F1-B94D799A0975}"/>
              </a:ext>
            </a:extLst>
          </p:cNvPr>
          <p:cNvSpPr>
            <a:spLocks noGrp="1" noRot="1" noChangeAspect="1" noChangeArrowheads="1" noTextEdit="1"/>
          </p:cNvSpPr>
          <p:nvPr>
            <p:ph type="sldImg"/>
          </p:nvPr>
        </p:nvSpPr>
        <p:spPr>
          <a:xfrm>
            <a:off x="138113" y="768350"/>
            <a:ext cx="6823075" cy="3836988"/>
          </a:xfrm>
          <a:ln/>
        </p:spPr>
      </p:sp>
      <p:sp>
        <p:nvSpPr>
          <p:cNvPr id="66564" name="Rectangle 3">
            <a:extLst>
              <a:ext uri="{FF2B5EF4-FFF2-40B4-BE49-F238E27FC236}">
                <a16:creationId xmlns:a16="http://schemas.microsoft.com/office/drawing/2014/main" id="{53F3733A-A6F6-44E2-AF7A-90F85F844D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37310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a:extLst>
              <a:ext uri="{FF2B5EF4-FFF2-40B4-BE49-F238E27FC236}">
                <a16:creationId xmlns:a16="http://schemas.microsoft.com/office/drawing/2014/main" id="{82C546E1-AF52-4912-AFF0-C6D9FE7D48ED}"/>
              </a:ext>
            </a:extLst>
          </p:cNvPr>
          <p:cNvSpPr>
            <a:spLocks noGrp="1" noRot="1" noChangeAspect="1" noChangeArrowheads="1" noTextEdit="1"/>
          </p:cNvSpPr>
          <p:nvPr>
            <p:ph type="sldImg"/>
          </p:nvPr>
        </p:nvSpPr>
        <p:spPr>
          <a:xfrm>
            <a:off x="138113" y="768350"/>
            <a:ext cx="6823075" cy="3836988"/>
          </a:xfrm>
          <a:ln/>
        </p:spPr>
      </p:sp>
      <p:sp>
        <p:nvSpPr>
          <p:cNvPr id="68611" name="Notizenplatzhalter 2">
            <a:extLst>
              <a:ext uri="{FF2B5EF4-FFF2-40B4-BE49-F238E27FC236}">
                <a16:creationId xmlns:a16="http://schemas.microsoft.com/office/drawing/2014/main" id="{972C60D5-2CFB-481E-8F44-0A37EB73A0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68612" name="Foliennummernplatzhalter 3">
            <a:extLst>
              <a:ext uri="{FF2B5EF4-FFF2-40B4-BE49-F238E27FC236}">
                <a16:creationId xmlns:a16="http://schemas.microsoft.com/office/drawing/2014/main" id="{CFEB0617-F577-4F1B-8F2B-B91CC70515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295149A1-2232-4B1B-BD71-FF3D2912FA37}" type="slidenum">
              <a:rPr lang="de-DE" altLang="de-DE" smtClean="0"/>
              <a:pPr/>
              <a:t>9</a:t>
            </a:fld>
            <a:endParaRPr lang="de-DE" altLang="de-DE"/>
          </a:p>
        </p:txBody>
      </p:sp>
    </p:spTree>
    <p:extLst>
      <p:ext uri="{BB962C8B-B14F-4D97-AF65-F5344CB8AC3E}">
        <p14:creationId xmlns:p14="http://schemas.microsoft.com/office/powerpoint/2010/main" val="3803652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10</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11</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199750D4-95BB-42DB-8DF6-091369EB44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7DA74E-977C-4ACC-8154-5AA538E93CDC}" type="slidenum">
              <a:rPr lang="de-DE" altLang="de-DE" sz="1300" smtClean="0"/>
              <a:pPr>
                <a:spcBef>
                  <a:spcPct val="0"/>
                </a:spcBef>
              </a:pPr>
              <a:t>12</a:t>
            </a:fld>
            <a:endParaRPr lang="de-DE" altLang="de-DE" sz="1300"/>
          </a:p>
        </p:txBody>
      </p:sp>
      <p:sp>
        <p:nvSpPr>
          <p:cNvPr id="76803" name="Rectangle 2">
            <a:extLst>
              <a:ext uri="{FF2B5EF4-FFF2-40B4-BE49-F238E27FC236}">
                <a16:creationId xmlns:a16="http://schemas.microsoft.com/office/drawing/2014/main" id="{BD71C1CF-DEE1-4138-8EC6-AEF28AD2B409}"/>
              </a:ext>
            </a:extLst>
          </p:cNvPr>
          <p:cNvSpPr>
            <a:spLocks noGrp="1" noRot="1" noChangeAspect="1" noChangeArrowheads="1" noTextEdit="1"/>
          </p:cNvSpPr>
          <p:nvPr>
            <p:ph type="sldImg"/>
          </p:nvPr>
        </p:nvSpPr>
        <p:spPr>
          <a:xfrm>
            <a:off x="138113" y="768350"/>
            <a:ext cx="6823075" cy="3836988"/>
          </a:xfrm>
          <a:ln/>
        </p:spPr>
      </p:sp>
      <p:sp>
        <p:nvSpPr>
          <p:cNvPr id="76804" name="Rectangle 3">
            <a:extLst>
              <a:ext uri="{FF2B5EF4-FFF2-40B4-BE49-F238E27FC236}">
                <a16:creationId xmlns:a16="http://schemas.microsoft.com/office/drawing/2014/main" id="{988E1060-AE3E-4D63-931A-7289FE639B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86626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13</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14</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15</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7E408C7-C916-48BC-9795-3559026F7333}" type="slidenum">
              <a:rPr lang="de-DE" altLang="de-DE" smtClean="0"/>
              <a:pPr>
                <a:defRPr/>
              </a:pPr>
              <a:t>16</a:t>
            </a:fld>
            <a:endParaRPr lang="de-DE" altLang="de-DE"/>
          </a:p>
        </p:txBody>
      </p:sp>
    </p:spTree>
    <p:extLst>
      <p:ext uri="{BB962C8B-B14F-4D97-AF65-F5344CB8AC3E}">
        <p14:creationId xmlns:p14="http://schemas.microsoft.com/office/powerpoint/2010/main" val="3460657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2EC9BFD9-7424-4A00-AD90-11B17CD248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D7AE1D-6892-4C60-83B8-147DE7108B82}" type="slidenum">
              <a:rPr lang="de-DE" altLang="de-DE" sz="1300" smtClean="0"/>
              <a:pPr>
                <a:spcBef>
                  <a:spcPct val="0"/>
                </a:spcBef>
              </a:pPr>
              <a:t>17</a:t>
            </a:fld>
            <a:endParaRPr lang="de-DE" altLang="de-DE" sz="1300"/>
          </a:p>
        </p:txBody>
      </p:sp>
      <p:sp>
        <p:nvSpPr>
          <p:cNvPr id="84995" name="Rectangle 2">
            <a:extLst>
              <a:ext uri="{FF2B5EF4-FFF2-40B4-BE49-F238E27FC236}">
                <a16:creationId xmlns:a16="http://schemas.microsoft.com/office/drawing/2014/main" id="{FE74B13A-19EA-4D7B-A6AC-8BF2889824B3}"/>
              </a:ext>
            </a:extLst>
          </p:cNvPr>
          <p:cNvSpPr>
            <a:spLocks noGrp="1" noRot="1" noChangeAspect="1" noChangeArrowheads="1" noTextEdit="1"/>
          </p:cNvSpPr>
          <p:nvPr>
            <p:ph type="sldImg"/>
          </p:nvPr>
        </p:nvSpPr>
        <p:spPr>
          <a:xfrm>
            <a:off x="138113" y="768350"/>
            <a:ext cx="6823075" cy="3836988"/>
          </a:xfrm>
          <a:ln/>
        </p:spPr>
      </p:sp>
      <p:sp>
        <p:nvSpPr>
          <p:cNvPr id="84996" name="Rectangle 3">
            <a:extLst>
              <a:ext uri="{FF2B5EF4-FFF2-40B4-BE49-F238E27FC236}">
                <a16:creationId xmlns:a16="http://schemas.microsoft.com/office/drawing/2014/main" id="{5E4B12D1-506C-44E9-9C60-3C001FC887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415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18</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19</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20</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21</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22</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23</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24</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25</a:t>
            </a:fld>
            <a:endParaRPr lang="en-US" altLang="en-US"/>
          </a:p>
        </p:txBody>
      </p:sp>
    </p:spTree>
    <p:extLst>
      <p:ext uri="{BB962C8B-B14F-4D97-AF65-F5344CB8AC3E}">
        <p14:creationId xmlns:p14="http://schemas.microsoft.com/office/powerpoint/2010/main" val="2271231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301599B-EF47-49DD-975C-6D24745272D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D704AE-C76B-49A8-BE95-FDC710CA63DB}" type="slidenum">
              <a:rPr lang="de-DE" altLang="de-DE" sz="1300" smtClean="0"/>
              <a:pPr>
                <a:spcBef>
                  <a:spcPct val="0"/>
                </a:spcBef>
              </a:pPr>
              <a:t>26</a:t>
            </a:fld>
            <a:endParaRPr lang="de-DE" altLang="de-DE" sz="1300"/>
          </a:p>
        </p:txBody>
      </p:sp>
      <p:sp>
        <p:nvSpPr>
          <p:cNvPr id="24579" name="Rectangle 2">
            <a:extLst>
              <a:ext uri="{FF2B5EF4-FFF2-40B4-BE49-F238E27FC236}">
                <a16:creationId xmlns:a16="http://schemas.microsoft.com/office/drawing/2014/main" id="{8E0141A4-0399-4594-B239-49295B774EC0}"/>
              </a:ext>
            </a:extLst>
          </p:cNvPr>
          <p:cNvSpPr>
            <a:spLocks noGrp="1" noRot="1" noChangeAspect="1" noChangeArrowheads="1" noTextEdit="1"/>
          </p:cNvSpPr>
          <p:nvPr>
            <p:ph type="sldImg"/>
          </p:nvPr>
        </p:nvSpPr>
        <p:spPr>
          <a:xfrm>
            <a:off x="138113" y="768350"/>
            <a:ext cx="6823075" cy="3836988"/>
          </a:xfrm>
          <a:ln/>
        </p:spPr>
      </p:sp>
      <p:sp>
        <p:nvSpPr>
          <p:cNvPr id="442371" name="Rectangle 3">
            <a:extLst>
              <a:ext uri="{FF2B5EF4-FFF2-40B4-BE49-F238E27FC236}">
                <a16:creationId xmlns:a16="http://schemas.microsoft.com/office/drawing/2014/main" id="{D9976A18-94AB-4EE3-BF1B-9312DC022347}"/>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063893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5AEA280-C2FA-463D-A687-B5C58791B26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75E611-47EE-490E-B5B9-3597893B6E47}" type="slidenum">
              <a:rPr lang="de-DE" altLang="de-DE" sz="1300" smtClean="0"/>
              <a:pPr>
                <a:spcBef>
                  <a:spcPct val="0"/>
                </a:spcBef>
              </a:pPr>
              <a:t>27</a:t>
            </a:fld>
            <a:endParaRPr lang="de-DE" altLang="de-DE" sz="1300"/>
          </a:p>
        </p:txBody>
      </p:sp>
      <p:sp>
        <p:nvSpPr>
          <p:cNvPr id="28675" name="Rectangle 2">
            <a:extLst>
              <a:ext uri="{FF2B5EF4-FFF2-40B4-BE49-F238E27FC236}">
                <a16:creationId xmlns:a16="http://schemas.microsoft.com/office/drawing/2014/main" id="{677E0538-7D1A-4B25-BEC4-D8725362B8B7}"/>
              </a:ext>
            </a:extLst>
          </p:cNvPr>
          <p:cNvSpPr>
            <a:spLocks noGrp="1" noRot="1" noChangeAspect="1" noChangeArrowheads="1" noTextEdit="1"/>
          </p:cNvSpPr>
          <p:nvPr>
            <p:ph type="sldImg"/>
          </p:nvPr>
        </p:nvSpPr>
        <p:spPr>
          <a:xfrm>
            <a:off x="138113" y="768350"/>
            <a:ext cx="6823075" cy="3836988"/>
          </a:xfrm>
          <a:ln/>
        </p:spPr>
      </p:sp>
      <p:sp>
        <p:nvSpPr>
          <p:cNvPr id="446467" name="Rectangle 3">
            <a:extLst>
              <a:ext uri="{FF2B5EF4-FFF2-40B4-BE49-F238E27FC236}">
                <a16:creationId xmlns:a16="http://schemas.microsoft.com/office/drawing/2014/main" id="{60574C8F-1A7E-41E6-9697-C15439DDCC5B}"/>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46397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5AEA280-C2FA-463D-A687-B5C58791B26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75E611-47EE-490E-B5B9-3597893B6E47}" type="slidenum">
              <a:rPr lang="de-DE" altLang="de-DE" sz="1300" smtClean="0"/>
              <a:pPr>
                <a:spcBef>
                  <a:spcPct val="0"/>
                </a:spcBef>
              </a:pPr>
              <a:t>28</a:t>
            </a:fld>
            <a:endParaRPr lang="de-DE" altLang="de-DE" sz="1300"/>
          </a:p>
        </p:txBody>
      </p:sp>
      <p:sp>
        <p:nvSpPr>
          <p:cNvPr id="28675" name="Rectangle 2">
            <a:extLst>
              <a:ext uri="{FF2B5EF4-FFF2-40B4-BE49-F238E27FC236}">
                <a16:creationId xmlns:a16="http://schemas.microsoft.com/office/drawing/2014/main" id="{677E0538-7D1A-4B25-BEC4-D8725362B8B7}"/>
              </a:ext>
            </a:extLst>
          </p:cNvPr>
          <p:cNvSpPr>
            <a:spLocks noGrp="1" noRot="1" noChangeAspect="1" noChangeArrowheads="1" noTextEdit="1"/>
          </p:cNvSpPr>
          <p:nvPr>
            <p:ph type="sldImg"/>
          </p:nvPr>
        </p:nvSpPr>
        <p:spPr>
          <a:xfrm>
            <a:off x="138113" y="768350"/>
            <a:ext cx="6823075" cy="3836988"/>
          </a:xfrm>
          <a:ln/>
        </p:spPr>
      </p:sp>
      <p:sp>
        <p:nvSpPr>
          <p:cNvPr id="446467" name="Rectangle 3">
            <a:extLst>
              <a:ext uri="{FF2B5EF4-FFF2-40B4-BE49-F238E27FC236}">
                <a16:creationId xmlns:a16="http://schemas.microsoft.com/office/drawing/2014/main" id="{60574C8F-1A7E-41E6-9697-C15439DDCC5B}"/>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463974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29</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30</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31</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32</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33</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34</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35</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400">
                <a:latin typeface="Verdana" panose="020B0604030504040204" pitchFamily="34" charset="0"/>
              </a:rPr>
              <a:pPr>
                <a:spcBef>
                  <a:spcPct val="0"/>
                </a:spcBef>
              </a:pPr>
              <a:t>36</a:t>
            </a:fld>
            <a:endParaRPr lang="en-US" altLang="de-DE" sz="14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354013" y="604838"/>
            <a:ext cx="5729287" cy="32226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39591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9: Stimmung II</a:t>
            </a:r>
          </a:p>
        </p:txBody>
      </p:sp>
      <p:sp>
        <p:nvSpPr>
          <p:cNvPr id="4" name="Slide Number Placeholder 3"/>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MV-MKT – 9: Stimmung II</a:t>
            </a:r>
          </a:p>
        </p:txBody>
      </p:sp>
      <p:sp>
        <p:nvSpPr>
          <p:cNvPr id="6" name="Slide Number Placeholder 5"/>
          <p:cNvSpPr>
            <a:spLocks noGrp="1"/>
          </p:cNvSpPr>
          <p:nvPr>
            <p:ph type="sldNum" sz="quarter" idx="12"/>
          </p:nvPr>
        </p:nvSpPr>
        <p:spPr bwMode="gray"/>
        <p:txBody>
          <a:bodyPr>
            <a:noAutofit/>
          </a:bodyPr>
          <a:lstStyle/>
          <a:p>
            <a:pPr>
              <a:defRPr/>
            </a:pPr>
            <a:fld id="{31A55163-39B4-40AE-9E58-03E666178A0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9: Stimmung II</a:t>
            </a:r>
          </a:p>
        </p:txBody>
      </p:sp>
      <p:sp>
        <p:nvSpPr>
          <p:cNvPr id="7" name="Slide Number Placeholder 6"/>
          <p:cNvSpPr>
            <a:spLocks noGrp="1"/>
          </p:cNvSpPr>
          <p:nvPr>
            <p:ph type="sldNum" sz="quarter" idx="12"/>
          </p:nvPr>
        </p:nvSpPr>
        <p:spPr bwMode="gray"/>
        <p:txBody>
          <a:bodyPr/>
          <a:lstStyle/>
          <a:p>
            <a:pPr>
              <a:defRPr/>
            </a:pPr>
            <a:fld id="{DD3286F8-652B-423C-9050-D693EB7BA0E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9: Stimmung II</a:t>
            </a:r>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MV-MKT – 9: Stimmung II</a:t>
            </a:r>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MV-MKT – 9: Stimmung II</a:t>
            </a:r>
          </a:p>
        </p:txBody>
      </p:sp>
      <p:sp>
        <p:nvSpPr>
          <p:cNvPr id="5" name="Slide Number Placeholder 4"/>
          <p:cNvSpPr>
            <a:spLocks noGrp="1"/>
          </p:cNvSpPr>
          <p:nvPr>
            <p:ph type="sldNum" sz="quarter" idx="12"/>
          </p:nvPr>
        </p:nvSpPr>
        <p:spPr bwMode="gray"/>
        <p:txBody>
          <a:bodyPr/>
          <a:lstStyle/>
          <a:p>
            <a:pPr>
              <a:defRPr/>
            </a:pPr>
            <a:fld id="{8999DBA7-622B-4A3F-8040-D1DDE4BF5F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9: Stimmung II</a:t>
            </a:r>
          </a:p>
        </p:txBody>
      </p:sp>
      <p:sp>
        <p:nvSpPr>
          <p:cNvPr id="4" name="Slide Number Placeholder 3"/>
          <p:cNvSpPr>
            <a:spLocks noGrp="1"/>
          </p:cNvSpPr>
          <p:nvPr>
            <p:ph type="sldNum" sz="quarter" idx="12"/>
          </p:nvPr>
        </p:nvSpPr>
        <p:spPr bwMode="gray"/>
        <p:txBody>
          <a:bodyPr/>
          <a:lstStyle/>
          <a:p>
            <a:pPr>
              <a:defRPr/>
            </a:pPr>
            <a:fld id="{E532E350-AD81-4A55-AFBF-ACECAD27C65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9: Stimmung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9: Stimmung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9: Stimmung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9: Stimmung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9: Stimmung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solidFill>
                  <a:srgbClr val="333333"/>
                </a:solidFill>
              </a:rPr>
              <a:t>MV-MKT – 9: Stimmung II</a:t>
            </a:r>
          </a:p>
        </p:txBody>
      </p:sp>
      <p:sp>
        <p:nvSpPr>
          <p:cNvPr id="5" name="Slide Number Placeholder 4"/>
          <p:cNvSpPr>
            <a:spLocks noGrp="1"/>
          </p:cNvSpPr>
          <p:nvPr>
            <p:ph type="sldNum" sz="quarter" idx="12"/>
          </p:nvPr>
        </p:nvSpPr>
        <p:spPr bwMode="gray"/>
        <p:txBody>
          <a:bodyPr/>
          <a:lstStyle>
            <a:lvl1pPr>
              <a:defRPr b="0"/>
            </a:lvl1p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9: Stimmung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9: Stimmung II</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9: Stimmung II</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9: Stimmung II</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9: Stimmung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9: Stimmung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9: Stimmung II</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9: Stimmung II</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MV-MKT – 9: Stimmung II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BAE64F0-375F-4562-98FB-0BDCD253693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9: Stimmung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9: Stimmung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9: Stimmung II</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a:extLst>
              <a:ext uri="{FF2B5EF4-FFF2-40B4-BE49-F238E27FC236}">
                <a16:creationId xmlns:a16="http://schemas.microsoft.com/office/drawing/2014/main" id="{9E44FCE5-2273-F253-BF66-1E72576E06C6}"/>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dirty="0">
                <a:solidFill>
                  <a:srgbClr val="004992"/>
                </a:solidFill>
                <a:latin typeface="+mj-lt"/>
              </a:rPr>
            </a:br>
            <a:r>
              <a:rPr lang="de-DE" dirty="0">
                <a:solidFill>
                  <a:srgbClr val="004992"/>
                </a:solidFill>
                <a:latin typeface="+mj-lt"/>
              </a:rPr>
              <a:t>MV-MKT: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126524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2DDC45-CCAE-42C5-98BB-47D6F5FBA0CD}"/>
              </a:ext>
            </a:extLst>
          </p:cNvPr>
          <p:cNvSpPr>
            <a:spLocks noGrp="1"/>
          </p:cNvSpPr>
          <p:nvPr>
            <p:ph type="title"/>
          </p:nvPr>
        </p:nvSpPr>
        <p:spPr>
          <a:xfrm>
            <a:off x="409587" y="3069000"/>
            <a:ext cx="11376000" cy="720000"/>
          </a:xfrm>
        </p:spPr>
        <p:txBody>
          <a:bodyPr/>
          <a:lstStyle/>
          <a:p>
            <a:pPr algn="ctr"/>
            <a:r>
              <a:rPr lang="de-DE" sz="3600" dirty="0">
                <a:solidFill>
                  <a:schemeClr val="tx1"/>
                </a:solidFill>
              </a:rPr>
              <a:t>Was erinnern Sie aus der letzten Sitzung zum Thema „Stimmung und Denkverzerrungen“?</a:t>
            </a:r>
          </a:p>
        </p:txBody>
      </p:sp>
      <p:sp>
        <p:nvSpPr>
          <p:cNvPr id="4" name="Fußzeilenplatzhalter 3">
            <a:extLst>
              <a:ext uri="{FF2B5EF4-FFF2-40B4-BE49-F238E27FC236}">
                <a16:creationId xmlns:a16="http://schemas.microsoft.com/office/drawing/2014/main" id="{EF67D7CF-2DD1-4544-AA6E-2DD601257783}"/>
              </a:ext>
            </a:extLst>
          </p:cNvPr>
          <p:cNvSpPr>
            <a:spLocks noGrp="1"/>
          </p:cNvSpPr>
          <p:nvPr>
            <p:ph type="ftr" sz="quarter" idx="11"/>
          </p:nvPr>
        </p:nvSpPr>
        <p:spPr/>
        <p:txBody>
          <a:bodyPr/>
          <a:lstStyle/>
          <a:p>
            <a:pPr>
              <a:defRPr/>
            </a:pPr>
            <a:r>
              <a:rPr lang="de-DE" dirty="0"/>
              <a:t>MV-MKT – 9: Stimmung II</a:t>
            </a:r>
          </a:p>
        </p:txBody>
      </p:sp>
      <p:sp>
        <p:nvSpPr>
          <p:cNvPr id="5" name="Foliennummernplatzhalter 4">
            <a:extLst>
              <a:ext uri="{FF2B5EF4-FFF2-40B4-BE49-F238E27FC236}">
                <a16:creationId xmlns:a16="http://schemas.microsoft.com/office/drawing/2014/main" id="{8D1F0CF6-55E8-4958-9061-0854EAC53794}"/>
              </a:ext>
            </a:extLst>
          </p:cNvPr>
          <p:cNvSpPr>
            <a:spLocks noGrp="1"/>
          </p:cNvSpPr>
          <p:nvPr>
            <p:ph type="sldNum" sz="quarter" idx="12"/>
          </p:nvPr>
        </p:nvSpPr>
        <p:spPr/>
        <p:txBody>
          <a:bodyPr/>
          <a:lstStyle/>
          <a:p>
            <a:pPr>
              <a:defRPr/>
            </a:pPr>
            <a:fld id="{31A55163-39B4-40AE-9E58-03E666178A0C}" type="slidenum">
              <a:rPr lang="de-DE" altLang="de-DE" smtClean="0"/>
              <a:pPr>
                <a:defRPr/>
              </a:pPr>
              <a:t>2</a:t>
            </a:fld>
            <a:endParaRPr lang="de-DE" altLang="de-DE"/>
          </a:p>
        </p:txBody>
      </p:sp>
    </p:spTree>
    <p:extLst>
      <p:ext uri="{BB962C8B-B14F-4D97-AF65-F5344CB8AC3E}">
        <p14:creationId xmlns:p14="http://schemas.microsoft.com/office/powerpoint/2010/main" val="264550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A293B1-00E5-4CEB-9E93-A99D34195E0E}"/>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Alles-oder-nichts-Denken/Katastrophendenken/Schwarz-Weiß-Malerei</a:t>
            </a:r>
            <a:br>
              <a:rPr lang="de-DE" altLang="de-DE" dirty="0">
                <a:latin typeface="Calibri Light"/>
              </a:rPr>
            </a:br>
            <a:r>
              <a:rPr lang="de-DE" altLang="de-DE" dirty="0">
                <a:latin typeface="Calibri Light"/>
              </a:rPr>
              <a:t>Was wäre eine angemessene/hilfreichere Bewertung?</a:t>
            </a:r>
          </a:p>
        </p:txBody>
      </p:sp>
      <p:sp>
        <p:nvSpPr>
          <p:cNvPr id="4" name="Footer Placeholder 3"/>
          <p:cNvSpPr>
            <a:spLocks noGrp="1"/>
          </p:cNvSpPr>
          <p:nvPr>
            <p:ph type="ftr" sz="quarter" idx="11"/>
          </p:nvPr>
        </p:nvSpPr>
        <p:spPr/>
        <p:txBody>
          <a:bodyPr/>
          <a:lstStyle/>
          <a:p>
            <a:pPr>
              <a:defRPr/>
            </a:pPr>
            <a:r>
              <a:rPr lang="de-DE"/>
              <a:t>MV-MKT – 9: Stimmung II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3</a:t>
            </a:fld>
            <a:endParaRPr lang="de-DE" altLang="de-DE"/>
          </a:p>
        </p:txBody>
      </p:sp>
      <p:graphicFrame>
        <p:nvGraphicFramePr>
          <p:cNvPr id="7" name="Group 48">
            <a:extLst>
              <a:ext uri="{FF2B5EF4-FFF2-40B4-BE49-F238E27FC236}">
                <a16:creationId xmlns:a16="http://schemas.microsoft.com/office/drawing/2014/main" id="{4A7FDA73-E883-443B-AA28-A2FA33846450}"/>
              </a:ext>
            </a:extLst>
          </p:cNvPr>
          <p:cNvGraphicFramePr>
            <a:graphicFrameLocks noGrp="1"/>
          </p:cNvGraphicFramePr>
          <p:nvPr>
            <p:extLst>
              <p:ext uri="{D42A27DB-BD31-4B8C-83A1-F6EECF244321}">
                <p14:modId xmlns:p14="http://schemas.microsoft.com/office/powerpoint/2010/main" val="2664407275"/>
              </p:ext>
            </p:extLst>
          </p:nvPr>
        </p:nvGraphicFramePr>
        <p:xfrm>
          <a:off x="408955" y="2834640"/>
          <a:ext cx="11376000" cy="22740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12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zeigen wieder psychotische Symptome.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„Ich werde nie gesund werden und muss für immer im Maßregelvollzug bleiben.“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chemeClr val="bg1"/>
                          </a:solidFill>
                          <a:effectLst/>
                          <a:latin typeface="Calibri Light"/>
                        </a:rPr>
                        <a:t>Dae.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9">
            <a:extLst>
              <a:ext uri="{FF2B5EF4-FFF2-40B4-BE49-F238E27FC236}">
                <a16:creationId xmlns:a16="http://schemas.microsoft.com/office/drawing/2014/main" id="{B3AB8F56-B719-0391-6657-77BFB1CC76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03"/>
          <a:stretch/>
        </p:blipFill>
        <p:spPr bwMode="auto">
          <a:xfrm>
            <a:off x="9625979" y="5290298"/>
            <a:ext cx="2569196" cy="156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1816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A293B1-00E5-4CEB-9E93-A99D34195E0E}"/>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Alles-oder-nichts-Denken/Katastrophendenken/Schwarz-Weiß-Malerei</a:t>
            </a:r>
            <a:br>
              <a:rPr lang="de-DE" altLang="de-DE" dirty="0">
                <a:latin typeface="Calibri Light"/>
              </a:rPr>
            </a:br>
            <a:r>
              <a:rPr lang="de-DE" altLang="de-DE" dirty="0">
                <a:latin typeface="Calibri Light"/>
              </a:rPr>
              <a:t>Was wäre eine angemessene/hilfreichere Bewertung?</a:t>
            </a:r>
          </a:p>
        </p:txBody>
      </p:sp>
      <p:pic>
        <p:nvPicPr>
          <p:cNvPr id="8" name="Picture 9">
            <a:extLst>
              <a:ext uri="{FF2B5EF4-FFF2-40B4-BE49-F238E27FC236}">
                <a16:creationId xmlns:a16="http://schemas.microsoft.com/office/drawing/2014/main" id="{C84FFBAD-5DEE-4C4C-8ACB-4EE4FA1EA0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03"/>
          <a:stretch/>
        </p:blipFill>
        <p:spPr bwMode="auto">
          <a:xfrm>
            <a:off x="9625979" y="5290298"/>
            <a:ext cx="2569196" cy="156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MV-MKT – 9: Stimmung II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4</a:t>
            </a:fld>
            <a:endParaRPr lang="de-DE" altLang="de-DE"/>
          </a:p>
        </p:txBody>
      </p:sp>
      <p:graphicFrame>
        <p:nvGraphicFramePr>
          <p:cNvPr id="7" name="Group 48">
            <a:extLst>
              <a:ext uri="{FF2B5EF4-FFF2-40B4-BE49-F238E27FC236}">
                <a16:creationId xmlns:a16="http://schemas.microsoft.com/office/drawing/2014/main" id="{4A7FDA73-E883-443B-AA28-A2FA33846450}"/>
              </a:ext>
            </a:extLst>
          </p:cNvPr>
          <p:cNvGraphicFramePr>
            <a:graphicFrameLocks noGrp="1"/>
          </p:cNvGraphicFramePr>
          <p:nvPr>
            <p:extLst>
              <p:ext uri="{D42A27DB-BD31-4B8C-83A1-F6EECF244321}">
                <p14:modId xmlns:p14="http://schemas.microsoft.com/office/powerpoint/2010/main" val="642522670"/>
              </p:ext>
            </p:extLst>
          </p:nvPr>
        </p:nvGraphicFramePr>
        <p:xfrm>
          <a:off x="408955" y="2834640"/>
          <a:ext cx="11376000" cy="227990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zeigen wieder psychotische Symptome.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werde nie gesund werden und muss für immer im Maßregelvollzug bleiben.“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Symptome können leider wiederkehren. Ich sollte mir dann Hilfe suchen. Ein Rückfall in die Psychose bedeutet nicht notwendigerweise, dass ich eine Straftat begehe.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C80586E8-ADC3-4214-BBC7-AC31358122C8}"/>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27667" name="Group 19">
            <a:extLst>
              <a:ext uri="{FF2B5EF4-FFF2-40B4-BE49-F238E27FC236}">
                <a16:creationId xmlns:a16="http://schemas.microsoft.com/office/drawing/2014/main" id="{A8294270-D658-4065-91B1-DAE1B0747B2F}"/>
              </a:ext>
            </a:extLst>
          </p:cNvPr>
          <p:cNvGraphicFramePr>
            <a:graphicFrameLocks noGrp="1"/>
          </p:cNvGraphicFramePr>
          <p:nvPr>
            <p:extLst>
              <p:ext uri="{D42A27DB-BD31-4B8C-83A1-F6EECF244321}">
                <p14:modId xmlns:p14="http://schemas.microsoft.com/office/powerpoint/2010/main" val="1760154316"/>
              </p:ext>
            </p:extLst>
          </p:nvPr>
        </p:nvGraphicFramePr>
        <p:xfrm>
          <a:off x="408955" y="2834640"/>
          <a:ext cx="11376000" cy="2529872"/>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630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004992"/>
                          </a:solidFill>
                          <a:effectLst/>
                          <a:latin typeface="Calibri Light"/>
                        </a:rPr>
                        <a:t>???</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chemeClr val="bg1"/>
                          </a:solidFill>
                          <a:effectLst/>
                          <a:latin typeface="Calibri Light"/>
                        </a:rPr>
                        <a:t>Hinterfragen Sie, ob die Gedanken wirklich gerechtfertigt sind? Was spricht gegen diese Gedanken?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chemeClr val="bg1"/>
                          </a:solidFill>
                          <a:effectLst/>
                          <a:latin typeface="Calibri Light"/>
                        </a:rPr>
                        <a:t>Lenken Sie sich durch angenehme Tätigkeiten ab!</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1454" name="Rectangle 47">
            <a:extLst>
              <a:ext uri="{FF2B5EF4-FFF2-40B4-BE49-F238E27FC236}">
                <a16:creationId xmlns:a16="http://schemas.microsoft.com/office/drawing/2014/main" id="{D66D5758-BED6-4BB3-837C-211C115FCBB8}"/>
              </a:ext>
            </a:extLst>
          </p:cNvPr>
          <p:cNvSpPr>
            <a:spLocks noChangeArrowheads="1"/>
          </p:cNvSpPr>
          <p:nvPr/>
        </p:nvSpPr>
        <p:spPr bwMode="auto">
          <a:xfrm>
            <a:off x="609759" y="2248940"/>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marL="838200" indent="-8382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spcBef>
                <a:spcPct val="0"/>
              </a:spcBef>
              <a:buClrTx/>
              <a:buFontTx/>
              <a:buNone/>
            </a:pPr>
            <a:br>
              <a:rPr lang="de-DE" altLang="de-DE" sz="2400" b="0">
                <a:solidFill>
                  <a:schemeClr val="tx2"/>
                </a:solidFill>
                <a:latin typeface="Calibri Light"/>
              </a:rPr>
            </a:br>
            <a:endParaRPr lang="de-DE" altLang="de-DE" sz="4400" b="0">
              <a:solidFill>
                <a:schemeClr val="tx2"/>
              </a:solidFill>
              <a:latin typeface="Calibri Light"/>
            </a:endParaRPr>
          </a:p>
        </p:txBody>
      </p:sp>
      <p:sp>
        <p:nvSpPr>
          <p:cNvPr id="4" name="Footer Placeholder 3"/>
          <p:cNvSpPr>
            <a:spLocks noGrp="1"/>
          </p:cNvSpPr>
          <p:nvPr>
            <p:ph type="ftr" sz="quarter" idx="11"/>
          </p:nvPr>
        </p:nvSpPr>
        <p:spPr/>
        <p:txBody>
          <a:bodyPr/>
          <a:lstStyle/>
          <a:p>
            <a:pPr>
              <a:defRPr/>
            </a:pPr>
            <a:r>
              <a:rPr lang="de-DE"/>
              <a:t>MV-MKT – 9: Stimmung II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5</a:t>
            </a:fld>
            <a:endParaRPr lang="de-DE" altLang="de-DE"/>
          </a:p>
        </p:txBody>
      </p:sp>
      <p:pic>
        <p:nvPicPr>
          <p:cNvPr id="7" name="Grafik 6" descr="Ein Bild, das Natur, Raum, Kunst enthält.&#10;&#10;Automatisch generierte Beschreibung">
            <a:extLst>
              <a:ext uri="{FF2B5EF4-FFF2-40B4-BE49-F238E27FC236}">
                <a16:creationId xmlns:a16="http://schemas.microsoft.com/office/drawing/2014/main" id="{CEB84CA2-287F-8E0E-F4B9-956F96885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9955" y="5445224"/>
            <a:ext cx="2785220" cy="1412776"/>
          </a:xfrm>
          <a:prstGeom prst="rect">
            <a:avLst/>
          </a:prstGeom>
        </p:spPr>
      </p:pic>
    </p:spTree>
    <p:extLst>
      <p:ext uri="{BB962C8B-B14F-4D97-AF65-F5344CB8AC3E}">
        <p14:creationId xmlns:p14="http://schemas.microsoft.com/office/powerpoint/2010/main" val="290737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C80586E8-ADC3-4214-BBC7-AC31358122C8}"/>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27667" name="Group 19">
            <a:extLst>
              <a:ext uri="{FF2B5EF4-FFF2-40B4-BE49-F238E27FC236}">
                <a16:creationId xmlns:a16="http://schemas.microsoft.com/office/drawing/2014/main" id="{A8294270-D658-4065-91B1-DAE1B0747B2F}"/>
              </a:ext>
            </a:extLst>
          </p:cNvPr>
          <p:cNvGraphicFramePr>
            <a:graphicFrameLocks noGrp="1"/>
          </p:cNvGraphicFramePr>
          <p:nvPr>
            <p:extLst>
              <p:ext uri="{D42A27DB-BD31-4B8C-83A1-F6EECF244321}">
                <p14:modId xmlns:p14="http://schemas.microsoft.com/office/powerpoint/2010/main" val="2348161471"/>
              </p:ext>
            </p:extLst>
          </p:nvPr>
        </p:nvGraphicFramePr>
        <p:xfrm>
          <a:off x="408955" y="2834640"/>
          <a:ext cx="11376000" cy="2529872"/>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630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Hinterfragen Sie, ob die Gedanken wirklich gerechtfertigt sind? Was spricht gegen diese Gedanken?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Lenken Sie sich durch angenehme Tätigkeiten ab!</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1454" name="Rectangle 47">
            <a:extLst>
              <a:ext uri="{FF2B5EF4-FFF2-40B4-BE49-F238E27FC236}">
                <a16:creationId xmlns:a16="http://schemas.microsoft.com/office/drawing/2014/main" id="{D66D5758-BED6-4BB3-837C-211C115FCBB8}"/>
              </a:ext>
            </a:extLst>
          </p:cNvPr>
          <p:cNvSpPr>
            <a:spLocks noChangeArrowheads="1"/>
          </p:cNvSpPr>
          <p:nvPr/>
        </p:nvSpPr>
        <p:spPr bwMode="auto">
          <a:xfrm>
            <a:off x="609759" y="2248940"/>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marL="838200" indent="-8382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spcBef>
                <a:spcPct val="0"/>
              </a:spcBef>
              <a:buClrTx/>
              <a:buFontTx/>
              <a:buNone/>
            </a:pPr>
            <a:br>
              <a:rPr lang="de-DE" altLang="de-DE" sz="2400" b="0">
                <a:solidFill>
                  <a:schemeClr val="tx2"/>
                </a:solidFill>
                <a:latin typeface="Calibri Light"/>
              </a:rPr>
            </a:br>
            <a:endParaRPr lang="de-DE" altLang="de-DE" sz="4400" b="0">
              <a:solidFill>
                <a:schemeClr val="tx2"/>
              </a:solidFill>
              <a:latin typeface="Calibri Light"/>
            </a:endParaRPr>
          </a:p>
        </p:txBody>
      </p:sp>
      <p:sp>
        <p:nvSpPr>
          <p:cNvPr id="4" name="Footer Placeholder 3"/>
          <p:cNvSpPr>
            <a:spLocks noGrp="1"/>
          </p:cNvSpPr>
          <p:nvPr>
            <p:ph type="ftr" sz="quarter" idx="11"/>
          </p:nvPr>
        </p:nvSpPr>
        <p:spPr/>
        <p:txBody>
          <a:bodyPr/>
          <a:lstStyle/>
          <a:p>
            <a:pPr>
              <a:defRPr/>
            </a:pPr>
            <a:r>
              <a:rPr lang="de-DE"/>
              <a:t>MV-MKT – 9: Stimmung II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6</a:t>
            </a:fld>
            <a:endParaRPr lang="de-DE" altLang="de-DE"/>
          </a:p>
        </p:txBody>
      </p:sp>
      <p:pic>
        <p:nvPicPr>
          <p:cNvPr id="7" name="Grafik 6" descr="Ein Bild, das Natur, Raum, Kunst enthält.&#10;&#10;Automatisch generierte Beschreibung">
            <a:extLst>
              <a:ext uri="{FF2B5EF4-FFF2-40B4-BE49-F238E27FC236}">
                <a16:creationId xmlns:a16="http://schemas.microsoft.com/office/drawing/2014/main" id="{CEB84CA2-287F-8E0E-F4B9-956F96885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9955" y="5445224"/>
            <a:ext cx="2785220" cy="141277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a:extLst>
              <a:ext uri="{FF2B5EF4-FFF2-40B4-BE49-F238E27FC236}">
                <a16:creationId xmlns:a16="http://schemas.microsoft.com/office/drawing/2014/main" id="{E3BFEC3F-01AD-4641-B072-2292EB0F300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 Übung</a:t>
            </a:r>
            <a:endParaRPr lang="de-DE" altLang="de-DE" sz="3600" dirty="0">
              <a:latin typeface="Calibri Light"/>
            </a:endParaRP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Es ist nicht möglich, unangenehme Gedanken aktiv zu unterdrücken. </a:t>
            </a:r>
            <a:br>
              <a:rPr lang="de-DE" altLang="de-DE" sz="2400" dirty="0">
                <a:solidFill>
                  <a:srgbClr val="333333"/>
                </a:solidFill>
                <a:latin typeface="Calibri Light"/>
              </a:rPr>
            </a:br>
            <a:r>
              <a:rPr lang="de-DE" altLang="de-DE" sz="2400" dirty="0">
                <a:solidFill>
                  <a:srgbClr val="333333"/>
                </a:solidFill>
                <a:latin typeface="Calibri Light"/>
              </a:rPr>
              <a:t>Etwas bewusst nicht denken zu wollen, führt sogar eher dazu, dass die Gedanken verstärkt werden.</a:t>
            </a:r>
          </a:p>
          <a:p>
            <a:r>
              <a:rPr lang="de-DE" altLang="de-DE" sz="2400" dirty="0">
                <a:solidFill>
                  <a:srgbClr val="333333"/>
                </a:solidFill>
                <a:latin typeface="Calibri Light"/>
              </a:rPr>
              <a:t>Probieren Sie es aus! </a:t>
            </a:r>
            <a:br>
              <a:rPr lang="de-DE" altLang="de-DE" sz="2400" dirty="0">
                <a:solidFill>
                  <a:srgbClr val="333333"/>
                </a:solidFill>
                <a:latin typeface="Calibri Light"/>
              </a:rPr>
            </a:br>
            <a:r>
              <a:rPr lang="de-DE" altLang="de-DE" sz="2400" dirty="0">
                <a:solidFill>
                  <a:srgbClr val="004992"/>
                </a:solidFill>
                <a:latin typeface="Calibri Light"/>
              </a:rPr>
              <a:t>Denken Sie in der nächsten Minute nicht an einen Elefanten!</a:t>
            </a:r>
            <a:br>
              <a:rPr lang="de-DE" altLang="de-DE" sz="2400" dirty="0">
                <a:solidFill>
                  <a:srgbClr val="333333"/>
                </a:solidFill>
                <a:latin typeface="Calibri Light"/>
              </a:rPr>
            </a:b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MV-MKT – 9: Stimmung II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a:extLst>
              <a:ext uri="{FF2B5EF4-FFF2-40B4-BE49-F238E27FC236}">
                <a16:creationId xmlns:a16="http://schemas.microsoft.com/office/drawing/2014/main" id="{B70034A7-723A-4F32-8BA3-89FB1F9DB0D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a:t>
            </a:r>
            <a:br>
              <a:rPr lang="de-DE" altLang="de-DE" sz="3600" dirty="0"/>
            </a:br>
            <a:r>
              <a:rPr lang="de-DE" altLang="de-DE" sz="3600" dirty="0"/>
              <a:t>Klappt das? Nein!</a:t>
            </a:r>
            <a:br>
              <a:rPr lang="de-DE" altLang="de-DE" sz="3600" dirty="0"/>
            </a:br>
            <a:endParaRPr lang="de-DE" altLang="de-DE" sz="3600" dirty="0">
              <a:latin typeface="Calibri Light"/>
            </a:endParaRP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Die meisten von Ihnen haben vermutlich entweder direkt an einen Elefanten gedacht und/oder an etwas, was mit einem Elefanten zusammenhängt (z.B. Zoo, Safari, Afrika etc.).</a:t>
            </a:r>
          </a:p>
          <a:p>
            <a:r>
              <a:rPr lang="de-DE" altLang="de-DE" sz="2400" dirty="0">
                <a:solidFill>
                  <a:srgbClr val="333333"/>
                </a:solidFill>
                <a:latin typeface="Calibri Light"/>
              </a:rPr>
              <a:t>Der Effekt ist noch stärker, wenn versucht wird, unangenehme Gedanken wie z.B. Selbstvorwürfe („Ich bin ein Versager“ etc.) aktiv zu unterdrücken. Die Gedanken können dann manchmal so stark werden, dass sie wie fremde Gedanken erscheinen!</a:t>
            </a:r>
            <a:br>
              <a:rPr lang="de-DE" altLang="de-DE" sz="2400" dirty="0">
                <a:solidFill>
                  <a:srgbClr val="333333"/>
                </a:solidFill>
                <a:latin typeface="Calibri Light"/>
              </a:rPr>
            </a:br>
            <a:r>
              <a:rPr lang="de-DE" altLang="de-DE" sz="2400" dirty="0">
                <a:solidFill>
                  <a:srgbClr val="333333"/>
                </a:solidFill>
                <a:latin typeface="Calibri Light"/>
              </a:rPr>
              <a:t>Klappt das? Nein!</a:t>
            </a:r>
            <a:endParaRPr lang="en-US" sz="2400" dirty="0">
              <a:solidFill>
                <a:srgbClr val="333333"/>
              </a:solidFill>
              <a:latin typeface="Calibri Light"/>
            </a:endParaRPr>
          </a:p>
        </p:txBody>
      </p:sp>
      <p:pic>
        <p:nvPicPr>
          <p:cNvPr id="65540"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MV-MKT – 9: Stimmung II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6C8F3E64-301C-49BA-8D46-3DA988FF6FCB}"/>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latin typeface="Calibri Light"/>
              </a:rPr>
              <a:t>Stattdessen:</a:t>
            </a:r>
            <a:br>
              <a:rPr lang="de-DE" altLang="de-DE" sz="3600">
                <a:latin typeface="Calibri Light"/>
              </a:rPr>
            </a:br>
            <a:r>
              <a:rPr lang="de-DE" altLang="de-DE" sz="3600">
                <a:latin typeface="Calibri Light"/>
              </a:rPr>
              <a:t>Inneren Abstand suchen …</a:t>
            </a:r>
            <a:endParaRPr lang="de-DE" altLang="de-DE" sz="3600" dirty="0">
              <a:latin typeface="Calibri Light"/>
            </a:endParaRPr>
          </a:p>
        </p:txBody>
      </p:sp>
      <p:sp>
        <p:nvSpPr>
          <p:cNvPr id="67587" name="Rectangle 3">
            <a:extLst>
              <a:ext uri="{FF2B5EF4-FFF2-40B4-BE49-F238E27FC236}">
                <a16:creationId xmlns:a16="http://schemas.microsoft.com/office/drawing/2014/main" id="{3040037C-7A9D-4F75-9B79-1403B0C1204F}"/>
              </a:ext>
            </a:extLst>
          </p:cNvPr>
          <p:cNvSpPr>
            <a:spLocks noGrp="1" noChangeArrowheads="1"/>
          </p:cNvSpPr>
          <p:nvPr>
            <p:ph idx="1"/>
          </p:nvPr>
        </p:nvSpPr>
        <p:spPr/>
        <p:txBody>
          <a:bodyPr lIns="0" tIns="0" rIns="0" bIns="0">
            <a:noAutofit/>
          </a:bodyPr>
          <a:lstStyle/>
          <a:p>
            <a:pPr eaLnBrk="1" hangingPunct="1"/>
            <a:r>
              <a:rPr lang="de-DE" altLang="de-DE" sz="2400" dirty="0">
                <a:solidFill>
                  <a:srgbClr val="333333"/>
                </a:solidFill>
                <a:latin typeface="Calibri Light"/>
              </a:rPr>
              <a:t>Wenn Sie von besonders heftigen negativen Gedanken heimgesucht werden, versuchen Sie nicht, die Gedanken aktiv zu unterdrücken (das verstärkt diese nur), sondern betrachten Sie das innere Geschehen, ohne einzugreifen. Wie im Zoo, wenn Sie ein gefährliches Tier aus geschützter Distanz betrachten. </a:t>
            </a:r>
          </a:p>
          <a:p>
            <a:pPr eaLnBrk="1" hangingPunct="1"/>
            <a:r>
              <a:rPr lang="de-DE" altLang="de-DE" sz="2400" dirty="0">
                <a:solidFill>
                  <a:srgbClr val="004992"/>
                </a:solidFill>
                <a:latin typeface="Calibri Light"/>
              </a:rPr>
              <a:t>Die Gedanken beruhigen sich von selbst wieder.</a:t>
            </a:r>
          </a:p>
          <a:p>
            <a:pPr eaLnBrk="1" hangingPunct="1"/>
            <a:r>
              <a:rPr lang="de-DE" altLang="de-DE" sz="2400" dirty="0">
                <a:solidFill>
                  <a:srgbClr val="333333"/>
                </a:solidFill>
                <a:latin typeface="Calibri Light"/>
              </a:rPr>
              <a:t> </a:t>
            </a:r>
          </a:p>
        </p:txBody>
      </p:sp>
      <p:pic>
        <p:nvPicPr>
          <p:cNvPr id="6758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MV-MKT – 9: Stimmung II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br>
              <a:rPr lang="de-DE" altLang="de-DE" dirty="0">
                <a:solidFill>
                  <a:srgbClr val="333333"/>
                </a:solidFill>
                <a:latin typeface="Calibri Light"/>
              </a:rPr>
            </a:br>
            <a:endParaRPr lang="de-DE" altLang="de-DE" dirty="0">
              <a:solidFill>
                <a:srgbClr val="333333"/>
              </a:solidFill>
              <a:latin typeface="Calibri Light"/>
            </a:endParaRPr>
          </a:p>
          <a:p>
            <a:pPr lvl="0" defTabSz="914400" eaLnBrk="0" hangingPunct="0">
              <a:lnSpc>
                <a:spcPct val="100000"/>
              </a:lnSpc>
              <a:spcBef>
                <a:spcPts val="1200"/>
              </a:spcBef>
            </a:pPr>
            <a:r>
              <a:rPr lang="de-DE" altLang="de-DE" sz="2000" b="1" dirty="0">
                <a:solidFill>
                  <a:srgbClr val="333333"/>
                </a:solidFill>
                <a:latin typeface="Calibri Light"/>
              </a:rPr>
              <a:t>Absolute Forderungen: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Stellen Sie </a:t>
            </a:r>
            <a:r>
              <a:rPr lang="de-DE" altLang="de-DE" b="1" dirty="0">
                <a:solidFill>
                  <a:srgbClr val="333333"/>
                </a:solidFill>
                <a:latin typeface="Calibri Light"/>
              </a:rPr>
              <a:t>keine</a:t>
            </a:r>
            <a:r>
              <a:rPr lang="de-DE" altLang="de-DE" dirty="0">
                <a:solidFill>
                  <a:srgbClr val="333333"/>
                </a:solidFill>
                <a:latin typeface="Calibri Light"/>
              </a:rPr>
              <a:t> absoluten Forderungen an sich wie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gut aussehen“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klug wirken“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in einer Runde immer etwas Geistreiches sagen“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meine Arbeit perfekt erledigen“</a:t>
            </a:r>
          </a:p>
          <a:p>
            <a:pPr lvl="0" defTabSz="914400" eaLnBrk="0" hangingPunct="0">
              <a:lnSpc>
                <a:spcPct val="100000"/>
              </a:lnSpc>
              <a:spcBef>
                <a:spcPts val="1200"/>
              </a:spcBef>
            </a:pP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pic>
        <p:nvPicPr>
          <p:cNvPr id="71684"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11</a:t>
            </a:fld>
            <a:endParaRPr lang="de-DE" altLang="de-DE"/>
          </a:p>
        </p:txBody>
      </p:sp>
    </p:spTree>
    <p:extLst>
      <p:ext uri="{BB962C8B-B14F-4D97-AF65-F5344CB8AC3E}">
        <p14:creationId xmlns:p14="http://schemas.microsoft.com/office/powerpoint/2010/main" val="536924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75778" name="Rectangle 3">
            <a:extLst>
              <a:ext uri="{FF2B5EF4-FFF2-40B4-BE49-F238E27FC236}">
                <a16:creationId xmlns:a16="http://schemas.microsoft.com/office/drawing/2014/main" id="{DD3F66A3-5B51-4EFA-A88B-1517A8ECB6FD}"/>
              </a:ext>
            </a:extLst>
          </p:cNvPr>
          <p:cNvSpPr>
            <a:spLocks noGrp="1" noChangeArrowheads="1"/>
          </p:cNvSpPr>
          <p:nvPr>
            <p:ph idx="1"/>
          </p:nvPr>
        </p:nvSpPr>
        <p:spPr/>
        <p:txBody>
          <a:bodyPr lIns="0" tIns="0" rIns="0" bIns="0">
            <a:noAutofit/>
          </a:bodyPr>
          <a:lstStyle/>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Anstatt immer nur auf unseren Nachteilen herumzureiten, </a:t>
            </a:r>
            <a:br>
              <a:rPr lang="de-DE" altLang="de-DE" sz="2400" dirty="0">
                <a:solidFill>
                  <a:srgbClr val="333333"/>
                </a:solidFill>
                <a:latin typeface="Calibri Light"/>
              </a:rPr>
            </a:br>
            <a:r>
              <a:rPr lang="de-DE" altLang="de-DE" sz="2400" dirty="0">
                <a:solidFill>
                  <a:srgbClr val="333333"/>
                </a:solidFill>
                <a:latin typeface="Calibri Light"/>
              </a:rPr>
              <a:t>sollten wir auch unsere </a:t>
            </a:r>
            <a:r>
              <a:rPr lang="de-DE" altLang="de-DE" sz="2400" i="1" dirty="0">
                <a:solidFill>
                  <a:srgbClr val="333333"/>
                </a:solidFill>
                <a:latin typeface="Calibri Light"/>
              </a:rPr>
              <a:t>Schokoladenseiten</a:t>
            </a:r>
            <a:r>
              <a:rPr lang="de-DE" altLang="de-DE" sz="2400" dirty="0">
                <a:solidFill>
                  <a:srgbClr val="333333"/>
                </a:solidFill>
                <a:latin typeface="Calibri Light"/>
              </a:rPr>
              <a:t> herausstellen. </a:t>
            </a:r>
          </a:p>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Jeder Mensch besitzt Fähigkeiten, die nicht jeder hat und auf die er/sie stolz sein kann …</a:t>
            </a:r>
            <a:br>
              <a:rPr lang="de-DE" altLang="de-DE" sz="2400" dirty="0">
                <a:solidFill>
                  <a:srgbClr val="333333"/>
                </a:solidFill>
                <a:latin typeface="Calibri Light"/>
              </a:rPr>
            </a:br>
            <a:r>
              <a:rPr lang="de-DE" altLang="de-DE" sz="2400" i="1" dirty="0">
                <a:solidFill>
                  <a:srgbClr val="004992"/>
                </a:solidFill>
                <a:latin typeface="Calibri Light"/>
              </a:rPr>
              <a:t>Das müssen nicht Weltrekorde oder berühmte Erfindungen sein!</a:t>
            </a:r>
            <a:endParaRPr lang="de-DE" altLang="de-DE" sz="2400" dirty="0">
              <a:solidFill>
                <a:srgbClr val="004992"/>
              </a:solidFill>
              <a:latin typeface="Calibri Light"/>
            </a:endParaRPr>
          </a:p>
        </p:txBody>
      </p:sp>
      <p:pic>
        <p:nvPicPr>
          <p:cNvPr id="75780"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MV-MKT – 9: Stimmung II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MV-MKT – 9: Stimmung II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a:p>
            <a:pPr marL="457200" indent="-457200" eaLnBrk="1" hangingPunct="1">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letzte Woche einem Patienten beim Aufräumen geholfen, da war ich eine große Hilfe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MV-MKT – 9: Stimmung II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14</a:t>
            </a:fld>
            <a:endParaRPr lang="de-DE" altLang="de-DE"/>
          </a:p>
        </p:txBody>
      </p:sp>
    </p:spTree>
    <p:extLst>
      <p:ext uri="{BB962C8B-B14F-4D97-AF65-F5344CB8AC3E}">
        <p14:creationId xmlns:p14="http://schemas.microsoft.com/office/powerpoint/2010/main" val="1956416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eaLnBrk="1" hangingPunct="1">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handwerklich begabt …</a:t>
            </a:r>
          </a:p>
          <a:p>
            <a:pPr marL="457200" indent="-457200" eaLnBrk="1" hangingPunct="1">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letzte Woche einem Patienten beim Aufräumen geholfen, da war ich eine große Hilfe …</a:t>
            </a:r>
          </a:p>
          <a:p>
            <a:pPr marL="457200" indent="-457200" eaLnBrk="1" hangingPunct="1">
              <a:buFont typeface="+mj-lt"/>
              <a:buAutoNum type="arabicPeriod"/>
            </a:pPr>
            <a:r>
              <a:rPr lang="de-DE" altLang="de-DE" sz="2400" dirty="0">
                <a:solidFill>
                  <a:srgbClr val="004992"/>
                </a:solidFill>
                <a:latin typeface="Calibri Light"/>
              </a:rPr>
              <a:t>Aufschreiben!</a:t>
            </a:r>
            <a:br>
              <a:rPr lang="de-DE" altLang="de-DE" sz="2400" dirty="0">
                <a:solidFill>
                  <a:srgbClr val="333333"/>
                </a:solidFill>
                <a:latin typeface="Calibri Light"/>
              </a:rPr>
            </a:br>
            <a:r>
              <a:rPr lang="de-DE" altLang="de-DE" sz="2400" i="1" dirty="0">
                <a:solidFill>
                  <a:srgbClr val="333333"/>
                </a:solidFill>
                <a:latin typeface="Calibri Light"/>
              </a:rPr>
              <a:t>Regelmäßig lesen und laufend erweitern. Im Notfall darauf zurückgreifen (z.B. wenn man sich wertlos fühlt).</a:t>
            </a:r>
            <a:br>
              <a:rPr lang="de-DE" altLang="de-DE" sz="2400" i="1" dirty="0">
                <a:solidFill>
                  <a:srgbClr val="333333"/>
                </a:solidFill>
                <a:latin typeface="Calibri Light"/>
              </a:rPr>
            </a:br>
            <a:r>
              <a:rPr lang="de-DE" altLang="de-DE" sz="1600" i="1" dirty="0">
                <a:solidFill>
                  <a:srgbClr val="333333"/>
                </a:solidFill>
                <a:latin typeface="Calibri Light"/>
              </a:rPr>
              <a:t>z.B. Schreiben Sie auf, wenn etwas gut gelaufen ist oder Sie für eine Sache Komplimente bekommen haben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MV-MKT – 9: Stimmung II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15</a:t>
            </a:fld>
            <a:endParaRPr lang="de-DE" altLang="de-DE"/>
          </a:p>
        </p:txBody>
      </p:sp>
    </p:spTree>
    <p:extLst>
      <p:ext uri="{BB962C8B-B14F-4D97-AF65-F5344CB8AC3E}">
        <p14:creationId xmlns:p14="http://schemas.microsoft.com/office/powerpoint/2010/main" val="3658171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FD9D51-8B4E-43D4-962E-C20F87E90862}"/>
              </a:ext>
            </a:extLst>
          </p:cNvPr>
          <p:cNvSpPr>
            <a:spLocks noGrp="1"/>
          </p:cNvSpPr>
          <p:nvPr>
            <p:ph type="title"/>
          </p:nvPr>
        </p:nvSpPr>
        <p:spPr/>
        <p:txBody>
          <a:bodyPr/>
          <a:lstStyle/>
          <a:p>
            <a:r>
              <a:rPr lang="de-DE" sz="3600" dirty="0"/>
              <a:t>Interaktive Übung</a:t>
            </a:r>
          </a:p>
        </p:txBody>
      </p:sp>
      <p:sp>
        <p:nvSpPr>
          <p:cNvPr id="3" name="Inhaltsplatzhalter 2">
            <a:extLst>
              <a:ext uri="{FF2B5EF4-FFF2-40B4-BE49-F238E27FC236}">
                <a16:creationId xmlns:a16="http://schemas.microsoft.com/office/drawing/2014/main" id="{1C1E20BB-2F77-497F-B4EF-C4487EA714C2}"/>
              </a:ext>
            </a:extLst>
          </p:cNvPr>
          <p:cNvSpPr>
            <a:spLocks noGrp="1"/>
          </p:cNvSpPr>
          <p:nvPr>
            <p:ph idx="1"/>
          </p:nvPr>
        </p:nvSpPr>
        <p:spPr/>
        <p:txBody>
          <a:bodyPr/>
          <a:lstStyle/>
          <a:p>
            <a:r>
              <a:rPr lang="de-DE" sz="2400" dirty="0">
                <a:solidFill>
                  <a:schemeClr val="tx1"/>
                </a:solidFill>
                <a:latin typeface="+mj-lt"/>
              </a:rPr>
              <a:t>Erstmal für sich selbst</a:t>
            </a:r>
          </a:p>
          <a:p>
            <a:r>
              <a:rPr lang="de-DE" sz="2400" dirty="0">
                <a:solidFill>
                  <a:schemeClr val="tx1"/>
                </a:solidFill>
                <a:latin typeface="+mj-lt"/>
              </a:rPr>
              <a:t>1. Denken Sie an mindestens 2 Eigenschaften, die Sie besonders gerne an sich mögen.</a:t>
            </a:r>
          </a:p>
          <a:p>
            <a:r>
              <a:rPr lang="de-DE" sz="2400" dirty="0">
                <a:solidFill>
                  <a:srgbClr val="004992"/>
                </a:solidFill>
                <a:latin typeface="+mj-lt"/>
              </a:rPr>
              <a:t>Möchten Sie diese vorstellen?</a:t>
            </a:r>
          </a:p>
          <a:p>
            <a:endParaRPr lang="de-DE" sz="2400" dirty="0">
              <a:solidFill>
                <a:schemeClr val="tx1"/>
              </a:solidFill>
              <a:latin typeface="+mj-lt"/>
            </a:endParaRPr>
          </a:p>
          <a:p>
            <a:r>
              <a:rPr lang="de-DE" sz="2400" dirty="0">
                <a:solidFill>
                  <a:schemeClr val="tx1"/>
                </a:solidFill>
                <a:latin typeface="+mj-lt"/>
              </a:rPr>
              <a:t>Gemeinsam in der Gruppe</a:t>
            </a:r>
          </a:p>
          <a:p>
            <a:r>
              <a:rPr lang="de-DE" sz="2400" dirty="0">
                <a:solidFill>
                  <a:schemeClr val="tx1"/>
                </a:solidFill>
                <a:latin typeface="+mj-lt"/>
              </a:rPr>
              <a:t>2. Nennen Sie bitte mindestens 1 Eigenschaft, die Sie an Ihrem rechten </a:t>
            </a:r>
            <a:br>
              <a:rPr lang="de-DE" sz="2400" dirty="0">
                <a:solidFill>
                  <a:schemeClr val="tx1"/>
                </a:solidFill>
                <a:latin typeface="+mj-lt"/>
              </a:rPr>
            </a:br>
            <a:r>
              <a:rPr lang="de-DE" sz="2400" dirty="0">
                <a:solidFill>
                  <a:schemeClr val="tx1"/>
                </a:solidFill>
                <a:latin typeface="+mj-lt"/>
              </a:rPr>
              <a:t>Sitznachbarn schätzen und eine, die Sie an Ihrem linken Sitznachbarn schätzen.</a:t>
            </a:r>
            <a:endParaRPr lang="de-DE" sz="2400" u="sng" dirty="0">
              <a:solidFill>
                <a:schemeClr val="tx1"/>
              </a:solidFill>
              <a:latin typeface="+mj-lt"/>
            </a:endParaRPr>
          </a:p>
        </p:txBody>
      </p:sp>
      <p:sp>
        <p:nvSpPr>
          <p:cNvPr id="4" name="Fußzeilenplatzhalter 3">
            <a:extLst>
              <a:ext uri="{FF2B5EF4-FFF2-40B4-BE49-F238E27FC236}">
                <a16:creationId xmlns:a16="http://schemas.microsoft.com/office/drawing/2014/main" id="{CEC03435-95A9-4BE1-B69C-96C2E822B21F}"/>
              </a:ext>
            </a:extLst>
          </p:cNvPr>
          <p:cNvSpPr>
            <a:spLocks noGrp="1"/>
          </p:cNvSpPr>
          <p:nvPr>
            <p:ph type="ftr" sz="quarter" idx="11"/>
          </p:nvPr>
        </p:nvSpPr>
        <p:spPr/>
        <p:txBody>
          <a:bodyPr/>
          <a:lstStyle/>
          <a:p>
            <a:pPr>
              <a:defRPr/>
            </a:pPr>
            <a:r>
              <a:rPr lang="de-DE"/>
              <a:t>MV-MKT – 9: Stimmung II</a:t>
            </a:r>
          </a:p>
        </p:txBody>
      </p:sp>
      <p:sp>
        <p:nvSpPr>
          <p:cNvPr id="5" name="Foliennummernplatzhalter 4">
            <a:extLst>
              <a:ext uri="{FF2B5EF4-FFF2-40B4-BE49-F238E27FC236}">
                <a16:creationId xmlns:a16="http://schemas.microsoft.com/office/drawing/2014/main" id="{578EDD50-BD42-4C16-AEE0-6CDE1E5DC126}"/>
              </a:ext>
            </a:extLst>
          </p:cNvPr>
          <p:cNvSpPr>
            <a:spLocks noGrp="1"/>
          </p:cNvSpPr>
          <p:nvPr>
            <p:ph type="sldNum" sz="quarter" idx="12"/>
          </p:nvPr>
        </p:nvSpPr>
        <p:spPr/>
        <p:txBody>
          <a:bodyPr/>
          <a:lstStyle/>
          <a:p>
            <a:pPr>
              <a:defRPr/>
            </a:pPr>
            <a:fld id="{31A55163-39B4-40AE-9E58-03E666178A0C}" type="slidenum">
              <a:rPr lang="de-DE" altLang="de-DE" smtClean="0"/>
              <a:pPr>
                <a:defRPr/>
              </a:pPr>
              <a:t>16</a:t>
            </a:fld>
            <a:endParaRPr lang="de-DE" altLang="de-DE"/>
          </a:p>
        </p:txBody>
      </p:sp>
      <p:pic>
        <p:nvPicPr>
          <p:cNvPr id="7" name="Grafik 6" descr="Ein Bild, das Schuhwerk, Gelände, draußen, Stein enthält.&#10;&#10;Automatisch generierte Beschreibung">
            <a:extLst>
              <a:ext uri="{FF2B5EF4-FFF2-40B4-BE49-F238E27FC236}">
                <a16:creationId xmlns:a16="http://schemas.microsoft.com/office/drawing/2014/main" id="{EC634808-AF5F-B89F-B827-7BF4ED0CBD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2377" y="3960048"/>
            <a:ext cx="1901957" cy="2852936"/>
          </a:xfrm>
          <a:prstGeom prst="rect">
            <a:avLst/>
          </a:prstGeom>
        </p:spPr>
      </p:pic>
    </p:spTree>
    <p:extLst>
      <p:ext uri="{BB962C8B-B14F-4D97-AF65-F5344CB8AC3E}">
        <p14:creationId xmlns:p14="http://schemas.microsoft.com/office/powerpoint/2010/main" val="3653593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solidFill>
                  <a:schemeClr val="tx1"/>
                </a:solidFill>
                <a:latin typeface="Calibri Light"/>
              </a:rPr>
              <a:t>???</a:t>
            </a:r>
          </a:p>
        </p:txBody>
      </p:sp>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Tipps, um Stimmung und Selbstwertgefühl zu steigern 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Tipps, um Stimmung und Selbstwertgefühl zu steigern 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Tipps, um Stimmung und Selbstwertgefühl zu steigern 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19</a:t>
            </a:fld>
            <a:endParaRPr lang="de-DE" altLang="de-DE"/>
          </a:p>
        </p:txBody>
      </p:sp>
    </p:spTree>
    <p:extLst>
      <p:ext uri="{BB962C8B-B14F-4D97-AF65-F5344CB8AC3E}">
        <p14:creationId xmlns:p14="http://schemas.microsoft.com/office/powerpoint/2010/main" val="2415134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Tipps, um Stimmung und Selbstwertgefühl zu steigern 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a:p>
            <a:pPr marL="342900" lvl="0" indent="-342900" defTabSz="914400" fontAlgn="base">
              <a:buClr>
                <a:srgbClr val="000000"/>
              </a:buClr>
              <a:buFont typeface="WingDings"/>
              <a:buChar char=""/>
            </a:pPr>
            <a:r>
              <a:rPr lang="de-DE" altLang="de-DE" sz="2400" dirty="0">
                <a:solidFill>
                  <a:srgbClr val="333333"/>
                </a:solidFill>
                <a:latin typeface="Calibri Light"/>
              </a:rPr>
              <a:t>Nehmen Sie Komplimente an und schreiben Sie diese möglichst kurz auf, damit Sie in schlechten Zeiten darauf zurückgreifen können (Reserve)!</a:t>
            </a:r>
          </a:p>
          <a:p>
            <a:endParaRPr lang="en-US" sz="2400" dirty="0">
              <a:solidFill>
                <a:srgbClr val="333333"/>
              </a:solidFill>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20</a:t>
            </a:fld>
            <a:endParaRPr lang="de-DE" altLang="de-DE"/>
          </a:p>
        </p:txBody>
      </p:sp>
    </p:spTree>
    <p:extLst>
      <p:ext uri="{BB962C8B-B14F-4D97-AF65-F5344CB8AC3E}">
        <p14:creationId xmlns:p14="http://schemas.microsoft.com/office/powerpoint/2010/main" val="259430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p:txBody>
      </p:sp>
      <p:sp>
        <p:nvSpPr>
          <p:cNvPr id="3" name="Footer Placeholder 2"/>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p:txBody>
      </p:sp>
      <p:sp>
        <p:nvSpPr>
          <p:cNvPr id="3" name="Footer Placeholder 2"/>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22</a:t>
            </a:fld>
            <a:endParaRPr lang="de-DE" altLang="de-DE"/>
          </a:p>
        </p:txBody>
      </p:sp>
    </p:spTree>
    <p:extLst>
      <p:ext uri="{BB962C8B-B14F-4D97-AF65-F5344CB8AC3E}">
        <p14:creationId xmlns:p14="http://schemas.microsoft.com/office/powerpoint/2010/main" val="3800147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a:p>
            <a:pPr marL="34290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lvl="0" defTabSz="914400" fontAlgn="base">
              <a:buClr>
                <a:srgbClr val="000000"/>
              </a:buClr>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23</a:t>
            </a:fld>
            <a:endParaRPr lang="de-DE" altLang="de-DE"/>
          </a:p>
        </p:txBody>
      </p:sp>
    </p:spTree>
    <p:extLst>
      <p:ext uri="{BB962C8B-B14F-4D97-AF65-F5344CB8AC3E}">
        <p14:creationId xmlns:p14="http://schemas.microsoft.com/office/powerpoint/2010/main" val="791404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a:p>
            <a:pPr marL="342900" indent="-342900">
              <a:buFont typeface="Arial" panose="020B0604020202020204" pitchFamily="34" charset="0"/>
              <a:buChar char="•"/>
            </a:pPr>
            <a:r>
              <a:rPr lang="de-DE" altLang="de-DE" sz="2400" dirty="0">
                <a:solidFill>
                  <a:srgbClr val="333333"/>
                </a:solidFill>
                <a:latin typeface="Calibri Light"/>
              </a:rPr>
              <a:t>Machen Sie Dinge, die Ihnen gut tun und Spaß bringen – möglichst gemeinsam mit anderen (z.B. Kino, ins Café gehen).</a:t>
            </a:r>
            <a:endParaRPr lang="en-US" altLang="de-DE" sz="2400" dirty="0">
              <a:solidFill>
                <a:srgbClr val="333333"/>
              </a:solidFill>
              <a:latin typeface="Calibri Light"/>
            </a:endParaRPr>
          </a:p>
          <a:p>
            <a:pPr marL="342900" indent="-342900">
              <a:buFont typeface="Arial" panose="020B0604020202020204" pitchFamily="34" charset="0"/>
              <a:buChar char="•"/>
            </a:pPr>
            <a:r>
              <a:rPr lang="de-DE" altLang="de-DE" sz="2400" dirty="0">
                <a:solidFill>
                  <a:srgbClr val="333333"/>
                </a:solidFill>
                <a:latin typeface="Calibri Light"/>
              </a:rPr>
              <a:t>Hören Sie Ihre Lieblingslieder.</a:t>
            </a:r>
          </a:p>
          <a:p>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24</a:t>
            </a:fld>
            <a:endParaRPr lang="de-DE" altLang="de-DE"/>
          </a:p>
        </p:txBody>
      </p:sp>
    </p:spTree>
    <p:extLst>
      <p:ext uri="{BB962C8B-B14F-4D97-AF65-F5344CB8AC3E}">
        <p14:creationId xmlns:p14="http://schemas.microsoft.com/office/powerpoint/2010/main" val="3572403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08780-7933-4DFB-9C5D-73180D8EBC45}"/>
              </a:ext>
            </a:extLst>
          </p:cNvPr>
          <p:cNvSpPr>
            <a:spLocks noGrp="1"/>
          </p:cNvSpPr>
          <p:nvPr>
            <p:ph type="title"/>
          </p:nvPr>
        </p:nvSpPr>
        <p:spPr/>
        <p:txBody>
          <a:bodyPr/>
          <a:lstStyle/>
          <a:p>
            <a:r>
              <a:rPr lang="de-DE" sz="3600" dirty="0"/>
              <a:t>Arbeitsblatt 8</a:t>
            </a:r>
          </a:p>
        </p:txBody>
      </p:sp>
      <p:sp>
        <p:nvSpPr>
          <p:cNvPr id="3" name="Inhaltsplatzhalter 2">
            <a:extLst>
              <a:ext uri="{FF2B5EF4-FFF2-40B4-BE49-F238E27FC236}">
                <a16:creationId xmlns:a16="http://schemas.microsoft.com/office/drawing/2014/main" id="{2D821E93-D28B-47F5-A61A-DA8669848C81}"/>
              </a:ext>
            </a:extLst>
          </p:cNvPr>
          <p:cNvSpPr>
            <a:spLocks noGrp="1"/>
          </p:cNvSpPr>
          <p:nvPr>
            <p:ph idx="1"/>
          </p:nvPr>
        </p:nvSpPr>
        <p:spPr/>
        <p:txBody>
          <a:bodyPr/>
          <a:lstStyle/>
          <a:p>
            <a:r>
              <a:rPr lang="de-DE" sz="2400" dirty="0">
                <a:solidFill>
                  <a:schemeClr val="tx1"/>
                </a:solidFill>
                <a:latin typeface="+mj-lt"/>
              </a:rPr>
              <a:t>Bitte überlegen Sie sich, was Ihnen hilft, Ihre Stimmung zu verbessern.</a:t>
            </a:r>
          </a:p>
          <a:p>
            <a:r>
              <a:rPr lang="de-DE" sz="2400" dirty="0">
                <a:solidFill>
                  <a:schemeClr val="tx1"/>
                </a:solidFill>
                <a:latin typeface="+mj-lt"/>
              </a:rPr>
              <a:t>Hängen Sie Ihr ausgefülltes Blatt sichtbar in Ihr Zimmer, damit Sie</a:t>
            </a:r>
            <a:br>
              <a:rPr lang="de-DE" sz="2400" dirty="0">
                <a:solidFill>
                  <a:schemeClr val="tx1"/>
                </a:solidFill>
                <a:latin typeface="+mj-lt"/>
              </a:rPr>
            </a:br>
            <a:r>
              <a:rPr lang="de-DE" sz="2400" dirty="0">
                <a:solidFill>
                  <a:schemeClr val="tx1"/>
                </a:solidFill>
                <a:latin typeface="+mj-lt"/>
              </a:rPr>
              <a:t>sich bei schlechter Laune daran erinnern, was Ihnen hilft.</a:t>
            </a:r>
          </a:p>
          <a:p>
            <a:br>
              <a:rPr lang="de-DE" sz="2400" dirty="0">
                <a:solidFill>
                  <a:schemeClr val="tx1"/>
                </a:solidFill>
                <a:latin typeface="+mj-lt"/>
              </a:rPr>
            </a:br>
            <a:endParaRPr lang="de-DE" sz="2400" dirty="0">
              <a:solidFill>
                <a:schemeClr val="tx1"/>
              </a:solidFill>
              <a:latin typeface="+mj-lt"/>
            </a:endParaRPr>
          </a:p>
          <a:p>
            <a:endParaRPr lang="de-DE" sz="2400" dirty="0">
              <a:solidFill>
                <a:schemeClr val="tx1"/>
              </a:solidFill>
              <a:latin typeface="+mj-lt"/>
            </a:endParaRPr>
          </a:p>
          <a:p>
            <a:endParaRPr lang="de-DE" sz="2400" dirty="0">
              <a:solidFill>
                <a:schemeClr val="tx1"/>
              </a:solidFill>
              <a:latin typeface="+mj-lt"/>
            </a:endParaRPr>
          </a:p>
          <a:p>
            <a:pPr algn="ctr"/>
            <a:r>
              <a:rPr lang="de-DE" sz="2400" dirty="0">
                <a:solidFill>
                  <a:srgbClr val="004992"/>
                </a:solidFill>
                <a:latin typeface="+mj-lt"/>
              </a:rPr>
              <a:t>Möchte jemand von Ihnen Beispiele teilen?</a:t>
            </a:r>
          </a:p>
        </p:txBody>
      </p:sp>
      <p:sp>
        <p:nvSpPr>
          <p:cNvPr id="5" name="Foliennummernplatzhalter 4">
            <a:extLst>
              <a:ext uri="{FF2B5EF4-FFF2-40B4-BE49-F238E27FC236}">
                <a16:creationId xmlns:a16="http://schemas.microsoft.com/office/drawing/2014/main" id="{8A09CBC9-2AAB-4520-9E90-0CD861508BAB}"/>
              </a:ext>
            </a:extLst>
          </p:cNvPr>
          <p:cNvSpPr>
            <a:spLocks noGrp="1"/>
          </p:cNvSpPr>
          <p:nvPr>
            <p:ph type="sldNum" sz="quarter" idx="12"/>
          </p:nvPr>
        </p:nvSpPr>
        <p:spPr/>
        <p:txBody>
          <a:bodyPr/>
          <a:lstStyle/>
          <a:p>
            <a:fld id="{E145D7AE-92F4-4245-966E-F23936500660}" type="slidenum">
              <a:rPr lang="de-DE" b="0" smtClean="0"/>
              <a:pPr/>
              <a:t>25</a:t>
            </a:fld>
            <a:endParaRPr lang="de-DE" b="0" dirty="0"/>
          </a:p>
        </p:txBody>
      </p:sp>
      <p:sp>
        <p:nvSpPr>
          <p:cNvPr id="6" name="Footer Placeholder 1">
            <a:extLst>
              <a:ext uri="{FF2B5EF4-FFF2-40B4-BE49-F238E27FC236}">
                <a16:creationId xmlns:a16="http://schemas.microsoft.com/office/drawing/2014/main" id="{D54E3891-CC1C-68BC-313E-8E25A65D51C5}"/>
              </a:ext>
            </a:extLst>
          </p:cNvPr>
          <p:cNvSpPr>
            <a:spLocks noGrp="1"/>
          </p:cNvSpPr>
          <p:nvPr>
            <p:ph type="ftr" sz="quarter" idx="11"/>
          </p:nvPr>
        </p:nvSpPr>
        <p:spPr>
          <a:xfrm>
            <a:off x="5429771" y="332656"/>
            <a:ext cx="5184000" cy="216000"/>
          </a:xfrm>
        </p:spPr>
        <p:txBody>
          <a:bodyPr/>
          <a:lstStyle/>
          <a:p>
            <a:pPr>
              <a:defRPr/>
            </a:pPr>
            <a:r>
              <a:rPr lang="de-DE" b="0">
                <a:latin typeface="Calibri Light"/>
              </a:rPr>
              <a:t>MV-MKT – 9: Stimmung II</a:t>
            </a:r>
          </a:p>
        </p:txBody>
      </p:sp>
      <p:pic>
        <p:nvPicPr>
          <p:cNvPr id="8" name="Grafik 7">
            <a:extLst>
              <a:ext uri="{FF2B5EF4-FFF2-40B4-BE49-F238E27FC236}">
                <a16:creationId xmlns:a16="http://schemas.microsoft.com/office/drawing/2014/main" id="{754C23F5-229E-EBBE-A529-B4F83FA6342B}"/>
              </a:ext>
            </a:extLst>
          </p:cNvPr>
          <p:cNvPicPr>
            <a:picLocks noChangeAspect="1"/>
          </p:cNvPicPr>
          <p:nvPr/>
        </p:nvPicPr>
        <p:blipFill rotWithShape="1">
          <a:blip r:embed="rId3">
            <a:extLst>
              <a:ext uri="{28A0092B-C50C-407E-A947-70E740481C1C}">
                <a14:useLocalDpi xmlns:a14="http://schemas.microsoft.com/office/drawing/2010/main" val="0"/>
              </a:ext>
            </a:extLst>
          </a:blip>
          <a:srcRect l="35824" t="31100" r="37598" b="10101"/>
          <a:stretch/>
        </p:blipFill>
        <p:spPr>
          <a:xfrm>
            <a:off x="8977908" y="2780692"/>
            <a:ext cx="2879930" cy="3583914"/>
          </a:xfrm>
          <a:prstGeom prst="rect">
            <a:avLst/>
          </a:prstGeom>
        </p:spPr>
      </p:pic>
    </p:spTree>
    <p:extLst>
      <p:ext uri="{BB962C8B-B14F-4D97-AF65-F5344CB8AC3E}">
        <p14:creationId xmlns:p14="http://schemas.microsoft.com/office/powerpoint/2010/main" val="1713202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Welche Behandlungsmöglichkeiten gibt es bei Depression?</a:t>
            </a:r>
            <a:endParaRPr lang="en-US" sz="3600" dirty="0"/>
          </a:p>
        </p:txBody>
      </p:sp>
      <p:sp>
        <p:nvSpPr>
          <p:cNvPr id="5" name="Content Placeholder 4"/>
          <p:cNvSpPr>
            <a:spLocks noGrp="1"/>
          </p:cNvSpPr>
          <p:nvPr>
            <p:ph idx="1"/>
          </p:nvPr>
        </p:nvSpPr>
        <p:spPr/>
        <p:txBody>
          <a:bodyPr/>
          <a:lstStyle/>
          <a:p>
            <a:r>
              <a:rPr lang="en-US" sz="2400" dirty="0">
                <a:latin typeface="Calibri Light"/>
              </a:rPr>
              <a:t>???</a:t>
            </a:r>
          </a:p>
        </p:txBody>
      </p:sp>
      <p:sp>
        <p:nvSpPr>
          <p:cNvPr id="2" name="Footer Placeholder 1"/>
          <p:cNvSpPr>
            <a:spLocks noGrp="1"/>
          </p:cNvSpPr>
          <p:nvPr>
            <p:ph type="ftr" sz="quarter" idx="11"/>
          </p:nvPr>
        </p:nvSpPr>
        <p:spPr/>
        <p:txBody>
          <a:bodyPr/>
          <a:lstStyle/>
          <a:p>
            <a:pPr>
              <a:defRPr/>
            </a:pPr>
            <a:r>
              <a:rPr lang="de-DE" b="0">
                <a:latin typeface="Calibri Light"/>
              </a:rPr>
              <a:t>MV-MKT – 9: Stimmung II</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26</a:t>
            </a:fld>
            <a:endParaRPr lang="de-DE" altLang="de-DE" b="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2E902BE-AE24-43EA-95B4-38E311D35BEA}"/>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Welche Behandlungsmöglichkeiten gibt es bei Depression?</a:t>
            </a:r>
          </a:p>
        </p:txBody>
      </p:sp>
      <p:sp>
        <p:nvSpPr>
          <p:cNvPr id="7171" name="Rectangle 4">
            <a:extLst>
              <a:ext uri="{FF2B5EF4-FFF2-40B4-BE49-F238E27FC236}">
                <a16:creationId xmlns:a16="http://schemas.microsoft.com/office/drawing/2014/main" id="{6B82969B-55E6-4DF6-9DE9-CB0C7A3BFBC7}"/>
              </a:ext>
            </a:extLst>
          </p:cNvPr>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004992"/>
                </a:solidFill>
                <a:latin typeface="Calibri Light"/>
                <a:ea typeface="+mn-ea"/>
              </a:rPr>
              <a:t>Psychotherapie:</a:t>
            </a:r>
            <a:r>
              <a:rPr lang="de-DE" sz="2400" dirty="0">
                <a:solidFill>
                  <a:srgbClr val="333333"/>
                </a:solidFill>
                <a:latin typeface="Calibri Light"/>
                <a:ea typeface="+mn-ea"/>
              </a:rPr>
              <a:t> z.B. Verhaltenstherapie, Offenlegung von Problemen und depressiven Grundannahmen (z.B. „Ich bin wertlos“</a:t>
            </a:r>
            <a:r>
              <a:rPr lang="de-DE" altLang="ja-JP" sz="2400" dirty="0">
                <a:solidFill>
                  <a:srgbClr val="333333"/>
                </a:solidFill>
                <a:latin typeface="Calibri Light"/>
                <a:ea typeface="+mn-ea"/>
              </a:rPr>
              <a:t>), die wiederum andere depressive Gedanken anstoßen („Keiner mag mich“). Bearbeitung dieser Gedanken; Wirkung ist </a:t>
            </a:r>
            <a:r>
              <a:rPr lang="de-DE" altLang="ja-JP" sz="2400" b="1" dirty="0">
                <a:solidFill>
                  <a:srgbClr val="333333"/>
                </a:solidFill>
                <a:latin typeface="Calibri Light"/>
                <a:ea typeface="+mn-ea"/>
              </a:rPr>
              <a:t>langanhaltend</a:t>
            </a:r>
            <a:r>
              <a:rPr lang="de-DE" altLang="ja-JP" sz="2400" dirty="0">
                <a:solidFill>
                  <a:srgbClr val="333333"/>
                </a:solidFill>
                <a:latin typeface="Calibri Light"/>
              </a:rPr>
              <a:t>.</a:t>
            </a:r>
            <a:r>
              <a:rPr lang="de-DE" sz="2400" dirty="0">
                <a:solidFill>
                  <a:srgbClr val="333333"/>
                </a:solidFill>
                <a:latin typeface="Calibri Light"/>
                <a:ea typeface="+mn-ea"/>
              </a:rPr>
              <a:t>	</a:t>
            </a:r>
          </a:p>
        </p:txBody>
      </p:sp>
      <p:sp>
        <p:nvSpPr>
          <p:cNvPr id="2" name="Footer Placeholder 1"/>
          <p:cNvSpPr>
            <a:spLocks noGrp="1"/>
          </p:cNvSpPr>
          <p:nvPr>
            <p:ph type="ftr" sz="quarter" idx="11"/>
          </p:nvPr>
        </p:nvSpPr>
        <p:spPr/>
        <p:txBody>
          <a:bodyPr/>
          <a:lstStyle/>
          <a:p>
            <a:pPr>
              <a:defRPr/>
            </a:pPr>
            <a:r>
              <a:rPr lang="de-DE" b="0">
                <a:latin typeface="Calibri Light"/>
              </a:rPr>
              <a:t>MV-MKT – 9: Stimmung II</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27</a:t>
            </a:fld>
            <a:endParaRPr lang="de-DE" altLang="de-DE" b="0">
              <a:latin typeface="Calibri Light"/>
            </a:endParaRPr>
          </a:p>
        </p:txBody>
      </p:sp>
      <p:pic>
        <p:nvPicPr>
          <p:cNvPr id="27652"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70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2E902BE-AE24-43EA-95B4-38E311D35BEA}"/>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Welche Behandlungsmöglichkeiten gibt es bei Depression?</a:t>
            </a:r>
          </a:p>
        </p:txBody>
      </p:sp>
      <p:sp>
        <p:nvSpPr>
          <p:cNvPr id="7171" name="Rectangle 4">
            <a:extLst>
              <a:ext uri="{FF2B5EF4-FFF2-40B4-BE49-F238E27FC236}">
                <a16:creationId xmlns:a16="http://schemas.microsoft.com/office/drawing/2014/main" id="{6B82969B-55E6-4DF6-9DE9-CB0C7A3BFBC7}"/>
              </a:ext>
            </a:extLst>
          </p:cNvPr>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004992"/>
                </a:solidFill>
                <a:latin typeface="Calibri Light"/>
                <a:ea typeface="+mn-ea"/>
              </a:rPr>
              <a:t>Psychotherapie:</a:t>
            </a:r>
            <a:r>
              <a:rPr lang="de-DE" sz="2400" dirty="0">
                <a:solidFill>
                  <a:srgbClr val="333333"/>
                </a:solidFill>
                <a:latin typeface="Calibri Light"/>
                <a:ea typeface="+mn-ea"/>
              </a:rPr>
              <a:t> z.B. Verhaltenstherapie, Offenlegung von Problemen und depressiven Grundannahmen (z.B. „Ich bin wertlos“</a:t>
            </a:r>
            <a:r>
              <a:rPr lang="de-DE" altLang="ja-JP" sz="2400" dirty="0">
                <a:solidFill>
                  <a:srgbClr val="333333"/>
                </a:solidFill>
                <a:latin typeface="Calibri Light"/>
                <a:ea typeface="+mn-ea"/>
              </a:rPr>
              <a:t>), die wiederum andere depressive Gedanken anstoßen („Keiner mag mich“). Bearbeitung dieser Gedanken; Wirkung ist </a:t>
            </a:r>
            <a:r>
              <a:rPr lang="de-DE" altLang="ja-JP" sz="2400" b="1" dirty="0">
                <a:solidFill>
                  <a:srgbClr val="333333"/>
                </a:solidFill>
                <a:latin typeface="Calibri Light"/>
                <a:ea typeface="+mn-ea"/>
              </a:rPr>
              <a:t>langanhaltend</a:t>
            </a:r>
            <a:r>
              <a:rPr lang="de-DE" altLang="ja-JP" sz="2400" dirty="0">
                <a:solidFill>
                  <a:srgbClr val="333333"/>
                </a:solidFill>
                <a:latin typeface="Calibri Light"/>
                <a:ea typeface="+mn-ea"/>
              </a:rPr>
              <a:t>. </a:t>
            </a:r>
          </a:p>
          <a:p>
            <a:pPr marL="342900" indent="-342900" eaLnBrk="1" hangingPunct="1">
              <a:buClr>
                <a:srgbClr val="333333"/>
              </a:buClr>
              <a:buFont typeface="WingDings"/>
              <a:buChar char=""/>
              <a:defRPr/>
            </a:pPr>
            <a:r>
              <a:rPr lang="de-DE" sz="2400" dirty="0">
                <a:solidFill>
                  <a:srgbClr val="004992"/>
                </a:solidFill>
                <a:latin typeface="Calibri Light"/>
                <a:ea typeface="+mn-ea"/>
              </a:rPr>
              <a:t>Medikamente (Antidepressiva): </a:t>
            </a:r>
            <a:r>
              <a:rPr lang="de-DE" sz="2400" dirty="0">
                <a:solidFill>
                  <a:srgbClr val="333333"/>
                </a:solidFill>
                <a:latin typeface="Calibri Light"/>
                <a:ea typeface="+mn-ea"/>
              </a:rPr>
              <a:t>v.a. bei schwerer Depression geeignet oder zur Unterstützung von Psychotherapie; hilft aber nur solange Medikament eingenommen wird.	</a:t>
            </a:r>
          </a:p>
        </p:txBody>
      </p:sp>
      <p:sp>
        <p:nvSpPr>
          <p:cNvPr id="2" name="Footer Placeholder 1"/>
          <p:cNvSpPr>
            <a:spLocks noGrp="1"/>
          </p:cNvSpPr>
          <p:nvPr>
            <p:ph type="ftr" sz="quarter" idx="11"/>
          </p:nvPr>
        </p:nvSpPr>
        <p:spPr/>
        <p:txBody>
          <a:bodyPr/>
          <a:lstStyle/>
          <a:p>
            <a:pPr>
              <a:defRPr/>
            </a:pPr>
            <a:r>
              <a:rPr lang="de-DE" b="0">
                <a:latin typeface="Calibri Light"/>
              </a:rPr>
              <a:t>MV-MKT – 9: Stimmung II</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28</a:t>
            </a:fld>
            <a:endParaRPr lang="de-DE" altLang="de-DE" b="0">
              <a:latin typeface="Calibri Light"/>
            </a:endParaRPr>
          </a:p>
        </p:txBody>
      </p:sp>
      <p:pic>
        <p:nvPicPr>
          <p:cNvPr id="27652"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30</a:t>
            </a:fld>
            <a:endParaRPr lang="de-DE" altLang="de-DE"/>
          </a:p>
        </p:txBody>
      </p:sp>
    </p:spTree>
    <p:extLst>
      <p:ext uri="{BB962C8B-B14F-4D97-AF65-F5344CB8AC3E}">
        <p14:creationId xmlns:p14="http://schemas.microsoft.com/office/powerpoint/2010/main" val="3472544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31</a:t>
            </a:fld>
            <a:endParaRPr lang="de-DE" altLang="de-DE"/>
          </a:p>
        </p:txBody>
      </p:sp>
    </p:spTree>
    <p:extLst>
      <p:ext uri="{BB962C8B-B14F-4D97-AF65-F5344CB8AC3E}">
        <p14:creationId xmlns:p14="http://schemas.microsoft.com/office/powerpoint/2010/main" val="2903149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a:p>
            <a:pPr marL="342900" lvl="0" indent="-342900" defTabSz="914400" fontAlgn="base">
              <a:buClr>
                <a:srgbClr val="333333"/>
              </a:buClr>
              <a:buFont typeface="WingDings"/>
              <a:buChar char=""/>
            </a:pPr>
            <a:r>
              <a:rPr lang="de-DE" altLang="de-DE" sz="2400" dirty="0">
                <a:solidFill>
                  <a:srgbClr val="333333"/>
                </a:solidFill>
                <a:latin typeface="Calibri Light"/>
              </a:rPr>
              <a:t>Bei starken depressiven Symptomen sollte unbedingt </a:t>
            </a:r>
            <a:r>
              <a:rPr lang="de-DE" altLang="de-DE" sz="2400" dirty="0" err="1">
                <a:solidFill>
                  <a:srgbClr val="333333"/>
                </a:solidFill>
                <a:latin typeface="Calibri Light"/>
              </a:rPr>
              <a:t>ein:e</a:t>
            </a:r>
            <a:r>
              <a:rPr lang="de-DE" altLang="de-DE" sz="2400" dirty="0">
                <a:solidFill>
                  <a:srgbClr val="333333"/>
                </a:solidFill>
                <a:latin typeface="Calibri Light"/>
              </a:rPr>
              <a:t> </a:t>
            </a:r>
            <a:r>
              <a:rPr lang="de-DE" altLang="de-DE" sz="2400" dirty="0" err="1">
                <a:solidFill>
                  <a:srgbClr val="333333"/>
                </a:solidFill>
                <a:latin typeface="Calibri Light"/>
              </a:rPr>
              <a:t>Psycholog:in</a:t>
            </a:r>
            <a:r>
              <a:rPr lang="de-DE" altLang="de-DE" sz="2400" dirty="0">
                <a:solidFill>
                  <a:srgbClr val="333333"/>
                </a:solidFill>
                <a:latin typeface="Calibri Light"/>
              </a:rPr>
              <a:t> oder </a:t>
            </a:r>
            <a:r>
              <a:rPr lang="de-DE" altLang="de-DE" sz="2400" dirty="0" err="1">
                <a:solidFill>
                  <a:srgbClr val="333333"/>
                </a:solidFill>
                <a:latin typeface="Calibri Light"/>
              </a:rPr>
              <a:t>Ärzt:in</a:t>
            </a:r>
            <a:r>
              <a:rPr lang="de-DE" altLang="de-DE" sz="2400" dirty="0">
                <a:solidFill>
                  <a:srgbClr val="333333"/>
                </a:solidFill>
                <a:latin typeface="Calibri Light"/>
              </a:rPr>
              <a:t> aufgesucht werden.</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32</a:t>
            </a:fld>
            <a:endParaRPr lang="de-DE" altLang="de-DE"/>
          </a:p>
        </p:txBody>
      </p:sp>
    </p:spTree>
    <p:extLst>
      <p:ext uri="{BB962C8B-B14F-4D97-AF65-F5344CB8AC3E}">
        <p14:creationId xmlns:p14="http://schemas.microsoft.com/office/powerpoint/2010/main" val="878349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p:txBody>
      </p:sp>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Die akute Psychose löst bei vielen Menschen neben Angst aber auch andere Gefühlsregungen aus:</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Spannung (</a:t>
            </a:r>
            <a:r>
              <a:rPr lang="de-DE" altLang="de-DE" i="1" dirty="0">
                <a:solidFill>
                  <a:srgbClr val="004992"/>
                </a:solidFill>
                <a:latin typeface="Calibri Light"/>
                <a:cs typeface="Times New Roman" panose="02020603050405020304" pitchFamily="18" charset="0"/>
              </a:rPr>
              <a:t>endlich passiert mal was</a:t>
            </a:r>
            <a:r>
              <a:rPr lang="de-DE" altLang="de-DE" dirty="0">
                <a:solidFill>
                  <a:srgbClr val="004992"/>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Gefühl von Bestimmung (Mission erfüllen, man ist </a:t>
            </a:r>
            <a:r>
              <a:rPr lang="de-DE" altLang="de-DE" i="1" dirty="0">
                <a:solidFill>
                  <a:srgbClr val="004992"/>
                </a:solidFill>
                <a:latin typeface="Calibri Light"/>
                <a:cs typeface="Times New Roman" panose="02020603050405020304" pitchFamily="18" charset="0"/>
              </a:rPr>
              <a:t>wichtig</a:t>
            </a:r>
            <a:r>
              <a:rPr lang="de-DE" altLang="de-DE" dirty="0">
                <a:solidFill>
                  <a:srgbClr val="004992"/>
                </a:solidFill>
                <a:latin typeface="Calibri Light"/>
                <a:cs typeface="Times New Roman" panose="02020603050405020304" pitchFamily="18" charset="0"/>
              </a:rPr>
              <a:t>)</a:t>
            </a:r>
          </a:p>
        </p:txBody>
      </p:sp>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34</a:t>
            </a:fld>
            <a:endParaRPr lang="de-DE" altLang="de-DE"/>
          </a:p>
        </p:txBody>
      </p:sp>
    </p:spTree>
    <p:extLst>
      <p:ext uri="{BB962C8B-B14F-4D97-AF65-F5344CB8AC3E}">
        <p14:creationId xmlns:p14="http://schemas.microsoft.com/office/powerpoint/2010/main" val="3966818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Die akute Psychose löst bei vielen Menschen neben Angst aber auch andere Gefühlsregungen aus:</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Spannung (</a:t>
            </a:r>
            <a:r>
              <a:rPr lang="de-DE" altLang="de-DE" i="1" dirty="0">
                <a:solidFill>
                  <a:srgbClr val="004992"/>
                </a:solidFill>
                <a:latin typeface="Calibri Light"/>
                <a:cs typeface="Times New Roman" panose="02020603050405020304" pitchFamily="18" charset="0"/>
              </a:rPr>
              <a:t>endlich passiert mal was</a:t>
            </a:r>
            <a:r>
              <a:rPr lang="de-DE" altLang="de-DE" dirty="0">
                <a:solidFill>
                  <a:srgbClr val="004992"/>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000000"/>
              </a:buClr>
              <a:buFont typeface="Arial" panose="020B0604020202020204" pitchFamily="34" charset="0"/>
              <a:buChar char="•"/>
            </a:pPr>
            <a:r>
              <a:rPr lang="de-DE" altLang="de-DE" dirty="0">
                <a:solidFill>
                  <a:srgbClr val="004992"/>
                </a:solidFill>
                <a:latin typeface="Calibri Light"/>
                <a:cs typeface="Times New Roman" panose="02020603050405020304" pitchFamily="18" charset="0"/>
              </a:rPr>
              <a:t>Gefühl von Bestimmung (Mission erfüllen, man ist </a:t>
            </a:r>
            <a:r>
              <a:rPr lang="de-DE" altLang="de-DE" i="1" dirty="0">
                <a:solidFill>
                  <a:srgbClr val="004992"/>
                </a:solidFill>
                <a:latin typeface="Calibri Light"/>
                <a:cs typeface="Times New Roman" panose="02020603050405020304" pitchFamily="18" charset="0"/>
              </a:rPr>
              <a:t>wichtig</a:t>
            </a:r>
            <a:r>
              <a:rPr lang="de-DE" altLang="de-DE" dirty="0">
                <a:solidFill>
                  <a:srgbClr val="004992"/>
                </a:solidFill>
                <a:latin typeface="Calibri Light"/>
                <a:cs typeface="Times New Roman" panose="02020603050405020304" pitchFamily="18" charset="0"/>
              </a:rPr>
              <a:t>)</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Bill fühlt sich vom Geheimdienst verfolgt. Auf seinem Weg zur Arbeit betritt derselbe Mann an drei aneinander folgenden Tagen sein Zugabteil.</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Bewertung: </a:t>
            </a:r>
            <a:r>
              <a:rPr lang="de-DE" altLang="de-DE" dirty="0">
                <a:solidFill>
                  <a:srgbClr val="333333"/>
                </a:solidFill>
                <a:latin typeface="Calibri Light"/>
                <a:cs typeface="Times New Roman" panose="02020603050405020304" pitchFamily="18" charset="0"/>
              </a:rPr>
              <a:t>Angst und Bedrohung. Aber auch: „Wenn die so viel Aufhebens machen, bin ich vielleicht so eine Art James Bond, die andere Seite will mich vielleicht abwerben.“</a:t>
            </a:r>
          </a:p>
          <a:p>
            <a:pPr lvl="0" defTabSz="914400" fontAlgn="base">
              <a:lnSpc>
                <a:spcPct val="100000"/>
              </a:lnSpc>
              <a:spcBef>
                <a:spcPts val="1200"/>
              </a:spcBef>
              <a:buClr>
                <a:srgbClr val="000000"/>
              </a:buClr>
            </a:pPr>
            <a:r>
              <a:rPr lang="de-DE" altLang="de-DE" dirty="0">
                <a:solidFill>
                  <a:srgbClr val="004992"/>
                </a:solidFill>
                <a:latin typeface="Calibri Light"/>
                <a:cs typeface="Times New Roman" panose="02020603050405020304" pitchFamily="18" charset="0"/>
              </a:rPr>
              <a:t>Aber: </a:t>
            </a:r>
            <a:r>
              <a:rPr lang="de-DE" altLang="de-DE" dirty="0">
                <a:solidFill>
                  <a:srgbClr val="333333"/>
                </a:solidFill>
                <a:latin typeface="Calibri Light"/>
                <a:cs typeface="Times New Roman" panose="02020603050405020304" pitchFamily="18" charset="0"/>
              </a:rPr>
              <a:t>Das Ganze ist nur bloßer Zufall! Wahrscheinlich besteigen beide Männer routinemäßig dasselbe Zugabteil. </a:t>
            </a:r>
          </a:p>
        </p:txBody>
      </p:sp>
      <p:sp>
        <p:nvSpPr>
          <p:cNvPr id="6" name="Footer Placeholder 5"/>
          <p:cNvSpPr>
            <a:spLocks noGrp="1"/>
          </p:cNvSpPr>
          <p:nvPr>
            <p:ph type="ftr" sz="quarter" idx="11"/>
          </p:nvPr>
        </p:nvSpPr>
        <p:spPr/>
        <p:txBody>
          <a:bodyPr/>
          <a:lstStyle/>
          <a:p>
            <a:pPr>
              <a:defRPr/>
            </a:pPr>
            <a:r>
              <a:rPr lang="de-DE"/>
              <a:t>MV-MKT – 9: Stimmung II</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35</a:t>
            </a:fld>
            <a:endParaRPr lang="de-DE" altLang="de-DE"/>
          </a:p>
        </p:txBody>
      </p:sp>
    </p:spTree>
    <p:extLst>
      <p:ext uri="{BB962C8B-B14F-4D97-AF65-F5344CB8AC3E}">
        <p14:creationId xmlns:p14="http://schemas.microsoft.com/office/powerpoint/2010/main" val="2884237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1337299711"/>
              </p:ext>
            </p:extLst>
          </p:nvPr>
        </p:nvGraphicFramePr>
        <p:xfrm>
          <a:off x="408954" y="2011680"/>
          <a:ext cx="11375999" cy="445005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Pawel Czerwinski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unsplash</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Ocean/Ozean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Calibri" pitchFamily="34" charset="0"/>
                          <a:cs typeface="Times New Roman" pitchFamily="18" charset="0"/>
                        </a:rPr>
                        <a:t>Nathan Dumlao</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unsplash</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Shoes</a:t>
                      </a:r>
                      <a:r>
                        <a:rPr kumimoji="0" lang="de-DE" sz="1000" b="0" i="0" u="none" strike="noStrike" cap="none" normalizeH="0" baseline="0" dirty="0">
                          <a:ln>
                            <a:noFill/>
                          </a:ln>
                          <a:solidFill>
                            <a:srgbClr val="333333"/>
                          </a:solidFill>
                          <a:effectLst/>
                          <a:latin typeface="Calibri Light"/>
                        </a:rPr>
                        <a:t> and </a:t>
                      </a:r>
                      <a:r>
                        <a:rPr kumimoji="0" lang="de-DE" sz="1000" b="0" i="0" u="none" strike="noStrike" cap="none" normalizeH="0" baseline="0" dirty="0" err="1">
                          <a:ln>
                            <a:noFill/>
                          </a:ln>
                          <a:solidFill>
                            <a:srgbClr val="333333"/>
                          </a:solidFill>
                          <a:effectLst/>
                          <a:latin typeface="Calibri Light"/>
                        </a:rPr>
                        <a:t>graffiti</a:t>
                      </a:r>
                      <a:r>
                        <a:rPr kumimoji="0" lang="de-DE" sz="1000" b="0" i="0" u="none" strike="noStrike" cap="none" normalizeH="0" baseline="0" dirty="0">
                          <a:ln>
                            <a:noFill/>
                          </a:ln>
                          <a:solidFill>
                            <a:srgbClr val="333333"/>
                          </a:solidFill>
                          <a:effectLst/>
                          <a:latin typeface="Calibri Light"/>
                        </a:rPr>
                        <a:t> / Schuhe und Graffiti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P Keigan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Sadness</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0128463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exfordy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Park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Elephant/Elefant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420995446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furryscaly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Fierce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Leopard </a:t>
                      </a:r>
                      <a:r>
                        <a:rPr kumimoji="0" lang="de-DE" sz="1000" b="0" i="0" u="none" strike="noStrike" cap="none" normalizeH="0" baseline="0" dirty="0" err="1">
                          <a:ln>
                            <a:noFill/>
                          </a:ln>
                          <a:solidFill>
                            <a:srgbClr val="333333"/>
                          </a:solidFill>
                          <a:effectLst/>
                          <a:latin typeface="Calibri Light"/>
                        </a:rPr>
                        <a:t>behind</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fence</a:t>
                      </a:r>
                      <a:r>
                        <a:rPr kumimoji="0" lang="de-DE" sz="1000" b="0" i="0" u="none" strike="noStrike" cap="none" normalizeH="0" baseline="0" dirty="0">
                          <a:ln>
                            <a:noFill/>
                          </a:ln>
                          <a:solidFill>
                            <a:srgbClr val="333333"/>
                          </a:solidFill>
                          <a:effectLst/>
                          <a:latin typeface="Calibri Light"/>
                        </a:rPr>
                        <a:t>/ Leopard hinter Zaun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4664665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*Saffy*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424912338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c.a.muller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Jumping/Springen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39987567"/>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GreyArea</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 Face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8160917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Freud´s</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couch</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Freud`s</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Sofa</a:t>
                      </a:r>
                      <a:endParaRPr kumimoji="0" lang="en-US"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1419960"/>
                  </a:ext>
                </a:extLst>
              </a:tr>
            </a:tbl>
          </a:graphicData>
        </a:graphic>
      </p:graphicFrame>
      <p:sp>
        <p:nvSpPr>
          <p:cNvPr id="4" name="Footer Placeholder 3"/>
          <p:cNvSpPr>
            <a:spLocks noGrp="1"/>
          </p:cNvSpPr>
          <p:nvPr>
            <p:ph type="ftr" sz="quarter" idx="11"/>
          </p:nvPr>
        </p:nvSpPr>
        <p:spPr/>
        <p:txBody>
          <a:bodyPr/>
          <a:lstStyle/>
          <a:p>
            <a:pPr>
              <a:defRPr/>
            </a:pPr>
            <a:r>
              <a:rPr lang="de-DE"/>
              <a:t>MV-MKT – 9: Stimmung II</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36</a:t>
            </a:fld>
            <a:endParaRPr lang="de-DE" altLang="de-DE"/>
          </a:p>
        </p:txBody>
      </p:sp>
    </p:spTree>
    <p:extLst>
      <p:ext uri="{BB962C8B-B14F-4D97-AF65-F5344CB8AC3E}">
        <p14:creationId xmlns:p14="http://schemas.microsoft.com/office/powerpoint/2010/main" val="379753724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2753</Words>
  <Application>Microsoft Office PowerPoint</Application>
  <PresentationFormat>Benutzerdefiniert</PresentationFormat>
  <Paragraphs>311</Paragraphs>
  <Slides>36</Slides>
  <Notes>35</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36</vt:i4>
      </vt:variant>
    </vt:vector>
  </HeadingPairs>
  <TitlesOfParts>
    <vt:vector size="47"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MV-MKT – 9: Stimmung II</vt:lpstr>
      <vt:lpstr>Was erinnern Sie aus der letzten Sitzung zum Thema „Stimmung und Denkverzerrungen“?</vt:lpstr>
      <vt:lpstr>5. Alles-oder-nichts-Denken/Katastrophendenken/Schwarz-Weiß-Malerei Was wäre eine angemessene/hilfreichere Bewertung?</vt:lpstr>
      <vt:lpstr>5. Alles-oder-nichts-Denken/Katastrophendenken/Schwarz-Weiß-Malerei Was wäre eine angemessene/hilfreichere Bewertung?</vt:lpstr>
      <vt:lpstr>6. Unterdrückung negativer Gedanken Was wäre eine angemessene/hilfreichere Bewertung?</vt:lpstr>
      <vt:lpstr>6. Unterdrückung negativer Gedanken Was wäre eine angemessene/hilfreichere Bewertung?</vt:lpstr>
      <vt:lpstr>6. Unterdrückung negativer Gedanken Übung</vt:lpstr>
      <vt:lpstr>6. Unterdrückung negativer Gedanken Klappt das? Nein! </vt:lpstr>
      <vt:lpstr>Stattdessen: Inneren Abstand suchen …</vt:lpstr>
      <vt:lpstr>7. Weitere Aspekte des Denkens</vt:lpstr>
      <vt:lpstr>7. Weitere Aspekte des Denkens</vt:lpstr>
      <vt:lpstr>Vergegenwärtigen von Stärken</vt:lpstr>
      <vt:lpstr>Vergegenwärtigen von Stärken</vt:lpstr>
      <vt:lpstr>Vergegenwärtigen von Stärken</vt:lpstr>
      <vt:lpstr>Vergegenwärtigen von Stärken</vt:lpstr>
      <vt:lpstr>Interaktive Übung</vt:lpstr>
      <vt:lpstr>Tipps, um Stimmung und Selbstwertgefühl zu steigern I</vt:lpstr>
      <vt:lpstr>Tipps, um Stimmung und Selbstwertgefühl zu steigern I</vt:lpstr>
      <vt:lpstr>Tipps, um Stimmung und Selbstwertgefühl zu steigern I</vt:lpstr>
      <vt:lpstr>Tipps, um Stimmung und Selbstwertgefühl zu steigern I</vt:lpstr>
      <vt:lpstr>Tipps, um Stimmung und Selbstwertgefühl zu steigern II</vt:lpstr>
      <vt:lpstr>Tipps, um Stimmung und Selbstwertgefühl zu steigern II</vt:lpstr>
      <vt:lpstr>Tipps, um Stimmung und Selbstwertgefühl zu steigern II</vt:lpstr>
      <vt:lpstr>Tipps, um Stimmung und Selbstwertgefühl zu steigern II</vt:lpstr>
      <vt:lpstr>Arbeitsblatt 8</vt:lpstr>
      <vt:lpstr>Welche Behandlungsmöglichkeiten gibt es bei Depression?</vt:lpstr>
      <vt:lpstr>Welche Behandlungsmöglichkeiten gibt es bei Depression?</vt:lpstr>
      <vt:lpstr>Welche Behandlungsmöglichkeiten gibt es bei Depression?</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Celine Kim Nguyen</cp:lastModifiedBy>
  <cp:revision>394</cp:revision>
  <dcterms:created xsi:type="dcterms:W3CDTF">2004-06-30T16:15:23Z</dcterms:created>
  <dcterms:modified xsi:type="dcterms:W3CDTF">2023-09-10T14:58:07Z</dcterms:modified>
</cp:coreProperties>
</file>