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Lst>
  <p:notesMasterIdLst>
    <p:notesMasterId r:id="rId23"/>
  </p:notesMasterIdLst>
  <p:sldIdLst>
    <p:sldId id="429" r:id="rId4"/>
    <p:sldId id="463" r:id="rId5"/>
    <p:sldId id="340" r:id="rId6"/>
    <p:sldId id="342" r:id="rId7"/>
    <p:sldId id="780" r:id="rId8"/>
    <p:sldId id="781" r:id="rId9"/>
    <p:sldId id="464" r:id="rId10"/>
    <p:sldId id="465" r:id="rId11"/>
    <p:sldId id="419" r:id="rId12"/>
    <p:sldId id="420" r:id="rId13"/>
    <p:sldId id="345" r:id="rId14"/>
    <p:sldId id="365" r:id="rId15"/>
    <p:sldId id="364" r:id="rId16"/>
    <p:sldId id="386" r:id="rId17"/>
    <p:sldId id="362" r:id="rId18"/>
    <p:sldId id="394" r:id="rId19"/>
    <p:sldId id="277" r:id="rId20"/>
    <p:sldId id="466" r:id="rId21"/>
    <p:sldId id="437" r:id="rId22"/>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0000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88988" autoAdjust="0"/>
  </p:normalViewPr>
  <p:slideViewPr>
    <p:cSldViewPr snapToGrid="0">
      <p:cViewPr varScale="1">
        <p:scale>
          <a:sx n="56" d="100"/>
          <a:sy n="56" d="100"/>
        </p:scale>
        <p:origin x="1080" y="76"/>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10.09.2023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‹Nr.›</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1</a:t>
            </a:fld>
            <a:endParaRPr lang="en-US" altLang="en-US"/>
          </a:p>
        </p:txBody>
      </p:sp>
    </p:spTree>
    <p:extLst>
      <p:ext uri="{BB962C8B-B14F-4D97-AF65-F5344CB8AC3E}">
        <p14:creationId xmlns:p14="http://schemas.microsoft.com/office/powerpoint/2010/main" val="966684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87927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3093699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910532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170822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Mitschreiben auf Flipchart</a:t>
            </a:r>
          </a:p>
        </p:txBody>
      </p:sp>
      <p:sp>
        <p:nvSpPr>
          <p:cNvPr id="4" name="Foliennummernplatzhalter 3"/>
          <p:cNvSpPr>
            <a:spLocks noGrp="1"/>
          </p:cNvSpPr>
          <p:nvPr>
            <p:ph type="sldNum" sz="quarter" idx="5"/>
          </p:nvPr>
        </p:nvSpPr>
        <p:spPr/>
        <p:txBody>
          <a:bodyPr/>
          <a:lstStyle/>
          <a:p>
            <a:fld id="{08D52B59-CFD4-48B6-AD95-A4F8517F72FE}" type="slidenum">
              <a:rPr lang="de-DE" smtClean="0"/>
              <a:pPr/>
              <a:t>6</a:t>
            </a:fld>
            <a:endParaRPr lang="de-DE"/>
          </a:p>
        </p:txBody>
      </p:sp>
    </p:spTree>
    <p:extLst>
      <p:ext uri="{BB962C8B-B14F-4D97-AF65-F5344CB8AC3E}">
        <p14:creationId xmlns:p14="http://schemas.microsoft.com/office/powerpoint/2010/main" val="1799208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479003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8</a:t>
            </a:fld>
            <a:endParaRPr lang="de-DE"/>
          </a:p>
        </p:txBody>
      </p:sp>
    </p:spTree>
    <p:extLst>
      <p:ext uri="{BB962C8B-B14F-4D97-AF65-F5344CB8AC3E}">
        <p14:creationId xmlns:p14="http://schemas.microsoft.com/office/powerpoint/2010/main" val="4123944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2250883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1789139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11197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12</a:t>
            </a:fld>
            <a:endParaRPr lang="de-DE"/>
          </a:p>
        </p:txBody>
      </p:sp>
    </p:spTree>
    <p:extLst>
      <p:ext uri="{BB962C8B-B14F-4D97-AF65-F5344CB8AC3E}">
        <p14:creationId xmlns:p14="http://schemas.microsoft.com/office/powerpoint/2010/main" val="3194459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4108529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15</a:t>
            </a:fld>
            <a:endParaRPr lang="de-DE"/>
          </a:p>
        </p:txBody>
      </p:sp>
    </p:spTree>
    <p:extLst>
      <p:ext uri="{BB962C8B-B14F-4D97-AF65-F5344CB8AC3E}">
        <p14:creationId xmlns:p14="http://schemas.microsoft.com/office/powerpoint/2010/main" val="2048670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16</a:t>
            </a:fld>
            <a:endParaRPr lang="de-DE"/>
          </a:p>
        </p:txBody>
      </p:sp>
    </p:spTree>
    <p:extLst>
      <p:ext uri="{BB962C8B-B14F-4D97-AF65-F5344CB8AC3E}">
        <p14:creationId xmlns:p14="http://schemas.microsoft.com/office/powerpoint/2010/main" val="2048670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1662573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148372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65155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MV-MKT – 11: Selbstwert II</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MV-MKT – 11: Selbstwert II</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MV-MKT – 11: Selbstwert II</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MV-MKT – 11: Selbstwert II</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MV-MKT – 11: Selbstwert II</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MV-MKT – 11: Selbstwert II</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MV-MKT – 11: Selbstwert II</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11: Selbstwert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11: Selbstwert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11: Selbstwert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11: Selbstwert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11: Selbstwert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11: Selbstwert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11: Selbstwert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11: Selbstwert II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11: Selbstwert II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11: Selbstwert II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11: Selbstwert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11: Selbstwert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11: Selbstwert II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11: Selbstwert II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MV-MKT – 11: Selbstwert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11: Selbstwert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11: Selbstwert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11: Selbstwert II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a:extLst>
              <a:ext uri="{FF2B5EF4-FFF2-40B4-BE49-F238E27FC236}">
                <a16:creationId xmlns:a16="http://schemas.microsoft.com/office/drawing/2014/main" id="{24F3427A-A245-5375-CEDF-B060F101CFE5}"/>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dirty="0">
                <a:solidFill>
                  <a:srgbClr val="004992"/>
                </a:solidFill>
                <a:latin typeface="+mj-lt"/>
              </a:rPr>
            </a:br>
            <a:r>
              <a:rPr lang="de-DE" dirty="0">
                <a:solidFill>
                  <a:srgbClr val="004992"/>
                </a:solidFill>
                <a:latin typeface="+mj-lt"/>
              </a:rPr>
              <a:t>MV-MKT: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126524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2DDC45-CCAE-42C5-98BB-47D6F5FBA0CD}"/>
              </a:ext>
            </a:extLst>
          </p:cNvPr>
          <p:cNvSpPr>
            <a:spLocks noGrp="1"/>
          </p:cNvSpPr>
          <p:nvPr>
            <p:ph type="title"/>
          </p:nvPr>
        </p:nvSpPr>
        <p:spPr>
          <a:xfrm>
            <a:off x="409587" y="2769742"/>
            <a:ext cx="11376000" cy="1318516"/>
          </a:xfrm>
        </p:spPr>
        <p:txBody>
          <a:bodyPr/>
          <a:lstStyle/>
          <a:p>
            <a:pPr algn="ctr"/>
            <a:r>
              <a:rPr lang="de-DE" sz="3600" dirty="0">
                <a:solidFill>
                  <a:schemeClr val="tx1"/>
                </a:solidFill>
              </a:rPr>
              <a:t>Was erinnern Sie aus der letzten Sitzung?</a:t>
            </a:r>
            <a:br>
              <a:rPr lang="de-DE" sz="3600" dirty="0">
                <a:solidFill>
                  <a:schemeClr val="tx1"/>
                </a:solidFill>
              </a:rPr>
            </a:br>
            <a:r>
              <a:rPr lang="de-DE" sz="3600" dirty="0">
                <a:solidFill>
                  <a:schemeClr val="tx1"/>
                </a:solidFill>
              </a:rPr>
              <a:t>Was sind innere (nicht sichtbare) oder äußere Merkmale von Selbstwert?</a:t>
            </a:r>
          </a:p>
        </p:txBody>
      </p:sp>
      <p:sp>
        <p:nvSpPr>
          <p:cNvPr id="4" name="Fußzeilenplatzhalter 3">
            <a:extLst>
              <a:ext uri="{FF2B5EF4-FFF2-40B4-BE49-F238E27FC236}">
                <a16:creationId xmlns:a16="http://schemas.microsoft.com/office/drawing/2014/main" id="{EF67D7CF-2DD1-4544-AA6E-2DD601257783}"/>
              </a:ext>
            </a:extLst>
          </p:cNvPr>
          <p:cNvSpPr>
            <a:spLocks noGrp="1"/>
          </p:cNvSpPr>
          <p:nvPr>
            <p:ph type="ftr" sz="quarter" idx="11"/>
          </p:nvPr>
        </p:nvSpPr>
        <p:spPr/>
        <p:txBody>
          <a:bodyPr/>
          <a:lstStyle/>
          <a:p>
            <a:pPr>
              <a:defRPr/>
            </a:pPr>
            <a:r>
              <a:rPr lang="de-DE"/>
              <a:t>MV-MKT – 11: Selbstwert II</a:t>
            </a:r>
            <a:endParaRPr lang="de-DE" dirty="0"/>
          </a:p>
        </p:txBody>
      </p:sp>
      <p:sp>
        <p:nvSpPr>
          <p:cNvPr id="5" name="Foliennummernplatzhalter 4">
            <a:extLst>
              <a:ext uri="{FF2B5EF4-FFF2-40B4-BE49-F238E27FC236}">
                <a16:creationId xmlns:a16="http://schemas.microsoft.com/office/drawing/2014/main" id="{8D1F0CF6-55E8-4958-9061-0854EAC53794}"/>
              </a:ext>
            </a:extLst>
          </p:cNvPr>
          <p:cNvSpPr>
            <a:spLocks noGrp="1"/>
          </p:cNvSpPr>
          <p:nvPr>
            <p:ph type="sldNum" sz="quarter" idx="12"/>
          </p:nvPr>
        </p:nvSpPr>
        <p:spPr/>
        <p:txBody>
          <a:bodyPr/>
          <a:lstStyle/>
          <a:p>
            <a:pPr>
              <a:defRPr/>
            </a:pPr>
            <a:fld id="{31A55163-39B4-40AE-9E58-03E666178A0C}" type="slidenum">
              <a:rPr lang="de-DE" altLang="de-DE" smtClean="0"/>
              <a:pPr>
                <a:defRPr/>
              </a:pPr>
              <a:t>2</a:t>
            </a:fld>
            <a:endParaRPr lang="de-DE" altLang="de-DE"/>
          </a:p>
        </p:txBody>
      </p:sp>
    </p:spTree>
    <p:extLst>
      <p:ext uri="{BB962C8B-B14F-4D97-AF65-F5344CB8AC3E}">
        <p14:creationId xmlns:p14="http://schemas.microsoft.com/office/powerpoint/2010/main" val="264550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zeichnet Menschen mit gesundem Selbstwertgefühl aus?</a:t>
            </a: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Stimme: </a:t>
            </a:r>
            <a:r>
              <a:rPr lang="de-DE" sz="2400" dirty="0">
                <a:solidFill>
                  <a:srgbClr val="004992"/>
                </a:solidFill>
                <a:latin typeface="Calibri Light"/>
              </a:rPr>
              <a:t>klar, deutlich, angemessene Lautstärke</a:t>
            </a:r>
            <a:endParaRPr lang="de-DE" sz="2400" dirty="0">
              <a:solidFill>
                <a:srgbClr val="004992"/>
              </a:solidFill>
              <a:latin typeface="Calibri Light"/>
              <a:cs typeface="Verdana"/>
            </a:endParaRPr>
          </a:p>
          <a:p>
            <a:pPr marL="342900" indent="-342900">
              <a:buClr>
                <a:srgbClr val="333333"/>
              </a:buClr>
              <a:buFont typeface="WingDings"/>
              <a:buChar char=""/>
            </a:pPr>
            <a:r>
              <a:rPr lang="de-DE" sz="2400" dirty="0">
                <a:solidFill>
                  <a:srgbClr val="333333"/>
                </a:solidFill>
                <a:latin typeface="Calibri Light"/>
                <a:cs typeface="Verdana"/>
              </a:rPr>
              <a:t>Mimik/Gestik: </a:t>
            </a:r>
            <a:r>
              <a:rPr lang="de-DE" sz="2400" dirty="0">
                <a:solidFill>
                  <a:srgbClr val="004992"/>
                </a:solidFill>
                <a:latin typeface="Calibri Light"/>
              </a:rPr>
              <a:t>Blickkontakt; festes Auftreten</a:t>
            </a:r>
            <a:endParaRPr lang="de-DE" sz="2400" dirty="0">
              <a:solidFill>
                <a:srgbClr val="004992"/>
              </a:solidFill>
              <a:latin typeface="Calibri Light"/>
              <a:cs typeface="Verdana"/>
            </a:endParaRPr>
          </a:p>
          <a:p>
            <a:pPr marL="342900" indent="-342900">
              <a:buClr>
                <a:srgbClr val="333333"/>
              </a:buClr>
              <a:buFont typeface="WingDings"/>
              <a:buChar char=""/>
            </a:pPr>
            <a:r>
              <a:rPr lang="de-DE" sz="2400" dirty="0">
                <a:solidFill>
                  <a:srgbClr val="333333"/>
                </a:solidFill>
                <a:latin typeface="Calibri Light"/>
                <a:cs typeface="Verdana"/>
              </a:rPr>
              <a:t>Körperhaltung: </a:t>
            </a:r>
            <a:r>
              <a:rPr lang="de-DE" sz="2400" dirty="0">
                <a:solidFill>
                  <a:srgbClr val="004992"/>
                </a:solidFill>
                <a:latin typeface="Calibri Light"/>
              </a:rPr>
              <a:t>aufrecht</a:t>
            </a:r>
            <a:endParaRPr lang="de-DE" sz="2400" dirty="0">
              <a:solidFill>
                <a:srgbClr val="004992"/>
              </a:solidFill>
              <a:latin typeface="Calibri Light"/>
              <a:cs typeface="Verdana"/>
            </a:endParaRPr>
          </a:p>
          <a:p>
            <a:pPr lvl="0" defTabSz="914400">
              <a:buClr>
                <a:srgbClr val="333333"/>
              </a:buClr>
            </a:pPr>
            <a:r>
              <a:rPr lang="de-DE" sz="2400" dirty="0">
                <a:solidFill>
                  <a:srgbClr val="004992"/>
                </a:solidFill>
                <a:latin typeface="Calibri Light"/>
                <a:ea typeface="ＭＳ Ｐゴシック" charset="0"/>
              </a:rPr>
              <a:t>… wie bei allem: nicht übertreiben (Leute anstarren, andere ständig unterbrechen, ständig „Leitwolf“ spielen) </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pic>
        <p:nvPicPr>
          <p:cNvPr id="7" name="Grafik 6" descr="Ein Bild, das Person, Mann enthält.&#10;&#10;Automatisch generierte Beschreibung">
            <a:extLst>
              <a:ext uri="{FF2B5EF4-FFF2-40B4-BE49-F238E27FC236}">
                <a16:creationId xmlns:a16="http://schemas.microsoft.com/office/drawing/2014/main" id="{0A7F1AEB-1E82-4788-B3E8-7A4EEF48A5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401"/>
          <a:stretch/>
        </p:blipFill>
        <p:spPr>
          <a:xfrm>
            <a:off x="6902190" y="2203704"/>
            <a:ext cx="3711581" cy="4654296"/>
          </a:xfrm>
          <a:prstGeom prst="rect">
            <a:avLst/>
          </a:prstGeom>
        </p:spPr>
      </p:pic>
      <p:sp>
        <p:nvSpPr>
          <p:cNvPr id="8" name="Footer Placeholder 1">
            <a:extLst>
              <a:ext uri="{FF2B5EF4-FFF2-40B4-BE49-F238E27FC236}">
                <a16:creationId xmlns:a16="http://schemas.microsoft.com/office/drawing/2014/main" id="{34574610-E068-68A8-DB00-EFA2B149D01E}"/>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solidFill>
                <a:srgbClr val="000000"/>
              </a:solidFill>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Vertrauen in eigene Fähigkeiten, auch wenn es mal nicht so gut läuft</a:t>
            </a:r>
          </a:p>
          <a:p>
            <a:pPr marL="342900" indent="-342900">
              <a:buClr>
                <a:srgbClr val="333333"/>
              </a:buClr>
              <a:buFont typeface="WingDings"/>
              <a:buChar char=""/>
            </a:pPr>
            <a:r>
              <a:rPr lang="de-DE" sz="2400" dirty="0">
                <a:solidFill>
                  <a:srgbClr val="333333"/>
                </a:solidFill>
                <a:latin typeface="Calibri Light"/>
                <a:cs typeface="Verdana"/>
              </a:rPr>
              <a:t>Akzeptieren von Fehlern oder Misserfolg (ohne sich selbst abzuwerten)</a:t>
            </a:r>
          </a:p>
          <a:p>
            <a:pPr marL="342900" indent="-342900">
              <a:buClr>
                <a:srgbClr val="333333"/>
              </a:buClr>
              <a:buFont typeface="WingDings"/>
              <a:buChar char=""/>
            </a:pPr>
            <a:r>
              <a:rPr lang="de-DE" sz="2400" dirty="0">
                <a:solidFill>
                  <a:srgbClr val="333333"/>
                </a:solidFill>
                <a:latin typeface="Calibri Light"/>
                <a:cs typeface="Verdana"/>
              </a:rPr>
              <a:t>Reflexion der eigenen Person; Bereitschaft aus Fehlern zu lernen</a:t>
            </a:r>
          </a:p>
          <a:p>
            <a:pPr marL="342900" indent="-342900">
              <a:buClr>
                <a:srgbClr val="333333"/>
              </a:buClr>
              <a:buFont typeface="WingDings"/>
              <a:buChar char=""/>
            </a:pPr>
            <a:r>
              <a:rPr lang="de-DE" sz="2400" dirty="0">
                <a:solidFill>
                  <a:srgbClr val="333333"/>
                </a:solidFill>
                <a:latin typeface="Calibri Light"/>
                <a:cs typeface="Verdana"/>
              </a:rPr>
              <a:t>Positive Einstellung gegenüber sich selbst, z.B. sich selbst für etwas Gelungenes loben </a:t>
            </a:r>
          </a:p>
          <a:p>
            <a:pPr eaLnBrk="1" hangingPunct="1"/>
            <a:endParaRPr lang="de-DE" sz="2400" dirty="0">
              <a:solidFill>
                <a:srgbClr val="333333"/>
              </a:solidFill>
              <a:latin typeface="Calibri Light"/>
              <a:ea typeface="ＭＳ Ｐゴシック"/>
              <a:cs typeface="Verdan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7" name="Footer Placeholder 1">
            <a:extLst>
              <a:ext uri="{FF2B5EF4-FFF2-40B4-BE49-F238E27FC236}">
                <a16:creationId xmlns:a16="http://schemas.microsoft.com/office/drawing/2014/main" id="{28D47053-C157-8E42-A638-EE2F7AE6CE1A}"/>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solidFill>
                <a:srgbClr val="000000"/>
              </a:solidFill>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Brainstorming</a:t>
            </a:r>
          </a:p>
        </p:txBody>
      </p:sp>
      <p:sp>
        <p:nvSpPr>
          <p:cNvPr id="3" name="Inhaltsplatzhalter 2"/>
          <p:cNvSpPr>
            <a:spLocks noGrp="1"/>
          </p:cNvSpPr>
          <p:nvPr>
            <p:ph idx="1"/>
          </p:nvPr>
        </p:nvSpPr>
        <p:spPr>
          <a:xfrm>
            <a:off x="411479" y="2203704"/>
            <a:ext cx="11373475" cy="4248000"/>
          </a:xfrm>
        </p:spPr>
        <p:txBody>
          <a:bodyPr/>
          <a:lstStyle/>
          <a:p>
            <a:pPr marL="457200" indent="-457200">
              <a:buClr>
                <a:srgbClr val="333333"/>
              </a:buClr>
              <a:buFont typeface="Arial" panose="020B0604020202020204" pitchFamily="34" charset="0"/>
              <a:buChar char="•"/>
            </a:pPr>
            <a:r>
              <a:rPr lang="de-DE" sz="2400" dirty="0">
                <a:solidFill>
                  <a:schemeClr val="tx1"/>
                </a:solidFill>
                <a:latin typeface="Calibri Light"/>
                <a:ea typeface="Verdana" pitchFamily="34" charset="0"/>
                <a:cs typeface="Verdana" pitchFamily="34" charset="0"/>
              </a:rPr>
              <a:t>Jeder von Ihnen erhält 3 leere Zettel mit den Zahlen 1, 2 oder 3 und einen Stift.</a:t>
            </a:r>
          </a:p>
          <a:p>
            <a:pPr marL="457200" indent="-457200">
              <a:buClr>
                <a:srgbClr val="333333"/>
              </a:buClr>
              <a:buFont typeface="Arial" panose="020B0604020202020204" pitchFamily="34" charset="0"/>
              <a:buChar char="•"/>
            </a:pPr>
            <a:r>
              <a:rPr lang="de-DE" sz="2400" dirty="0">
                <a:solidFill>
                  <a:schemeClr val="tx1"/>
                </a:solidFill>
                <a:latin typeface="Calibri Light"/>
                <a:ea typeface="Verdana" pitchFamily="34" charset="0"/>
                <a:cs typeface="Verdana" pitchFamily="34" charset="0"/>
              </a:rPr>
              <a:t>Schreiben Sie anonym und in Stichworten Ihre Antworten auf die Fragen auf den jeweiligen Zettel.</a:t>
            </a:r>
          </a:p>
          <a:p>
            <a:pPr marL="457200" indent="-457200">
              <a:buClr>
                <a:srgbClr val="333333"/>
              </a:buClr>
              <a:buFont typeface="Arial" panose="020B0604020202020204" pitchFamily="34" charset="0"/>
              <a:buChar char="•"/>
            </a:pPr>
            <a:r>
              <a:rPr lang="de-DE" sz="2400" dirty="0">
                <a:solidFill>
                  <a:schemeClr val="tx1"/>
                </a:solidFill>
                <a:latin typeface="Calibri Light"/>
                <a:ea typeface="Verdana" pitchFamily="34" charset="0"/>
                <a:cs typeface="Verdana" pitchFamily="34" charset="0"/>
              </a:rPr>
              <a:t>Geben Sie die Zettel den Gruppenleitenden, diese werden sie in der Mitte sortieren.</a:t>
            </a:r>
          </a:p>
          <a:p>
            <a:pPr>
              <a:buClr>
                <a:srgbClr val="333333"/>
              </a:buClr>
            </a:pPr>
            <a:r>
              <a:rPr lang="de-DE" sz="2400" dirty="0">
                <a:solidFill>
                  <a:schemeClr val="tx1"/>
                </a:solidFill>
                <a:latin typeface="Calibri Light"/>
                <a:ea typeface="Verdana" pitchFamily="34" charset="0"/>
                <a:cs typeface="Verdana" pitchFamily="34" charset="0"/>
              </a:rPr>
              <a:t>Zettel mit der Nummer </a:t>
            </a:r>
            <a:r>
              <a:rPr lang="de-DE" sz="2400" dirty="0">
                <a:solidFill>
                  <a:srgbClr val="004992"/>
                </a:solidFill>
                <a:latin typeface="Calibri Light"/>
                <a:ea typeface="Verdana" pitchFamily="34" charset="0"/>
                <a:cs typeface="Verdana" pitchFamily="34" charset="0"/>
              </a:rPr>
              <a:t>1: Wie war Ihr Selbstwertgefühl vor dem Aufenthalt im Maßregelvollzug?</a:t>
            </a:r>
          </a:p>
          <a:p>
            <a:pPr>
              <a:buClr>
                <a:srgbClr val="333333"/>
              </a:buClr>
            </a:pPr>
            <a:r>
              <a:rPr lang="de-DE" sz="2400" dirty="0">
                <a:solidFill>
                  <a:schemeClr val="tx1"/>
                </a:solidFill>
                <a:latin typeface="Calibri Light"/>
                <a:ea typeface="Verdana" pitchFamily="34" charset="0"/>
                <a:cs typeface="Verdana" pitchFamily="34" charset="0"/>
              </a:rPr>
              <a:t>Zettel mit der Nummer </a:t>
            </a:r>
            <a:r>
              <a:rPr lang="de-DE" sz="2400" dirty="0">
                <a:solidFill>
                  <a:srgbClr val="004992"/>
                </a:solidFill>
                <a:latin typeface="Calibri Light"/>
                <a:ea typeface="Verdana" pitchFamily="34" charset="0"/>
                <a:cs typeface="Verdana" pitchFamily="34" charset="0"/>
              </a:rPr>
              <a:t>2: Wie hat es sich verändert seitdem Sie hier sind?</a:t>
            </a:r>
          </a:p>
          <a:p>
            <a:pPr>
              <a:buClr>
                <a:srgbClr val="333333"/>
              </a:buClr>
            </a:pPr>
            <a:r>
              <a:rPr lang="de-DE" sz="2400" dirty="0">
                <a:solidFill>
                  <a:schemeClr val="tx1"/>
                </a:solidFill>
                <a:latin typeface="Calibri Light"/>
                <a:ea typeface="Verdana" pitchFamily="34" charset="0"/>
                <a:cs typeface="Verdana" pitchFamily="34" charset="0"/>
              </a:rPr>
              <a:t>Zettel mit der Nummer </a:t>
            </a:r>
            <a:r>
              <a:rPr lang="de-DE" sz="2400" dirty="0">
                <a:solidFill>
                  <a:srgbClr val="004992"/>
                </a:solidFill>
                <a:latin typeface="Calibri Light"/>
                <a:ea typeface="Verdana" pitchFamily="34" charset="0"/>
                <a:cs typeface="Verdana" pitchFamily="34" charset="0"/>
              </a:rPr>
              <a:t>3: Was möchten Sie in Zukunft an Ihrem Selbstwertgefühl verändern?</a:t>
            </a:r>
          </a:p>
          <a:p>
            <a:pPr marL="342900" indent="-342900">
              <a:buClr>
                <a:srgbClr val="333333"/>
              </a:buClr>
              <a:buFont typeface="WingDings"/>
              <a:buChar char=""/>
            </a:pPr>
            <a:endParaRPr lang="de-DE" sz="2400" dirty="0">
              <a:solidFill>
                <a:srgbClr val="004992"/>
              </a:solidFill>
              <a:latin typeface="Calibri Light"/>
              <a:ea typeface="Verdana" pitchFamily="34" charset="0"/>
              <a:cs typeface="Verdana" pitchFamily="34" charset="0"/>
            </a:endParaRPr>
          </a:p>
          <a:p>
            <a:endParaRPr lang="de-DE" sz="2400" dirty="0">
              <a:solidFill>
                <a:srgbClr val="FF0000"/>
              </a:solidFill>
              <a:latin typeface="Calibri Light"/>
            </a:endParaRPr>
          </a:p>
          <a:p>
            <a:pPr>
              <a:buClr>
                <a:srgbClr val="333333"/>
              </a:buClr>
            </a:pPr>
            <a:endParaRPr lang="de-DE" sz="2400" dirty="0">
              <a:solidFill>
                <a:srgbClr val="FF0000"/>
              </a:solidFill>
              <a:latin typeface="Calibri Light"/>
              <a:ea typeface="Verdana" pitchFamily="34" charset="0"/>
              <a:cs typeface="Verdana" pitchFamily="34" charset="0"/>
            </a:endParaRPr>
          </a:p>
          <a:p>
            <a:endParaRPr lang="de-DE" sz="2400" dirty="0">
              <a:solidFill>
                <a:srgbClr val="FF0000"/>
              </a:solidFill>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7" name="Fußzeilenplatzhalter 3">
            <a:extLst>
              <a:ext uri="{FF2B5EF4-FFF2-40B4-BE49-F238E27FC236}">
                <a16:creationId xmlns:a16="http://schemas.microsoft.com/office/drawing/2014/main" id="{2F26DDE9-9446-CAE1-29CA-7642C277AB3F}"/>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3280202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2DDC45-CCAE-42C5-98BB-47D6F5FBA0CD}"/>
              </a:ext>
            </a:extLst>
          </p:cNvPr>
          <p:cNvSpPr>
            <a:spLocks noGrp="1"/>
          </p:cNvSpPr>
          <p:nvPr>
            <p:ph type="title"/>
          </p:nvPr>
        </p:nvSpPr>
        <p:spPr>
          <a:xfrm>
            <a:off x="409587" y="2769742"/>
            <a:ext cx="11376000" cy="1318516"/>
          </a:xfrm>
        </p:spPr>
        <p:txBody>
          <a:bodyPr/>
          <a:lstStyle/>
          <a:p>
            <a:pPr algn="ctr"/>
            <a:r>
              <a:rPr lang="de-DE" sz="3600" dirty="0">
                <a:solidFill>
                  <a:schemeClr val="tx1"/>
                </a:solidFill>
              </a:rPr>
              <a:t>Ideensammlung:</a:t>
            </a:r>
            <a:br>
              <a:rPr lang="de-DE" sz="3600" dirty="0">
                <a:solidFill>
                  <a:schemeClr val="tx1"/>
                </a:solidFill>
              </a:rPr>
            </a:br>
            <a:r>
              <a:rPr lang="de-DE" sz="3600" dirty="0">
                <a:solidFill>
                  <a:schemeClr val="tx1"/>
                </a:solidFill>
              </a:rPr>
              <a:t>Wie können Sie Ihr Selbstwertgefühl verbessern?</a:t>
            </a:r>
          </a:p>
        </p:txBody>
      </p:sp>
      <p:sp>
        <p:nvSpPr>
          <p:cNvPr id="5" name="Foliennummernplatzhalter 4">
            <a:extLst>
              <a:ext uri="{FF2B5EF4-FFF2-40B4-BE49-F238E27FC236}">
                <a16:creationId xmlns:a16="http://schemas.microsoft.com/office/drawing/2014/main" id="{8D1F0CF6-55E8-4958-9061-0854EAC53794}"/>
              </a:ext>
            </a:extLst>
          </p:cNvPr>
          <p:cNvSpPr>
            <a:spLocks noGrp="1"/>
          </p:cNvSpPr>
          <p:nvPr>
            <p:ph type="sldNum" sz="quarter" idx="12"/>
          </p:nvPr>
        </p:nvSpPr>
        <p:spPr/>
        <p:txBody>
          <a:bodyPr/>
          <a:lstStyle/>
          <a:p>
            <a:pPr>
              <a:defRPr/>
            </a:pPr>
            <a:fld id="{31A55163-39B4-40AE-9E58-03E666178A0C}" type="slidenum">
              <a:rPr lang="de-DE" altLang="de-DE" smtClean="0"/>
              <a:pPr>
                <a:defRPr/>
              </a:pPr>
              <a:t>6</a:t>
            </a:fld>
            <a:endParaRPr lang="de-DE" altLang="de-DE"/>
          </a:p>
        </p:txBody>
      </p:sp>
      <p:sp>
        <p:nvSpPr>
          <p:cNvPr id="6" name="Fußzeilenplatzhalter 3">
            <a:extLst>
              <a:ext uri="{FF2B5EF4-FFF2-40B4-BE49-F238E27FC236}">
                <a16:creationId xmlns:a16="http://schemas.microsoft.com/office/drawing/2014/main" id="{0A3F7784-D6A2-AA4C-A7BF-07756FD7951C}"/>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622266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Übung zur Steigerung des Selbstwertes</a:t>
            </a:r>
          </a:p>
        </p:txBody>
      </p:sp>
      <p:sp>
        <p:nvSpPr>
          <p:cNvPr id="3" name="Inhaltsplatzhalter 2"/>
          <p:cNvSpPr>
            <a:spLocks noGrp="1"/>
          </p:cNvSpPr>
          <p:nvPr>
            <p:ph idx="1"/>
          </p:nvPr>
        </p:nvSpPr>
        <p:spPr>
          <a:xfrm>
            <a:off x="411479" y="2203704"/>
            <a:ext cx="11373475" cy="4248000"/>
          </a:xfrm>
        </p:spPr>
        <p:txBody>
          <a:bodyPr/>
          <a:lstStyle/>
          <a:p>
            <a:pPr marL="457200" indent="-457200">
              <a:buClr>
                <a:srgbClr val="333333"/>
              </a:buClr>
              <a:buFont typeface="+mj-lt"/>
              <a:buAutoNum type="arabicPeriod"/>
            </a:pPr>
            <a:r>
              <a:rPr lang="de-DE" sz="2400" dirty="0">
                <a:solidFill>
                  <a:srgbClr val="333333"/>
                </a:solidFill>
                <a:latin typeface="Calibri Light"/>
                <a:ea typeface="Verdana" pitchFamily="34" charset="0"/>
                <a:cs typeface="Verdana" pitchFamily="34" charset="0"/>
              </a:rPr>
              <a:t>Suchen Sie sich </a:t>
            </a:r>
            <a:r>
              <a:rPr lang="de-DE" sz="2400" dirty="0" err="1">
                <a:solidFill>
                  <a:srgbClr val="333333"/>
                </a:solidFill>
                <a:latin typeface="Calibri Light"/>
                <a:ea typeface="Verdana" pitchFamily="34" charset="0"/>
                <a:cs typeface="Verdana" pitchFamily="34" charset="0"/>
              </a:rPr>
              <a:t>eine:n</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Partner:in</a:t>
            </a:r>
            <a:r>
              <a:rPr lang="de-DE" sz="2400" dirty="0">
                <a:solidFill>
                  <a:srgbClr val="333333"/>
                </a:solidFill>
                <a:latin typeface="Calibri Light"/>
                <a:ea typeface="Verdana" pitchFamily="34" charset="0"/>
                <a:cs typeface="Verdana" pitchFamily="34" charset="0"/>
              </a:rPr>
              <a:t> für diese Übung.</a:t>
            </a:r>
          </a:p>
          <a:p>
            <a:pPr marL="457200" indent="-457200">
              <a:buClr>
                <a:srgbClr val="333333"/>
              </a:buClr>
              <a:buFont typeface="+mj-lt"/>
              <a:buAutoNum type="arabicPeriod"/>
            </a:pPr>
            <a:r>
              <a:rPr lang="de-DE" sz="2400" dirty="0">
                <a:solidFill>
                  <a:srgbClr val="333333"/>
                </a:solidFill>
                <a:latin typeface="Calibri Light"/>
                <a:ea typeface="Verdana" pitchFamily="34" charset="0"/>
                <a:cs typeface="Verdana" pitchFamily="34" charset="0"/>
              </a:rPr>
              <a:t>Überlegen Sie sich eine Situation, in der Sie nicht selbstbewusst reagiert haben und erzählen Sie davon.</a:t>
            </a:r>
          </a:p>
          <a:p>
            <a:pPr marL="457200" indent="-457200">
              <a:buClr>
                <a:srgbClr val="333333"/>
              </a:buClr>
              <a:buFont typeface="+mj-lt"/>
              <a:buAutoNum type="arabicPeriod"/>
            </a:pPr>
            <a:r>
              <a:rPr lang="de-DE" sz="2400" dirty="0">
                <a:solidFill>
                  <a:srgbClr val="333333"/>
                </a:solidFill>
                <a:latin typeface="Calibri Light"/>
                <a:ea typeface="Verdana" pitchFamily="34" charset="0"/>
                <a:cs typeface="Verdana" pitchFamily="34" charset="0"/>
              </a:rPr>
              <a:t>Überlegen Sie mit Ihrem Gegenüber, wie Sie selbstbewusster hätten reagieren können.</a:t>
            </a:r>
          </a:p>
          <a:p>
            <a:pPr marL="457200" indent="-457200">
              <a:buClr>
                <a:srgbClr val="333333"/>
              </a:buClr>
              <a:buFont typeface="+mj-lt"/>
              <a:buAutoNum type="arabicPeriod"/>
            </a:pPr>
            <a:r>
              <a:rPr lang="de-DE" sz="2400" dirty="0">
                <a:solidFill>
                  <a:srgbClr val="333333"/>
                </a:solidFill>
                <a:latin typeface="Calibri Light"/>
                <a:ea typeface="Verdana" pitchFamily="34" charset="0"/>
                <a:cs typeface="Verdana" pitchFamily="34" charset="0"/>
              </a:rPr>
              <a:t>Stellen Sie sich vor, Sie sind wieder in dieser Situation. Reagieren Sie nun so wie Sie es in 3. besprochen haben (aufrecht hinstellen, lauter sprechen etc.).</a:t>
            </a:r>
          </a:p>
          <a:p>
            <a:pPr marL="457200" indent="-457200">
              <a:buClr>
                <a:srgbClr val="333333"/>
              </a:buClr>
              <a:buFont typeface="+mj-lt"/>
              <a:buAutoNum type="arabicPeriod"/>
            </a:pPr>
            <a:r>
              <a:rPr lang="de-DE" sz="2400" dirty="0">
                <a:solidFill>
                  <a:srgbClr val="333333"/>
                </a:solidFill>
                <a:latin typeface="Calibri Light"/>
                <a:ea typeface="Verdana" pitchFamily="34" charset="0"/>
                <a:cs typeface="Verdana" pitchFamily="34" charset="0"/>
              </a:rPr>
              <a:t>Nun ist die andere Person dran. </a:t>
            </a:r>
          </a:p>
          <a:p>
            <a:pPr marL="342900" indent="-342900">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endParaRPr lang="de-DE" sz="2400" dirty="0">
              <a:solidFill>
                <a:srgbClr val="333333"/>
              </a:solidFill>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sp>
        <p:nvSpPr>
          <p:cNvPr id="7" name="Fußzeilenplatzhalter 3">
            <a:extLst>
              <a:ext uri="{FF2B5EF4-FFF2-40B4-BE49-F238E27FC236}">
                <a16:creationId xmlns:a16="http://schemas.microsoft.com/office/drawing/2014/main" id="{E0A8E83B-B2B4-09B2-18D5-DEDF0ABAFD1E}"/>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2114883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Übung</a:t>
            </a:r>
          </a:p>
        </p:txBody>
      </p:sp>
      <p:sp>
        <p:nvSpPr>
          <p:cNvPr id="3" name="Inhaltsplatzhalter 2"/>
          <p:cNvSpPr>
            <a:spLocks noGrp="1"/>
          </p:cNvSpPr>
          <p:nvPr>
            <p:ph idx="1"/>
          </p:nvPr>
        </p:nvSpPr>
        <p:spPr>
          <a:xfrm>
            <a:off x="411479" y="2203704"/>
            <a:ext cx="11373475" cy="4248000"/>
          </a:xfrm>
        </p:spPr>
        <p:txBody>
          <a:bodyPr/>
          <a:lstStyle/>
          <a:p>
            <a:pPr rtl="1">
              <a:buClr>
                <a:srgbClr val="333333"/>
              </a:buClr>
            </a:pPr>
            <a:r>
              <a:rPr lang="de-DE" sz="2400" dirty="0">
                <a:solidFill>
                  <a:srgbClr val="004992"/>
                </a:solidFill>
                <a:latin typeface="Calibri Light"/>
                <a:ea typeface="Verdana" pitchFamily="34" charset="0"/>
                <a:cs typeface="Verdana" pitchFamily="34" charset="0"/>
              </a:rPr>
              <a:t>Möchte jemand von seiner ausgesuchten Situation</a:t>
            </a:r>
            <a:br>
              <a:rPr lang="de-DE" sz="2400" dirty="0">
                <a:solidFill>
                  <a:srgbClr val="004992"/>
                </a:solidFill>
                <a:latin typeface="Calibri Light"/>
                <a:ea typeface="Verdana" pitchFamily="34" charset="0"/>
                <a:cs typeface="Verdana" pitchFamily="34" charset="0"/>
              </a:rPr>
            </a:br>
            <a:r>
              <a:rPr lang="de-DE" sz="2400" dirty="0">
                <a:solidFill>
                  <a:srgbClr val="004992"/>
                </a:solidFill>
                <a:latin typeface="Calibri Light"/>
                <a:ea typeface="Verdana" pitchFamily="34" charset="0"/>
                <a:cs typeface="Verdana" pitchFamily="34" charset="0"/>
              </a:rPr>
              <a:t>und der alternativen Lösung erzählen?      </a:t>
            </a:r>
          </a:p>
          <a:p>
            <a:pPr>
              <a:buClr>
                <a:srgbClr val="333333"/>
              </a:buClr>
            </a:pPr>
            <a:r>
              <a:rPr lang="de-DE" sz="2400" dirty="0">
                <a:solidFill>
                  <a:srgbClr val="333333"/>
                </a:solidFill>
                <a:latin typeface="Calibri Light"/>
                <a:ea typeface="Verdana" pitchFamily="34" charset="0"/>
                <a:cs typeface="Verdana" pitchFamily="34" charset="0"/>
              </a:rPr>
              <a:t>Merken Sie sich, wie es sich angefühlt hat, </a:t>
            </a:r>
            <a:br>
              <a:rPr lang="de-DE" sz="2400" dirty="0">
                <a:solidFill>
                  <a:srgbClr val="333333"/>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selbstbewusster zu reagieren und wenden Sie diese </a:t>
            </a:r>
            <a:br>
              <a:rPr lang="de-DE" sz="2400" dirty="0">
                <a:solidFill>
                  <a:srgbClr val="333333"/>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Reaktion das nächste Mal an, </a:t>
            </a:r>
            <a:br>
              <a:rPr lang="de-DE" sz="2400" dirty="0">
                <a:solidFill>
                  <a:srgbClr val="333333"/>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wenn Sie wieder in einer ähnlichen Situation sind.</a:t>
            </a:r>
          </a:p>
          <a:p>
            <a:pPr marL="342900" indent="-342900" algn="ctr">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pPr algn="ctr"/>
            <a:endParaRPr lang="de-DE" sz="2400" dirty="0">
              <a:solidFill>
                <a:srgbClr val="333333"/>
              </a:solidFill>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8</a:t>
            </a:fld>
            <a:endParaRPr lang="de-DE">
              <a:solidFill>
                <a:srgbClr val="000000"/>
              </a:solidFill>
              <a:latin typeface="Calibri Light"/>
            </a:endParaRPr>
          </a:p>
        </p:txBody>
      </p:sp>
      <p:sp>
        <p:nvSpPr>
          <p:cNvPr id="7" name="Fußzeilenplatzhalter 3">
            <a:extLst>
              <a:ext uri="{FF2B5EF4-FFF2-40B4-BE49-F238E27FC236}">
                <a16:creationId xmlns:a16="http://schemas.microsoft.com/office/drawing/2014/main" id="{86763CC0-66D2-82F7-BCC9-0F3D289287B9}"/>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pic>
        <p:nvPicPr>
          <p:cNvPr id="8" name="Grafik 7" descr="Ein Bild, das draußen, Himmel, Wolke, Wasser enthält.&#10;&#10;Automatisch generierte Beschreibung">
            <a:extLst>
              <a:ext uri="{FF2B5EF4-FFF2-40B4-BE49-F238E27FC236}">
                <a16:creationId xmlns:a16="http://schemas.microsoft.com/office/drawing/2014/main" id="{7667A3F1-4789-8643-7D92-7675E1B2C1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3810" y="1232154"/>
            <a:ext cx="3252075" cy="4876920"/>
          </a:xfrm>
          <a:prstGeom prst="rect">
            <a:avLst/>
          </a:prstGeom>
        </p:spPr>
      </p:pic>
    </p:spTree>
    <p:extLst>
      <p:ext uri="{BB962C8B-B14F-4D97-AF65-F5344CB8AC3E}">
        <p14:creationId xmlns:p14="http://schemas.microsoft.com/office/powerpoint/2010/main" val="1853215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6699"/>
                </a:solidFill>
                <a:latin typeface="Calibri Light"/>
                <a:ea typeface="Verdana" panose="020B0604030504040204" pitchFamily="34" charset="0"/>
                <a:cs typeface="Verdana" panose="020B0604030504040204" pitchFamily="34" charset="0"/>
              </a:rPr>
              <a:t>Lachen schenken macht glücklich!</a:t>
            </a:r>
            <a:endParaRPr lang="de-DE" sz="3600" dirty="0">
              <a:solidFill>
                <a:srgbClr val="006699"/>
              </a:solidFill>
              <a:latin typeface="Calibri Light"/>
            </a:endParaRPr>
          </a:p>
        </p:txBody>
      </p:sp>
      <p:sp>
        <p:nvSpPr>
          <p:cNvPr id="8" name="Inhaltsplatzhalter 2">
            <a:extLst>
              <a:ext uri="{FF2B5EF4-FFF2-40B4-BE49-F238E27FC236}">
                <a16:creationId xmlns:a16="http://schemas.microsoft.com/office/drawing/2014/main" id="{B0A75AD3-E7E0-4400-97B4-449759379EF9}"/>
              </a:ext>
            </a:extLst>
          </p:cNvPr>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Versuchen Sie doch einmal, anderen Menschen (auf der Straße, bei der Arbeit, …) ein Lächeln zu schenken – auch, wenn Ihnen eigentlich gar nicht danach ist. </a:t>
            </a:r>
            <a:br>
              <a:rPr lang="de-DE" sz="2400" dirty="0">
                <a:solidFill>
                  <a:srgbClr val="333333"/>
                </a:solidFill>
                <a:latin typeface="Calibri Light"/>
                <a:ea typeface="Verdana" panose="020B0604030504040204" pitchFamily="34" charset="0"/>
                <a:cs typeface="Verdana" panose="020B0604030504040204" pitchFamily="34" charset="0"/>
              </a:rPr>
            </a:br>
            <a:br>
              <a:rPr lang="de-DE" sz="2400" dirty="0">
                <a:solidFill>
                  <a:srgbClr val="333333"/>
                </a:solidFill>
                <a:latin typeface="Calibri Light"/>
                <a:ea typeface="Verdana" panose="020B0604030504040204" pitchFamily="34" charset="0"/>
                <a:cs typeface="Verdana" panose="020B0604030504040204" pitchFamily="34" charset="0"/>
              </a:rPr>
            </a:br>
            <a:r>
              <a:rPr lang="de-DE" sz="2400" dirty="0">
                <a:solidFill>
                  <a:srgbClr val="333333"/>
                </a:solidFill>
                <a:latin typeface="Calibri Light"/>
                <a:ea typeface="Verdana" panose="020B0604030504040204" pitchFamily="34" charset="0"/>
                <a:cs typeface="Verdana" panose="020B0604030504040204" pitchFamily="34" charset="0"/>
              </a:rPr>
              <a:t>Sie werden feststellen, dass einige Menschen ebenfalls lächeln. Grund dafür, weshalb Lachen ansteckend sein kann, sind sogenannte </a:t>
            </a:r>
            <a:r>
              <a:rPr lang="de-DE" sz="2400" i="1" dirty="0">
                <a:solidFill>
                  <a:srgbClr val="333333"/>
                </a:solidFill>
                <a:latin typeface="Calibri Light"/>
                <a:ea typeface="Verdana" panose="020B0604030504040204" pitchFamily="34" charset="0"/>
                <a:cs typeface="Verdana" panose="020B0604030504040204" pitchFamily="34" charset="0"/>
              </a:rPr>
              <a:t>Spiegelneurone</a:t>
            </a:r>
            <a:r>
              <a:rPr lang="de-DE" sz="2400" dirty="0">
                <a:solidFill>
                  <a:srgbClr val="333333"/>
                </a:solidFill>
                <a:latin typeface="Calibri Light"/>
                <a:ea typeface="Verdana" panose="020B0604030504040204" pitchFamily="34" charset="0"/>
                <a:cs typeface="Verdana" panose="020B0604030504040204" pitchFamily="34" charset="0"/>
              </a:rPr>
              <a: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9</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
        <p:nvSpPr>
          <p:cNvPr id="9" name="Fußzeilenplatzhalter 3">
            <a:extLst>
              <a:ext uri="{FF2B5EF4-FFF2-40B4-BE49-F238E27FC236}">
                <a16:creationId xmlns:a16="http://schemas.microsoft.com/office/drawing/2014/main" id="{7C9B848D-1560-9B12-E746-195A90C01F9D}"/>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1230710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Lachen ist ansteckend – die Rolle der Spiegelneurone</a:t>
            </a:r>
            <a:endParaRPr lang="de-DE" sz="3600" dirty="0">
              <a:latin typeface="Calibri Light"/>
            </a:endParaRPr>
          </a:p>
        </p:txBody>
      </p:sp>
      <p:sp>
        <p:nvSpPr>
          <p:cNvPr id="9" name="Content Placeholder 8"/>
          <p:cNvSpPr>
            <a:spLocks noGrp="1"/>
          </p:cNvSpPr>
          <p:nvPr>
            <p:ph idx="1"/>
          </p:nvPr>
        </p:nvSpPr>
        <p:spPr/>
        <p:txBody>
          <a:bodyPr/>
          <a:lstStyle/>
          <a:p>
            <a:pPr lvl="0" defTabSz="914400"/>
            <a:r>
              <a:rPr lang="de-DE" sz="2400" dirty="0">
                <a:solidFill>
                  <a:srgbClr val="004992"/>
                </a:solidFill>
                <a:latin typeface="Calibri Light"/>
                <a:ea typeface="Verdana" panose="020B0604030504040204" pitchFamily="34" charset="0"/>
                <a:cs typeface="Verdana" panose="020B0604030504040204" pitchFamily="34" charset="0"/>
              </a:rPr>
              <a:t>Wie funktionieren Spiegelneurone? (Rizzolatti &amp; Sinigaglia, 2007)</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Spiegelneurone sind bestimmte Nervenzellen im Gehirn, die schon bei bloßer Beobachtung von Gefühlen bzw. Handlungen anderer Menschen (z.B. Müdigkeit, Fröhlichkeit, Gähnen, Lachen …) Signale aussenden und einen selbst das Gleiche empfinden oder sogar ausführen lassen!</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Wenn Sie also eine lachende, fröhliche Person beobachten, ist es sehr wahrscheinlich, dass auch Sie lachen und fröhlich sind – und umgekehrt!</a:t>
            </a:r>
          </a:p>
          <a:p>
            <a:pPr lvl="0" defTabSz="914400"/>
            <a:endParaRPr lang="de-DE" sz="2400" dirty="0">
              <a:solidFill>
                <a:srgbClr val="333333"/>
              </a:solidFill>
              <a:latin typeface="Calibri Light"/>
            </a:endParaRPr>
          </a:p>
          <a:p>
            <a:endParaRPr lang="en-US" sz="2400" dirty="0">
              <a:solidFill>
                <a:srgbClr val="333333"/>
              </a:solidFill>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sp>
        <p:nvSpPr>
          <p:cNvPr id="4" name="Textfeld 3"/>
          <p:cNvSpPr txBox="1"/>
          <p:nvPr/>
        </p:nvSpPr>
        <p:spPr>
          <a:xfrm>
            <a:off x="408955" y="6543675"/>
            <a:ext cx="11376000" cy="246221"/>
          </a:xfrm>
          <a:prstGeom prst="rect">
            <a:avLst/>
          </a:prstGeom>
          <a:noFill/>
        </p:spPr>
        <p:txBody>
          <a:bodyPr wrap="square" rtlCol="0">
            <a:spAutoFit/>
          </a:bodyPr>
          <a:lstStyle/>
          <a:p>
            <a:r>
              <a:rPr lang="de-DE" sz="1000" dirty="0" err="1">
                <a:latin typeface="Calibri Light"/>
                <a:ea typeface="Verdana" panose="020B0604030504040204" pitchFamily="34" charset="0"/>
                <a:cs typeface="Verdana" panose="020B0604030504040204" pitchFamily="34" charset="0"/>
              </a:rPr>
              <a:t>Rizzolatti</a:t>
            </a:r>
            <a:r>
              <a:rPr lang="de-DE" sz="1000" dirty="0">
                <a:latin typeface="Calibri Light"/>
                <a:ea typeface="Verdana" panose="020B0604030504040204" pitchFamily="34" charset="0"/>
                <a:cs typeface="Verdana" panose="020B0604030504040204" pitchFamily="34" charset="0"/>
              </a:rPr>
              <a:t>, G. &amp; </a:t>
            </a:r>
            <a:r>
              <a:rPr lang="de-DE" sz="1000" dirty="0" err="1">
                <a:latin typeface="Calibri Light"/>
                <a:ea typeface="Verdana" panose="020B0604030504040204" pitchFamily="34" charset="0"/>
                <a:cs typeface="Verdana" panose="020B0604030504040204" pitchFamily="34" charset="0"/>
              </a:rPr>
              <a:t>Sinigaglia</a:t>
            </a:r>
            <a:r>
              <a:rPr lang="de-DE" sz="1000" dirty="0">
                <a:latin typeface="Calibri Light"/>
                <a:ea typeface="Verdana" panose="020B0604030504040204" pitchFamily="34" charset="0"/>
                <a:cs typeface="Verdana" panose="020B0604030504040204" pitchFamily="34" charset="0"/>
              </a:rPr>
              <a:t>, C. (2007). </a:t>
            </a:r>
            <a:r>
              <a:rPr lang="de-DE" sz="1000" dirty="0" err="1">
                <a:latin typeface="Calibri Light"/>
                <a:ea typeface="Verdana" panose="020B0604030504040204" pitchFamily="34" charset="0"/>
                <a:cs typeface="Verdana" panose="020B0604030504040204" pitchFamily="34" charset="0"/>
              </a:rPr>
              <a:t>Mirror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neurons</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and</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motor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intentionality</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Functional</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Neurology</a:t>
            </a:r>
            <a:r>
              <a:rPr lang="de-DE" sz="1000" dirty="0">
                <a:latin typeface="Calibri Light"/>
                <a:ea typeface="Verdana" panose="020B0604030504040204" pitchFamily="34" charset="0"/>
                <a:cs typeface="Verdana" panose="020B0604030504040204" pitchFamily="34" charset="0"/>
              </a:rPr>
              <a:t>, 22 (4), 205-210.</a:t>
            </a:r>
          </a:p>
        </p:txBody>
      </p:sp>
      <p:sp>
        <p:nvSpPr>
          <p:cNvPr id="7" name="Fußzeilenplatzhalter 3">
            <a:extLst>
              <a:ext uri="{FF2B5EF4-FFF2-40B4-BE49-F238E27FC236}">
                <a16:creationId xmlns:a16="http://schemas.microsoft.com/office/drawing/2014/main" id="{4A2A1CB8-0884-6CAE-9745-C5546907C68C}"/>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2989160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692404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Stehen Sie auf. </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Lassen Sie Ihre Schultern und Arme hängen </a:t>
            </a:r>
            <a:br>
              <a:rPr lang="de-DE" sz="2400" dirty="0">
                <a:solidFill>
                  <a:srgbClr val="333333"/>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(runder Rücken).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Neigen Sie nun Ihren Kopf nach unten.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Gehen Sie nun durch den Raum.</a:t>
            </a:r>
          </a:p>
          <a:p>
            <a:pPr marL="342900" indent="-342900">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endParaRPr lang="de-DE" sz="2400" dirty="0">
              <a:solidFill>
                <a:srgbClr val="333333"/>
              </a:solidFill>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18463"/>
          <a:stretch/>
        </p:blipFill>
        <p:spPr>
          <a:xfrm>
            <a:off x="7589520" y="2203704"/>
            <a:ext cx="3977640" cy="3252216"/>
          </a:xfrm>
          <a:prstGeom prst="rect">
            <a:avLst/>
          </a:prstGeom>
        </p:spPr>
      </p:pic>
      <p:sp>
        <p:nvSpPr>
          <p:cNvPr id="7" name="Fußzeilenplatzhalter 3">
            <a:extLst>
              <a:ext uri="{FF2B5EF4-FFF2-40B4-BE49-F238E27FC236}">
                <a16:creationId xmlns:a16="http://schemas.microsoft.com/office/drawing/2014/main" id="{9161A8C9-8852-8919-BAB7-6F5D76CA9A3D}"/>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8336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Richten Sie Ihre Wirbelsäule langsam auf, sodass Sie ganz aufrecht stehen.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Stellen Sie sich hüftbreit hin, sodass Sie einen festen Stand haben.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Lassen Sie Ihre Arme neben dem Körper locker hängen.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Erzeugen Sie Körperspannung, so als würde Sie jemand an einem Faden nach oben ziehen.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Richten Sie Ihren Blick nach vorn.</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MV-MKT – 11: Selbstwert II</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018054" y="2020824"/>
            <a:ext cx="2842692" cy="4251960"/>
          </a:xfrm>
          <a:prstGeom prst="rect">
            <a:avLst/>
          </a:prstGeom>
        </p:spPr>
      </p:pic>
    </p:spTree>
    <p:extLst>
      <p:ext uri="{BB962C8B-B14F-4D97-AF65-F5344CB8AC3E}">
        <p14:creationId xmlns:p14="http://schemas.microsoft.com/office/powerpoint/2010/main" val="423575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p:txBody>
          <a:bodyPr/>
          <a:lstStyle/>
          <a:p>
            <a:pPr algn="ctr">
              <a:buClr>
                <a:srgbClr val="333333"/>
              </a:buClr>
            </a:pPr>
            <a:r>
              <a:rPr lang="de-DE" sz="2400" dirty="0">
                <a:solidFill>
                  <a:srgbClr val="004992"/>
                </a:solidFill>
                <a:latin typeface="Calibri Light"/>
                <a:ea typeface="Verdana" pitchFamily="34" charset="0"/>
                <a:cs typeface="Verdana" pitchFamily="34" charset="0"/>
              </a:rPr>
              <a:t>Wie fühlt sich das an?</a:t>
            </a:r>
          </a:p>
          <a:p>
            <a:pPr algn="ctr">
              <a:buClr>
                <a:srgbClr val="333333"/>
              </a:buClr>
            </a:pPr>
            <a:r>
              <a:rPr lang="de-DE" sz="2400" dirty="0">
                <a:solidFill>
                  <a:srgbClr val="004992"/>
                </a:solidFill>
                <a:latin typeface="Calibri Light"/>
                <a:ea typeface="Verdana" pitchFamily="34" charset="0"/>
                <a:cs typeface="Verdana" pitchFamily="34" charset="0"/>
              </a:rPr>
              <a:t>In welcher Körperhaltung fühlen Sie sich stärker? </a:t>
            </a:r>
          </a:p>
          <a:p>
            <a:pPr algn="ctr"/>
            <a:endParaRPr lang="de-DE" sz="2400" dirty="0">
              <a:solidFill>
                <a:schemeClr val="tx1"/>
              </a:solidFill>
              <a:latin typeface="Calibri Light"/>
              <a:ea typeface="Verdana" pitchFamily="34" charset="0"/>
              <a:cs typeface="Verdana" pitchFamily="34" charset="0"/>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sp>
        <p:nvSpPr>
          <p:cNvPr id="6" name="Fußzeilenplatzhalter 3">
            <a:extLst>
              <a:ext uri="{FF2B5EF4-FFF2-40B4-BE49-F238E27FC236}">
                <a16:creationId xmlns:a16="http://schemas.microsoft.com/office/drawing/2014/main" id="{7D5CD8CD-217F-4995-D2FB-89FBC4D67FB1}"/>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618758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Vermutlich fühlen Sie sich in der aufrechten Körperhaltung stärker.</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Studien zufolge bewirkt eine aufrechte, stabile Körperhaltung (auch </a:t>
            </a:r>
            <a:r>
              <a:rPr lang="de-DE" sz="2400" i="1" dirty="0">
                <a:solidFill>
                  <a:srgbClr val="333333"/>
                </a:solidFill>
                <a:latin typeface="Calibri Light"/>
                <a:ea typeface="Verdana" panose="020B0604030504040204" pitchFamily="34" charset="0"/>
                <a:cs typeface="Verdana" panose="020B0604030504040204" pitchFamily="34" charset="0"/>
              </a:rPr>
              <a:t>power </a:t>
            </a:r>
            <a:r>
              <a:rPr lang="de-DE" sz="2400" i="1" dirty="0" err="1">
                <a:solidFill>
                  <a:srgbClr val="333333"/>
                </a:solidFill>
                <a:latin typeface="Calibri Light"/>
                <a:ea typeface="Verdana" panose="020B0604030504040204" pitchFamily="34" charset="0"/>
                <a:cs typeface="Verdana" panose="020B0604030504040204" pitchFamily="34" charset="0"/>
              </a:rPr>
              <a:t>posing</a:t>
            </a:r>
            <a:r>
              <a:rPr lang="de-DE" sz="2400" i="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genannt), dass man sich tatsächlich stärker fühlt! (</a:t>
            </a:r>
            <a:r>
              <a:rPr lang="de-DE" sz="2400" dirty="0" err="1">
                <a:solidFill>
                  <a:srgbClr val="333333"/>
                </a:solidFill>
                <a:latin typeface="Calibri Light"/>
                <a:ea typeface="Verdana" panose="020B0604030504040204" pitchFamily="34" charset="0"/>
                <a:cs typeface="Verdana" panose="020B0604030504040204" pitchFamily="34" charset="0"/>
              </a:rPr>
              <a:t>Carney</a:t>
            </a:r>
            <a:r>
              <a:rPr lang="de-DE" sz="2400" dirty="0">
                <a:solidFill>
                  <a:srgbClr val="333333"/>
                </a:solidFill>
                <a:latin typeface="Calibri Light"/>
                <a:ea typeface="Verdana" panose="020B0604030504040204" pitchFamily="34" charset="0"/>
                <a:cs typeface="Verdana" panose="020B0604030504040204" pitchFamily="34" charset="0"/>
              </a:rPr>
              <a:t> et al., 2010; </a:t>
            </a:r>
            <a:r>
              <a:rPr lang="de-DE" sz="2400" dirty="0" err="1">
                <a:solidFill>
                  <a:srgbClr val="333333"/>
                </a:solidFill>
                <a:latin typeface="Calibri Light"/>
                <a:ea typeface="Verdana" panose="020B0604030504040204" pitchFamily="34" charset="0"/>
                <a:cs typeface="Verdana" panose="020B0604030504040204" pitchFamily="34" charset="0"/>
              </a:rPr>
              <a:t>Ranehill</a:t>
            </a:r>
            <a:r>
              <a:rPr lang="de-DE" sz="2400" dirty="0">
                <a:solidFill>
                  <a:srgbClr val="333333"/>
                </a:solidFill>
                <a:latin typeface="Calibri Light"/>
                <a:ea typeface="Verdana" panose="020B0604030504040204" pitchFamily="34" charset="0"/>
                <a:cs typeface="Verdana" panose="020B0604030504040204" pitchFamily="34" charset="0"/>
              </a:rPr>
              <a:t> et al., 2015)</a:t>
            </a:r>
          </a:p>
        </p:txBody>
      </p:sp>
      <p:sp>
        <p:nvSpPr>
          <p:cNvPr id="7" name="Slide Number Placeholder 6"/>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3"/>
            <a:ext cx="5303520" cy="3525966"/>
          </a:xfrm>
          <a:prstGeom prst="rect">
            <a:avLst/>
          </a:prstGeom>
        </p:spPr>
      </p:pic>
      <p:sp>
        <p:nvSpPr>
          <p:cNvPr id="5" name="Textfeld 4"/>
          <p:cNvSpPr txBox="1"/>
          <p:nvPr/>
        </p:nvSpPr>
        <p:spPr>
          <a:xfrm>
            <a:off x="408955" y="6410325"/>
            <a:ext cx="11376000" cy="446276"/>
          </a:xfrm>
          <a:prstGeom prst="rect">
            <a:avLst/>
          </a:prstGeom>
          <a:noFill/>
        </p:spPr>
        <p:txBody>
          <a:bodyPr wrap="square" rtlCol="0">
            <a:spAutoFit/>
          </a:bodyPr>
          <a:lstStyle/>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Carney</a:t>
            </a:r>
            <a:r>
              <a:rPr lang="de-DE" sz="900" dirty="0">
                <a:solidFill>
                  <a:srgbClr val="333333"/>
                </a:solidFill>
                <a:latin typeface="Calibri Light"/>
                <a:ea typeface="Verdana" panose="020B0604030504040204" pitchFamily="34" charset="0"/>
                <a:cs typeface="Verdana" panose="020B0604030504040204" pitchFamily="34" charset="0"/>
              </a:rPr>
              <a:t> D. R., </a:t>
            </a:r>
            <a:r>
              <a:rPr lang="de-DE" sz="900" dirty="0" err="1">
                <a:solidFill>
                  <a:srgbClr val="333333"/>
                </a:solidFill>
                <a:latin typeface="Calibri Light"/>
                <a:ea typeface="Verdana" panose="020B0604030504040204" pitchFamily="34" charset="0"/>
                <a:cs typeface="Verdana" panose="020B0604030504040204" pitchFamily="34" charset="0"/>
              </a:rPr>
              <a:t>Cuddy</a:t>
            </a:r>
            <a:r>
              <a:rPr lang="de-DE" sz="900" dirty="0">
                <a:solidFill>
                  <a:srgbClr val="333333"/>
                </a:solidFill>
                <a:latin typeface="Calibri Light"/>
                <a:ea typeface="Verdana" panose="020B0604030504040204" pitchFamily="34" charset="0"/>
                <a:cs typeface="Verdana" panose="020B0604030504040204" pitchFamily="34" charset="0"/>
              </a:rPr>
              <a:t> A. J. C., </a:t>
            </a:r>
            <a:r>
              <a:rPr lang="de-DE" sz="900" dirty="0" err="1">
                <a:solidFill>
                  <a:srgbClr val="333333"/>
                </a:solidFill>
                <a:latin typeface="Calibri Light"/>
                <a:ea typeface="Verdana" panose="020B0604030504040204" pitchFamily="34" charset="0"/>
                <a:cs typeface="Verdana" panose="020B0604030504040204" pitchFamily="34" charset="0"/>
              </a:rPr>
              <a:t>Yap</a:t>
            </a:r>
            <a:r>
              <a:rPr lang="de-DE" sz="900" dirty="0">
                <a:solidFill>
                  <a:srgbClr val="333333"/>
                </a:solidFill>
                <a:latin typeface="Calibri Light"/>
                <a:ea typeface="Verdana" panose="020B0604030504040204" pitchFamily="34" charset="0"/>
                <a:cs typeface="Verdana" panose="020B0604030504040204" pitchFamily="34" charset="0"/>
              </a:rPr>
              <a:t> A. J. (2010). Power </a:t>
            </a:r>
            <a:r>
              <a:rPr lang="de-DE" sz="900" dirty="0" err="1">
                <a:solidFill>
                  <a:srgbClr val="333333"/>
                </a:solidFill>
                <a:latin typeface="Calibri Light"/>
                <a:ea typeface="Verdana" panose="020B0604030504040204" pitchFamily="34" charset="0"/>
                <a:cs typeface="Verdana" panose="020B0604030504040204" pitchFamily="34" charset="0"/>
              </a:rPr>
              <a:t>posing</a:t>
            </a:r>
            <a:r>
              <a:rPr lang="de-DE" sz="900" dirty="0">
                <a:solidFill>
                  <a:srgbClr val="333333"/>
                </a:solidFill>
                <a:latin typeface="Calibri Light"/>
                <a:ea typeface="Verdana" panose="020B0604030504040204" pitchFamily="34" charset="0"/>
                <a:cs typeface="Verdana" panose="020B0604030504040204" pitchFamily="34" charset="0"/>
              </a:rPr>
              <a:t>: Brief nonverbal </a:t>
            </a:r>
            <a:r>
              <a:rPr lang="de-DE" sz="900" dirty="0" err="1">
                <a:solidFill>
                  <a:srgbClr val="333333"/>
                </a:solidFill>
                <a:latin typeface="Calibri Light"/>
                <a:ea typeface="Verdana" panose="020B0604030504040204" pitchFamily="34" charset="0"/>
                <a:cs typeface="Verdana" panose="020B0604030504040204" pitchFamily="34" charset="0"/>
              </a:rPr>
              <a:t>displays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affect</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neuroendocrine</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levels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and</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risk</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tolerance</a:t>
            </a:r>
            <a:r>
              <a:rPr lang="de-DE" sz="900" dirty="0">
                <a:solidFill>
                  <a:srgbClr val="333333"/>
                </a:solidFill>
                <a:latin typeface="Calibri Light"/>
                <a:ea typeface="Verdana" panose="020B0604030504040204" pitchFamily="34" charset="0"/>
                <a:cs typeface="Verdana" panose="020B0604030504040204" pitchFamily="34" charset="0"/>
              </a:rPr>
              <a:t>. Psychological Science, 21, 1363–1368. </a:t>
            </a:r>
          </a:p>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Ranehill</a:t>
            </a:r>
            <a:r>
              <a:rPr lang="de-DE" sz="900" dirty="0">
                <a:solidFill>
                  <a:srgbClr val="333333"/>
                </a:solidFill>
                <a:latin typeface="Calibri Light"/>
                <a:ea typeface="Verdana" panose="020B0604030504040204" pitchFamily="34" charset="0"/>
                <a:cs typeface="Verdana" panose="020B0604030504040204" pitchFamily="34" charset="0"/>
              </a:rPr>
              <a:t> et al. (2015). </a:t>
            </a:r>
            <a:r>
              <a:rPr lang="en-US" sz="900" dirty="0">
                <a:solidFill>
                  <a:srgbClr val="333333"/>
                </a:solidFill>
                <a:latin typeface="Calibri Light"/>
                <a:ea typeface="Verdana" panose="020B0604030504040204" pitchFamily="34" charset="0"/>
                <a:cs typeface="Verdana" panose="020B0604030504040204" pitchFamily="34" charset="0"/>
              </a:rPr>
              <a:t>Assessing the Robustness of Power Posing. No Effect on Hormones and Risk Tolerance in a Large Sample of Men and Women. Psychological Science, 26 (5), 653-656</a:t>
            </a:r>
            <a:r>
              <a:rPr lang="en-US" sz="900" dirty="0">
                <a:solidFill>
                  <a:srgbClr val="333333"/>
                </a:solidFill>
                <a:latin typeface="Calibri Light"/>
              </a:rPr>
              <a:t>.</a:t>
            </a:r>
          </a:p>
        </p:txBody>
      </p:sp>
      <p:sp>
        <p:nvSpPr>
          <p:cNvPr id="8" name="Fußzeilenplatzhalter 3">
            <a:extLst>
              <a:ext uri="{FF2B5EF4-FFF2-40B4-BE49-F238E27FC236}">
                <a16:creationId xmlns:a16="http://schemas.microsoft.com/office/drawing/2014/main" id="{329A60A7-3126-3D39-4CB0-CCC66FCB0116}"/>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3271993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de-DE" sz="3600" dirty="0">
                <a:solidFill>
                  <a:srgbClr val="004992"/>
                </a:solidFill>
                <a:latin typeface="Calibri Light"/>
                <a:ea typeface="Verdana" panose="020B0604030504040204" pitchFamily="34" charset="0"/>
                <a:cs typeface="Verdana" panose="020B0604030504040204" pitchFamily="34" charset="0"/>
              </a:rPr>
              <a:t>Tipps, um die schönen Dinge, die einem am Tag begegnen, mehr wertzuschätzen:</a:t>
            </a:r>
            <a:br>
              <a:rPr lang="de-DE" sz="3600" dirty="0">
                <a:solidFill>
                  <a:srgbClr val="004992"/>
                </a:solidFill>
                <a:latin typeface="Calibri Light"/>
                <a:ea typeface="Verdana" panose="020B0604030504040204" pitchFamily="34" charset="0"/>
                <a:cs typeface="Verdana" panose="020B0604030504040204" pitchFamily="34" charset="0"/>
              </a:rPr>
            </a:br>
            <a:endParaRPr lang="de-DE" sz="3600" dirty="0">
              <a:latin typeface="Calibri Light"/>
            </a:endParaRPr>
          </a:p>
        </p:txBody>
      </p:sp>
      <p:sp>
        <p:nvSpPr>
          <p:cNvPr id="3" name="Inhaltsplatzhalter 2"/>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Nehmen </a:t>
            </a:r>
            <a:r>
              <a:rPr lang="de-DE" sz="2000" dirty="0">
                <a:solidFill>
                  <a:schemeClr val="tx1"/>
                </a:solidFill>
                <a:latin typeface="Calibri Light"/>
                <a:ea typeface="Verdana" panose="020B0604030504040204" pitchFamily="34" charset="0"/>
                <a:cs typeface="Verdana" panose="020B0604030504040204" pitchFamily="34" charset="0"/>
              </a:rPr>
              <a:t>Sie, morgens beim Aufstehen, eine Handvoll kleiner Kügelchen (Papierkügelchen, Murmeln, etc.) mit in die rechte Jackentasche.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Jedes Mal, wenn Ihnen etwas Schönes begegnet/passiert (z.B. Lächeln von einem Freund, nette Unterhaltung, leckeres Mittagessen, etc. …), legen Sie ein Kügelchen von der rechten in die linke Tasche.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Am Abend nehmen Sie die Kügelchen aus der linken Tasche und erinnern sich an die schönen Dinge, die Sie an dem Tag erlebt haben.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Auf diese Weise halten Sie die schönen Augenblicke fest und genießen den Moment. Leider lassen wir die angenehmen Dinge des Lebens viel zu leicht unbemerkt an uns vorüberziehen.</a:t>
            </a:r>
          </a:p>
          <a:p>
            <a:pPr>
              <a:lnSpc>
                <a:spcPct val="100000"/>
              </a:lnSpc>
              <a:spcBef>
                <a:spcPts val="1200"/>
              </a:spcBef>
            </a:pPr>
            <a:endParaRPr lang="de-DE" sz="20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sp>
        <p:nvSpPr>
          <p:cNvPr id="6" name="Fußzeilenplatzhalter 3">
            <a:extLst>
              <a:ext uri="{FF2B5EF4-FFF2-40B4-BE49-F238E27FC236}">
                <a16:creationId xmlns:a16="http://schemas.microsoft.com/office/drawing/2014/main" id="{D6EAFD77-6174-20DF-05E3-7815E887FE99}"/>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Nehmen Sie</a:t>
            </a:r>
            <a:r>
              <a:rPr lang="de-DE" sz="2000" dirty="0">
                <a:solidFill>
                  <a:schemeClr val="tx1"/>
                </a:solidFill>
                <a:latin typeface="Calibri Light"/>
                <a:ea typeface="Verdana" panose="020B0604030504040204" pitchFamily="34" charset="0"/>
                <a:cs typeface="Verdana" panose="020B0604030504040204" pitchFamily="34" charset="0"/>
              </a:rPr>
              <a:t>, morgens beim Aufstehen, eine Handvoll kleiner Kügelchen (Papierkügelchen, Murmeln, etc.) mit in die rechte Jackentasche</a:t>
            </a:r>
            <a:r>
              <a:rPr lang="de-DE" sz="2000" dirty="0">
                <a:solidFill>
                  <a:srgbClr val="333333"/>
                </a:solidFill>
                <a:latin typeface="Calibri Light"/>
                <a:ea typeface="Verdana" panose="020B0604030504040204" pitchFamily="34" charset="0"/>
                <a:cs typeface="Verdana" panose="020B0604030504040204" pitchFamily="34" charset="0"/>
              </a:rPr>
              <a:t>.</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Jedes Mal, wenn Ihnen etwas Schönes begegnet/passiert (z.B. Lächeln von einem Freund, nette Unterhaltung, leckeres Mittagessen, etc. …), legen Sie ein Kügelchen von der rechten in die linke Tasche.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Am Abend nehmen Sie die Kügelchen aus der linken Tasche und erinnern sich an die schönen Dinge, die Sie an dem Tag erlebt haben.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Auf diese Weise halten Sie die schönen Augenblicke fest und genießen den Moment. Leider lassen wir die angenehmen Dinge des Lebens viel zu leicht unbemerkt an uns vorüberziehen.</a:t>
            </a:r>
          </a:p>
          <a:p>
            <a:pPr>
              <a:lnSpc>
                <a:spcPct val="100000"/>
              </a:lnSpc>
              <a:spcBef>
                <a:spcPts val="1200"/>
              </a:spcBef>
            </a:pPr>
            <a:r>
              <a:rPr lang="de-DE" sz="2000" dirty="0">
                <a:solidFill>
                  <a:srgbClr val="004992"/>
                </a:solidFill>
                <a:latin typeface="Calibri Light"/>
                <a:ea typeface="Verdana" panose="020B0604030504040204" pitchFamily="34" charset="0"/>
                <a:cs typeface="Verdana" panose="020B0604030504040204" pitchFamily="34" charset="0"/>
              </a:rPr>
              <a:t>Kennen Sie noch andere Methoden, wie man die schönen Dinge am Tag genießen und/oder auch erinnern kann? </a:t>
            </a:r>
          </a:p>
          <a:p>
            <a:pPr>
              <a:lnSpc>
                <a:spcPct val="100000"/>
              </a:lnSpc>
              <a:spcBef>
                <a:spcPts val="1200"/>
              </a:spcBef>
            </a:pPr>
            <a:endParaRPr lang="de-DE" sz="20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pPr>
            <a:endParaRPr lang="de-DE" sz="20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sp>
        <p:nvSpPr>
          <p:cNvPr id="6" name="Fußzeilenplatzhalter 3">
            <a:extLst>
              <a:ext uri="{FF2B5EF4-FFF2-40B4-BE49-F238E27FC236}">
                <a16:creationId xmlns:a16="http://schemas.microsoft.com/office/drawing/2014/main" id="{C7A9AE32-EABC-0EB9-C6AB-35E31435684E}"/>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
        <p:nvSpPr>
          <p:cNvPr id="10" name="Titel 1">
            <a:extLst>
              <a:ext uri="{FF2B5EF4-FFF2-40B4-BE49-F238E27FC236}">
                <a16:creationId xmlns:a16="http://schemas.microsoft.com/office/drawing/2014/main" id="{1EEE70AB-F0D8-08A6-30F9-9E17B94585B3}"/>
              </a:ext>
            </a:extLst>
          </p:cNvPr>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solidFill>
                  <a:srgbClr val="004992"/>
                </a:solidFill>
                <a:latin typeface="Calibri Light"/>
                <a:ea typeface="Verdana" panose="020B0604030504040204" pitchFamily="34" charset="0"/>
                <a:cs typeface="Verdana" panose="020B0604030504040204" pitchFamily="34" charset="0"/>
              </a:rPr>
              <a:t>Tipps, um die schönen Dinge, die einem am Tag begegnen, mehr wertzuschätzen:</a:t>
            </a:r>
            <a:endParaRPr lang="de-DE" sz="3600" dirty="0">
              <a:latin typeface="Calibri Light"/>
            </a:endParaRPr>
          </a:p>
        </p:txBody>
      </p:sp>
    </p:spTree>
    <p:extLst>
      <p:ext uri="{BB962C8B-B14F-4D97-AF65-F5344CB8AC3E}">
        <p14:creationId xmlns:p14="http://schemas.microsoft.com/office/powerpoint/2010/main" val="2949952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p>
        </p:txBody>
      </p:sp>
      <p:sp>
        <p:nvSpPr>
          <p:cNvPr id="3" name="Inhaltsplatzhalter 2"/>
          <p:cNvSpPr>
            <a:spLocks noGrp="1"/>
          </p:cNvSpPr>
          <p:nvPr>
            <p:ph idx="1"/>
          </p:nvPr>
        </p:nvSpPr>
        <p:spPr/>
        <p:txBody>
          <a:bodyPr/>
          <a:lstStyle/>
          <a:p>
            <a:pPr>
              <a:buClr>
                <a:srgbClr val="333333"/>
              </a:buClr>
            </a:pPr>
            <a:r>
              <a:rPr lang="de-DE" sz="2400" b="1" dirty="0">
                <a:solidFill>
                  <a:srgbClr val="333333"/>
                </a:solidFill>
                <a:latin typeface="Calibri Light"/>
                <a:ea typeface="Verdana" panose="020B0604030504040204" pitchFamily="34" charset="0"/>
                <a:cs typeface="Verdana" panose="020B0604030504040204" pitchFamily="34" charset="0"/>
              </a:rPr>
              <a:t>Lernziele:</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Selbstwert ist der Wert, den wir uns selber zuschreiben.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Versuchen Sie, sich Ihrer Stärken in unterschiedlichen Lebensbereichen bewusster zu werden. Stärken Sie Ihren Selbstwert mit den eben besprochenen Strategien.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Begeben Sie sich auf die Suche nach verborgenen Stärken – z.B. indem Sie Ihre </a:t>
            </a:r>
            <a:r>
              <a:rPr lang="de-DE" sz="2400" dirty="0" err="1">
                <a:solidFill>
                  <a:srgbClr val="333333"/>
                </a:solidFill>
                <a:latin typeface="Calibri Light"/>
                <a:ea typeface="Verdana" panose="020B0604030504040204" pitchFamily="34" charset="0"/>
                <a:cs typeface="Verdana" panose="020B0604030504040204" pitchFamily="34" charset="0"/>
              </a:rPr>
              <a:t>Freund:innen</a:t>
            </a:r>
            <a:r>
              <a:rPr lang="de-DE" sz="2400" dirty="0">
                <a:solidFill>
                  <a:srgbClr val="333333"/>
                </a:solidFill>
                <a:latin typeface="Calibri Light"/>
                <a:ea typeface="Verdana" panose="020B0604030504040204" pitchFamily="34" charset="0"/>
                <a:cs typeface="Verdana" panose="020B0604030504040204" pitchFamily="34" charset="0"/>
              </a:rPr>
              <a:t> befragen oder ein „Freude-Tagebuch“ führen.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Vergegenwärtigen Sie sich die schönen Dinge am Tag.</a:t>
            </a:r>
          </a:p>
          <a:p>
            <a:pPr marL="342900" indent="-342900">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sp>
        <p:nvSpPr>
          <p:cNvPr id="6" name="Fußzeilenplatzhalter 3">
            <a:extLst>
              <a:ext uri="{FF2B5EF4-FFF2-40B4-BE49-F238E27FC236}">
                <a16:creationId xmlns:a16="http://schemas.microsoft.com/office/drawing/2014/main" id="{17A60945-B972-C7CD-B34D-9CA5B901E0A7}"/>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2136362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6699"/>
                </a:solidFill>
                <a:latin typeface="Calibri Light"/>
              </a:rPr>
              <a:t>Was hat das mit dem Aufenthalt im Maßregelvollzug zu tun?</a:t>
            </a:r>
          </a:p>
        </p:txBody>
      </p:sp>
      <p:sp>
        <p:nvSpPr>
          <p:cNvPr id="3" name="Inhaltsplatzhalter 2"/>
          <p:cNvSpPr>
            <a:spLocks noGrp="1"/>
          </p:cNvSpPr>
          <p:nvPr>
            <p:ph idx="1"/>
          </p:nvPr>
        </p:nvSpPr>
        <p:spPr/>
        <p:txBody>
          <a:bodyPr/>
          <a:lstStyle/>
          <a:p>
            <a:pPr lvl="0"/>
            <a:r>
              <a:rPr lang="de-DE" sz="2000" dirty="0">
                <a:solidFill>
                  <a:schemeClr val="tx1"/>
                </a:solidFill>
                <a:latin typeface="Calibri Light"/>
                <a:ea typeface="Verdana" pitchFamily="34" charset="0"/>
                <a:cs typeface="Verdana" pitchFamily="34" charset="0"/>
              </a:rPr>
              <a:t>Viele (aber nicht alle!) Menschen im Maßregelvollzug haben aufgrund Ihrer Vergangenheit ein geringes Selbstwertgefühl.</a:t>
            </a:r>
          </a:p>
          <a:p>
            <a:pPr lvl="0"/>
            <a:r>
              <a:rPr lang="de-DE" dirty="0">
                <a:solidFill>
                  <a:srgbClr val="006699"/>
                </a:solidFill>
                <a:latin typeface="Calibri Light"/>
                <a:ea typeface="Verdana" pitchFamily="34" charset="0"/>
                <a:cs typeface="Verdana" pitchFamily="34" charset="0"/>
              </a:rPr>
              <a:t>Beispiel: </a:t>
            </a:r>
            <a:r>
              <a:rPr lang="de-DE" dirty="0">
                <a:solidFill>
                  <a:schemeClr val="tx1"/>
                </a:solidFill>
                <a:latin typeface="Calibri Light"/>
                <a:ea typeface="Verdana" pitchFamily="34" charset="0"/>
                <a:cs typeface="Verdana" pitchFamily="34" charset="0"/>
              </a:rPr>
              <a:t>Mohammed hat keinen Schulabschluss gemacht. </a:t>
            </a:r>
          </a:p>
          <a:p>
            <a:pPr lvl="0"/>
            <a:r>
              <a:rPr lang="de-DE" dirty="0">
                <a:solidFill>
                  <a:srgbClr val="006699"/>
                </a:solidFill>
                <a:latin typeface="Calibri Light"/>
                <a:ea typeface="Verdana" pitchFamily="34" charset="0"/>
                <a:cs typeface="Verdana" pitchFamily="34" charset="0"/>
              </a:rPr>
              <a:t>Bewertung: </a:t>
            </a:r>
            <a:r>
              <a:rPr lang="de-DE" dirty="0">
                <a:solidFill>
                  <a:schemeClr val="tx1"/>
                </a:solidFill>
                <a:latin typeface="Calibri Light"/>
                <a:ea typeface="Verdana" pitchFamily="34" charset="0"/>
                <a:cs typeface="Verdana" pitchFamily="34" charset="0"/>
              </a:rPr>
              <a:t>Er zweifelt daran, ob er schlau genug ist, um im Maßregelvollzug seinen Hauptschulabschluss nachzuholen und stellt seine intellektuellen Fähigkeiten infrage.</a:t>
            </a:r>
          </a:p>
          <a:p>
            <a:pPr lvl="0"/>
            <a:r>
              <a:rPr lang="de-DE" dirty="0">
                <a:solidFill>
                  <a:srgbClr val="006699"/>
                </a:solidFill>
                <a:latin typeface="Calibri Light"/>
                <a:ea typeface="Verdana" pitchFamily="34" charset="0"/>
                <a:cs typeface="Verdana" pitchFamily="34" charset="0"/>
              </a:rPr>
              <a:t>Aber: </a:t>
            </a:r>
            <a:r>
              <a:rPr lang="de-DE" dirty="0">
                <a:solidFill>
                  <a:schemeClr val="tx1"/>
                </a:solidFill>
                <a:latin typeface="Calibri Light"/>
                <a:ea typeface="Verdana" pitchFamily="34" charset="0"/>
                <a:cs typeface="Verdana" pitchFamily="34" charset="0"/>
              </a:rPr>
              <a:t>Mohammed hatte eine schwierige Kindheit, in der er keine Unterstützung von seiner Familie oder seinen </a:t>
            </a:r>
            <a:r>
              <a:rPr lang="de-DE" dirty="0" err="1">
                <a:solidFill>
                  <a:schemeClr val="tx1"/>
                </a:solidFill>
                <a:latin typeface="Calibri Light"/>
                <a:ea typeface="Verdana" pitchFamily="34" charset="0"/>
                <a:cs typeface="Verdana" pitchFamily="34" charset="0"/>
              </a:rPr>
              <a:t>Lehrer:innen</a:t>
            </a:r>
            <a:r>
              <a:rPr lang="de-DE" dirty="0">
                <a:solidFill>
                  <a:schemeClr val="tx1"/>
                </a:solidFill>
                <a:latin typeface="Calibri Light"/>
                <a:ea typeface="Verdana" pitchFamily="34" charset="0"/>
                <a:cs typeface="Verdana" pitchFamily="34" charset="0"/>
              </a:rPr>
              <a:t> bekommen hat. Als seine Eltern ihre Jobs verloren, musste er früh arbeiten gehen, um die Familie unterstützen zu können. Sein früher Schulabbruch hatte nichts mit seiner Intelligenz oder seinem Fleiß zutun. Stattdessen zeigt es seine Selbstständigkeit und Verantwortungsbereitschaft.</a:t>
            </a:r>
          </a:p>
          <a:p>
            <a:pPr lvl="0"/>
            <a:r>
              <a:rPr lang="de-DE" sz="2000" dirty="0">
                <a:solidFill>
                  <a:srgbClr val="006699"/>
                </a:solidFill>
                <a:latin typeface="Calibri Light"/>
                <a:ea typeface="Verdana" pitchFamily="34" charset="0"/>
                <a:cs typeface="Verdana" pitchFamily="34" charset="0"/>
              </a:rPr>
              <a:t>Wichtig: Auch wenn man mal ein Ziel nicht erreicht hat, sollte man die Ursache auch, aber nicht nur, bei sich selbst suchen.</a:t>
            </a:r>
            <a:endParaRPr lang="de-DE" sz="2000" dirty="0">
              <a:solidFill>
                <a:srgbClr val="006699"/>
              </a:solidFill>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sp>
        <p:nvSpPr>
          <p:cNvPr id="6" name="Fußzeilenplatzhalter 3">
            <a:extLst>
              <a:ext uri="{FF2B5EF4-FFF2-40B4-BE49-F238E27FC236}">
                <a16:creationId xmlns:a16="http://schemas.microsoft.com/office/drawing/2014/main" id="{9B7F10CA-1487-5F63-756E-4BC2E780F5B7}"/>
              </a:ext>
            </a:extLst>
          </p:cNvPr>
          <p:cNvSpPr>
            <a:spLocks noGrp="1"/>
          </p:cNvSpPr>
          <p:nvPr>
            <p:ph type="ftr" sz="quarter" idx="11"/>
          </p:nvPr>
        </p:nvSpPr>
        <p:spPr>
          <a:xfrm>
            <a:off x="5429771" y="332656"/>
            <a:ext cx="5184000" cy="216000"/>
          </a:xfrm>
        </p:spPr>
        <p:txBody>
          <a:bodyPr/>
          <a:lstStyle/>
          <a:p>
            <a:pPr>
              <a:defRPr/>
            </a:pPr>
            <a:r>
              <a:rPr lang="de-DE"/>
              <a:t>MV-MKT – 11: Selbstwert II</a:t>
            </a:r>
            <a:endParaRPr lang="de-DE" dirty="0"/>
          </a:p>
        </p:txBody>
      </p:sp>
    </p:spTree>
    <p:extLst>
      <p:ext uri="{BB962C8B-B14F-4D97-AF65-F5344CB8AC3E}">
        <p14:creationId xmlns:p14="http://schemas.microsoft.com/office/powerpoint/2010/main" val="1618176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077185551"/>
              </p:ext>
            </p:extLst>
          </p:nvPr>
        </p:nvGraphicFramePr>
        <p:xfrm>
          <a:off x="408954" y="2011680"/>
          <a:ext cx="11375999" cy="36513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Smiling</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smiling</a:t>
                      </a:r>
                      <a:r>
                        <a:rPr kumimoji="0" lang="de-DE" sz="1000" b="0" i="0" u="none" strike="noStrike" cap="none" normalizeH="0" baseline="0" dirty="0">
                          <a:ln>
                            <a:noFill/>
                          </a:ln>
                          <a:solidFill>
                            <a:srgbClr val="333333"/>
                          </a:solidFill>
                          <a:effectLst/>
                          <a:latin typeface="Calibri Light"/>
                          <a:cs typeface="Times New Roman" pitchFamily="18" charset="0"/>
                        </a:rPr>
                        <a:t>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3354079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Prince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Akachi</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Photographer sitting while holding his camera / </a:t>
                      </a:r>
                      <a:r>
                        <a:rPr kumimoji="0" lang="en-GB" sz="1000" b="0" i="0" u="none" strike="noStrike" cap="none" normalizeH="0" baseline="0" dirty="0" err="1">
                          <a:ln>
                            <a:noFill/>
                          </a:ln>
                          <a:solidFill>
                            <a:srgbClr val="333333"/>
                          </a:solidFill>
                          <a:effectLst/>
                          <a:latin typeface="Calibri Light"/>
                        </a:rPr>
                        <a:t>Fotograf</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sitzt</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mit</a:t>
                      </a:r>
                      <a:r>
                        <a:rPr kumimoji="0" lang="en-GB" sz="1000" b="0" i="0" u="none" strike="noStrike" cap="none" normalizeH="0" baseline="0" dirty="0">
                          <a:ln>
                            <a:noFill/>
                          </a:ln>
                          <a:solidFill>
                            <a:srgbClr val="333333"/>
                          </a:solidFill>
                          <a:effectLst/>
                          <a:latin typeface="Calibri Light"/>
                        </a:rPr>
                        <a:t> seiner </a:t>
                      </a:r>
                      <a:r>
                        <a:rPr kumimoji="0" lang="en-GB" sz="1000" b="0" i="0" u="none" strike="noStrike" cap="none" normalizeH="0" baseline="0" dirty="0" err="1">
                          <a:ln>
                            <a:noFill/>
                          </a:ln>
                          <a:solidFill>
                            <a:srgbClr val="333333"/>
                          </a:solidFill>
                          <a:effectLst/>
                          <a:latin typeface="Calibri Light"/>
                        </a:rPr>
                        <a:t>Kamera</a:t>
                      </a:r>
                      <a:r>
                        <a:rPr kumimoji="0" lang="en-GB" sz="1000" b="0" i="0" u="none" strike="noStrike" cap="none" normalizeH="0" baseline="0" dirty="0">
                          <a:ln>
                            <a:noFill/>
                          </a:ln>
                          <a:solidFill>
                            <a:srgbClr val="333333"/>
                          </a:solidFill>
                          <a:effectLst/>
                          <a:latin typeface="Calibri Light"/>
                        </a:rPr>
                        <a:t> in der Hand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63019942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Luemen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Rutkoswki</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unsplash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428216113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Alexas</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Fotos</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Frosch Froschkönig Krone Figur Niedlich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Frog prince  / </a:t>
                      </a:r>
                      <a:r>
                        <a:rPr kumimoji="0" lang="en-US" sz="1000" b="0" i="0" u="none" strike="noStrike" cap="none" normalizeH="0" baseline="0" dirty="0" err="1">
                          <a:ln>
                            <a:noFill/>
                          </a:ln>
                          <a:solidFill>
                            <a:srgbClr val="333333"/>
                          </a:solidFill>
                          <a:effectLst/>
                          <a:latin typeface="Calibri Light"/>
                        </a:rPr>
                        <a:t>Froschkönig</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50032902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Godsgirl_Madi</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Eichhörnchen</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Gebeugt</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Sitzen</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Niedlich</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Buschig</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Eichhörnchen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40198165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Lucky2013</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Erdmännchen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Tier Zoo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Foto</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Erdmaennchen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Natur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Erdmännchen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93543193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ErikaWittlieb</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Wonder Woman </a:t>
                      </a:r>
                      <a:r>
                        <a:rPr lang="en-US" sz="1000" dirty="0" err="1">
                          <a:solidFill>
                            <a:srgbClr val="333333"/>
                          </a:solidFill>
                          <a:effectLst/>
                          <a:latin typeface="Calibri Light"/>
                          <a:ea typeface="Verdana" panose="020B0604030504040204" pitchFamily="34" charset="0"/>
                          <a:cs typeface="Verdana" panose="020B0604030504040204" pitchFamily="34" charset="0"/>
                        </a:rPr>
                        <a:t>Superhelden</a:t>
                      </a:r>
                      <a:r>
                        <a:rPr lang="en-US" sz="1000" dirty="0">
                          <a:solidFill>
                            <a:srgbClr val="333333"/>
                          </a:solidFill>
                          <a:effectLst/>
                          <a:latin typeface="Calibri Light"/>
                          <a:ea typeface="Verdana" panose="020B0604030504040204" pitchFamily="34" charset="0"/>
                          <a:cs typeface="Verdana" panose="020B0604030504040204" pitchFamily="34" charset="0"/>
                        </a:rPr>
                        <a:t> Starke </a:t>
                      </a:r>
                      <a:r>
                        <a:rPr lang="en-US" sz="1000" dirty="0" err="1">
                          <a:solidFill>
                            <a:srgbClr val="333333"/>
                          </a:solidFill>
                          <a:effectLst/>
                          <a:latin typeface="Calibri Light"/>
                          <a:ea typeface="Verdana" panose="020B0604030504040204" pitchFamily="34" charset="0"/>
                          <a:cs typeface="Verdana" panose="020B0604030504040204" pitchFamily="34" charset="0"/>
                        </a:rPr>
                        <a:t>Stärke</a:t>
                      </a:r>
                      <a:r>
                        <a:rPr lang="en-US" sz="1000" dirty="0">
                          <a:solidFill>
                            <a:srgbClr val="333333"/>
                          </a:solidFill>
                          <a:effectLst/>
                          <a:latin typeface="Calibri Light"/>
                          <a:ea typeface="Verdana" panose="020B0604030504040204" pitchFamily="34" charset="0"/>
                          <a:cs typeface="Verdana" panose="020B0604030504040204" pitchFamily="34" charset="0"/>
                        </a:rPr>
                        <a:t> </a:t>
                      </a:r>
                      <a:r>
                        <a:rPr lang="en-US" sz="1000" dirty="0" err="1">
                          <a:solidFill>
                            <a:srgbClr val="333333"/>
                          </a:solidFill>
                          <a:effectLst/>
                          <a:latin typeface="Calibri Light"/>
                          <a:ea typeface="Verdana" panose="020B0604030504040204" pitchFamily="34" charset="0"/>
                          <a:cs typeface="Verdana" panose="020B0604030504040204" pitchFamily="34" charset="0"/>
                        </a:rPr>
                        <a:t>Kostüm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Wonder Woman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475038419"/>
                  </a:ext>
                </a:extLst>
              </a:tr>
            </a:tbl>
          </a:graphicData>
        </a:graphic>
      </p:graphicFrame>
      <p:sp>
        <p:nvSpPr>
          <p:cNvPr id="2" name="Footer Placeholder 1"/>
          <p:cNvSpPr>
            <a:spLocks noGrp="1"/>
          </p:cNvSpPr>
          <p:nvPr>
            <p:ph type="ftr" sz="quarter" idx="11"/>
          </p:nvPr>
        </p:nvSpPr>
        <p:spPr/>
        <p:txBody>
          <a:bodyPr/>
          <a:lstStyle/>
          <a:p>
            <a:r>
              <a:rPr lang="de-DE"/>
              <a:t>MV-MKT – 11: Selbstwert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393198971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1787</Words>
  <Application>Microsoft Office PowerPoint</Application>
  <PresentationFormat>Benutzerdefiniert</PresentationFormat>
  <Paragraphs>182</Paragraphs>
  <Slides>19</Slides>
  <Notes>18</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19</vt:i4>
      </vt:variant>
    </vt:vector>
  </HeadingPairs>
  <TitlesOfParts>
    <vt:vector size="28" baseType="lpstr">
      <vt:lpstr>Arial</vt:lpstr>
      <vt:lpstr>Calibri</vt:lpstr>
      <vt:lpstr>Calibri Light</vt:lpstr>
      <vt:lpstr>Symbol</vt:lpstr>
      <vt:lpstr>Verdana</vt:lpstr>
      <vt:lpstr>WingDings</vt:lpstr>
      <vt:lpstr>UKE_PPT-Vorlage_16zu9</vt:lpstr>
      <vt:lpstr>2_UKE_PPT-Vorlage_16zu9</vt:lpstr>
      <vt:lpstr>4_UKE_PPT-Vorlage_16zu9</vt:lpstr>
      <vt:lpstr>MV-MKT – 11: Selbstwert II</vt:lpstr>
      <vt:lpstr>Was erinnern Sie aus der letzten Sitzung? Was sind innere (nicht sichtbare) oder äußere Merkmale von Selbstwert?</vt:lpstr>
      <vt:lpstr>Was zeichnet Menschen mit gesundem Selbstwertgefühl aus?</vt:lpstr>
      <vt:lpstr>Was sind innere (nicht sichtbare) Merkmale von gesundem Selbstwert?</vt:lpstr>
      <vt:lpstr>Brainstorming</vt:lpstr>
      <vt:lpstr>Ideensammlung: Wie können Sie Ihr Selbstwertgefühl verbessern?</vt:lpstr>
      <vt:lpstr>Übung zur Steigerung des Selbstwertes</vt:lpstr>
      <vt:lpstr>Übung</vt:lpstr>
      <vt:lpstr>Lachen schenken macht glücklich!</vt:lpstr>
      <vt:lpstr>Lachen ist ansteckend – die Rolle der Spiegelneurone</vt:lpstr>
      <vt:lpstr>Übung</vt:lpstr>
      <vt:lpstr>Übung</vt:lpstr>
      <vt:lpstr>Übung</vt:lpstr>
      <vt:lpstr>Übung</vt:lpstr>
      <vt:lpstr>Tipps, um die schönen Dinge, die einem am Tag begegnen, mehr wertzuschätzen: </vt:lpstr>
      <vt:lpstr>Tipps, um die schönen Dinge, die einem am Tag begegnen, mehr wertzuschätzen:</vt:lpstr>
      <vt:lpstr>Übertragung auf den Alltag</vt:lpstr>
      <vt:lpstr>Was hat das mit dem Aufenthalt im Maßregelvollzug zu tun?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Celine Kim Nguyen</cp:lastModifiedBy>
  <cp:revision>290</cp:revision>
  <dcterms:created xsi:type="dcterms:W3CDTF">2015-06-01T16:15:05Z</dcterms:created>
  <dcterms:modified xsi:type="dcterms:W3CDTF">2023-09-10T15:18:59Z</dcterms:modified>
</cp:coreProperties>
</file>