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90" r:id="rId1"/>
    <p:sldMasterId id="2147484316" r:id="rId2"/>
  </p:sldMasterIdLst>
  <p:notesMasterIdLst>
    <p:notesMasterId r:id="rId133"/>
  </p:notesMasterIdLst>
  <p:handoutMasterIdLst>
    <p:handoutMasterId r:id="rId134"/>
  </p:handoutMasterIdLst>
  <p:sldIdLst>
    <p:sldId id="863" r:id="rId3"/>
    <p:sldId id="722" r:id="rId4"/>
    <p:sldId id="864" r:id="rId5"/>
    <p:sldId id="865" r:id="rId6"/>
    <p:sldId id="866" r:id="rId7"/>
    <p:sldId id="867" r:id="rId8"/>
    <p:sldId id="773" r:id="rId9"/>
    <p:sldId id="779" r:id="rId10"/>
    <p:sldId id="871" r:id="rId11"/>
    <p:sldId id="868" r:id="rId12"/>
    <p:sldId id="869" r:id="rId13"/>
    <p:sldId id="870" r:id="rId14"/>
    <p:sldId id="872" r:id="rId15"/>
    <p:sldId id="873" r:id="rId16"/>
    <p:sldId id="780" r:id="rId17"/>
    <p:sldId id="828" r:id="rId18"/>
    <p:sldId id="829" r:id="rId19"/>
    <p:sldId id="874" r:id="rId20"/>
    <p:sldId id="893" r:id="rId21"/>
    <p:sldId id="859" r:id="rId22"/>
    <p:sldId id="875" r:id="rId23"/>
    <p:sldId id="876" r:id="rId24"/>
    <p:sldId id="570" r:id="rId25"/>
    <p:sldId id="571" r:id="rId26"/>
    <p:sldId id="572" r:id="rId27"/>
    <p:sldId id="709" r:id="rId28"/>
    <p:sldId id="710" r:id="rId29"/>
    <p:sldId id="894" r:id="rId30"/>
    <p:sldId id="496" r:id="rId31"/>
    <p:sldId id="892" r:id="rId32"/>
    <p:sldId id="717" r:id="rId33"/>
    <p:sldId id="877" r:id="rId34"/>
    <p:sldId id="878" r:id="rId35"/>
    <p:sldId id="817" r:id="rId36"/>
    <p:sldId id="820" r:id="rId37"/>
    <p:sldId id="879" r:id="rId38"/>
    <p:sldId id="880" r:id="rId39"/>
    <p:sldId id="838" r:id="rId40"/>
    <p:sldId id="895" r:id="rId41"/>
    <p:sldId id="896" r:id="rId42"/>
    <p:sldId id="843" r:id="rId43"/>
    <p:sldId id="884" r:id="rId44"/>
    <p:sldId id="885" r:id="rId45"/>
    <p:sldId id="824" r:id="rId46"/>
    <p:sldId id="821" r:id="rId47"/>
    <p:sldId id="822" r:id="rId48"/>
    <p:sldId id="799" r:id="rId49"/>
    <p:sldId id="898" r:id="rId50"/>
    <p:sldId id="800" r:id="rId51"/>
    <p:sldId id="801" r:id="rId52"/>
    <p:sldId id="786" r:id="rId53"/>
    <p:sldId id="785" r:id="rId54"/>
    <p:sldId id="787" r:id="rId55"/>
    <p:sldId id="788" r:id="rId56"/>
    <p:sldId id="845" r:id="rId57"/>
    <p:sldId id="886" r:id="rId58"/>
    <p:sldId id="887" r:id="rId59"/>
    <p:sldId id="847" r:id="rId60"/>
    <p:sldId id="888" r:id="rId61"/>
    <p:sldId id="889" r:id="rId62"/>
    <p:sldId id="891" r:id="rId63"/>
    <p:sldId id="497" r:id="rId64"/>
    <p:sldId id="802" r:id="rId65"/>
    <p:sldId id="803" r:id="rId66"/>
    <p:sldId id="804" r:id="rId67"/>
    <p:sldId id="805" r:id="rId68"/>
    <p:sldId id="671" r:id="rId69"/>
    <p:sldId id="672" r:id="rId70"/>
    <p:sldId id="673" r:id="rId71"/>
    <p:sldId id="735" r:id="rId72"/>
    <p:sldId id="736" r:id="rId73"/>
    <p:sldId id="737" r:id="rId74"/>
    <p:sldId id="738" r:id="rId75"/>
    <p:sldId id="739" r:id="rId76"/>
    <p:sldId id="740" r:id="rId77"/>
    <p:sldId id="745" r:id="rId78"/>
    <p:sldId id="746" r:id="rId79"/>
    <p:sldId id="747" r:id="rId80"/>
    <p:sldId id="748" r:id="rId81"/>
    <p:sldId id="749" r:id="rId82"/>
    <p:sldId id="750" r:id="rId83"/>
    <p:sldId id="751" r:id="rId84"/>
    <p:sldId id="752" r:id="rId85"/>
    <p:sldId id="674" r:id="rId86"/>
    <p:sldId id="675" r:id="rId87"/>
    <p:sldId id="676" r:id="rId88"/>
    <p:sldId id="677" r:id="rId89"/>
    <p:sldId id="678" r:id="rId90"/>
    <p:sldId id="679" r:id="rId91"/>
    <p:sldId id="731" r:id="rId92"/>
    <p:sldId id="734" r:id="rId93"/>
    <p:sldId id="732" r:id="rId94"/>
    <p:sldId id="733" r:id="rId95"/>
    <p:sldId id="741" r:id="rId96"/>
    <p:sldId id="744" r:id="rId97"/>
    <p:sldId id="742" r:id="rId98"/>
    <p:sldId id="743" r:id="rId99"/>
    <p:sldId id="793" r:id="rId100"/>
    <p:sldId id="794" r:id="rId101"/>
    <p:sldId id="795" r:id="rId102"/>
    <p:sldId id="796" r:id="rId103"/>
    <p:sldId id="797" r:id="rId104"/>
    <p:sldId id="798" r:id="rId105"/>
    <p:sldId id="813" r:id="rId106"/>
    <p:sldId id="814" r:id="rId107"/>
    <p:sldId id="815" r:id="rId108"/>
    <p:sldId id="816" r:id="rId109"/>
    <p:sldId id="900" r:id="rId110"/>
    <p:sldId id="901" r:id="rId111"/>
    <p:sldId id="902" r:id="rId112"/>
    <p:sldId id="806" r:id="rId113"/>
    <p:sldId id="807" r:id="rId114"/>
    <p:sldId id="808" r:id="rId115"/>
    <p:sldId id="809" r:id="rId116"/>
    <p:sldId id="810" r:id="rId117"/>
    <p:sldId id="811" r:id="rId118"/>
    <p:sldId id="812" r:id="rId119"/>
    <p:sldId id="760" r:id="rId120"/>
    <p:sldId id="761" r:id="rId121"/>
    <p:sldId id="762" r:id="rId122"/>
    <p:sldId id="766" r:id="rId123"/>
    <p:sldId id="767" r:id="rId124"/>
    <p:sldId id="768" r:id="rId125"/>
    <p:sldId id="851" r:id="rId126"/>
    <p:sldId id="852" r:id="rId127"/>
    <p:sldId id="853" r:id="rId128"/>
    <p:sldId id="854" r:id="rId129"/>
    <p:sldId id="855" r:id="rId130"/>
    <p:sldId id="856" r:id="rId131"/>
    <p:sldId id="857" r:id="rId132"/>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2883" autoAdjust="0"/>
  </p:normalViewPr>
  <p:slideViewPr>
    <p:cSldViewPr>
      <p:cViewPr varScale="1">
        <p:scale>
          <a:sx n="52" d="100"/>
          <a:sy n="52" d="100"/>
        </p:scale>
        <p:origin x="1204" y="5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74.xml"/><Relationship Id="rId13" Type="http://schemas.openxmlformats.org/officeDocument/2006/relationships/slide" Target="slides/slide88.xml"/><Relationship Id="rId18" Type="http://schemas.openxmlformats.org/officeDocument/2006/relationships/slide" Target="slides/slide99.xml"/><Relationship Id="rId26" Type="http://schemas.openxmlformats.org/officeDocument/2006/relationships/slide" Target="slides/slide128.xml"/><Relationship Id="rId3" Type="http://schemas.openxmlformats.org/officeDocument/2006/relationships/slide" Target="slides/slide33.xml"/><Relationship Id="rId21" Type="http://schemas.openxmlformats.org/officeDocument/2006/relationships/slide" Target="slides/slide106.xml"/><Relationship Id="rId7" Type="http://schemas.openxmlformats.org/officeDocument/2006/relationships/slide" Target="slides/slide68.xml"/><Relationship Id="rId12" Type="http://schemas.openxmlformats.org/officeDocument/2006/relationships/slide" Target="slides/slide85.xml"/><Relationship Id="rId17" Type="http://schemas.openxmlformats.org/officeDocument/2006/relationships/slide" Target="slides/slide96.xml"/><Relationship Id="rId25" Type="http://schemas.openxmlformats.org/officeDocument/2006/relationships/slide" Target="slides/slide125.xml"/><Relationship Id="rId2" Type="http://schemas.openxmlformats.org/officeDocument/2006/relationships/slide" Target="slides/slide32.xml"/><Relationship Id="rId16" Type="http://schemas.openxmlformats.org/officeDocument/2006/relationships/slide" Target="slides/slide95.xml"/><Relationship Id="rId20" Type="http://schemas.openxmlformats.org/officeDocument/2006/relationships/slide" Target="slides/slide105.xml"/><Relationship Id="rId1" Type="http://schemas.openxmlformats.org/officeDocument/2006/relationships/slide" Target="slides/slide31.xml"/><Relationship Id="rId6" Type="http://schemas.openxmlformats.org/officeDocument/2006/relationships/slide" Target="slides/slide53.xml"/><Relationship Id="rId11" Type="http://schemas.openxmlformats.org/officeDocument/2006/relationships/slide" Target="slides/slide83.xml"/><Relationship Id="rId24" Type="http://schemas.openxmlformats.org/officeDocument/2006/relationships/slide" Target="slides/slide119.xml"/><Relationship Id="rId5" Type="http://schemas.openxmlformats.org/officeDocument/2006/relationships/slide" Target="slides/slide51.xml"/><Relationship Id="rId15" Type="http://schemas.openxmlformats.org/officeDocument/2006/relationships/slide" Target="slides/slide92.xml"/><Relationship Id="rId23" Type="http://schemas.openxmlformats.org/officeDocument/2006/relationships/slide" Target="slides/slide113.xml"/><Relationship Id="rId10" Type="http://schemas.openxmlformats.org/officeDocument/2006/relationships/slide" Target="slides/slide81.xml"/><Relationship Id="rId19" Type="http://schemas.openxmlformats.org/officeDocument/2006/relationships/slide" Target="slides/slide102.xml"/><Relationship Id="rId4" Type="http://schemas.openxmlformats.org/officeDocument/2006/relationships/slide" Target="slides/slide48.xml"/><Relationship Id="rId9" Type="http://schemas.openxmlformats.org/officeDocument/2006/relationships/slide" Target="slides/slide77.xml"/><Relationship Id="rId14" Type="http://schemas.openxmlformats.org/officeDocument/2006/relationships/slide" Target="slides/slide91.xml"/><Relationship Id="rId22" Type="http://schemas.openxmlformats.org/officeDocument/2006/relationships/slide" Target="slides/slide112.xml"/><Relationship Id="rId27" Type="http://schemas.openxmlformats.org/officeDocument/2006/relationships/slide" Target="slides/slide1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4A46F8C7-6B32-488D-9EFC-6C55E42B28A4}" type="slidenum">
              <a:rPr lang="en-GB" altLang="de-DE"/>
              <a:pPr>
                <a:defRPr/>
              </a:pPr>
              <a:t>‹Nr.›</a:t>
            </a:fld>
            <a:endParaRPr lang="en-GB" altLang="de-DE"/>
          </a:p>
        </p:txBody>
      </p:sp>
    </p:spTree>
    <p:extLst>
      <p:ext uri="{BB962C8B-B14F-4D97-AF65-F5344CB8AC3E}">
        <p14:creationId xmlns:p14="http://schemas.microsoft.com/office/powerpoint/2010/main" val="1863968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9424C2B3-DB4D-4E6A-A529-5F825DA1EF6B}" type="slidenum">
              <a:rPr lang="en-US" altLang="de-DE"/>
              <a:pPr>
                <a:defRPr/>
              </a:pPr>
              <a:t>‹Nr.›</a:t>
            </a:fld>
            <a:endParaRPr lang="en-US" altLang="de-DE"/>
          </a:p>
        </p:txBody>
      </p:sp>
    </p:spTree>
    <p:extLst>
      <p:ext uri="{BB962C8B-B14F-4D97-AF65-F5344CB8AC3E}">
        <p14:creationId xmlns:p14="http://schemas.microsoft.com/office/powerpoint/2010/main" val="3522786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F1BD1-E837-4BCE-BC6A-D9424C1BA32E}"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26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89AF4-7761-4AC3-97AD-AAC550C29BD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3227694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18</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19CA32-F696-45FC-ADF5-3D8A85E5FB35}" type="slidenum">
              <a:rPr lang="en-US" altLang="de-DE" sz="1300" smtClean="0"/>
              <a:pPr>
                <a:spcBef>
                  <a:spcPct val="0"/>
                </a:spcBef>
              </a:pPr>
              <a:t>19</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8755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039218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22</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F7E0A1-34DE-401D-B513-667F51F9D791}" type="slidenum">
              <a:rPr lang="en-US" altLang="de-DE" sz="1300" smtClean="0"/>
              <a:pPr>
                <a:spcBef>
                  <a:spcPct val="0"/>
                </a:spcBef>
              </a:pPr>
              <a:t>23</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661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7908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6147B-BF3C-440A-841E-7BEE9140F22A}" type="slidenum">
              <a:rPr lang="en-US" altLang="de-DE" sz="1300" smtClean="0"/>
              <a:pPr>
                <a:spcBef>
                  <a:spcPct val="0"/>
                </a:spcBef>
              </a:pPr>
              <a:t>24</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62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95938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6A9981-73BC-4909-A359-06CD7FA2DD18}" type="slidenum">
              <a:rPr lang="en-US" altLang="de-DE" sz="1300" smtClean="0"/>
              <a:pPr>
                <a:spcBef>
                  <a:spcPct val="0"/>
                </a:spcBef>
              </a:pPr>
              <a:t>25</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63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54491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BD4C0-74E1-42EB-BE30-757D44C3F565}" type="slidenum">
              <a:rPr lang="en-US" altLang="de-DE" sz="1300" smtClean="0"/>
              <a:pPr>
                <a:spcBef>
                  <a:spcPct val="0"/>
                </a:spcBef>
              </a:pPr>
              <a:t>26</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427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27</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4399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28</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656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29</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1408259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33</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BA6D56-F9F8-499E-AC90-51955E7D56C0}"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060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35</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36</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37</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101477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40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3225449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42</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F466C-7FE1-4157-9D00-04B935AF1BF7}" type="slidenum">
              <a:rPr lang="en-US" altLang="de-DE" sz="1300" smtClean="0"/>
              <a:pPr>
                <a:spcBef>
                  <a:spcPct val="0"/>
                </a:spcBef>
              </a:pPr>
              <a:t>44</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23688675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602EC8-3556-4C80-BE62-2A50E098334F}" type="slidenum">
              <a:rPr lang="en-US" altLang="de-DE" sz="1300" smtClean="0"/>
              <a:pPr>
                <a:spcBef>
                  <a:spcPct val="0"/>
                </a:spcBef>
              </a:pPr>
              <a:t>45</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3622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3B841-7ECF-4E12-90D8-36E7C681E085}" type="slidenum">
              <a:rPr lang="en-US" altLang="de-DE" sz="1300" smtClean="0"/>
              <a:pPr>
                <a:spcBef>
                  <a:spcPct val="0"/>
                </a:spcBef>
              </a:pPr>
              <a:t>46</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48280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E5F9-0205-485A-AFCF-53E7A5E0E108}" type="slidenum">
              <a:rPr lang="en-US" altLang="de-DE" sz="1300" smtClean="0"/>
              <a:pPr>
                <a:spcBef>
                  <a:spcPct val="0"/>
                </a:spcBef>
              </a:pPr>
              <a:t>47</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2937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AD8DF4-ECC4-49EE-92C6-248235A5B317}" type="slidenum">
              <a:rPr lang="en-US" altLang="de-DE" sz="1300" smtClean="0"/>
              <a:pPr>
                <a:spcBef>
                  <a:spcPct val="0"/>
                </a:spcBef>
              </a:pPr>
              <a:t>48</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05664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2919FD-98FF-4E09-AF9D-67FAD7AC7EFD}" type="slidenum">
              <a:rPr lang="en-US" altLang="de-DE" sz="1300" smtClean="0"/>
              <a:pPr>
                <a:spcBef>
                  <a:spcPct val="0"/>
                </a:spcBef>
              </a:pPr>
              <a:t>49</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157424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BBB52-A60B-4CF8-BB15-EE135D39D0A4}" type="slidenum">
              <a:rPr lang="en-US" altLang="de-DE" sz="1300" smtClean="0"/>
              <a:pPr>
                <a:spcBef>
                  <a:spcPct val="0"/>
                </a:spcBef>
              </a:pPr>
              <a:t>50</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1249131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AD8DF4-ECC4-49EE-92C6-248235A5B317}" type="slidenum">
              <a:rPr lang="en-US" altLang="de-DE" sz="1300" smtClean="0"/>
              <a:pPr>
                <a:spcBef>
                  <a:spcPct val="0"/>
                </a:spcBef>
              </a:pPr>
              <a:t>51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723823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6214E-7604-4A7C-BCD8-6D17644A5A50}" type="slidenum">
              <a:rPr lang="en-US" altLang="de-DE" sz="1300" smtClean="0"/>
              <a:pPr>
                <a:spcBef>
                  <a:spcPct val="0"/>
                </a:spcBef>
              </a:pPr>
              <a:t>52</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81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6FE964-1905-4EF7-A79E-6FAA62C64C48}" type="slidenum">
              <a:rPr lang="en-US" altLang="de-DE" sz="1300" smtClean="0"/>
              <a:pPr>
                <a:spcBef>
                  <a:spcPct val="0"/>
                </a:spcBef>
              </a:pPr>
              <a:t>53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649424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4F3128-8EB7-45EF-8EAF-651BAE90F3BB}" type="slidenum">
              <a:rPr lang="en-US" altLang="de-DE" sz="1300" smtClean="0"/>
              <a:pPr>
                <a:spcBef>
                  <a:spcPct val="0"/>
                </a:spcBef>
              </a:pPr>
              <a:t>54</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50676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55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56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57</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58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59</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60</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61</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62</a:t>
            </a:fld>
            <a:endParaRPr lang="en-US" altLang="en-US"/>
          </a:p>
        </p:txBody>
      </p:sp>
    </p:spTree>
    <p:extLst>
      <p:ext uri="{BB962C8B-B14F-4D97-AF65-F5344CB8AC3E}">
        <p14:creationId xmlns:p14="http://schemas.microsoft.com/office/powerpoint/2010/main" val="1838299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2226F5-B0B4-40DC-9F8B-7F1C83F0AB3D}" type="slidenum">
              <a:rPr lang="en-US" altLang="de-DE" sz="1300" smtClean="0"/>
              <a:pPr>
                <a:spcBef>
                  <a:spcPct val="0"/>
                </a:spcBef>
              </a:pPr>
              <a:t>63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86733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966130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AC2995-F6FB-48FE-8FB6-3BFC4DE243CE}" type="slidenum">
              <a:rPr lang="en-US" altLang="de-DE" sz="1300" smtClean="0"/>
              <a:pPr>
                <a:spcBef>
                  <a:spcPct val="0"/>
                </a:spcBef>
              </a:pPr>
              <a:t>64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869379"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917243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6093D6-5165-471A-9A6E-1B88E0DE6FBE}" type="slidenum">
              <a:rPr lang="en-US" altLang="de-DE" sz="1300" smtClean="0"/>
              <a:pPr>
                <a:spcBef>
                  <a:spcPct val="0"/>
                </a:spcBef>
              </a:pPr>
              <a:t>65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871427"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40904761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E9BC8D-C765-440E-9E01-39003152AD98}" type="slidenum">
              <a:rPr lang="en-US" altLang="de-DE" sz="1300" smtClean="0"/>
              <a:pPr>
                <a:spcBef>
                  <a:spcPct val="0"/>
                </a:spcBef>
              </a:pPr>
              <a:t>66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8734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049567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69A701-A22E-4EAD-870E-B12BDEA0F41F}" type="slidenum">
              <a:rPr lang="en-US" altLang="de-DE" sz="1300" smtClean="0"/>
              <a:pPr>
                <a:spcBef>
                  <a:spcPct val="0"/>
                </a:spcBef>
              </a:pPr>
              <a:t>67</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236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817FE7-1452-460A-A2C2-2484B012F6F6}" type="slidenum">
              <a:rPr lang="en-US" altLang="de-DE" sz="1300" smtClean="0"/>
              <a:pPr>
                <a:spcBef>
                  <a:spcPct val="0"/>
                </a:spcBef>
              </a:pPr>
              <a:t>68</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6993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52794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BD1A3F-A979-48B4-ABCD-3693DCEF3C6A}" type="slidenum">
              <a:rPr lang="en-US" altLang="de-DE" sz="1300" smtClean="0"/>
              <a:pPr>
                <a:spcBef>
                  <a:spcPct val="0"/>
                </a:spcBef>
              </a:pPr>
              <a:t>69</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51240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8EF36A-4F09-4A91-9191-164E1F594BC6}" type="slidenum">
              <a:rPr lang="en-US" altLang="de-DE" sz="1300" smtClean="0"/>
              <a:pPr>
                <a:spcBef>
                  <a:spcPct val="0"/>
                </a:spcBef>
              </a:pPr>
              <a:t>70</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701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48078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1582E3-C298-4363-B8C0-E449E2226ABE}" type="slidenum">
              <a:rPr lang="en-US" altLang="de-DE" sz="1300" smtClean="0"/>
              <a:pPr>
                <a:spcBef>
                  <a:spcPct val="0"/>
                </a:spcBef>
              </a:pPr>
              <a:t>71</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4387054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52DC88-A41A-4506-BE4F-EBB7F01CDEF1}" type="slidenum">
              <a:rPr lang="en-US" altLang="de-DE" sz="1300" smtClean="0"/>
              <a:pPr>
                <a:spcBef>
                  <a:spcPct val="0"/>
                </a:spcBef>
              </a:pPr>
              <a:t>72</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7034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85583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B38314-4620-4B66-90F6-C12382725111}" type="slidenum">
              <a:rPr lang="en-US" altLang="de-DE" sz="1300" smtClean="0"/>
              <a:pPr>
                <a:spcBef>
                  <a:spcPct val="0"/>
                </a:spcBef>
              </a:pPr>
              <a:t>73</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038211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BC42DB-6D2B-4E2A-8F98-0DCECBF106C5}" type="slidenum">
              <a:rPr lang="en-US" altLang="de-DE" sz="1300" smtClean="0"/>
              <a:pPr>
                <a:spcBef>
                  <a:spcPct val="0"/>
                </a:spcBef>
              </a:pPr>
              <a:t>74</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705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502964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06AA10-F781-4828-8E13-D03E5BD70A2F}" type="slidenum">
              <a:rPr lang="en-US" altLang="de-DE" sz="1300" smtClean="0"/>
              <a:pPr>
                <a:spcBef>
                  <a:spcPct val="0"/>
                </a:spcBef>
              </a:pPr>
              <a:t>75</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21526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79DA84C-B17E-4B46-A88F-D69499295698}" type="slidenum">
              <a:rPr lang="en-US" altLang="de-DE" sz="1300" smtClean="0"/>
              <a:pPr>
                <a:spcBef>
                  <a:spcPct val="0"/>
                </a:spcBef>
              </a:pPr>
              <a:t>76</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1799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49A80D-B8A4-4A31-9744-A1F19A48A4BC}" type="slidenum">
              <a:rPr lang="en-US" altLang="de-DE" sz="1300" smtClean="0"/>
              <a:pPr>
                <a:spcBef>
                  <a:spcPct val="0"/>
                </a:spcBef>
              </a:pPr>
              <a:t>77</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5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453717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B05B20-D2D0-4D60-B547-2D7A42E5EECC}" type="slidenum">
              <a:rPr lang="en-US" altLang="de-DE" sz="1300" smtClean="0"/>
              <a:pPr>
                <a:spcBef>
                  <a:spcPct val="0"/>
                </a:spcBef>
              </a:pPr>
              <a:t>78</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288504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316BE-3285-4AF9-819F-9C083CFFBACC}" type="slidenum">
              <a:rPr lang="en-US" altLang="de-DE" sz="1300" smtClean="0"/>
              <a:pPr>
                <a:spcBef>
                  <a:spcPct val="0"/>
                </a:spcBef>
              </a:pPr>
              <a:t>79</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7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63333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98468D-0BAC-47DB-8FF3-3A9366B7AB4D}" type="slidenum">
              <a:rPr lang="en-US" altLang="de-DE" sz="1300" smtClean="0"/>
              <a:pPr>
                <a:spcBef>
                  <a:spcPct val="0"/>
                </a:spcBef>
              </a:pPr>
              <a:t>80</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14432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5950DF-A272-40CF-B3DB-F6EE4BE70660}" type="slidenum">
              <a:rPr lang="en-US" altLang="de-DE" sz="1300" smtClean="0"/>
              <a:pPr>
                <a:spcBef>
                  <a:spcPct val="0"/>
                </a:spcBef>
              </a:pPr>
              <a:t>81</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89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9397647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524A83-06CA-47D3-B306-613991CAB9C9}" type="slidenum">
              <a:rPr lang="en-US" altLang="de-DE" sz="1300" smtClean="0"/>
              <a:pPr>
                <a:spcBef>
                  <a:spcPct val="0"/>
                </a:spcBef>
              </a:pPr>
              <a:t>82</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29481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03F589-F43E-4163-AB21-6D7614EB1F72}" type="slidenum">
              <a:rPr lang="en-US" altLang="de-DE" sz="1300" smtClean="0"/>
              <a:pPr>
                <a:spcBef>
                  <a:spcPct val="0"/>
                </a:spcBef>
              </a:pPr>
              <a:t>83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1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368485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48719C-DE37-40EF-8E51-B7E0FCD5235B}" type="slidenum">
              <a:rPr lang="en-US" altLang="de-DE" sz="1300" smtClean="0"/>
              <a:pPr>
                <a:spcBef>
                  <a:spcPct val="0"/>
                </a:spcBef>
              </a:pPr>
              <a:t>84</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5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86585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DF8056-E240-4670-9C16-EC21B8E9001C}" type="slidenum">
              <a:rPr lang="en-US" altLang="de-DE" sz="1300" smtClean="0"/>
              <a:pPr>
                <a:spcBef>
                  <a:spcPct val="0"/>
                </a:spcBef>
              </a:pPr>
              <a:t>85</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515144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775F53-36CE-49C1-8ABA-0AC370FA6B3F}" type="slidenum">
              <a:rPr lang="en-US" altLang="de-DE" sz="1300" smtClean="0"/>
              <a:pPr>
                <a:spcBef>
                  <a:spcPct val="0"/>
                </a:spcBef>
              </a:pPr>
              <a:t>86</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697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46690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AFC623-3122-4F8D-B79F-C03BCF0D4FDD}" type="slidenum">
              <a:rPr lang="en-US" altLang="de-DE" sz="1300" smtClean="0"/>
              <a:pPr>
                <a:spcBef>
                  <a:spcPct val="0"/>
                </a:spcBef>
              </a:pPr>
              <a:t>87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75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55574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6722AD-102F-4028-B563-DC12BB1B5340}" type="slidenum">
              <a:rPr lang="en-US" altLang="de-DE" sz="1300" smtClean="0"/>
              <a:pPr>
                <a:spcBef>
                  <a:spcPct val="0"/>
                </a:spcBef>
              </a:pPr>
              <a:t>88</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0230403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0D46B5-1013-4ABB-AEB7-EA6390478D1D}" type="slidenum">
              <a:rPr lang="en-US" altLang="de-DE" sz="1300" smtClean="0"/>
              <a:pPr>
                <a:spcBef>
                  <a:spcPct val="0"/>
                </a:spcBef>
              </a:pPr>
              <a:t>89</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9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74071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6F67DF-3029-4A48-BD09-8490C79D84F1}" type="slidenum">
              <a:rPr lang="en-US" altLang="de-DE" sz="1300" smtClean="0"/>
              <a:pPr>
                <a:spcBef>
                  <a:spcPct val="0"/>
                </a:spcBef>
              </a:pPr>
              <a:t>90</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826223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ECA5EB-5C55-4583-8229-662493A6F4BA}" type="slidenum">
              <a:rPr lang="en-US" altLang="de-DE" sz="1300" smtClean="0"/>
              <a:pPr>
                <a:spcBef>
                  <a:spcPct val="0"/>
                </a:spcBef>
              </a:pPr>
              <a:t>91</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1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47633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6ED139-512B-472A-8437-4D0360970CFA}" type="slidenum">
              <a:rPr lang="en-US" altLang="de-DE" sz="1300" smtClean="0"/>
              <a:pPr>
                <a:spcBef>
                  <a:spcPct val="0"/>
                </a:spcBef>
              </a:pPr>
              <a:t>92</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675709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37360F-1DC2-437D-A722-D0CE50D68CD1}" type="slidenum">
              <a:rPr lang="en-US" altLang="de-DE" sz="1300" smtClean="0"/>
              <a:pPr>
                <a:spcBef>
                  <a:spcPct val="0"/>
                </a:spcBef>
              </a:pPr>
              <a:t>93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3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009840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9100818-AD79-463E-B15F-182C78D65E1F}" type="slidenum">
              <a:rPr lang="en-US" altLang="de-DE" sz="1300" smtClean="0"/>
              <a:pPr>
                <a:spcBef>
                  <a:spcPct val="0"/>
                </a:spcBef>
              </a:pPr>
              <a:t>94</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56649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1BA67C-422C-4159-8CB4-F2E435DAE47B}" type="slidenum">
              <a:rPr lang="en-US" altLang="de-DE" sz="1300" smtClean="0"/>
              <a:pPr>
                <a:spcBef>
                  <a:spcPct val="0"/>
                </a:spcBef>
              </a:pPr>
              <a:t>95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5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571520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E5F099-579A-4DC0-8D86-A30B45316894}" type="slidenum">
              <a:rPr lang="en-US" altLang="de-DE" sz="1300" smtClean="0"/>
              <a:pPr>
                <a:spcBef>
                  <a:spcPct val="0"/>
                </a:spcBef>
              </a:pPr>
              <a:t>96</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7286521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C0E085-0DF5-4169-938B-3CA25F004DCF}" type="slidenum">
              <a:rPr lang="en-US" altLang="de-DE" sz="1300" smtClean="0"/>
              <a:pPr>
                <a:spcBef>
                  <a:spcPct val="0"/>
                </a:spcBef>
              </a:pPr>
              <a:t>97</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17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250447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AA1AC-2E9A-4B7F-8366-60097A5DADEA}" type="slidenum">
              <a:rPr lang="en-US" altLang="de-DE" sz="1300" smtClean="0"/>
              <a:pPr>
                <a:spcBef>
                  <a:spcPct val="0"/>
                </a:spcBef>
              </a:pPr>
              <a:t>98</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6334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3EB60-3447-40B9-ABED-ABF6EA5B39BC}" type="slidenum">
              <a:rPr lang="en-US" altLang="de-DE" sz="1300" smtClean="0"/>
              <a:pPr>
                <a:spcBef>
                  <a:spcPct val="0"/>
                </a:spcBef>
              </a:pPr>
              <a:t>99</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432844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366FD-5AF9-4B6F-8DAC-AD4D5A084904}" type="slidenum">
              <a:rPr lang="en-US" altLang="de-DE" sz="1300" smtClean="0"/>
              <a:pPr>
                <a:spcBef>
                  <a:spcPct val="0"/>
                </a:spcBef>
              </a:pPr>
              <a:t>100</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85530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1C6E7-3E08-4800-9F50-94ADDC2C3DA2}" type="slidenum">
              <a:rPr lang="en-US" altLang="de-DE" sz="1300" smtClean="0"/>
              <a:pPr>
                <a:spcBef>
                  <a:spcPct val="0"/>
                </a:spcBef>
              </a:pPr>
              <a:t>101</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9968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F6FA23-B07A-4C4C-A435-4D578C8158E0}" type="slidenum">
              <a:rPr lang="en-US" altLang="de-DE" sz="1300" smtClean="0"/>
              <a:pPr>
                <a:spcBef>
                  <a:spcPct val="0"/>
                </a:spcBef>
              </a:pPr>
              <a:t>102</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17904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5107B-8759-4BE7-BF24-9564C87F3A52}" type="slidenum">
              <a:rPr lang="en-US" altLang="de-DE" sz="1300" smtClean="0"/>
              <a:pPr>
                <a:spcBef>
                  <a:spcPct val="0"/>
                </a:spcBef>
              </a:pPr>
              <a:t>103</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38398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83BE19-CE49-4569-8E61-E3B1CB8CB38B}" type="slidenum">
              <a:rPr lang="en-US" altLang="de-DE" sz="1300" smtClean="0"/>
              <a:pPr>
                <a:spcBef>
                  <a:spcPct val="0"/>
                </a:spcBef>
              </a:pPr>
              <a:t>104</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42835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0BE67-C859-4B6A-8B3E-1F32AB871139}" type="slidenum">
              <a:rPr lang="en-US" altLang="de-DE" sz="1300" smtClean="0"/>
              <a:pPr>
                <a:spcBef>
                  <a:spcPct val="0"/>
                </a:spcBef>
              </a:pPr>
              <a:t>105</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961384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882B5D-1622-4081-A0C7-42F918E6117E}" type="slidenum">
              <a:rPr lang="en-US" altLang="de-DE" sz="1300" smtClean="0"/>
              <a:pPr>
                <a:spcBef>
                  <a:spcPct val="0"/>
                </a:spcBef>
              </a:pPr>
              <a:t>106</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642979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4B5FD-B401-4DCC-9CEF-28EE1D1A91E7}" type="slidenum">
              <a:rPr lang="en-US" altLang="de-DE" sz="1300" smtClean="0"/>
              <a:pPr>
                <a:spcBef>
                  <a:spcPct val="0"/>
                </a:spcBef>
              </a:pPr>
              <a:t>107</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8083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E5F9-0205-485A-AFCF-53E7A5E0E108}" type="slidenum">
              <a:rPr lang="en-US" altLang="de-DE" sz="1300" smtClean="0"/>
              <a:pPr>
                <a:spcBef>
                  <a:spcPct val="0"/>
                </a:spcBef>
              </a:pPr>
              <a:t>108</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2937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2919FD-98FF-4E09-AF9D-67FAD7AC7EFD}" type="slidenum">
              <a:rPr lang="en-US" altLang="de-DE" sz="1300" smtClean="0"/>
              <a:pPr>
                <a:spcBef>
                  <a:spcPct val="0"/>
                </a:spcBef>
              </a:pPr>
              <a:t>109</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157424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BBB52-A60B-4CF8-BB15-EE135D39D0A4}" type="slidenum">
              <a:rPr lang="en-US" altLang="de-DE" sz="1300" smtClean="0"/>
              <a:pPr>
                <a:spcBef>
                  <a:spcPct val="0"/>
                </a:spcBef>
              </a:pPr>
              <a:t>110</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1249131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BD473-E335-4755-BC09-73B59DC00486}" type="slidenum">
              <a:rPr lang="en-US" altLang="de-DE" sz="1300" smtClean="0"/>
              <a:pPr>
                <a:spcBef>
                  <a:spcPct val="0"/>
                </a:spcBef>
              </a:pPr>
              <a:t>111</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56857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5FAD1-7554-4916-B469-3B7AE76E013B}" type="slidenum">
              <a:rPr lang="en-US" altLang="de-DE" sz="1300" smtClean="0"/>
              <a:pPr>
                <a:spcBef>
                  <a:spcPct val="0"/>
                </a:spcBef>
              </a:pPr>
              <a:t>112</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4278456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C335C-17EE-41C4-B106-6E4FED7A682E}" type="slidenum">
              <a:rPr lang="en-US" altLang="de-DE" sz="1300" smtClean="0"/>
              <a:pPr>
                <a:spcBef>
                  <a:spcPct val="0"/>
                </a:spcBef>
              </a:pPr>
              <a:t>113</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03021536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3770C4-F55B-4B31-A682-CEB66A4F85FF}" type="slidenum">
              <a:rPr lang="en-US" altLang="de-DE" sz="1300" smtClean="0"/>
              <a:pPr>
                <a:spcBef>
                  <a:spcPct val="0"/>
                </a:spcBef>
              </a:pPr>
              <a:t>114</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38054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2B1C61-605C-4211-A55C-900BCE704309}" type="slidenum">
              <a:rPr lang="en-US" altLang="de-DE" sz="1300" smtClean="0"/>
              <a:pPr>
                <a:spcBef>
                  <a:spcPct val="0"/>
                </a:spcBef>
              </a:pPr>
              <a:t>115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53948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7978F2-2B1F-453C-B41D-975020BEAFD4}" type="slidenum">
              <a:rPr lang="en-US" altLang="de-DE" sz="1300" smtClean="0"/>
              <a:pPr>
                <a:spcBef>
                  <a:spcPct val="0"/>
                </a:spcBef>
              </a:pPr>
              <a:t>116</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65504610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4EA19-CB99-4452-8A08-630E04A87969}" type="slidenum">
              <a:rPr lang="en-US" altLang="de-DE" sz="1300" smtClean="0"/>
              <a:pPr>
                <a:spcBef>
                  <a:spcPct val="0"/>
                </a:spcBef>
              </a:pPr>
              <a:t>117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4655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9FD1-6818-4A45-8F48-9AFD99A35B90}" type="slidenum">
              <a:rPr lang="en-US" altLang="de-DE" sz="1300" smtClean="0"/>
              <a:pPr>
                <a:spcBef>
                  <a:spcPct val="0"/>
                </a:spcBef>
              </a:pPr>
              <a:t>118</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0485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A92138-F693-4946-A6AF-E24EEDA86A0C}" type="slidenum">
              <a:rPr lang="en-US" altLang="de-DE" sz="1300" smtClean="0"/>
              <a:pPr>
                <a:spcBef>
                  <a:spcPct val="0"/>
                </a:spcBef>
              </a:pPr>
              <a:t>119</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7904179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77781-74FC-497F-9109-3943DEF88BC8}" type="slidenum">
              <a:rPr lang="en-US" altLang="de-DE" sz="1300" smtClean="0"/>
              <a:pPr>
                <a:spcBef>
                  <a:spcPct val="0"/>
                </a:spcBef>
              </a:pPr>
              <a:t>120</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35306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1BBFCB-1311-42FE-A158-9423211852BE}" type="slidenum">
              <a:rPr lang="en-US" altLang="de-DE" sz="1300" smtClean="0"/>
              <a:pPr>
                <a:spcBef>
                  <a:spcPct val="0"/>
                </a:spcBef>
              </a:pPr>
              <a:t>121</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4952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AEC4B-AE66-45A1-AF79-62D015DBEABA}" type="slidenum">
              <a:rPr lang="en-US" altLang="de-DE" sz="1300" smtClean="0"/>
              <a:pPr>
                <a:spcBef>
                  <a:spcPct val="0"/>
                </a:spcBef>
              </a:pPr>
              <a:t>122</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371337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60E1F5-ECAD-4810-8C60-5FD623AF15F3}" type="slidenum">
              <a:rPr lang="en-US" altLang="de-DE" sz="1300" smtClean="0"/>
              <a:pPr>
                <a:spcBef>
                  <a:spcPct val="0"/>
                </a:spcBef>
              </a:pPr>
              <a:t>123</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6377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F5BE62-E556-4A69-BB15-34681C22DB9D}" type="slidenum">
              <a:rPr lang="en-US" altLang="de-DE" sz="1300" smtClean="0"/>
              <a:pPr>
                <a:spcBef>
                  <a:spcPct val="0"/>
                </a:spcBef>
              </a:pPr>
              <a:t>124</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35191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EB77F-CA07-4452-B01E-4228127B4A00}" type="slidenum">
              <a:rPr lang="en-US" altLang="de-DE" sz="1300" smtClean="0"/>
              <a:pPr>
                <a:spcBef>
                  <a:spcPct val="0"/>
                </a:spcBef>
              </a:pPr>
              <a:t>125</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949330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F3885F-4D30-455D-A34E-45AF99EEBA66}" type="slidenum">
              <a:rPr lang="en-US" altLang="de-DE" sz="1300" smtClean="0"/>
              <a:pPr>
                <a:spcBef>
                  <a:spcPct val="0"/>
                </a:spcBef>
              </a:pPr>
              <a:t>126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1369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C9A71-8E99-448E-BAAA-C1A05BE20E2C}" type="slidenum">
              <a:rPr lang="en-US" altLang="de-DE" sz="1300" smtClean="0"/>
              <a:pPr>
                <a:spcBef>
                  <a:spcPct val="0"/>
                </a:spcBef>
              </a:pPr>
              <a:t>127</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70570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7D6259-4E76-42B4-8097-7FB635977CB0}" type="slidenum">
              <a:rPr lang="en-US" altLang="de-DE" sz="1300" smtClean="0"/>
              <a:pPr>
                <a:spcBef>
                  <a:spcPct val="0"/>
                </a:spcBef>
              </a:pPr>
              <a:t>128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4010717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F99FD-07A6-4B3E-AE17-5633C5D75717}" type="slidenum">
              <a:rPr lang="en-US" altLang="de-DE" sz="1300" smtClean="0"/>
              <a:pPr>
                <a:spcBef>
                  <a:spcPct val="0"/>
                </a:spcBef>
              </a:pPr>
              <a:t>129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47270463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D9F99-D49F-4DD1-B949-99F346C5CD15}" type="slidenum">
              <a:rPr lang="en-US" altLang="de-DE" sz="1300" smtClean="0"/>
              <a:pPr>
                <a:spcBef>
                  <a:spcPct val="0"/>
                </a:spcBef>
              </a:pPr>
              <a:t>130</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472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5: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5: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5: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5: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5: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5: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5: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919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68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2429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MV-MKT – 5: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9613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MV-MKT – 5: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89191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714949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MV-MKT – 5: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585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MV-MKT – 5: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22092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MV-MKT – 5: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387485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MV-MKT – 5: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350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MV-MKT – 5: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2904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090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MV-MKT – 5: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MV-MKT – 5: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90523805"/>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3.xml"/><Relationship Id="rId1" Type="http://schemas.openxmlformats.org/officeDocument/2006/relationships/slideLayout" Target="../slideLayouts/slideLayout22.xml"/><Relationship Id="rId4" Type="http://schemas.openxmlformats.org/officeDocument/2006/relationships/image" Target="../media/image26.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5.xml"/><Relationship Id="rId1" Type="http://schemas.openxmlformats.org/officeDocument/2006/relationships/slideLayout" Target="../slideLayouts/slideLayout22.xml"/><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6.xml"/><Relationship Id="rId1" Type="http://schemas.openxmlformats.org/officeDocument/2006/relationships/slideLayout" Target="../slideLayouts/slideLayout22.xml"/><Relationship Id="rId4" Type="http://schemas.openxmlformats.org/officeDocument/2006/relationships/image" Target="../media/image25.png"/></Relationships>
</file>

<file path=ppt/slides/_rels/slide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7.xml"/><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0.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2.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3.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6.xml"/><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0.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4.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9.xml"/><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0.xml"/><Relationship Id="rId1" Type="http://schemas.openxmlformats.org/officeDocument/2006/relationships/slideLayout" Target="../slideLayouts/slideLayout2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3.xml"/><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4.xml"/><Relationship Id="rId1" Type="http://schemas.openxmlformats.org/officeDocument/2006/relationships/slideLayout" Target="../slideLayouts/slideLayout2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7.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8.xml"/><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1.xml"/><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3.xml"/><Relationship Id="rId1" Type="http://schemas.openxmlformats.org/officeDocument/2006/relationships/slideLayout" Target="../slideLayouts/slideLayout17.xml"/></Relationships>
</file>

<file path=ppt/slides/_rels/slide10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4.xml"/><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7.xml"/></Relationships>
</file>

<file path=ppt/slides/_rels/slide10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7.xml"/><Relationship Id="rId1" Type="http://schemas.openxmlformats.org/officeDocument/2006/relationships/slideLayout" Target="../slideLayouts/slideLayout17.xml"/></Relationships>
</file>

<file path=ppt/slides/_rels/slide10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8.xml"/><Relationship Id="rId1" Type="http://schemas.openxmlformats.org/officeDocument/2006/relationships/slideLayout" Target="../slideLayouts/slideLayout2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0.xml"/><Relationship Id="rId1" Type="http://schemas.openxmlformats.org/officeDocument/2006/relationships/slideLayout" Target="../slideLayouts/slideLayout17.xml"/></Relationships>
</file>

<file path=ppt/slides/_rels/slide11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1.xml"/><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7.xml"/></Relationships>
</file>

<file path=ppt/slides/_rels/slide1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4.xml"/><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5.xml"/><Relationship Id="rId1" Type="http://schemas.openxmlformats.org/officeDocument/2006/relationships/slideLayout" Target="../slideLayouts/slideLayout2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7.xml"/></Relationships>
</file>

<file path=ppt/slides/_rels/slide1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7.xml"/><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8.xml"/><Relationship Id="rId1" Type="http://schemas.openxmlformats.org/officeDocument/2006/relationships/slideLayout" Target="../slideLayouts/slideLayout2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0.xml"/><Relationship Id="rId1" Type="http://schemas.openxmlformats.org/officeDocument/2006/relationships/slideLayout" Target="../slideLayouts/slideLayout17.xml"/></Relationships>
</file>

<file path=ppt/slides/_rels/slide1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1.xml"/><Relationship Id="rId1" Type="http://schemas.openxmlformats.org/officeDocument/2006/relationships/slideLayout" Target="../slideLayouts/slideLayout2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7.xml"/></Relationships>
</file>

<file path=ppt/slides/_rels/slide1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3.xml"/><Relationship Id="rId1" Type="http://schemas.openxmlformats.org/officeDocument/2006/relationships/slideLayout" Target="../slideLayouts/slideLayout17.xml"/></Relationships>
</file>

<file path=ppt/slides/_rels/slide1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4.xml"/><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7.xml"/></Relationships>
</file>

<file path=ppt/slides/_rels/slide1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6.xml"/><Relationship Id="rId1" Type="http://schemas.openxmlformats.org/officeDocument/2006/relationships/slideLayout" Target="../slideLayouts/slideLayout17.xml"/></Relationships>
</file>

<file path=ppt/slides/_rels/slide1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7.xml"/><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7.xml"/></Relationships>
</file>

<file path=ppt/slides/_rels/slide1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5: Gedächtnis</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076FEB01-BC70-4540-8429-81208EC8EF71}"/>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a:solidFill>
                  <a:srgbClr val="004992"/>
                </a:solidFill>
                <a:latin typeface="+mj-lt"/>
              </a:rPr>
            </a:br>
            <a:r>
              <a:rPr lang="de-DE">
                <a:solidFill>
                  <a:srgbClr val="004992"/>
                </a:solidFill>
                <a:latin typeface="+mj-lt"/>
              </a:rPr>
              <a:t>MV-MKT</a:t>
            </a:r>
            <a:r>
              <a:rPr lang="de-DE" dirty="0">
                <a:solidFill>
                  <a:srgbClr val="004992"/>
                </a:solidFill>
                <a:latin typeface="+mj-lt"/>
              </a:rPr>
              <a: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88553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dirty="0"/>
              <a:t>MV-MKT – 5: Gedächtnis</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287491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73219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362175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a:t>
            </a:r>
            <a:r>
              <a:rPr lang="de-DE" altLang="de-DE" sz="2400">
                <a:solidFill>
                  <a:srgbClr val="333333"/>
                </a:solidFill>
                <a:latin typeface="Calibri Light"/>
              </a:rPr>
              <a:t>Schulwissen ...)</a:t>
            </a: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272021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91549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418880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120240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 Alkoholkonsum während des Lernens</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a:t>
            </a:fld>
            <a:endParaRPr lang="de-DE" altLang="de-DE" b="0">
              <a:latin typeface="Calibri Light"/>
            </a:endParaRPr>
          </a:p>
        </p:txBody>
      </p:sp>
    </p:spTree>
    <p:extLst>
      <p:ext uri="{BB962C8B-B14F-4D97-AF65-F5344CB8AC3E}">
        <p14:creationId xmlns:p14="http://schemas.microsoft.com/office/powerpoint/2010/main" val="319331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13</a:t>
            </a:fld>
            <a:endParaRPr lang="de-DE" altLang="de-DE" b="0">
              <a:latin typeface="Calibri Light"/>
            </a:endParaRPr>
          </a:p>
        </p:txBody>
      </p:sp>
    </p:spTree>
    <p:extLst>
      <p:ext uri="{BB962C8B-B14F-4D97-AF65-F5344CB8AC3E}">
        <p14:creationId xmlns:p14="http://schemas.microsoft.com/office/powerpoint/2010/main" val="159399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viele Sinne beteiligen (z.B. Hören, Sehen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14</a:t>
            </a:fld>
            <a:endParaRPr lang="de-DE" altLang="de-DE" b="0">
              <a:latin typeface="Calibri Light"/>
            </a:endParaRPr>
          </a:p>
        </p:txBody>
      </p:sp>
    </p:spTree>
    <p:extLst>
      <p:ext uri="{BB962C8B-B14F-4D97-AF65-F5344CB8AC3E}">
        <p14:creationId xmlns:p14="http://schemas.microsoft.com/office/powerpoint/2010/main" val="65441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Diskutieren</a:t>
            </a:r>
            <a:endParaRPr lang="en-GB" altLang="de-DE" sz="1200" dirty="0">
              <a:latin typeface="Arial" panose="020B0604020202020204" pitchFamily="34" charset="0"/>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Diskutieren</a:t>
            </a:r>
            <a:endParaRPr lang="en-GB" altLang="de-DE" sz="1200">
              <a:latin typeface="Arial" panose="020B0604020202020204" pitchFamily="34" charset="0"/>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Anwenden</a:t>
            </a:r>
            <a:endParaRPr lang="en-GB" altLang="de-DE" sz="1200" dirty="0">
              <a:latin typeface="Arial" panose="020B0604020202020204" pitchFamily="34" charset="0"/>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latin typeface="Arial" panose="020B0604020202020204" pitchFamily="34" charset="0"/>
              </a:rPr>
              <a:t>Behaltensleistung in %</a:t>
            </a:r>
            <a:endParaRPr lang="en-GB" altLang="de-DE" sz="1400" dirty="0">
              <a:latin typeface="Arial" panose="020B0604020202020204" pitchFamily="34" charset="0"/>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004992"/>
                </a:solidFill>
                <a:latin typeface="Calibri Light"/>
              </a:rPr>
              <a:t>Je mehr Sinne und Prozesse am Lern-vorgang beteiligt sind, desto höher ist die Behaltensleistung!</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Wie kann ich mir Dinge besser merken?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Sehen und erinnern wir alle dasselbe?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16</a:t>
            </a:fld>
            <a:endParaRPr lang="de-DE" altLang="de-DE" b="0">
              <a:latin typeface="Calibri Light"/>
            </a:endParaRPr>
          </a:p>
        </p:txBody>
      </p:sp>
      <p:pic>
        <p:nvPicPr>
          <p:cNvPr id="4813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08955" y="5991199"/>
            <a:ext cx="11376000" cy="461665"/>
          </a:xfrm>
          <a:prstGeom prst="rect">
            <a:avLst/>
          </a:prstGeom>
        </p:spPr>
        <p:txBody>
          <a:bodyPr>
            <a:spAutoFit/>
          </a:bodyPr>
          <a:lstStyle/>
          <a:p>
            <a:pPr algn="ctr">
              <a:spcBef>
                <a:spcPts val="0"/>
              </a:spcBef>
              <a:spcAft>
                <a:spcPts val="0"/>
              </a:spcAft>
            </a:pPr>
            <a:r>
              <a:rPr lang="de-DE" sz="2400" b="0" dirty="0">
                <a:latin typeface="Calibri Light"/>
              </a:rPr>
              <a:t>Beispiel: 3 Künstler malen dieselbe katalanische Landschaft …</a:t>
            </a:r>
            <a:endParaRPr lang="en-US" sz="2400" b="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marL="190500" defTabSz="914377">
              <a:spcBef>
                <a:spcPts val="0"/>
              </a:spcBef>
            </a:pPr>
            <a:r>
              <a:rPr lang="de-DE" sz="3600" dirty="0">
                <a:latin typeface="Calibri Light"/>
              </a:rPr>
              <a:t>Achten Sie auf Unterschiede bezüglich der Farben und Größen in den drei Gemälden!</a:t>
            </a:r>
            <a:br>
              <a:rPr lang="de-DE" sz="3600" dirty="0">
                <a:latin typeface="Calibri Light"/>
              </a:rPr>
            </a:br>
            <a:r>
              <a:rPr lang="de-DE" dirty="0">
                <a:latin typeface="Calibri Light"/>
              </a:rPr>
              <a:t>Gibt es Dinge, die von den Künstlern unterschiedlich dargestellt oder die weggelassen wurden?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17</a:t>
            </a:fld>
            <a:endParaRPr lang="de-DE" altLang="de-DE" b="0">
              <a:latin typeface="Calibri Light"/>
            </a:endParaRPr>
          </a:p>
        </p:txBody>
      </p:sp>
      <p:sp>
        <p:nvSpPr>
          <p:cNvPr id="50181" name="Caption_16"/>
          <p:cNvSpPr txBox="1">
            <a:spLocks noChangeArrowheads="1"/>
          </p:cNvSpPr>
          <p:nvPr/>
        </p:nvSpPr>
        <p:spPr bwMode="auto">
          <a:xfrm>
            <a:off x="408955"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50182" name="Caption_18"/>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solidFill>
                  <a:srgbClr val="333333"/>
                </a:solidFill>
                <a:latin typeface="Calibri Light"/>
                <a:cs typeface="Times New Roman" panose="02020603050405020304" pitchFamily="18" charset="0"/>
              </a:rPr>
              <a:t>Helmut Schack</a:t>
            </a:r>
          </a:p>
        </p:txBody>
      </p:sp>
      <p:sp>
        <p:nvSpPr>
          <p:cNvPr id="50183" name="Caption_17"/>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Bernd Hampel</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de-DE" sz="3600" dirty="0"/>
              <a:t>Jeder Mensch nimmt Dinge anders wahr! </a:t>
            </a:r>
            <a:br>
              <a:rPr lang="de-DE" sz="3600" dirty="0"/>
            </a:br>
            <a:r>
              <a:rPr lang="de-DE" sz="3600" dirty="0"/>
              <a:t>Wie in den drei Gemälden:</a:t>
            </a:r>
            <a:br>
              <a:rPr lang="de-DE" sz="3600" dirty="0"/>
            </a:br>
            <a:r>
              <a:rPr lang="de-DE" dirty="0"/>
              <a:t>Dieselbe Landschaft ist zu sehen aber mit unterschiedlichen Akzenten!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18</a:t>
            </a:fld>
            <a:endParaRPr lang="de-DE" altLang="de-DE" b="0">
              <a:latin typeface="Calibri Light"/>
            </a:endParaRPr>
          </a:p>
        </p:txBody>
      </p:sp>
      <p:sp>
        <p:nvSpPr>
          <p:cNvPr id="11" name="Caption_12"/>
          <p:cNvSpPr txBox="1">
            <a:spLocks noChangeArrowheads="1"/>
          </p:cNvSpPr>
          <p:nvPr/>
        </p:nvSpPr>
        <p:spPr bwMode="auto">
          <a:xfrm>
            <a:off x="408955"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Andreas Weißgerber: Die Hügel sind auf diesem Bild flacher als auf den anderen beiden Gemälden.</a:t>
            </a:r>
          </a:p>
        </p:txBody>
      </p:sp>
      <p:pic>
        <p:nvPicPr>
          <p:cNvPr id="12"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1200"/>
              </a:spcBef>
              <a:buClrTx/>
              <a:buFontTx/>
              <a:buNone/>
            </a:pPr>
            <a:r>
              <a:rPr lang="de-DE" altLang="de-DE" sz="1200" b="0" dirty="0">
                <a:latin typeface="Calibri Light"/>
                <a:cs typeface="Times New Roman" panose="02020603050405020304" pitchFamily="18" charset="0"/>
              </a:rPr>
              <a:t>Bernd Hampel: Der Ton der Landschaft ist sehr viel </a:t>
            </a:r>
            <a:r>
              <a:rPr lang="de-DE" altLang="de-DE" sz="1200" b="0" i="1" dirty="0">
                <a:latin typeface="Calibri Light"/>
                <a:cs typeface="Times New Roman" panose="02020603050405020304" pitchFamily="18" charset="0"/>
              </a:rPr>
              <a:t>erdiger </a:t>
            </a:r>
            <a:r>
              <a:rPr lang="de-DE" altLang="de-DE" sz="1200" b="0" dirty="0">
                <a:latin typeface="Calibri Light"/>
                <a:cs typeface="Times New Roman" panose="02020603050405020304" pitchFamily="18" charset="0"/>
              </a:rPr>
              <a:t>dargestellt als auf den anderen Bildern. Der Baum am rechten Wegesrand fehlt (roter Kreis).</a:t>
            </a:r>
          </a:p>
        </p:txBody>
      </p:sp>
      <p:sp>
        <p:nvSpPr>
          <p:cNvPr id="16" name="Caption_14"/>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Helmut Schack: Auf diesem Bild wird am deutlichsten, dass sich ganz unterschiedliche Ackerstücke bis zum Horizont erstrecken. Die Landschaft wirkt fast bunt. Im Unterschied zu den anderen beiden Gemälden steht die Baumgruppe teilweise frei vor dem Horizont.</a:t>
            </a:r>
          </a:p>
        </p:txBody>
      </p:sp>
      <p:sp>
        <p:nvSpPr>
          <p:cNvPr id="18"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040429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50178" name="Rectangle 3"/>
          <p:cNvSpPr>
            <a:spLocks noGrp="1" noChangeArrowheads="1"/>
          </p:cNvSpPr>
          <p:nvPr>
            <p:ph idx="1"/>
          </p:nvPr>
        </p:nvSpPr>
        <p:spPr/>
        <p:txBody>
          <a:bodyPr/>
          <a:lstStyle/>
          <a:p>
            <a:pPr eaLnBrk="1" hangingPunct="1">
              <a:buClrTx/>
            </a:pPr>
            <a:r>
              <a:rPr lang="de-DE" altLang="de-DE" sz="2400" dirty="0">
                <a:solidFill>
                  <a:srgbClr val="333333"/>
                </a:solidFill>
                <a:latin typeface="Calibri Light"/>
              </a:rPr>
              <a:t>Diese und viele andere Studien zeigen, dass das menschliche Gedächtnis zwar gut, aber nicht perfekt funktioniert.  </a:t>
            </a:r>
          </a:p>
          <a:p>
            <a:pPr eaLnBrk="1" hangingPunct="1">
              <a:buClrTx/>
            </a:pPr>
            <a:r>
              <a:rPr lang="de-DE" altLang="de-DE" sz="2400" dirty="0">
                <a:solidFill>
                  <a:srgbClr val="333333"/>
                </a:solidFill>
                <a:latin typeface="Calibri Light"/>
              </a:rPr>
              <a:t>Es kann vorkommen, dass wir spätere Informationen in unser Gedächtnis mit „einbauen“</a:t>
            </a:r>
            <a:r>
              <a:rPr lang="de-DE" altLang="ja-JP" sz="2400" dirty="0">
                <a:solidFill>
                  <a:srgbClr val="333333"/>
                </a:solidFill>
                <a:latin typeface="Calibri Light"/>
              </a:rPr>
              <a:t> oder unsere Eindrücke neu interpretieren!</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Aufgabe 1</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über kurze Zeit gezeigt (z.B. Strand).</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20</a:t>
            </a:fld>
            <a:endParaRPr lang="de-DE" altLang="de-DE" b="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Aufgabe 1</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über kurze Zeit gezeigt (z.B. Strand).</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4114421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Aufgabe 1</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über kurze Zeit gezeigt (z.B. Strand).</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br>
              <a:rPr lang="de-DE" sz="2400" dirty="0">
                <a:solidFill>
                  <a:srgbClr val="333333"/>
                </a:solidFill>
                <a:latin typeface="Calibri Light"/>
              </a:rPr>
            </a:br>
            <a:br>
              <a:rPr lang="de-DE" sz="2400" dirty="0">
                <a:solidFill>
                  <a:srgbClr val="333333"/>
                </a:solidFill>
                <a:latin typeface="Calibri Light"/>
              </a:rPr>
            </a:br>
            <a:r>
              <a:rPr lang="de-DE" sz="2400" dirty="0">
                <a:solidFill>
                  <a:srgbClr val="004992"/>
                </a:solidFill>
                <a:latin typeface="Calibri Light"/>
              </a:rPr>
              <a:t>Dabei sollen Sie möglichst viele Details richtig wieder erinnern!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22</a:t>
            </a:fld>
            <a:endParaRPr lang="de-DE" altLang="de-DE" b="0">
              <a:latin typeface="Calibri Light"/>
            </a:endParaRPr>
          </a:p>
        </p:txBody>
      </p:sp>
    </p:spTree>
    <p:extLst>
      <p:ext uri="{BB962C8B-B14F-4D97-AF65-F5344CB8AC3E}">
        <p14:creationId xmlns:p14="http://schemas.microsoft.com/office/powerpoint/2010/main" val="1888359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Der Schmied </a:t>
            </a:r>
            <a:br>
              <a:rPr lang="de-DE" sz="3600" dirty="0">
                <a:latin typeface="Calibri Light"/>
              </a:rPr>
            </a:br>
            <a:r>
              <a:rPr lang="de-DE" dirty="0">
                <a:latin typeface="Calibri Light"/>
              </a:rPr>
              <a:t>Was wurde gezeigt? Wie sicher sind Sie sich?</a:t>
            </a:r>
          </a:p>
        </p:txBody>
      </p:sp>
      <p:sp>
        <p:nvSpPr>
          <p:cNvPr id="6041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Hammer</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24</a:t>
            </a:fld>
            <a:endParaRPr lang="de-DE" altLang="de-DE" b="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Der Schmied</a:t>
            </a:r>
          </a:p>
        </p:txBody>
      </p:sp>
      <p:sp>
        <p:nvSpPr>
          <p:cNvPr id="624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Hammer</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27</a:t>
            </a:fld>
            <a:endParaRPr lang="de-DE" altLang="de-DE" b="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28</a:t>
            </a:fld>
            <a:endParaRPr lang="de-DE" altLang="de-DE" b="0">
              <a:latin typeface="Calibri Light"/>
            </a:endParaRPr>
          </a:p>
        </p:txBody>
      </p:sp>
      <p:pic>
        <p:nvPicPr>
          <p:cNvPr id="6" name="Grafik 9">
            <a:extLst>
              <a:ext uri="{FF2B5EF4-FFF2-40B4-BE49-F238E27FC236}">
                <a16:creationId xmlns:a16="http://schemas.microsoft.com/office/drawing/2014/main" id="{AC017EC5-1CAE-4CA4-B1A0-098869C0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396BB137-1F29-494F-A943-9163E653E566}"/>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B4B66296-07E8-462E-B16A-952210F324DB}"/>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extLst>
      <p:ext uri="{BB962C8B-B14F-4D97-AF65-F5344CB8AC3E}">
        <p14:creationId xmlns:p14="http://schemas.microsoft.com/office/powerpoint/2010/main" val="4043264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5</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a:xfrm>
            <a:off x="408955" y="2204864"/>
            <a:ext cx="11376000" cy="4248000"/>
          </a:xfrm>
        </p:spPr>
        <p:txBody>
          <a:bodyPr/>
          <a:lstStyle/>
          <a:p>
            <a:r>
              <a:rPr lang="de-DE" sz="2400" dirty="0">
                <a:solidFill>
                  <a:schemeClr val="tx1"/>
                </a:solidFill>
                <a:latin typeface="+mj-lt"/>
              </a:rPr>
              <a:t>Überlegen Sie sich, was Sie ablenkt, wenn Sie versuchen, sich Dinge zu merken oder zu lernen.</a:t>
            </a:r>
          </a:p>
          <a:p>
            <a:r>
              <a:rPr lang="de-DE" sz="2400" dirty="0">
                <a:solidFill>
                  <a:schemeClr val="tx1"/>
                </a:solidFill>
                <a:latin typeface="+mj-lt"/>
              </a:rPr>
              <a:t>Schreiben Sie nun auf, was Ihnen dabei hilft, sich Dinge zu merken </a:t>
            </a:r>
            <a:br>
              <a:rPr lang="de-DE" sz="2400" dirty="0">
                <a:solidFill>
                  <a:schemeClr val="tx1"/>
                </a:solidFill>
                <a:latin typeface="+mj-lt"/>
              </a:rPr>
            </a:br>
            <a:r>
              <a:rPr lang="de-DE" sz="2400" dirty="0">
                <a:solidFill>
                  <a:schemeClr val="tx1"/>
                </a:solidFill>
                <a:latin typeface="+mj-lt"/>
              </a:rPr>
              <a:t>oder zu lernen.</a:t>
            </a:r>
          </a:p>
          <a:p>
            <a:endParaRPr lang="de-DE" sz="2400" dirty="0">
              <a:solidFill>
                <a:schemeClr val="tx1"/>
              </a:solidFill>
              <a:latin typeface="+mj-lt"/>
            </a:endParaRPr>
          </a:p>
          <a:p>
            <a:br>
              <a:rPr lang="de-DE" sz="2400" dirty="0">
                <a:solidFill>
                  <a:schemeClr val="tx1"/>
                </a:solidFill>
                <a:latin typeface="+mj-lt"/>
              </a:rPr>
            </a:br>
            <a:endParaRPr lang="de-DE" sz="2400" dirty="0">
              <a:solidFill>
                <a:schemeClr val="tx1"/>
              </a:solidFill>
              <a:latin typeface="+mj-lt"/>
            </a:endParaRPr>
          </a:p>
          <a:p>
            <a:pPr algn="ctr"/>
            <a:r>
              <a:rPr lang="de-DE" sz="2400" dirty="0">
                <a:solidFill>
                  <a:srgbClr val="004992"/>
                </a:solidFill>
                <a:latin typeface="+mj-lt"/>
              </a:rPr>
              <a:t>Möchte jemand von Ihnen Beispiele teilen?</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b="0" smtClean="0"/>
              <a:pPr/>
              <a:t>29</a:t>
            </a:fld>
            <a:endParaRPr lang="de-DE" b="0" dirty="0"/>
          </a:p>
        </p:txBody>
      </p:sp>
      <p:sp>
        <p:nvSpPr>
          <p:cNvPr id="6" name="Footer Placeholder 1">
            <a:extLst>
              <a:ext uri="{FF2B5EF4-FFF2-40B4-BE49-F238E27FC236}">
                <a16:creationId xmlns:a16="http://schemas.microsoft.com/office/drawing/2014/main" id="{D54E3891-CC1C-68BC-313E-8E25A65D51C5}"/>
              </a:ext>
            </a:extLst>
          </p:cNvPr>
          <p:cNvSpPr>
            <a:spLocks noGrp="1"/>
          </p:cNvSpPr>
          <p:nvPr>
            <p:ph type="ftr" sz="quarter" idx="11"/>
          </p:nvPr>
        </p:nvSpPr>
        <p:spPr>
          <a:xfrm>
            <a:off x="5429771" y="332656"/>
            <a:ext cx="5184000" cy="216000"/>
          </a:xfrm>
        </p:spPr>
        <p:txBody>
          <a:bodyPr/>
          <a:lstStyle/>
          <a:p>
            <a:pPr>
              <a:defRPr/>
            </a:pPr>
            <a:r>
              <a:rPr lang="de-DE" b="0">
                <a:latin typeface="Calibri Light"/>
              </a:rPr>
              <a:t>MV-MKT – 5: Gedächtnis</a:t>
            </a:r>
          </a:p>
        </p:txBody>
      </p:sp>
      <p:pic>
        <p:nvPicPr>
          <p:cNvPr id="7" name="Grafik 6">
            <a:extLst>
              <a:ext uri="{FF2B5EF4-FFF2-40B4-BE49-F238E27FC236}">
                <a16:creationId xmlns:a16="http://schemas.microsoft.com/office/drawing/2014/main" id="{6E555782-3564-66CC-83B7-4D2169F0C657}"/>
              </a:ext>
            </a:extLst>
          </p:cNvPr>
          <p:cNvPicPr>
            <a:picLocks noChangeAspect="1"/>
          </p:cNvPicPr>
          <p:nvPr/>
        </p:nvPicPr>
        <p:blipFill rotWithShape="1">
          <a:blip r:embed="rId3"/>
          <a:srcRect l="35825" t="30052" r="38240" b="18729"/>
          <a:stretch/>
        </p:blipFill>
        <p:spPr>
          <a:xfrm>
            <a:off x="8752106" y="3068960"/>
            <a:ext cx="3046088" cy="3383904"/>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MV-MKT – 5: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30</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1902400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Hammer)!</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32</a:t>
            </a:fld>
            <a:endParaRPr lang="de-DE" altLang="de-DE" b="0">
              <a:latin typeface="Calibri Light"/>
            </a:endParaRPr>
          </a:p>
        </p:txBody>
      </p:sp>
    </p:spTree>
    <p:extLst>
      <p:ext uri="{BB962C8B-B14F-4D97-AF65-F5344CB8AC3E}">
        <p14:creationId xmlns:p14="http://schemas.microsoft.com/office/powerpoint/2010/main" val="3970221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Hammer)!</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 unterschieden werden: Falsche Erinnerungen sind „blasser“ und werden nicht im Detail erinnert.</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3588110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34</a:t>
            </a:fld>
            <a:endParaRPr lang="de-DE" altLang="de-DE" b="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35</a:t>
            </a:fld>
            <a:endParaRPr lang="de-DE" altLang="de-DE" b="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36</a:t>
            </a:fld>
            <a:endParaRPr lang="de-DE" altLang="de-DE" b="0">
              <a:latin typeface="Calibri Light"/>
            </a:endParaRPr>
          </a:p>
        </p:txBody>
      </p:sp>
    </p:spTree>
    <p:extLst>
      <p:ext uri="{BB962C8B-B14F-4D97-AF65-F5344CB8AC3E}">
        <p14:creationId xmlns:p14="http://schemas.microsoft.com/office/powerpoint/2010/main" val="16819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Illusionen/Fehlerinnerungen: </a:t>
            </a:r>
            <a:r>
              <a:rPr lang="de-DE" altLang="de-DE" sz="2400" dirty="0">
                <a:solidFill>
                  <a:srgbClr val="333333"/>
                </a:solidFill>
                <a:latin typeface="Calibri Light"/>
              </a:rPr>
              <a:t>Es werden Dinge erinnert, die so gar nicht stattgefunden haben!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37</a:t>
            </a:fld>
            <a:endParaRPr lang="de-DE" altLang="de-DE" b="0">
              <a:latin typeface="Calibri Light"/>
            </a:endParaRPr>
          </a:p>
        </p:txBody>
      </p:sp>
    </p:spTree>
    <p:extLst>
      <p:ext uri="{BB962C8B-B14F-4D97-AF65-F5344CB8AC3E}">
        <p14:creationId xmlns:p14="http://schemas.microsoft.com/office/powerpoint/2010/main" val="2807039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7159815"/>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38</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045517917"/>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39</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a:extLst>
              <a:ext uri="{FF2B5EF4-FFF2-40B4-BE49-F238E27FC236}">
                <a16:creationId xmlns:a16="http://schemas.microsoft.com/office/drawing/2014/main" id="{46A77A1B-F63D-F4F7-59C3-E023C770BE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24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In einem Experiment wurden den Teilnehmern manipulierte Werbeanzeigen für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gezeigt, auf denen Bugs Bunny abgebildet war. Danach erinnerten sich tatsächlich 30% der Befragten, den Hasen bei einem Besuch in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getroffen zu haben (obwohl er eine </a:t>
                      </a:r>
                      <a:r>
                        <a:rPr kumimoji="0" lang="de-DE" sz="1800" b="0" i="1" u="none" strike="noStrike" cap="none" normalizeH="0" baseline="0" dirty="0">
                          <a:ln>
                            <a:noFill/>
                          </a:ln>
                          <a:solidFill>
                            <a:schemeClr val="tx1"/>
                          </a:solidFill>
                          <a:effectLst/>
                          <a:latin typeface="Calibri Light"/>
                        </a:rPr>
                        <a:t>Warner Brothers</a:t>
                      </a:r>
                      <a:r>
                        <a:rPr kumimoji="0" lang="de-DE" sz="1800" b="0" i="0" u="none" strike="noStrike" cap="none" normalizeH="0" baseline="0" dirty="0">
                          <a:ln>
                            <a:noFill/>
                          </a:ln>
                          <a:solidFill>
                            <a:schemeClr val="tx1"/>
                          </a:solidFill>
                          <a:effectLst/>
                          <a:latin typeface="Calibri Light"/>
                        </a:rPr>
                        <a:t> Figur ist).</a:t>
                      </a: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40</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a:extLst>
              <a:ext uri="{FF2B5EF4-FFF2-40B4-BE49-F238E27FC236}">
                <a16:creationId xmlns:a16="http://schemas.microsoft.com/office/drawing/2014/main" id="{46A77A1B-F63D-F4F7-59C3-E023C770BE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0" descr="missha - bug bunny - flickr - cclicense">
            <a:extLst>
              <a:ext uri="{FF2B5EF4-FFF2-40B4-BE49-F238E27FC236}">
                <a16:creationId xmlns:a16="http://schemas.microsoft.com/office/drawing/2014/main" id="{8BC38B49-202B-E096-7D24-4A19F3127E4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103" y="4561637"/>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5481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41</a:t>
            </a:fld>
            <a:endParaRPr lang="de-DE" altLang="de-DE" b="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42</a:t>
            </a:fld>
            <a:endParaRPr lang="de-DE" altLang="de-DE" b="0">
              <a:latin typeface="Calibri Light"/>
            </a:endParaRPr>
          </a:p>
        </p:txBody>
      </p:sp>
    </p:spTree>
    <p:extLst>
      <p:ext uri="{BB962C8B-B14F-4D97-AF65-F5344CB8AC3E}">
        <p14:creationId xmlns:p14="http://schemas.microsoft.com/office/powerpoint/2010/main" val="2208711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a:p>
            <a:pPr marL="342900" lvl="0" indent="-342900" defTabSz="914400" fontAlgn="base">
              <a:buClr>
                <a:srgbClr val="333333"/>
              </a:buClr>
              <a:buFont typeface="WingDings"/>
              <a:buChar char=""/>
            </a:pPr>
            <a:r>
              <a:rPr lang="de-DE" altLang="de-DE" sz="2200" dirty="0">
                <a:solidFill>
                  <a:srgbClr val="333333"/>
                </a:solidFill>
                <a:latin typeface="Calibri Light"/>
              </a:rPr>
              <a:t>Das heißt: Die Unterscheidung echter Erinnerungen von Fehlerinnerungen ist beeinträchtigt! Dies kann eine realistische Sicht der Umwelt erschweren.</a:t>
            </a:r>
            <a:r>
              <a:rPr lang="en-GB" altLang="de-DE" sz="2200" dirty="0">
                <a:solidFill>
                  <a:srgbClr val="333333"/>
                </a:solidFill>
                <a:latin typeface="Calibri Light"/>
                <a:cs typeface="Times New Roman" panose="02020603050405020304" pitchFamily="18" charset="0"/>
              </a:rPr>
              <a:t> </a:t>
            </a:r>
            <a:endParaRPr lang="en-US" altLang="de-DE" sz="22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43</a:t>
            </a:fld>
            <a:endParaRPr lang="de-DE" altLang="de-DE" b="0">
              <a:latin typeface="Calibri Light"/>
            </a:endParaRPr>
          </a:p>
        </p:txBody>
      </p:sp>
    </p:spTree>
    <p:extLst>
      <p:ext uri="{BB962C8B-B14F-4D97-AF65-F5344CB8AC3E}">
        <p14:creationId xmlns:p14="http://schemas.microsoft.com/office/powerpoint/2010/main" val="41809154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44</a:t>
            </a:fld>
            <a:endParaRPr lang="de-DE" altLang="de-DE" b="0">
              <a:latin typeface="Calibri Light"/>
            </a:endParaRPr>
          </a:p>
        </p:txBody>
      </p:sp>
      <p:sp>
        <p:nvSpPr>
          <p:cNvPr id="101398"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de-DE" altLang="de-DE" sz="1800" b="0" dirty="0">
                <a:solidFill>
                  <a:srgbClr val="004992"/>
                </a:solidFill>
                <a:latin typeface="Calibri Light"/>
              </a:rPr>
              <a:t>Möchte jemand eine kurze persönliche Erfahrung einbringen?</a:t>
            </a:r>
          </a:p>
        </p:txBody>
      </p:sp>
      <p:graphicFrame>
        <p:nvGraphicFramePr>
          <p:cNvPr id="5" name="Table 4"/>
          <p:cNvGraphicFramePr>
            <a:graphicFrameLocks noGrp="1"/>
          </p:cNvGraphicFramePr>
          <p:nvPr>
            <p:extLst>
              <p:ext uri="{D42A27DB-BD31-4B8C-83A1-F6EECF244321}">
                <p14:modId xmlns:p14="http://schemas.microsoft.com/office/powerpoint/2010/main" val="133409638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Ereignis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Falsche Erinnerung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Tatsächliche Situation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Streit mit Mutter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Erinnern, dass die eigene Mutter gesagt hätte: „Du bist nicht mehr mein Sohn!“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Mutter sagte lediglich: „So kenne ich Dich gar nicht!“ – mit der Zeit wurde der genaue Wortlaut in der Erinnerung verfremdet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Mit Frage </a:t>
                      </a:r>
                      <a:r>
                        <a:rPr kumimoji="0" lang="de-DE" sz="1800" b="0" i="0" u="none" strike="noStrike" cap="none" normalizeH="0" baseline="0" dirty="0">
                          <a:ln>
                            <a:noFill/>
                          </a:ln>
                          <a:solidFill>
                            <a:schemeClr val="tx1"/>
                          </a:solidFill>
                          <a:effectLst/>
                          <a:latin typeface="Calibri Light"/>
                          <a:ea typeface="ＭＳ Ｐゴシック" pitchFamily="34" charset="-128"/>
                        </a:rPr>
                        <a:t>an Arzt gewendet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Man fühlte sich kalt abgewiesen und sogar ausgelacht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Arzt</a:t>
                      </a:r>
                      <a:r>
                        <a:rPr kumimoji="0" lang="de-DE" sz="1800" b="0" i="0" u="none" strike="noStrike" cap="none" normalizeH="0" baseline="0" dirty="0">
                          <a:ln>
                            <a:noFill/>
                          </a:ln>
                          <a:solidFill>
                            <a:srgbClr val="00B050"/>
                          </a:solidFill>
                          <a:effectLst/>
                          <a:latin typeface="Calibri Light"/>
                          <a:ea typeface="ＭＳ Ｐゴシック" pitchFamily="34" charset="-128"/>
                        </a:rPr>
                        <a:t> </a:t>
                      </a:r>
                      <a:r>
                        <a:rPr kumimoji="0" lang="de-DE" sz="1800" b="0" i="0" u="none" strike="noStrike" cap="none" normalizeH="0" baseline="0" dirty="0">
                          <a:ln>
                            <a:noFill/>
                          </a:ln>
                          <a:solidFill>
                            <a:srgbClr val="333333"/>
                          </a:solidFill>
                          <a:effectLst/>
                          <a:latin typeface="Calibri Light"/>
                          <a:ea typeface="ＭＳ Ｐゴシック" pitchFamily="34" charset="-128"/>
                        </a:rPr>
                        <a:t>war zwar verständnisvoll, hatte aber leider keine Zeit – im Ärger über andere Vorkommnisse wurde diese Situation falsch erinnert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285750" lvl="0" indent="-285750" defTabSz="914400" fontAlgn="base">
              <a:buClr>
                <a:srgbClr val="333333"/>
              </a:buClr>
              <a:buFont typeface="WingDings"/>
              <a:buChar char=""/>
            </a:pPr>
            <a:endParaRPr lang="de-DE" altLang="de-DE" sz="1600" kern="0" dirty="0">
              <a:solidFill>
                <a:srgbClr val="333333"/>
              </a:solidFill>
              <a:latin typeface="Calibri Light"/>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342900" lvl="0" indent="-342900" defTabSz="914400" fontAlgn="base">
              <a:buClr>
                <a:srgbClr val="333333"/>
              </a:buClr>
              <a:buFont typeface="WingDings"/>
              <a:buChar char=""/>
            </a:pPr>
            <a:r>
              <a:rPr lang="de-DE" altLang="de-DE" sz="2400" kern="0">
                <a:solidFill>
                  <a:srgbClr val="333333"/>
                </a:solidFill>
                <a:latin typeface="Calibri Light"/>
              </a:rPr>
              <a:t>Bitte </a:t>
            </a:r>
            <a:r>
              <a:rPr lang="de-DE" altLang="de-DE" sz="2400" kern="0" dirty="0">
                <a:solidFill>
                  <a:srgbClr val="333333"/>
                </a:solidFill>
                <a:latin typeface="Calibri Light"/>
              </a:rPr>
              <a:t>überlegen Sie, was im Bild gezeigt und was nicht gezeigt wurde.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47</a:t>
            </a:fld>
            <a:endParaRPr lang="de-DE" altLang="de-DE" b="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63491"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typischerweise auf einem Anglerboot?</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48</a:t>
            </a:fld>
            <a:endParaRPr lang="de-DE" altLang="de-DE" b="0">
              <a:latin typeface="Calibri Light"/>
            </a:endParaRPr>
          </a:p>
        </p:txBody>
      </p:sp>
    </p:spTree>
    <p:extLst>
      <p:ext uri="{BB962C8B-B14F-4D97-AF65-F5344CB8AC3E}">
        <p14:creationId xmlns:p14="http://schemas.microsoft.com/office/powerpoint/2010/main" val="38798513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Angler</a:t>
            </a:r>
            <a:br>
              <a:rPr lang="de-DE" altLang="de-DE" sz="3600" dirty="0">
                <a:latin typeface="Calibri Light"/>
              </a:rPr>
            </a:br>
            <a:r>
              <a:rPr lang="de-DE" altLang="de-DE" dirty="0">
                <a:latin typeface="Calibri Light"/>
              </a:rPr>
              <a:t>Was wurde gezeigt? Wie sicher sind Sie sich?</a:t>
            </a:r>
          </a:p>
        </p:txBody>
      </p:sp>
      <p:sp>
        <p:nvSpPr>
          <p:cNvPr id="13209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Angler</a:t>
            </a:r>
          </a:p>
        </p:txBody>
      </p:sp>
      <p:sp>
        <p:nvSpPr>
          <p:cNvPr id="1341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pic>
        <p:nvPicPr>
          <p:cNvPr id="13415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50</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63491"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typischerweise an einer Straßenkreuzung?</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51</a:t>
            </a:fld>
            <a:endParaRPr lang="de-DE" altLang="de-DE" b="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Straßenkreuzung</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Straßenkreuzung</a:t>
            </a:r>
          </a:p>
        </p:txBody>
      </p:sp>
      <p:sp>
        <p:nvSpPr>
          <p:cNvPr id="14233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pic>
        <p:nvPicPr>
          <p:cNvPr id="14234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54</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55</a:t>
            </a:fld>
            <a:endParaRPr lang="de-DE" altLang="de-DE" b="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zusätzliche Informationen (z.B. Beteiligte fragen).</a:t>
            </a:r>
            <a:endParaRPr lang="en-US" sz="20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56</a:t>
            </a:fld>
            <a:endParaRPr lang="de-DE" altLang="de-DE" b="0">
              <a:latin typeface="Calibri Light"/>
            </a:endParaRPr>
          </a:p>
        </p:txBody>
      </p:sp>
    </p:spTree>
    <p:extLst>
      <p:ext uri="{BB962C8B-B14F-4D97-AF65-F5344CB8AC3E}">
        <p14:creationId xmlns:p14="http://schemas.microsoft.com/office/powerpoint/2010/main" val="15812224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Suchen Sie zusätzliche Informationen (z.B. Beteiligte fragen).</a:t>
            </a:r>
            <a:br>
              <a:rPr lang="de-DE" altLang="de-DE" sz="2000" dirty="0">
                <a:solidFill>
                  <a:srgbClr val="004992"/>
                </a:solidFill>
                <a:latin typeface="Calibri Light"/>
                <a:cs typeface="Times New Roman" panose="02020603050405020304" pitchFamily="18" charset="0"/>
              </a:rPr>
            </a:br>
            <a:br>
              <a:rPr lang="de-DE" altLang="de-DE" sz="2000" dirty="0">
                <a:solidFill>
                  <a:srgbClr val="004992"/>
                </a:solidFill>
                <a:latin typeface="Calibri Light"/>
                <a:cs typeface="Times New Roman" panose="02020603050405020304" pitchFamily="18" charset="0"/>
              </a:rPr>
            </a:br>
            <a:r>
              <a:rPr lang="de-DE" altLang="de-DE" sz="2000" u="sng" dirty="0">
                <a:solidFill>
                  <a:srgbClr val="333333"/>
                </a:solidFill>
                <a:latin typeface="Calibri Light"/>
                <a:cs typeface="Times New Roman" panose="02020603050405020304" pitchFamily="18" charset="0"/>
              </a:rPr>
              <a:t>Beispiel</a:t>
            </a:r>
            <a:r>
              <a:rPr lang="de-DE" altLang="de-DE" sz="2000" dirty="0">
                <a:solidFill>
                  <a:srgbClr val="333333"/>
                </a:solidFill>
                <a:latin typeface="Calibri Light"/>
                <a:cs typeface="Times New Roman" panose="02020603050405020304" pitchFamily="18" charset="0"/>
              </a:rPr>
              <a:t>: Sie haben sich mit jemandem gestritten und erinnern vage, dass Ihre Familie beschimpft wurde: Berücksichtigen Sie die Möglichkeit, dass Ihnen das Gedächtnis einen Streich spielt oder Sie Dinge verzerrt erinnern! Fragen Sie Anwesende nach deren Erinnerung.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57</a:t>
            </a:fld>
            <a:endParaRPr lang="de-DE" altLang="de-DE" b="0">
              <a:latin typeface="Calibri Light"/>
            </a:endParaRPr>
          </a:p>
        </p:txBody>
      </p:sp>
    </p:spTree>
    <p:extLst>
      <p:ext uri="{BB962C8B-B14F-4D97-AF65-F5344CB8AC3E}">
        <p14:creationId xmlns:p14="http://schemas.microsoft.com/office/powerpoint/2010/main" val="3435459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58</a:t>
            </a:fld>
            <a:endParaRPr lang="de-DE" altLang="de-DE" b="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 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lvl="0"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In der Telefonzelle greift Philip zufällig in die Jackentasche und bemerkt seinen Fahrradschlüssel. Ihm fällt bei dieser Gelegenheit wieder ein, dass er sein Fahrrad selbst gestern vor dem Supermarkt abgestellt hat.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59</a:t>
            </a:fld>
            <a:endParaRPr lang="de-DE" altLang="de-DE" b="0">
              <a:latin typeface="Calibri Light"/>
            </a:endParaRPr>
          </a:p>
        </p:txBody>
      </p:sp>
    </p:spTree>
    <p:extLst>
      <p:ext uri="{BB962C8B-B14F-4D97-AF65-F5344CB8AC3E}">
        <p14:creationId xmlns:p14="http://schemas.microsoft.com/office/powerpoint/2010/main" val="3443361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 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lvl="0"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In der Telefonzelle greift Philip zufällig in die Jackentasche und bemerkt seinen Fahrradschlüssel. Ihm fällt bei dieser Gelegenheit wieder ein, dass er sein Fahrrad selbst gestern vor dem Supermarkt abgestellt hat. </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Bedenken Sie außerdem: Trugerinnerungen sind oft blasser als echte Erinnerungen.</a:t>
            </a:r>
          </a:p>
          <a:p>
            <a:pPr>
              <a:lnSpc>
                <a:spcPct val="100000"/>
              </a:lnSpc>
              <a:spcBef>
                <a:spcPts val="1200"/>
              </a:spcBef>
            </a:pPr>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60</a:t>
            </a:fld>
            <a:endParaRPr lang="de-DE" altLang="de-DE" b="0">
              <a:latin typeface="Calibri Light"/>
            </a:endParaRPr>
          </a:p>
        </p:txBody>
      </p:sp>
    </p:spTree>
    <p:extLst>
      <p:ext uri="{BB962C8B-B14F-4D97-AF65-F5344CB8AC3E}">
        <p14:creationId xmlns:p14="http://schemas.microsoft.com/office/powerpoint/2010/main" val="6146413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89930272"/>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Bombed Dresden/</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False memory pictures/False Memory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Ximena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MV-MKT – 5: Gedächtnis</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61</a:t>
            </a:fld>
            <a:endParaRPr lang="de-DE" b="0" dirty="0">
              <a:solidFill>
                <a:srgbClr val="333333"/>
              </a:solidFill>
            </a:endParaRPr>
          </a:p>
        </p:txBody>
      </p:sp>
    </p:spTree>
    <p:extLst>
      <p:ext uri="{BB962C8B-B14F-4D97-AF65-F5344CB8AC3E}">
        <p14:creationId xmlns:p14="http://schemas.microsoft.com/office/powerpoint/2010/main" val="5266440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5663A68-1F61-4696-D9BC-0C9E55655CD7}"/>
              </a:ext>
            </a:extLst>
          </p:cNvPr>
          <p:cNvSpPr>
            <a:spLocks noGrp="1"/>
          </p:cNvSpPr>
          <p:nvPr>
            <p:ph type="ftr" sz="quarter" idx="11"/>
          </p:nvPr>
        </p:nvSpPr>
        <p:spPr/>
        <p:txBody>
          <a:bodyPr/>
          <a:lstStyle/>
          <a:p>
            <a:r>
              <a:rPr lang="de-DE"/>
              <a:t>MV-MKT – 5: Gedächtnis</a:t>
            </a:r>
            <a:endParaRPr lang="de-DE" dirty="0"/>
          </a:p>
        </p:txBody>
      </p:sp>
      <p:sp>
        <p:nvSpPr>
          <p:cNvPr id="3" name="Foliennummernplatzhalter 2">
            <a:extLst>
              <a:ext uri="{FF2B5EF4-FFF2-40B4-BE49-F238E27FC236}">
                <a16:creationId xmlns:a16="http://schemas.microsoft.com/office/drawing/2014/main" id="{8A6A133B-AD15-B0AC-4069-3BFCB563E491}"/>
              </a:ext>
            </a:extLst>
          </p:cNvPr>
          <p:cNvSpPr>
            <a:spLocks noGrp="1"/>
          </p:cNvSpPr>
          <p:nvPr>
            <p:ph type="sldNum" sz="quarter" idx="12"/>
          </p:nvPr>
        </p:nvSpPr>
        <p:spPr/>
        <p:txBody>
          <a:bodyPr/>
          <a:lstStyle/>
          <a:p>
            <a:fld id="{9B00EF49-7894-4F53-A8DD-F7DB3BFC5032}" type="slidenum">
              <a:rPr lang="de-DE" smtClean="0"/>
              <a:pPr/>
              <a:t>62</a:t>
            </a:fld>
            <a:endParaRPr lang="de-DE" dirty="0"/>
          </a:p>
        </p:txBody>
      </p:sp>
      <p:sp>
        <p:nvSpPr>
          <p:cNvPr id="4" name="Content Placeholder 6">
            <a:extLst>
              <a:ext uri="{FF2B5EF4-FFF2-40B4-BE49-F238E27FC236}">
                <a16:creationId xmlns:a16="http://schemas.microsoft.com/office/drawing/2014/main" id="{B4627130-EF18-99AE-4F6B-F5D37B97C99A}"/>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de-DE" altLang="de-DE" sz="13800" b="1" dirty="0">
                <a:solidFill>
                  <a:schemeClr val="tx1"/>
                </a:solidFill>
                <a:latin typeface="Calibri Light"/>
                <a:ea typeface="MS PGothic" panose="020B0600070205080204" pitchFamily="34" charset="-128"/>
              </a:rPr>
              <a:t>ARCHIV</a:t>
            </a: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r>
              <a:rPr lang="de-DE" altLang="de-DE" sz="2400" dirty="0">
                <a:solidFill>
                  <a:schemeClr val="tx1"/>
                </a:solidFill>
                <a:latin typeface="Calibri Light"/>
                <a:ea typeface="MS PGothic" panose="020B0600070205080204" pitchFamily="34" charset="-128"/>
              </a:rPr>
              <a:t>Alternativen für Beispiele, </a:t>
            </a:r>
            <a:r>
              <a:rPr lang="de-DE" altLang="de-DE" sz="2400">
                <a:solidFill>
                  <a:schemeClr val="tx1"/>
                </a:solidFill>
                <a:latin typeface="Calibri Light"/>
                <a:ea typeface="MS PGothic" panose="020B0600070205080204" pitchFamily="34" charset="-128"/>
              </a:rPr>
              <a:t>aus Zeitgründen nicht </a:t>
            </a:r>
            <a:r>
              <a:rPr lang="de-DE" altLang="de-DE" sz="2400" dirty="0">
                <a:solidFill>
                  <a:schemeClr val="tx1"/>
                </a:solidFill>
                <a:latin typeface="Calibri Light"/>
                <a:ea typeface="MS PGothic" panose="020B0600070205080204" pitchFamily="34" charset="-128"/>
              </a:rPr>
              <a:t>genutzt </a:t>
            </a:r>
            <a:r>
              <a:rPr lang="de-DE" altLang="de-DE" sz="2400" dirty="0">
                <a:solidFill>
                  <a:prstClr val="white"/>
                </a:solidFill>
                <a:latin typeface="Calibri Light"/>
                <a:ea typeface="MS PGothic" panose="020B0600070205080204" pitchFamily="34" charset="-128"/>
              </a:rPr>
              <a:t>entsteht.</a:t>
            </a:r>
          </a:p>
          <a:p>
            <a:pPr fontAlgn="auto"/>
            <a:endParaRPr lang="en-US" sz="2400" dirty="0">
              <a:latin typeface="Calibri Light"/>
            </a:endParaRPr>
          </a:p>
        </p:txBody>
      </p:sp>
    </p:spTree>
    <p:extLst>
      <p:ext uri="{BB962C8B-B14F-4D97-AF65-F5344CB8AC3E}">
        <p14:creationId xmlns:p14="http://schemas.microsoft.com/office/powerpoint/2010/main" val="3974089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br>
              <a:rPr lang="de-DE" sz="3600" dirty="0">
                <a:latin typeface="Calibri Light"/>
              </a:rPr>
            </a:br>
            <a:r>
              <a:rPr lang="de-DE" dirty="0">
                <a:latin typeface="Calibri Light"/>
              </a:rPr>
              <a:t>(für eine alternative Übung siehe Ende der Präsentation)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63</a:t>
            </a:fld>
            <a:endParaRPr lang="de-DE" altLang="de-DE" b="0">
              <a:latin typeface="Calibri Light"/>
            </a:endParaRPr>
          </a:p>
        </p:txBody>
      </p:sp>
      <p:sp>
        <p:nvSpPr>
          <p:cNvPr id="41987" name="Text Box 3"/>
          <p:cNvSpPr txBox="1">
            <a:spLocks noChangeArrowheads="1"/>
          </p:cNvSpPr>
          <p:nvPr/>
        </p:nvSpPr>
        <p:spPr bwMode="auto">
          <a:xfrm>
            <a:off x="408955" y="5212845"/>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cs typeface="Times New Roman" panose="02020603050405020304" pitchFamily="18" charset="0"/>
              </a:rPr>
              <a:t>In einem Experiment zeigte die amerikanische Psychologin Elizabeth Loftus Versuchspersonen eine Serie von Bildern. Auf einem dieser Bilder war ein rotes Auto zu sehen, das vor einem Vorfahrt-achten-Schild	         stand. </a:t>
            </a:r>
          </a:p>
        </p:txBody>
      </p:sp>
      <p:pic>
        <p:nvPicPr>
          <p:cNvPr id="41988"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571" y="6027739"/>
            <a:ext cx="578000" cy="366713"/>
          </a:xfrm>
          <a:prstGeom prst="rect">
            <a:avLst/>
          </a:prstGeom>
          <a:noFill/>
          <a:ln>
            <a:noFill/>
          </a:ln>
        </p:spPr>
      </p:pic>
    </p:spTree>
    <p:extLst>
      <p:ext uri="{BB962C8B-B14F-4D97-AF65-F5344CB8AC3E}">
        <p14:creationId xmlns:p14="http://schemas.microsoft.com/office/powerpoint/2010/main" val="3399671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Nachdem die Bilder gezeigt worden waren, versuchte die Psychologin, das Gedächtnis einiger Teilnehmer mit einer irreführenden Frage auszutricksen:</a:t>
            </a:r>
          </a:p>
          <a:p>
            <a:pPr lvl="0" defTabSz="914400" fontAlgn="base"/>
            <a:r>
              <a:rPr lang="de-DE" altLang="de-DE" sz="2400" dirty="0">
                <a:solidFill>
                  <a:srgbClr val="333333"/>
                </a:solidFill>
                <a:latin typeface="Calibri Light"/>
                <a:ea typeface="ＭＳ Ｐゴシック" panose="020B0600070205080204" pitchFamily="34" charset="-128"/>
              </a:rPr>
              <a:t>„Wurde das rote Auto von einem anderen Auto überholt, als es vor dem </a:t>
            </a:r>
            <a:r>
              <a:rPr lang="de-DE" altLang="de-DE" sz="2400" u="sng" dirty="0">
                <a:solidFill>
                  <a:srgbClr val="FF0000"/>
                </a:solidFill>
                <a:latin typeface="Calibri Light"/>
                <a:ea typeface="ＭＳ Ｐゴシック" panose="020B0600070205080204" pitchFamily="34" charset="-128"/>
              </a:rPr>
              <a:t>Stopp-Schild</a:t>
            </a:r>
            <a:r>
              <a:rPr lang="de-DE" altLang="de-DE" sz="2400" dirty="0">
                <a:solidFill>
                  <a:srgbClr val="FF0000"/>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stand?“</a:t>
            </a:r>
          </a:p>
          <a:p>
            <a:pPr lvl="0" defTabSz="914400" fontAlgn="base"/>
            <a:r>
              <a:rPr lang="de-DE" altLang="de-DE" sz="2400" dirty="0">
                <a:solidFill>
                  <a:srgbClr val="333333"/>
                </a:solidFill>
                <a:latin typeface="Calibri Light"/>
                <a:ea typeface="ＭＳ Ｐゴシック" panose="020B0600070205080204" pitchFamily="34" charset="-128"/>
              </a:rPr>
              <a:t>(In Wirklichkeit stand der Wagen ja vor einem </a:t>
            </a:r>
            <a:r>
              <a:rPr lang="de-DE" altLang="de-DE" sz="2400" dirty="0">
                <a:solidFill>
                  <a:srgbClr val="FF0000"/>
                </a:solidFill>
                <a:latin typeface="Calibri Light"/>
                <a:ea typeface="ＭＳ Ｐゴシック" panose="020B0600070205080204" pitchFamily="34" charset="-128"/>
              </a:rPr>
              <a:t>Vorfahrt-achten-Schild</a:t>
            </a:r>
            <a:r>
              <a:rPr lang="de-DE" altLang="de-DE" sz="2400" dirty="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5" name="Slide Number Placeholder 4"/>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64</a:t>
            </a:fld>
            <a:endParaRPr lang="de-DE" altLang="de-DE" b="0">
              <a:latin typeface="Calibri Light"/>
            </a:endParaRPr>
          </a:p>
        </p:txBody>
      </p:sp>
    </p:spTree>
    <p:extLst>
      <p:ext uri="{BB962C8B-B14F-4D97-AF65-F5344CB8AC3E}">
        <p14:creationId xmlns:p14="http://schemas.microsoft.com/office/powerpoint/2010/main" val="1523906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dirty="0">
                <a:latin typeface="Calibri Light"/>
              </a:rPr>
              <a:t>Später wurden allen Teilnehmern zwei Bilder gezeigt. Die Versuchspersonen sollten entscheiden, welches Bild sie ursprünglich gesehen hatten. Glauben Sie, dass die irreführende Frage einen Einfluss auf die Erinnerung hatte?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65</a:t>
            </a:fld>
            <a:endParaRPr lang="de-DE" altLang="de-DE" b="0">
              <a:latin typeface="Calibri Light"/>
            </a:endParaRPr>
          </a:p>
        </p:txBody>
      </p:sp>
      <p:sp>
        <p:nvSpPr>
          <p:cNvPr id="46082" name="Text Box 2"/>
          <p:cNvSpPr txBox="1">
            <a:spLocks noChangeArrowheads="1"/>
          </p:cNvSpPr>
          <p:nvPr/>
        </p:nvSpPr>
        <p:spPr bwMode="auto">
          <a:xfrm>
            <a:off x="4524475" y="2931797"/>
            <a:ext cx="310896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0" i="1" dirty="0">
                <a:latin typeface="Calibri Light"/>
              </a:rPr>
              <a:t>Wurde das rote Auto von einem anderen Auto überholt, als es vor dem </a:t>
            </a:r>
            <a:r>
              <a:rPr lang="de-DE" altLang="de-DE" sz="1800" b="0" i="1" u="sng" dirty="0">
                <a:solidFill>
                  <a:srgbClr val="FF0000"/>
                </a:solidFill>
                <a:latin typeface="Calibri Light"/>
              </a:rPr>
              <a:t>Stopp-Schild</a:t>
            </a:r>
            <a:r>
              <a:rPr lang="de-DE" altLang="de-DE" sz="1800" b="0" i="1" dirty="0">
                <a:solidFill>
                  <a:srgbClr val="FF0000"/>
                </a:solidFill>
                <a:latin typeface="Calibri Light"/>
              </a:rPr>
              <a:t> </a:t>
            </a:r>
            <a:r>
              <a:rPr lang="de-DE" altLang="de-DE" sz="1800" b="0" i="1" dirty="0">
                <a:latin typeface="Calibri Light"/>
              </a:rPr>
              <a:t>stand?</a:t>
            </a:r>
          </a:p>
        </p:txBody>
      </p:sp>
      <p:pic>
        <p:nvPicPr>
          <p:cNvPr id="46083"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2954604"/>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2931797"/>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Caption_46084"/>
          <p:cNvSpPr txBox="1">
            <a:spLocks noChangeArrowheads="1"/>
          </p:cNvSpPr>
          <p:nvPr/>
        </p:nvSpPr>
        <p:spPr bwMode="auto">
          <a:xfrm>
            <a:off x="784959" y="2335465"/>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cs typeface="Times New Roman" panose="02020603050405020304" pitchFamily="18" charset="0"/>
              </a:rPr>
              <a:t>Gezeigt!</a:t>
            </a:r>
          </a:p>
        </p:txBody>
      </p:sp>
      <p:sp>
        <p:nvSpPr>
          <p:cNvPr id="46086" name="Caption_46083"/>
          <p:cNvSpPr txBox="1">
            <a:spLocks noChangeArrowheads="1"/>
          </p:cNvSpPr>
          <p:nvPr/>
        </p:nvSpPr>
        <p:spPr bwMode="auto">
          <a:xfrm>
            <a:off x="8545859" y="2335465"/>
            <a:ext cx="2720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Welches Bild wurde ursprünglich gezeigt?</a:t>
            </a:r>
          </a:p>
        </p:txBody>
      </p:sp>
      <p:sp>
        <p:nvSpPr>
          <p:cNvPr id="46088" name="Caption_46082"/>
          <p:cNvSpPr txBox="1">
            <a:spLocks noChangeArrowheads="1"/>
          </p:cNvSpPr>
          <p:nvPr/>
        </p:nvSpPr>
        <p:spPr bwMode="auto">
          <a:xfrm>
            <a:off x="4524475" y="2335465"/>
            <a:ext cx="3108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Irreführende Frage</a:t>
            </a:r>
          </a:p>
        </p:txBody>
      </p:sp>
      <p:sp>
        <p:nvSpPr>
          <p:cNvPr id="46089" name="Line 9"/>
          <p:cNvSpPr>
            <a:spLocks noChangeShapeType="1"/>
          </p:cNvSpPr>
          <p:nvPr/>
        </p:nvSpPr>
        <p:spPr bwMode="auto">
          <a:xfrm>
            <a:off x="4177272"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0" name="Line 10"/>
          <p:cNvSpPr>
            <a:spLocks noChangeShapeType="1"/>
          </p:cNvSpPr>
          <p:nvPr/>
        </p:nvSpPr>
        <p:spPr bwMode="auto">
          <a:xfrm>
            <a:off x="7969795"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1" name="Line 11"/>
          <p:cNvSpPr>
            <a:spLocks noChangeShapeType="1"/>
          </p:cNvSpPr>
          <p:nvPr/>
        </p:nvSpPr>
        <p:spPr bwMode="auto">
          <a:xfrm>
            <a:off x="527188" y="665348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2" name="Text Box 12"/>
          <p:cNvSpPr txBox="1">
            <a:spLocks noChangeArrowheads="1"/>
          </p:cNvSpPr>
          <p:nvPr/>
        </p:nvSpPr>
        <p:spPr bwMode="auto">
          <a:xfrm>
            <a:off x="527188" y="6284872"/>
            <a:ext cx="220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solidFill>
                  <a:srgbClr val="333333"/>
                </a:solidFill>
                <a:latin typeface="Calibri Light"/>
                <a:cs typeface="Times New Roman" panose="02020603050405020304" pitchFamily="18" charset="0"/>
              </a:rPr>
              <a:t>Ablauf</a:t>
            </a:r>
          </a:p>
        </p:txBody>
      </p:sp>
    </p:spTree>
    <p:extLst>
      <p:ext uri="{BB962C8B-B14F-4D97-AF65-F5344CB8AC3E}">
        <p14:creationId xmlns:p14="http://schemas.microsoft.com/office/powerpoint/2010/main" val="16844463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66</a:t>
            </a:fld>
            <a:endParaRPr lang="de-DE" altLang="de-DE" b="0">
              <a:latin typeface="Calibri Light"/>
            </a:endParaRPr>
          </a:p>
        </p:txBody>
      </p:sp>
      <p:pic>
        <p:nvPicPr>
          <p:cNvPr id="48130"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39261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Caption_48131"/>
          <p:cNvSpPr txBox="1">
            <a:spLocks noChangeArrowheads="1"/>
          </p:cNvSpPr>
          <p:nvPr/>
        </p:nvSpPr>
        <p:spPr bwMode="auto">
          <a:xfrm>
            <a:off x="411480" y="1834372"/>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cs typeface="Times New Roman" panose="02020603050405020304" pitchFamily="18" charset="0"/>
              </a:rPr>
              <a:t>1. gezeigt!</a:t>
            </a:r>
          </a:p>
        </p:txBody>
      </p:sp>
      <p:sp>
        <p:nvSpPr>
          <p:cNvPr id="48133" name="Text Box 5"/>
          <p:cNvSpPr txBox="1">
            <a:spLocks noChangeArrowheads="1"/>
          </p:cNvSpPr>
          <p:nvPr/>
        </p:nvSpPr>
        <p:spPr bwMode="auto">
          <a:xfrm>
            <a:off x="4009355" y="2203704"/>
            <a:ext cx="7740685" cy="304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rPr>
              <a:t>Bei den Versuchspersonen, die </a:t>
            </a:r>
            <a:r>
              <a:rPr lang="de-DE" altLang="de-DE" sz="2400" b="0" u="sng" dirty="0">
                <a:solidFill>
                  <a:srgbClr val="333333"/>
                </a:solidFill>
                <a:latin typeface="Calibri Light"/>
              </a:rPr>
              <a:t>keine</a:t>
            </a:r>
            <a:r>
              <a:rPr lang="de-DE" altLang="de-DE" sz="2400" b="0" dirty="0">
                <a:solidFill>
                  <a:srgbClr val="333333"/>
                </a:solidFill>
                <a:latin typeface="Calibri Light"/>
              </a:rPr>
              <a:t> irreführende Frage gestellt bekommen hatten, erinnerten nur 25% (fälschlicherweise) ein Stopp-Schild. </a:t>
            </a:r>
          </a:p>
          <a:p>
            <a:pPr eaLnBrk="1" hangingPunct="1">
              <a:lnSpc>
                <a:spcPct val="105000"/>
              </a:lnSpc>
              <a:spcBef>
                <a:spcPts val="1999"/>
              </a:spcBef>
              <a:spcAft>
                <a:spcPts val="0"/>
              </a:spcAft>
              <a:buClrTx/>
              <a:buNone/>
            </a:pPr>
            <a:r>
              <a:rPr lang="de-DE" altLang="de-DE" sz="2400" b="0" dirty="0">
                <a:solidFill>
                  <a:srgbClr val="333333"/>
                </a:solidFill>
                <a:latin typeface="Calibri Light"/>
              </a:rPr>
              <a:t>Von den Personen, die eine irreführende Frage gestellt bekommen hatten, erinnerten dagegen 59% (fälschlicherweise), dass ein rotes Auto vor einem Stopp-Schild stand!</a:t>
            </a:r>
          </a:p>
        </p:txBody>
      </p:sp>
      <p:sp>
        <p:nvSpPr>
          <p:cNvPr id="48135" name="Caption_48130"/>
          <p:cNvSpPr txBox="1">
            <a:spLocks noChangeArrowheads="1"/>
          </p:cNvSpPr>
          <p:nvPr/>
        </p:nvSpPr>
        <p:spPr bwMode="auto">
          <a:xfrm>
            <a:off x="411479" y="3589610"/>
            <a:ext cx="32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rPr>
              <a:t>2. … aber was wird erinnert?</a:t>
            </a:r>
          </a:p>
        </p:txBody>
      </p:sp>
    </p:spTree>
    <p:extLst>
      <p:ext uri="{BB962C8B-B14F-4D97-AF65-F5344CB8AC3E}">
        <p14:creationId xmlns:p14="http://schemas.microsoft.com/office/powerpoint/2010/main" val="2651453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67</a:t>
            </a:fld>
            <a:endParaRPr lang="de-DE" altLang="de-DE" b="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Panzerknacker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075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Geldscheine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Taschenlampe</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Panzerknacker</a:t>
            </a:r>
          </a:p>
        </p:txBody>
      </p:sp>
      <p:sp>
        <p:nvSpPr>
          <p:cNvPr id="109571"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Geldscheine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Taschenlampe</a:t>
            </a:r>
          </a:p>
        </p:txBody>
      </p:sp>
      <p:pic>
        <p:nvPicPr>
          <p:cNvPr id="109574"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9"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Klassenzimmer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62566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Schreibtisch</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71</a:t>
            </a:fld>
            <a:endParaRPr lang="de-DE" altLang="de-DE" b="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Klassenzimmer</a:t>
            </a:r>
          </a:p>
        </p:txBody>
      </p:sp>
      <p:sp>
        <p:nvSpPr>
          <p:cNvPr id="626692" name="Rectangle 4"/>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chemeClr val="tx1"/>
                </a:solidFill>
                <a:latin typeface="Calibri Light"/>
                <a:ea typeface="+mn-ea"/>
                <a:cs typeface="+mn-cs"/>
              </a:rPr>
              <a:t> Schreibtisch</a:t>
            </a:r>
          </a:p>
          <a:p>
            <a:pPr marL="342900" indent="-342900" eaLnBrk="1" hangingPunct="1">
              <a:lnSpc>
                <a:spcPct val="100000"/>
              </a:lnSpc>
              <a:spcBef>
                <a:spcPts val="1200"/>
              </a:spcBef>
              <a:buClr>
                <a:srgbClr val="004992"/>
              </a:buClr>
              <a:buFont typeface="WingDings"/>
              <a:buChar char=""/>
              <a:defRPr/>
            </a:pPr>
            <a:r>
              <a:rPr lang="de-DE" sz="2400" dirty="0">
                <a:solidFill>
                  <a:srgbClr val="004992"/>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a:solidFill>
                  <a:srgbClr val="004992"/>
                </a:solidFill>
                <a:latin typeface="Calibri Light"/>
                <a:ea typeface="+mn-ea"/>
                <a:cs typeface="+mn-cs"/>
              </a:rPr>
              <a:t>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15715"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19811"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Strand</a:t>
            </a:r>
            <a:br>
              <a:rPr lang="de-DE" sz="3600" dirty="0">
                <a:latin typeface="Calibri Light"/>
              </a:rPr>
            </a:br>
            <a:r>
              <a:rPr lang="de-DE" dirty="0">
                <a:latin typeface="Calibri Light"/>
              </a:rPr>
              <a:t>Was wurde gezeigt? Wie sicher sind Sie sich?</a:t>
            </a:r>
          </a:p>
        </p:txBody>
      </p:sp>
      <p:sp>
        <p:nvSpPr>
          <p:cNvPr id="12185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Schnorchel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Handtuch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Möwe</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Strand</a:t>
            </a:r>
          </a:p>
        </p:txBody>
      </p:sp>
      <p:sp>
        <p:nvSpPr>
          <p:cNvPr id="123907"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Schnorchel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Handtuch</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Möwe</a:t>
            </a:r>
          </a:p>
        </p:txBody>
      </p:sp>
      <p:pic>
        <p:nvPicPr>
          <p:cNvPr id="1239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Brainstorming</a:t>
            </a:r>
          </a:p>
        </p:txBody>
      </p:sp>
      <p:sp>
        <p:nvSpPr>
          <p:cNvPr id="635907"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sieht man typischerweise in einem Laden?</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77</a:t>
            </a:fld>
            <a:endParaRPr lang="de-DE" altLang="de-DE" b="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Im Laden </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30051"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Regal mit Artikel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Obstauslage</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78</a:t>
            </a:fld>
            <a:endParaRPr lang="de-DE" altLang="de-DE" b="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Im Laden</a:t>
            </a:r>
          </a:p>
        </p:txBody>
      </p:sp>
      <p:sp>
        <p:nvSpPr>
          <p:cNvPr id="13209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Handwagen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Regal mit Artikel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Obstauslage</a:t>
            </a:r>
          </a:p>
        </p:txBody>
      </p:sp>
      <p:pic>
        <p:nvPicPr>
          <p:cNvPr id="132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80</a:t>
            </a:fld>
            <a:endParaRPr lang="de-DE" altLang="de-DE" b="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3619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Welche Gegenstände würden Sie typischerweise am/im Pool erwarten?</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endParaRPr lang="de-DE" altLang="de-DE" sz="2400" dirty="0">
              <a:solidFill>
                <a:srgbClr val="004992"/>
              </a:solidFill>
              <a:latin typeface="Calibri Light"/>
            </a:endParaRPr>
          </a:p>
          <a:p>
            <a:pPr eaLnBrk="1" hangingPunct="1"/>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81</a:t>
            </a:fld>
            <a:endParaRPr lang="de-DE" altLang="de-DE" b="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Am Pool</a:t>
            </a:r>
            <a:br>
              <a:rPr lang="de-DE" sz="3600" dirty="0">
                <a:latin typeface="Calibri Light"/>
              </a:rPr>
            </a:br>
            <a:r>
              <a:rPr lang="de-DE" dirty="0">
                <a:latin typeface="Calibri Light"/>
              </a:rPr>
              <a:t>Was wurde gezeigt? Wie sicher sind Sie sich?</a:t>
            </a:r>
          </a:p>
        </p:txBody>
      </p:sp>
      <p:sp>
        <p:nvSpPr>
          <p:cNvPr id="13824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Gummiente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Liegestuhl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82</a:t>
            </a:fld>
            <a:endParaRPr lang="de-DE" altLang="de-DE" b="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Am Pool</a:t>
            </a:r>
          </a:p>
        </p:txBody>
      </p:sp>
      <p:sp>
        <p:nvSpPr>
          <p:cNvPr id="140293" name="Rectangle 5"/>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Gummiente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Liegestuhl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endParaRPr lang="de-DE" altLang="de-DE" sz="2400" dirty="0">
              <a:solidFill>
                <a:srgbClr val="333333"/>
              </a:solidFill>
              <a:latin typeface="Calibri Light"/>
            </a:endParaRPr>
          </a:p>
        </p:txBody>
      </p:sp>
      <p:pic>
        <p:nvPicPr>
          <p:cNvPr id="140294"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84</a:t>
            </a:fld>
            <a:endParaRPr lang="de-DE" altLang="de-DE" b="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Bank</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4438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Hund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Schließfächer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85</a:t>
            </a:fld>
            <a:endParaRPr lang="de-DE" altLang="de-DE" b="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Bank</a:t>
            </a:r>
          </a:p>
        </p:txBody>
      </p:sp>
      <p:sp>
        <p:nvSpPr>
          <p:cNvPr id="146435"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Schließfächer</a:t>
            </a:r>
          </a:p>
          <a:p>
            <a:pPr eaLnBrk="1" hangingPunct="1">
              <a:lnSpc>
                <a:spcPct val="100000"/>
              </a:lnSpc>
              <a:spcBef>
                <a:spcPts val="1200"/>
              </a:spcBef>
            </a:pPr>
            <a:endParaRPr lang="de-DE" altLang="de-DE" sz="2400" dirty="0">
              <a:solidFill>
                <a:srgbClr val="333333"/>
              </a:solidFill>
              <a:latin typeface="Calibri Light"/>
            </a:endParaRPr>
          </a:p>
        </p:txBody>
      </p:sp>
      <p:pic>
        <p:nvPicPr>
          <p:cNvPr id="146438"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4"/>
          <p:cNvSpPr>
            <a:spLocks noChangeArrowheads="1"/>
          </p:cNvSpPr>
          <p:nvPr/>
        </p:nvSpPr>
        <p:spPr bwMode="auto">
          <a:xfrm>
            <a:off x="2032529" y="1813842"/>
            <a:ext cx="7113852" cy="762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sp>
        <p:nvSpPr>
          <p:cNvPr id="148484" name="Rectangle 5"/>
          <p:cNvSpPr>
            <a:spLocks noChangeArrowheads="1"/>
          </p:cNvSpPr>
          <p:nvPr/>
        </p:nvSpPr>
        <p:spPr bwMode="auto">
          <a:xfrm>
            <a:off x="2642288" y="4419600"/>
            <a:ext cx="5995961" cy="685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4848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87</a:t>
            </a:fld>
            <a:endParaRPr lang="de-DE" altLang="de-DE" b="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Campingurlaub</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0531"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Campingwagen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Fahrräder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88</a:t>
            </a:fld>
            <a:endParaRPr lang="de-DE" altLang="de-DE" b="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Campingurlaub</a:t>
            </a:r>
            <a:endParaRPr lang="de-DE" sz="3600" dirty="0">
              <a:latin typeface="Calibri Light"/>
            </a:endParaRPr>
          </a:p>
        </p:txBody>
      </p:sp>
      <p:sp>
        <p:nvSpPr>
          <p:cNvPr id="15257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Campingwagen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Fahrräder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blauer Himmel</a:t>
            </a:r>
          </a:p>
        </p:txBody>
      </p:sp>
      <p:pic>
        <p:nvPicPr>
          <p:cNvPr id="152584"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89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Caption_154627"/>
          <p:cNvSpPr>
            <a:spLocks noChangeArrowheads="1"/>
          </p:cNvSpPr>
          <p:nvPr/>
        </p:nvSpPr>
        <p:spPr bwMode="auto">
          <a:xfrm>
            <a:off x="3049645" y="6455663"/>
            <a:ext cx="60622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90</a:t>
            </a:fld>
            <a:endParaRPr lang="de-DE" altLang="de-DE" b="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56675" name="Rectangle 3"/>
          <p:cNvSpPr>
            <a:spLocks noGrp="1" noChangeArrowheads="1"/>
          </p:cNvSpPr>
          <p:nvPr>
            <p:ph idx="1"/>
          </p:nvPr>
        </p:nvSpPr>
        <p:spPr/>
        <p:txBody>
          <a:bodyPr/>
          <a:lstStyle/>
          <a:p>
            <a:pPr eaLnBrk="1" hangingPunct="1"/>
            <a:r>
              <a:rPr lang="de-DE" altLang="de-DE" sz="2400">
                <a:solidFill>
                  <a:srgbClr val="004992"/>
                </a:solidFill>
                <a:latin typeface="Calibri Light"/>
              </a:rPr>
              <a:t>Was gehört alles in einen Zoo?</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endParaRPr lang="de-DE" altLang="de-DE" sz="2400">
              <a:solidFill>
                <a:srgbClr val="004992"/>
              </a:solidFill>
              <a:latin typeface="Calibri Light"/>
            </a:endParaRPr>
          </a:p>
          <a:p>
            <a:pPr eaLnBrk="1" hangingPunct="1"/>
            <a:endParaRPr lang="de-DE" altLang="de-DE" sz="240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91</a:t>
            </a:fld>
            <a:endParaRPr lang="de-DE" altLang="de-DE" b="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Zoo</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87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Löwe</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92</a:t>
            </a:fld>
            <a:endParaRPr lang="de-DE" altLang="de-DE" b="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Zoo</a:t>
            </a:r>
          </a:p>
        </p:txBody>
      </p:sp>
      <p:sp>
        <p:nvSpPr>
          <p:cNvPr id="16077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Löwe</a:t>
            </a:r>
          </a:p>
        </p:txBody>
      </p:sp>
      <p:pic>
        <p:nvPicPr>
          <p:cNvPr id="160774"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Caption_160774"/>
          <p:cNvSpPr>
            <a:spLocks noChangeArrowheads="1"/>
          </p:cNvSpPr>
          <p:nvPr/>
        </p:nvSpPr>
        <p:spPr bwMode="auto">
          <a:xfrm>
            <a:off x="4128205" y="6455663"/>
            <a:ext cx="479411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93</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94</a:t>
            </a:fld>
            <a:endParaRPr lang="de-DE" altLang="de-DE" b="0">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gehört in ein typisches Wohnzimmer?</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95</a:t>
            </a:fld>
            <a:endParaRPr lang="de-DE" altLang="de-DE" b="0">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Wohnzimmer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Gemälde</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96</a:t>
            </a:fld>
            <a:endParaRPr lang="de-DE" altLang="de-DE" b="0">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Wohnzimmer</a:t>
            </a:r>
            <a:endParaRPr lang="de-DE" sz="3600" dirty="0">
              <a:latin typeface="Calibri Light"/>
            </a:endParaRPr>
          </a:p>
        </p:txBody>
      </p:sp>
      <p:sp>
        <p:nvSpPr>
          <p:cNvPr id="16896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Blumen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Gemälde</a:t>
            </a:r>
          </a:p>
        </p:txBody>
      </p:sp>
      <p:pic>
        <p:nvPicPr>
          <p:cNvPr id="168966"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97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98</a:t>
            </a:fld>
            <a:endParaRPr lang="de-DE" altLang="de-DE" b="0">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Kiosk</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095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99</a:t>
            </a:fld>
            <a:endParaRPr lang="de-DE" altLang="de-DE" b="0">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11161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pic>
        <p:nvPicPr>
          <p:cNvPr id="11162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100</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pic>
        <p:nvPicPr>
          <p:cNvPr id="11366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101</a:t>
            </a:fld>
            <a:endParaRPr lang="de-DE" altLang="de-DE" b="0">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Gärtnerei</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15714"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Baum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102</a:t>
            </a:fld>
            <a:endParaRPr lang="de-DE" altLang="de-DE" b="0">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Gärtnerei</a:t>
            </a:r>
          </a:p>
        </p:txBody>
      </p:sp>
      <p:sp>
        <p:nvSpPr>
          <p:cNvPr id="1177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Beet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pic>
        <p:nvPicPr>
          <p:cNvPr id="11776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103</a:t>
            </a:fld>
            <a:endParaRPr lang="de-DE" altLang="de-DE" b="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1027" descr="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93" y="1078992"/>
            <a:ext cx="8297333"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Caption_121859"/>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104</a:t>
            </a:fld>
            <a:endParaRPr lang="de-DE" altLang="de-DE" b="0">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Brainstorming</a:t>
            </a:r>
          </a:p>
        </p:txBody>
      </p:sp>
      <p:sp>
        <p:nvSpPr>
          <p:cNvPr id="56323" name="Rectangle 1027"/>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in ein typisches Klassenzimmer?</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105</a:t>
            </a:fld>
            <a:endParaRPr lang="de-DE" altLang="de-DE" b="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Klassenzimmer</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25955" name="Rectangle 1027"/>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106</a:t>
            </a:fld>
            <a:endParaRPr lang="de-DE" altLang="de-DE" b="0">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Klassenzimmer</a:t>
            </a:r>
          </a:p>
        </p:txBody>
      </p:sp>
      <p:sp>
        <p:nvSpPr>
          <p:cNvPr id="128003" name="Rectangle 1027"/>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128007" name="Caption_128008"/>
          <p:cNvSpPr>
            <a:spLocks noChangeArrowheads="1"/>
          </p:cNvSpPr>
          <p:nvPr/>
        </p:nvSpPr>
        <p:spPr bwMode="auto">
          <a:xfrm>
            <a:off x="3690620"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107</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108</a:t>
            </a:fld>
            <a:endParaRPr lang="de-DE" altLang="de-DE" b="0">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Angler</a:t>
            </a:r>
            <a:br>
              <a:rPr lang="de-DE" altLang="de-DE" sz="3600" dirty="0">
                <a:latin typeface="Calibri Light"/>
              </a:rPr>
            </a:br>
            <a:r>
              <a:rPr lang="de-DE" altLang="de-DE" dirty="0">
                <a:latin typeface="Calibri Light"/>
              </a:rPr>
              <a:t>Was wurde gezeigt? Wie sicher sind Sie sich?</a:t>
            </a:r>
          </a:p>
        </p:txBody>
      </p:sp>
      <p:sp>
        <p:nvSpPr>
          <p:cNvPr id="13209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109</a:t>
            </a:fld>
            <a:endParaRPr lang="de-DE" altLang="de-DE" b="0">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Angler</a:t>
            </a:r>
          </a:p>
        </p:txBody>
      </p:sp>
      <p:sp>
        <p:nvSpPr>
          <p:cNvPr id="1341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pic>
        <p:nvPicPr>
          <p:cNvPr id="13415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110</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111</a:t>
            </a:fld>
            <a:endParaRPr lang="de-DE" altLang="de-DE" b="0">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alles auf einem Spielplatz?</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112</a:t>
            </a:fld>
            <a:endParaRPr lang="de-DE" altLang="de-DE" b="0">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Spielplatz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848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113</a:t>
            </a:fld>
            <a:endParaRPr lang="de-DE" altLang="de-DE" b="0">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Spielplatz</a:t>
            </a:r>
          </a:p>
        </p:txBody>
      </p:sp>
      <p:sp>
        <p:nvSpPr>
          <p:cNvPr id="15053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pic>
        <p:nvPicPr>
          <p:cNvPr id="15053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114</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115</a:t>
            </a:fld>
            <a:endParaRPr lang="de-DE" altLang="de-DE" b="0">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Hochzeit</a:t>
            </a:r>
            <a:br>
              <a:rPr lang="de-DE" altLang="de-DE" sz="3600" dirty="0">
                <a:latin typeface="Calibri Light"/>
              </a:rPr>
            </a:br>
            <a:r>
              <a:rPr lang="de-DE" altLang="de-DE" dirty="0">
                <a:latin typeface="Calibri Light"/>
              </a:rPr>
              <a:t>Was wurde gezeigt? Wie sicher sind Sie sich?</a:t>
            </a:r>
          </a:p>
        </p:txBody>
      </p:sp>
      <p:sp>
        <p:nvSpPr>
          <p:cNvPr id="15462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Trauzeuge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116</a:t>
            </a:fld>
            <a:endParaRPr lang="de-DE" altLang="de-DE" b="0">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Hochzeit</a:t>
            </a:r>
          </a:p>
        </p:txBody>
      </p:sp>
      <p:sp>
        <p:nvSpPr>
          <p:cNvPr id="15667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Trauzeuge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pic>
        <p:nvPicPr>
          <p:cNvPr id="156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0">
              <a:solidFill>
                <a:schemeClr val="accent1"/>
              </a:solidFill>
              <a:latin typeface="Calibri Light"/>
            </a:endParaRPr>
          </a:p>
        </p:txBody>
      </p:sp>
      <p:pic>
        <p:nvPicPr>
          <p:cNvPr id="15872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118</a:t>
            </a:fld>
            <a:endParaRPr lang="de-DE" altLang="de-DE" b="0">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Fußball</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07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119</a:t>
            </a:fld>
            <a:endParaRPr lang="de-DE" altLang="de-DE" b="0">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Fußball</a:t>
            </a:r>
          </a:p>
        </p:txBody>
      </p:sp>
      <p:sp>
        <p:nvSpPr>
          <p:cNvPr id="16281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pic>
        <p:nvPicPr>
          <p:cNvPr id="16282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120</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121</a:t>
            </a:fld>
            <a:endParaRPr lang="de-DE" altLang="de-DE" b="0">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Mondlandung </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Mondkrater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122</a:t>
            </a:fld>
            <a:endParaRPr lang="de-DE" altLang="de-DE" b="0">
              <a:latin typeface="Calibri Ligh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Mondlandung</a:t>
            </a:r>
          </a:p>
        </p:txBody>
      </p:sp>
      <p:sp>
        <p:nvSpPr>
          <p:cNvPr id="1689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Mondkrater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a:p>
            <a:pPr eaLnBrk="1" hangingPunct="1">
              <a:lnSpc>
                <a:spcPct val="100000"/>
              </a:lnSpc>
              <a:spcBef>
                <a:spcPts val="1200"/>
              </a:spcBef>
            </a:pPr>
            <a:endParaRPr lang="de-DE" altLang="de-DE" sz="2400" dirty="0">
              <a:solidFill>
                <a:srgbClr val="333333"/>
              </a:solidFill>
              <a:latin typeface="Calibri Light"/>
            </a:endParaRPr>
          </a:p>
        </p:txBody>
      </p:sp>
      <p:pic>
        <p:nvPicPr>
          <p:cNvPr id="168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124</a:t>
            </a:fld>
            <a:endParaRPr lang="de-DE" altLang="de-DE" b="0">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Rettungseinsatz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792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Taucher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Pilot</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125</a:t>
            </a:fld>
            <a:endParaRPr lang="de-DE" altLang="de-DE" b="0">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Rettungseinsatz</a:t>
            </a:r>
          </a:p>
        </p:txBody>
      </p:sp>
      <p:sp>
        <p:nvSpPr>
          <p:cNvPr id="181250"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Taucher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Pilot</a:t>
            </a:r>
          </a:p>
        </p:txBody>
      </p:sp>
      <p:pic>
        <p:nvPicPr>
          <p:cNvPr id="18125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9"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0" name="Caption_183299"/>
          <p:cNvSpPr>
            <a:spLocks noChangeArrowheads="1"/>
          </p:cNvSpPr>
          <p:nvPr/>
        </p:nvSpPr>
        <p:spPr bwMode="auto">
          <a:xfrm>
            <a:off x="3093157" y="6455664"/>
            <a:ext cx="597520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MV-MKT – 5: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127</a:t>
            </a:fld>
            <a:endParaRPr lang="de-DE" altLang="de-DE" b="0">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0659"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auf eine typische Baustelle?</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128</a:t>
            </a:fld>
            <a:endParaRPr lang="de-DE" altLang="de-DE" b="0">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Straßenbau</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8739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129</a:t>
            </a:fld>
            <a:endParaRPr lang="de-DE" altLang="de-DE" b="0">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Straßenbau</a:t>
            </a:r>
          </a:p>
        </p:txBody>
      </p:sp>
      <p:sp>
        <p:nvSpPr>
          <p:cNvPr id="18944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pic>
        <p:nvPicPr>
          <p:cNvPr id="18944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7" name="Caption_189446"/>
          <p:cNvSpPr>
            <a:spLocks noChangeArrowheads="1"/>
          </p:cNvSpPr>
          <p:nvPr/>
        </p:nvSpPr>
        <p:spPr bwMode="auto">
          <a:xfrm>
            <a:off x="3690620"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MV-MKT – 5: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130</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5258</Words>
  <Application>Microsoft Office PowerPoint</Application>
  <PresentationFormat>Benutzerdefiniert</PresentationFormat>
  <Paragraphs>1120</Paragraphs>
  <Slides>130</Slides>
  <Notes>130</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130</vt:i4>
      </vt:variant>
    </vt:vector>
  </HeadingPairs>
  <TitlesOfParts>
    <vt:vector size="140"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MV-MKT – 5: Gedächtnis</vt:lpstr>
      <vt:lpstr>Gedächtnis</vt:lpstr>
      <vt:lpstr>Gedächtnis</vt:lpstr>
      <vt:lpstr>Gedächtnis</vt:lpstr>
      <vt:lpstr>Gedächtnis</vt:lpstr>
      <vt:lpstr>Gedächtnis</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Sehen und erinnern wir alle dasselbe?</vt:lpstr>
      <vt:lpstr>Achten Sie auf Unterschiede bezüglich der Farben und Größen in den drei Gemälden! Gibt es Dinge, die von den Künstlern unterschiedlich dargestellt oder die weggelassen wurden? </vt:lpstr>
      <vt:lpstr>Jeder Mensch nimmt Dinge anders wahr!  Wie in den drei Gemälden: Dieselbe Landschaft ist zu sehen aber mit unterschiedlichen Akzenten!</vt:lpstr>
      <vt:lpstr>Unser Gedächtnis ist kein perfektes Abbild der Realität!</vt:lpstr>
      <vt:lpstr>Aufgabe 1</vt:lpstr>
      <vt:lpstr>Aufgabe 1</vt:lpstr>
      <vt:lpstr>Aufgabe 1</vt:lpstr>
      <vt:lpstr>PowerPoint-Präsentation</vt:lpstr>
      <vt:lpstr>Der Schmied  Was wurde gezeigt? Wie sicher sind Sie sich?</vt:lpstr>
      <vt:lpstr>Der Schmied</vt:lpstr>
      <vt:lpstr>PowerPoint-Präsentation</vt:lpstr>
      <vt:lpstr>Am Strand Was wurde gezeigt? Wie sicher sind Sie sich?</vt:lpstr>
      <vt:lpstr>Am Strand </vt:lpstr>
      <vt:lpstr>Arbeitsblatt 5</vt:lpstr>
      <vt:lpstr>Optional: Videoclip</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Brainstorming</vt:lpstr>
      <vt:lpstr>Angler Was wurde gezeigt? Wie sicher sind Sie sich?</vt:lpstr>
      <vt:lpstr>Angler</vt:lpstr>
      <vt:lpstr>Brainstorming</vt:lpstr>
      <vt:lpstr>PowerPoint-Präsentation</vt:lpstr>
      <vt:lpstr>Straßenkreuzung Was wurde gezeigt? Wie sicher sind Sie sich?</vt:lpstr>
      <vt:lpstr>Straßenkreuzung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PowerPoint-Präsentation</vt:lpstr>
      <vt:lpstr>PowerPoint-Präsentation</vt:lpstr>
      <vt:lpstr>Funktioniert unser Gedächtnis wie ein Videorekorder? (für eine alternative Übung siehe Ende der Präsentation)</vt:lpstr>
      <vt:lpstr>Funktioniert unser Gedächtnis wie ein Videorekorder?</vt:lpstr>
      <vt:lpstr>Später wurden allen Teilnehmern zwei Bilder gezeigt. Die Versuchspersonen sollten entscheiden, welches Bild sie ursprünglich gesehen hatten. Glauben Sie, dass die irreführende Frage einen Einfluss auf die Erinnerung hatte?</vt:lpstr>
      <vt:lpstr>Unser Gedächtnis ist kein perfektes Abbild der Realität!</vt:lpstr>
      <vt:lpstr>PowerPoint-Präsentation</vt:lpstr>
      <vt:lpstr>Panzerknacker Was wurde gezeigt? Wie sicher sind Sie sich?</vt:lpstr>
      <vt:lpstr>Panzerknacker</vt:lpstr>
      <vt:lpstr>PowerPoint-Präsentation</vt:lpstr>
      <vt:lpstr>Klassenzimmer Was wurde gezeigt? Wie sicher sind Sie sich?</vt:lpstr>
      <vt:lpstr>Klassenzimmer</vt:lpstr>
      <vt:lpstr>PowerPoint-Präsentation</vt:lpstr>
      <vt:lpstr>Strand Was wurde gezeigt? Wie sicher sind Sie sich?</vt:lpstr>
      <vt:lpstr>Strand</vt:lpstr>
      <vt:lpstr>PowerPoint-Präsentation</vt:lpstr>
      <vt:lpstr>Brainstorming</vt:lpstr>
      <vt:lpstr>Im Laden  Was wurde gezeigt? Wie sicher sind Sie sich?</vt:lpstr>
      <vt:lpstr>Im Laden</vt:lpstr>
      <vt:lpstr>PowerPoint-Präsentation</vt:lpstr>
      <vt:lpstr>Brainstorming</vt:lpstr>
      <vt:lpstr>Am Pool Was wurde gezeigt? Wie sicher sind Sie sich?</vt:lpstr>
      <vt:lpstr>Am Pool</vt:lpstr>
      <vt:lpstr>PowerPoint-Präsentation</vt:lpstr>
      <vt:lpstr>Bank Was wurde gezeigt? Wie sicher sind Sie sich?</vt:lpstr>
      <vt:lpstr>Bank</vt:lpstr>
      <vt:lpstr>PowerPoint-Präsentation</vt:lpstr>
      <vt:lpstr>Campingurlaub Was wurde gezeigt? Wie sicher sind Sie sich?</vt:lpstr>
      <vt:lpstr>Campingurlaub</vt:lpstr>
      <vt:lpstr>PowerPoint-Präsentation</vt:lpstr>
      <vt:lpstr>Brainstorming</vt:lpstr>
      <vt:lpstr>Zoo Was wurde gezeigt? Wie sicher sind Sie sich?</vt:lpstr>
      <vt:lpstr>Zoo</vt:lpstr>
      <vt:lpstr>PowerPoint-Präsentation</vt:lpstr>
      <vt:lpstr>Brainstorming</vt:lpstr>
      <vt:lpstr>Wohnzimmer Was wurde gezeigt? Wie sicher sind Sie sich?</vt:lpstr>
      <vt:lpstr>Wohnzimmer</vt:lpstr>
      <vt:lpstr>PowerPoint-Präsentation</vt:lpstr>
      <vt:lpstr>Kiosk Was wurde gezeigt? Wie sicher sind Sie sich?</vt:lpstr>
      <vt:lpstr>Kiosk</vt:lpstr>
      <vt:lpstr>PowerPoint-Präsentation</vt:lpstr>
      <vt:lpstr>Gärtnerei Was wurde gezeigt? Wie sicher sind Sie sich?</vt:lpstr>
      <vt:lpstr>Gärtnerei</vt:lpstr>
      <vt:lpstr>PowerPoint-Präsentation</vt:lpstr>
      <vt:lpstr>Brainstorming</vt:lpstr>
      <vt:lpstr>Klassenzimmer Was wurde gezeigt? Wie sicher sind Sie sich?</vt:lpstr>
      <vt:lpstr>Klassenzimmer</vt:lpstr>
      <vt:lpstr>PowerPoint-Präsentation</vt:lpstr>
      <vt:lpstr>Angler Was wurde gezeigt? Wie sicher sind Sie sich?</vt:lpstr>
      <vt:lpstr>Angler</vt:lpstr>
      <vt:lpstr>PowerPoint-Präsentation</vt:lpstr>
      <vt:lpstr>Brainstorming</vt:lpstr>
      <vt:lpstr>Spielplatz Was wurde gezeigt? Wie sicher sind Sie sich?</vt:lpstr>
      <vt:lpstr>Spielplatz</vt:lpstr>
      <vt:lpstr>PowerPoint-Präsentation</vt:lpstr>
      <vt:lpstr>Hochzeit Was wurde gezeigt? Wie sicher sind Sie sich?</vt:lpstr>
      <vt:lpstr>Hochzeit</vt:lpstr>
      <vt:lpstr>PowerPoint-Präsentation</vt:lpstr>
      <vt:lpstr>Fußball Was wurde gezeigt? Wie sicher sind Sie sich?</vt:lpstr>
      <vt:lpstr>Fußball</vt:lpstr>
      <vt:lpstr>PowerPoint-Präsentation</vt:lpstr>
      <vt:lpstr>Mondlandung  Was wurde gezeigt? Wie sicher sind Sie sich?</vt:lpstr>
      <vt:lpstr>Mondlandung</vt:lpstr>
      <vt:lpstr>PowerPoint-Präsentation</vt:lpstr>
      <vt:lpstr>Rettungseinsatz Was wurde gezeigt? Wie sicher sind Sie sich?</vt:lpstr>
      <vt:lpstr>Rettungseinsatz</vt:lpstr>
      <vt:lpstr>PowerPoint-Präsentation</vt:lpstr>
      <vt:lpstr>Brainstorming</vt:lpstr>
      <vt:lpstr>Straßenbau Was wurde gezeigt? Wie sicher sind Sie sich?</vt:lpstr>
      <vt:lpstr>Straßenbau</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Celine Kim Nguyen</cp:lastModifiedBy>
  <cp:revision>370</cp:revision>
  <dcterms:created xsi:type="dcterms:W3CDTF">2004-06-30T16:15:23Z</dcterms:created>
  <dcterms:modified xsi:type="dcterms:W3CDTF">2023-09-08T12:56:09Z</dcterms:modified>
</cp:coreProperties>
</file>