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25" r:id="rId1"/>
    <p:sldMasterId id="2147484138" r:id="rId2"/>
  </p:sldMasterIdLst>
  <p:notesMasterIdLst>
    <p:notesMasterId r:id="rId100"/>
  </p:notesMasterIdLst>
  <p:handoutMasterIdLst>
    <p:handoutMasterId r:id="rId101"/>
  </p:handoutMasterIdLst>
  <p:sldIdLst>
    <p:sldId id="813" r:id="rId3"/>
    <p:sldId id="803" r:id="rId4"/>
    <p:sldId id="819" r:id="rId5"/>
    <p:sldId id="818" r:id="rId6"/>
    <p:sldId id="817" r:id="rId7"/>
    <p:sldId id="814" r:id="rId8"/>
    <p:sldId id="815" r:id="rId9"/>
    <p:sldId id="816" r:id="rId10"/>
    <p:sldId id="806" r:id="rId11"/>
    <p:sldId id="820" r:id="rId12"/>
    <p:sldId id="794" r:id="rId13"/>
    <p:sldId id="419" r:id="rId14"/>
    <p:sldId id="426" r:id="rId15"/>
    <p:sldId id="425" r:id="rId16"/>
    <p:sldId id="821" r:id="rId17"/>
    <p:sldId id="841" r:id="rId18"/>
    <p:sldId id="700" r:id="rId19"/>
    <p:sldId id="880" r:id="rId20"/>
    <p:sldId id="627" r:id="rId21"/>
    <p:sldId id="839" r:id="rId22"/>
    <p:sldId id="633" r:id="rId23"/>
    <p:sldId id="807" r:id="rId24"/>
    <p:sldId id="808" r:id="rId25"/>
    <p:sldId id="599" r:id="rId26"/>
    <p:sldId id="871" r:id="rId27"/>
    <p:sldId id="838" r:id="rId28"/>
    <p:sldId id="872" r:id="rId29"/>
    <p:sldId id="809" r:id="rId30"/>
    <p:sldId id="810" r:id="rId31"/>
    <p:sldId id="427" r:id="rId32"/>
    <p:sldId id="866" r:id="rId33"/>
    <p:sldId id="783" r:id="rId34"/>
    <p:sldId id="865" r:id="rId35"/>
    <p:sldId id="782" r:id="rId36"/>
    <p:sldId id="786" r:id="rId37"/>
    <p:sldId id="787" r:id="rId38"/>
    <p:sldId id="601" r:id="rId39"/>
    <p:sldId id="842" r:id="rId40"/>
    <p:sldId id="864" r:id="rId41"/>
    <p:sldId id="824" r:id="rId42"/>
    <p:sldId id="775" r:id="rId43"/>
    <p:sldId id="727" r:id="rId44"/>
    <p:sldId id="728" r:id="rId45"/>
    <p:sldId id="729" r:id="rId46"/>
    <p:sldId id="730" r:id="rId47"/>
    <p:sldId id="496" r:id="rId48"/>
    <p:sldId id="791" r:id="rId49"/>
    <p:sldId id="830" r:id="rId50"/>
    <p:sldId id="831" r:id="rId51"/>
    <p:sldId id="832" r:id="rId52"/>
    <p:sldId id="615" r:id="rId53"/>
    <p:sldId id="833" r:id="rId54"/>
    <p:sldId id="835" r:id="rId55"/>
    <p:sldId id="836" r:id="rId56"/>
    <p:sldId id="837" r:id="rId57"/>
    <p:sldId id="850" r:id="rId58"/>
    <p:sldId id="851" r:id="rId59"/>
    <p:sldId id="852" r:id="rId60"/>
    <p:sldId id="497" r:id="rId61"/>
    <p:sldId id="626" r:id="rId62"/>
    <p:sldId id="873" r:id="rId63"/>
    <p:sldId id="481" r:id="rId64"/>
    <p:sldId id="639" r:id="rId65"/>
    <p:sldId id="636" r:id="rId66"/>
    <p:sldId id="643" r:id="rId67"/>
    <p:sldId id="725" r:id="rId68"/>
    <p:sldId id="726" r:id="rId69"/>
    <p:sldId id="475" r:id="rId70"/>
    <p:sldId id="642" r:id="rId71"/>
    <p:sldId id="477" r:id="rId72"/>
    <p:sldId id="653" r:id="rId73"/>
    <p:sldId id="416" r:id="rId74"/>
    <p:sldId id="645" r:id="rId75"/>
    <p:sldId id="646" r:id="rId76"/>
    <p:sldId id="731" r:id="rId77"/>
    <p:sldId id="452" r:id="rId78"/>
    <p:sldId id="648" r:id="rId79"/>
    <p:sldId id="454" r:id="rId80"/>
    <p:sldId id="649" r:id="rId81"/>
    <p:sldId id="618" r:id="rId82"/>
    <p:sldId id="737" r:id="rId83"/>
    <p:sldId id="622" r:id="rId84"/>
    <p:sldId id="651" r:id="rId85"/>
    <p:sldId id="784" r:id="rId86"/>
    <p:sldId id="785" r:id="rId87"/>
    <p:sldId id="640" r:id="rId88"/>
    <p:sldId id="641" r:id="rId89"/>
    <p:sldId id="876" r:id="rId90"/>
    <p:sldId id="647" r:id="rId91"/>
    <p:sldId id="877" r:id="rId92"/>
    <p:sldId id="878" r:id="rId93"/>
    <p:sldId id="862" r:id="rId94"/>
    <p:sldId id="863" r:id="rId95"/>
    <p:sldId id="879" r:id="rId96"/>
    <p:sldId id="799" r:id="rId97"/>
    <p:sldId id="698" r:id="rId98"/>
    <p:sldId id="699" r:id="rId9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80808"/>
    <a:srgbClr val="336699"/>
    <a:srgbClr val="006699"/>
    <a:srgbClr val="0070C0"/>
    <a:srgbClr val="66CCFF"/>
    <a:srgbClr val="33CCF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3428" autoAdjust="0"/>
  </p:normalViewPr>
  <p:slideViewPr>
    <p:cSldViewPr>
      <p:cViewPr varScale="1">
        <p:scale>
          <a:sx n="59" d="100"/>
          <a:sy n="59" d="100"/>
        </p:scale>
        <p:origin x="968" y="56"/>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9719C57-FC0B-4638-B9E6-26F42682D4E6}" type="slidenum">
              <a:rPr lang="en-GB" altLang="de-DE"/>
              <a:pPr>
                <a:defRPr/>
              </a:pPr>
              <a:t>‹Nr.›</a:t>
            </a:fld>
            <a:endParaRPr lang="en-GB" altLang="de-DE"/>
          </a:p>
        </p:txBody>
      </p:sp>
    </p:spTree>
    <p:extLst>
      <p:ext uri="{BB962C8B-B14F-4D97-AF65-F5344CB8AC3E}">
        <p14:creationId xmlns:p14="http://schemas.microsoft.com/office/powerpoint/2010/main" val="19639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43AA77F-6EC2-4C22-885B-3029EADFE12B}" type="slidenum">
              <a:rPr lang="en-US" altLang="de-DE"/>
              <a:pPr>
                <a:defRPr/>
              </a:pPr>
              <a:t>‹Nr.›</a:t>
            </a:fld>
            <a:endParaRPr lang="en-US" altLang="de-DE"/>
          </a:p>
        </p:txBody>
      </p:sp>
    </p:spTree>
    <p:extLst>
      <p:ext uri="{BB962C8B-B14F-4D97-AF65-F5344CB8AC3E}">
        <p14:creationId xmlns:p14="http://schemas.microsoft.com/office/powerpoint/2010/main" val="298181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2</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3</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4</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5</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6</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7</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8</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9</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10</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01404C-4B58-44C8-9E46-1F7D723B6BEF}" type="slidenum">
              <a:rPr lang="en-US" altLang="de-DE" sz="1300" smtClean="0">
                <a:cs typeface="Times New Roman" panose="02020603050405020304" pitchFamily="18" charset="0"/>
              </a:rPr>
              <a:pPr>
                <a:spcBef>
                  <a:spcPct val="0"/>
                </a:spcBef>
              </a:pPr>
              <a:t>11</a:t>
            </a:fld>
            <a:endParaRPr lang="en-US" altLang="de-DE"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4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DFE25A-5568-4C96-A89C-BC9AF5F246AE}" type="slidenum">
              <a:rPr lang="en-US" altLang="de-DE" sz="1300" smtClean="0">
                <a:cs typeface="Times New Roman" panose="02020603050405020304" pitchFamily="18" charset="0"/>
              </a:rPr>
              <a:pPr>
                <a:spcBef>
                  <a:spcPct val="0"/>
                </a:spcBef>
              </a:pPr>
              <a:t>12</a:t>
            </a:fld>
            <a:endParaRPr lang="en-US" altLang="de-DE"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78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141147-3ED5-4FB1-8707-322B45C4BBCF}" type="slidenum">
              <a:rPr lang="en-US" altLang="de-DE" sz="1300" smtClean="0">
                <a:cs typeface="Times New Roman" panose="02020603050405020304" pitchFamily="18" charset="0"/>
              </a:rPr>
              <a:pPr>
                <a:spcBef>
                  <a:spcPct val="0"/>
                </a:spcBef>
              </a:pPr>
              <a:t>13</a:t>
            </a:fld>
            <a:endParaRPr lang="en-US" altLang="de-DE"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858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758632-08F6-46E2-B0DB-E0868857CAEA}" type="slidenum">
              <a:rPr lang="en-US" altLang="de-DE" sz="1300" smtClean="0">
                <a:cs typeface="Times New Roman" panose="02020603050405020304" pitchFamily="18" charset="0"/>
              </a:rPr>
              <a:pPr>
                <a:spcBef>
                  <a:spcPct val="0"/>
                </a:spcBef>
              </a:pPr>
              <a:t>14</a:t>
            </a:fld>
            <a:endParaRPr lang="en-US" altLang="de-DE" sz="1300">
              <a:cs typeface="Times New Roman" panose="02020603050405020304" pitchFamily="18" charset="0"/>
            </a:endParaRPr>
          </a:p>
        </p:txBody>
      </p:sp>
      <p:sp>
        <p:nvSpPr>
          <p:cNvPr id="45059"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604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15</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16</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17</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18</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73183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19</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20</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762E93-140C-4ECE-9D9F-BF6A7EE3F748}" type="slidenum">
              <a:rPr lang="en-US" altLang="de-DE" sz="1300" smtClean="0">
                <a:cs typeface="Times New Roman" panose="02020603050405020304" pitchFamily="18" charset="0"/>
              </a:rPr>
              <a:pPr>
                <a:spcBef>
                  <a:spcPct val="0"/>
                </a:spcBef>
              </a:pPr>
              <a:t>21</a:t>
            </a:fld>
            <a:endParaRPr lang="en-US" altLang="de-DE" sz="1300">
              <a:cs typeface="Times New Roman" panose="02020603050405020304" pitchFamily="18" charset="0"/>
            </a:endParaRPr>
          </a:p>
        </p:txBody>
      </p:sp>
      <p:sp>
        <p:nvSpPr>
          <p:cNvPr id="59395" name="Rectangle 1026"/>
          <p:cNvSpPr>
            <a:spLocks noGrp="1" noRot="1" noChangeAspect="1" noChangeArrowheads="1" noTextEdit="1"/>
          </p:cNvSpPr>
          <p:nvPr>
            <p:ph type="sldImg"/>
          </p:nvPr>
        </p:nvSpPr>
        <p:spPr>
          <a:xfrm>
            <a:off x="138113" y="768350"/>
            <a:ext cx="6823075" cy="3836988"/>
          </a:xfrm>
          <a:ln/>
        </p:spPr>
      </p:sp>
      <p:sp>
        <p:nvSpPr>
          <p:cNvPr id="521219"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1128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51DF3-487A-4C83-A432-F896F52C0258}" type="slidenum">
              <a:rPr lang="en-US" altLang="de-DE" sz="1300" smtClean="0">
                <a:cs typeface="Times New Roman" panose="02020603050405020304" pitchFamily="18" charset="0"/>
              </a:rPr>
              <a:pPr>
                <a:spcBef>
                  <a:spcPct val="0"/>
                </a:spcBef>
              </a:pPr>
              <a:t>22</a:t>
            </a:fld>
            <a:endParaRPr lang="en-US" altLang="de-DE" sz="1300">
              <a:cs typeface="Times New Roman" panose="02020603050405020304" pitchFamily="18" charset="0"/>
            </a:endParaRPr>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051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FD2332-7F97-441E-BA2E-F214B97777BA}" type="slidenum">
              <a:rPr lang="en-US" altLang="de-DE" sz="1300" smtClean="0">
                <a:cs typeface="Times New Roman" panose="02020603050405020304" pitchFamily="18" charset="0"/>
              </a:rPr>
              <a:pPr>
                <a:spcBef>
                  <a:spcPct val="0"/>
                </a:spcBef>
              </a:pPr>
              <a:t>23</a:t>
            </a:fld>
            <a:endParaRPr lang="en-US" altLang="de-DE" sz="1300">
              <a:cs typeface="Times New Roman" panose="02020603050405020304" pitchFamily="18" charset="0"/>
            </a:endParaRPr>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874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C3D36F-49F2-4EAE-B6A0-7EF905B20914}" type="slidenum">
              <a:rPr lang="en-US" altLang="de-DE" sz="1300" smtClean="0"/>
              <a:pPr>
                <a:spcBef>
                  <a:spcPct val="0"/>
                </a:spcBef>
              </a:pPr>
              <a:t>27</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765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BAE888-EC21-4F73-BF7A-4F061091033C}" type="slidenum">
              <a:rPr lang="en-US" altLang="de-DE" sz="1300" smtClean="0">
                <a:cs typeface="Times New Roman" panose="02020603050405020304" pitchFamily="18" charset="0"/>
              </a:rPr>
              <a:pPr>
                <a:spcBef>
                  <a:spcPct val="0"/>
                </a:spcBef>
              </a:pPr>
              <a:t>28</a:t>
            </a:fld>
            <a:endParaRPr lang="en-US" altLang="de-DE" sz="1300">
              <a:cs typeface="Times New Roman" panose="02020603050405020304" pitchFamily="18" charset="0"/>
            </a:endParaRPr>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44882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A52925-CB5D-4ACA-B00F-618AE29AED4C}" type="slidenum">
              <a:rPr lang="en-US" altLang="de-DE" sz="1300" smtClean="0">
                <a:cs typeface="Times New Roman" panose="02020603050405020304" pitchFamily="18" charset="0"/>
              </a:rPr>
              <a:pPr>
                <a:spcBef>
                  <a:spcPct val="0"/>
                </a:spcBef>
              </a:pPr>
              <a:t>29</a:t>
            </a:fld>
            <a:endParaRPr lang="en-US" altLang="de-DE" sz="1300">
              <a:cs typeface="Times New Roman" panose="02020603050405020304" pitchFamily="18" charset="0"/>
            </a:endParaRPr>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1506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731ED-46DB-42D4-AECC-D880D6421E25}" type="slidenum">
              <a:rPr lang="en-US" altLang="de-DE" sz="1300" smtClean="0">
                <a:cs typeface="Times New Roman" panose="02020603050405020304" pitchFamily="18" charset="0"/>
              </a:rPr>
              <a:pPr>
                <a:spcBef>
                  <a:spcPct val="0"/>
                </a:spcBef>
              </a:pPr>
              <a:t>30</a:t>
            </a:fld>
            <a:endParaRPr lang="en-US" altLang="de-DE" sz="1300">
              <a:cs typeface="Times New Roman" panose="02020603050405020304" pitchFamily="18" charset="0"/>
            </a:endParaRPr>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5154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31</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321072-8539-4A7E-BC23-21A169DAADA3}" type="slidenum">
              <a:rPr lang="en-US" altLang="de-DE" sz="1300" smtClean="0">
                <a:cs typeface="Times New Roman" panose="02020603050405020304" pitchFamily="18" charset="0"/>
              </a:rPr>
              <a:pPr>
                <a:spcBef>
                  <a:spcPct val="0"/>
                </a:spcBef>
              </a:pPr>
              <a:t>32</a:t>
            </a:fld>
            <a:endParaRPr lang="en-US" altLang="de-DE"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8998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33</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36260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34</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B4D021-E2D6-4E9F-BB48-53BD0C4272AB}" type="slidenum">
              <a:rPr lang="en-US" altLang="de-DE" sz="1300" smtClean="0">
                <a:cs typeface="Times New Roman" panose="02020603050405020304" pitchFamily="18" charset="0"/>
              </a:rPr>
              <a:pPr>
                <a:spcBef>
                  <a:spcPct val="0"/>
                </a:spcBef>
              </a:pPr>
              <a:t>35</a:t>
            </a:fld>
            <a:endParaRPr lang="en-US" altLang="de-DE" sz="1300">
              <a:cs typeface="Times New Roman" panose="02020603050405020304" pitchFamily="18" charset="0"/>
            </a:endParaRPr>
          </a:p>
        </p:txBody>
      </p:sp>
      <p:sp>
        <p:nvSpPr>
          <p:cNvPr id="942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B93C50E-6C65-412B-8C79-FD94BF4DEC44}" type="slidenum">
              <a:rPr lang="en-US" altLang="de-DE" sz="1300">
                <a:cs typeface="Times New Roman" panose="02020603050405020304" pitchFamily="18" charset="0"/>
              </a:rPr>
              <a:pPr algn="r" eaLnBrk="1" hangingPunct="1">
                <a:spcBef>
                  <a:spcPct val="0"/>
                </a:spcBef>
              </a:pPr>
              <a:t>35</a:t>
            </a:fld>
            <a:endParaRPr lang="en-US" altLang="de-DE" sz="1300">
              <a:cs typeface="Times New Roman" panose="02020603050405020304" pitchFamily="18" charset="0"/>
            </a:endParaRPr>
          </a:p>
        </p:txBody>
      </p:sp>
      <p:sp>
        <p:nvSpPr>
          <p:cNvPr id="94212"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4941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EB783F-39E2-4CBC-A485-1383A4168269}" type="slidenum">
              <a:rPr lang="en-US" altLang="de-DE" sz="1300" smtClean="0">
                <a:cs typeface="Times New Roman" panose="02020603050405020304" pitchFamily="18" charset="0"/>
              </a:rPr>
              <a:pPr>
                <a:spcBef>
                  <a:spcPct val="0"/>
                </a:spcBef>
              </a:pPr>
              <a:t>36</a:t>
            </a:fld>
            <a:endParaRPr lang="en-US" altLang="de-DE" sz="1300">
              <a:cs typeface="Times New Roman" panose="02020603050405020304" pitchFamily="18" charset="0"/>
            </a:endParaRPr>
          </a:p>
        </p:txBody>
      </p:sp>
      <p:sp>
        <p:nvSpPr>
          <p:cNvPr id="962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9D95182-701F-4C64-8ED1-ACD02133B5EE}" type="slidenum">
              <a:rPr lang="en-US" altLang="de-DE" sz="1300">
                <a:cs typeface="Times New Roman" panose="02020603050405020304" pitchFamily="18" charset="0"/>
              </a:rPr>
              <a:pPr algn="r" eaLnBrk="1" hangingPunct="1">
                <a:spcBef>
                  <a:spcPct val="0"/>
                </a:spcBef>
              </a:pPr>
              <a:t>36</a:t>
            </a:fld>
            <a:endParaRPr lang="en-US" altLang="de-DE" sz="1300">
              <a:cs typeface="Times New Roman" panose="02020603050405020304" pitchFamily="18" charset="0"/>
            </a:endParaRPr>
          </a:p>
        </p:txBody>
      </p:sp>
      <p:sp>
        <p:nvSpPr>
          <p:cNvPr id="96260"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92503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37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38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87729B-8B76-41E2-8ADC-5B96BAFE7CB6}" type="slidenum">
              <a:rPr lang="en-US" altLang="de-DE" sz="1300" smtClean="0"/>
              <a:pPr>
                <a:spcBef>
                  <a:spcPct val="0"/>
                </a:spcBef>
              </a:pPr>
              <a:t>39</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6745268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1C25FD-590D-42D8-998A-6C3037338CAD}" type="slidenum">
              <a:rPr lang="en-US" altLang="de-DE" sz="1300" smtClean="0">
                <a:cs typeface="Times New Roman" panose="02020603050405020304" pitchFamily="18" charset="0"/>
              </a:rPr>
              <a:pPr>
                <a:spcBef>
                  <a:spcPct val="0"/>
                </a:spcBef>
              </a:pPr>
              <a:t>41</a:t>
            </a:fld>
            <a:endParaRPr lang="en-US" altLang="de-DE"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670020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88AAC2-A11C-4B98-9B9E-A37712B35E36}" type="slidenum">
              <a:rPr lang="en-US" altLang="de-DE" sz="1300" smtClean="0">
                <a:cs typeface="Times New Roman" panose="02020603050405020304" pitchFamily="18" charset="0"/>
              </a:rPr>
              <a:pPr>
                <a:spcBef>
                  <a:spcPct val="0"/>
                </a:spcBef>
              </a:pPr>
              <a:t>42</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980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21B626-0478-4B5B-955A-8D75228403C6}" type="slidenum">
              <a:rPr lang="en-US" altLang="de-DE" sz="1300" smtClean="0">
                <a:cs typeface="Times New Roman" panose="02020603050405020304" pitchFamily="18" charset="0"/>
              </a:rPr>
              <a:pPr>
                <a:spcBef>
                  <a:spcPct val="0"/>
                </a:spcBef>
              </a:pPr>
              <a:t>43</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204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0CF4AB-344C-48DB-829F-1AEE33C87C02}" type="slidenum">
              <a:rPr lang="en-US" altLang="de-DE" sz="1300" smtClean="0">
                <a:cs typeface="Times New Roman" panose="02020603050405020304" pitchFamily="18" charset="0"/>
              </a:rPr>
              <a:pPr>
                <a:spcBef>
                  <a:spcPct val="0"/>
                </a:spcBef>
              </a:pPr>
              <a:t>44</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156384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12724E-D95F-4E2E-8543-D9CDC72D522A}" type="slidenum">
              <a:rPr lang="en-US" altLang="de-DE" sz="1300" smtClean="0">
                <a:cs typeface="Times New Roman" panose="02020603050405020304" pitchFamily="18" charset="0"/>
              </a:rPr>
              <a:pPr>
                <a:spcBef>
                  <a:spcPct val="0"/>
                </a:spcBef>
              </a:pPr>
              <a:t>45</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03080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46</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47</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48</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49</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50</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51</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52</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53</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55</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56</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57</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58</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59</a:t>
            </a:fld>
            <a:endParaRPr lang="en-US" altLang="en-US"/>
          </a:p>
        </p:txBody>
      </p:sp>
    </p:spTree>
    <p:extLst>
      <p:ext uri="{BB962C8B-B14F-4D97-AF65-F5344CB8AC3E}">
        <p14:creationId xmlns:p14="http://schemas.microsoft.com/office/powerpoint/2010/main" val="1838299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60</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239A-230E-47CB-81F1-09CF6BF0DC0B}" type="slidenum">
              <a:rPr lang="en-US" altLang="de-DE" sz="1300" smtClean="0"/>
              <a:pPr>
                <a:spcBef>
                  <a:spcPct val="0"/>
                </a:spcBef>
              </a:pPr>
              <a:t>61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8359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9356A1-3120-4196-B761-96B94CA0FDD1}" type="slidenum">
              <a:rPr lang="en-US" altLang="de-DE" sz="1300" smtClean="0"/>
              <a:pPr>
                <a:spcBef>
                  <a:spcPct val="0"/>
                </a:spcBef>
              </a:pPr>
              <a:t>62</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0443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45E71-A1CC-4FD3-AF88-EAC095F01C56}" type="slidenum">
              <a:rPr lang="en-US" altLang="de-DE" sz="1300" smtClean="0"/>
              <a:pPr>
                <a:spcBef>
                  <a:spcPct val="0"/>
                </a:spcBef>
              </a:pPr>
              <a:t>63</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52493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FB90C-6330-4594-9048-F7A1F8CBCAEF}" type="slidenum">
              <a:rPr lang="en-US" altLang="de-DE" sz="1300" smtClean="0"/>
              <a:pPr>
                <a:spcBef>
                  <a:spcPct val="0"/>
                </a:spcBef>
              </a:pPr>
              <a:t>64</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0767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B291DE-BCFB-41AA-A2A1-0B99978ECC76}" type="slidenum">
              <a:rPr lang="en-US" altLang="de-DE" sz="1300" smtClean="0"/>
              <a:pPr>
                <a:spcBef>
                  <a:spcPct val="0"/>
                </a:spcBef>
              </a:pPr>
              <a:t>65</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869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6CA09-5409-47D8-82F9-09847CF1F32F}" type="slidenum">
              <a:rPr lang="en-US" altLang="de-DE" sz="1300" smtClean="0"/>
              <a:pPr>
                <a:spcBef>
                  <a:spcPct val="0"/>
                </a:spcBef>
              </a:pPr>
              <a:t>66</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025C40E-83BE-49C7-8D1D-40F7D258B880}" type="slidenum">
              <a:rPr lang="en-US" altLang="de-DE" sz="1300"/>
              <a:pPr algn="r" eaLnBrk="1" hangingPunct="1">
                <a:spcBef>
                  <a:spcPct val="0"/>
                </a:spcBef>
              </a:pPr>
              <a:t>66</a:t>
            </a:fld>
            <a:endParaRPr lang="en-US" altLang="de-DE"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27839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1A4FC-4851-4863-93C4-E1A485070657}" type="slidenum">
              <a:rPr lang="en-US" altLang="de-DE" sz="1300" smtClean="0"/>
              <a:pPr>
                <a:spcBef>
                  <a:spcPct val="0"/>
                </a:spcBef>
              </a:pPr>
              <a:t>67</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C3944D-2A49-4C87-AAD9-574C302C131F}" type="slidenum">
              <a:rPr lang="en-US" altLang="de-DE" sz="1300"/>
              <a:pPr algn="r" eaLnBrk="1" hangingPunct="1">
                <a:spcBef>
                  <a:spcPct val="0"/>
                </a:spcBef>
              </a:pPr>
              <a:t>67</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7140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DA29A9-8114-48EF-BAD0-C45132FFF8F0}" type="slidenum">
              <a:rPr lang="en-US" altLang="de-DE" sz="1300" smtClean="0"/>
              <a:pPr>
                <a:spcBef>
                  <a:spcPct val="0"/>
                </a:spcBef>
              </a:pPr>
              <a:t>68</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0518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572769-9648-477B-9B04-F9F9E0D09DAF}" type="slidenum">
              <a:rPr lang="en-US" altLang="de-DE" sz="1300" smtClean="0"/>
              <a:pPr>
                <a:spcBef>
                  <a:spcPct val="0"/>
                </a:spcBef>
              </a:pPr>
              <a:t>69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3785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26B09-8A50-401F-AFFA-8FDC82B6DAF6}" type="slidenum">
              <a:rPr lang="en-US" altLang="de-DE" sz="1300" smtClean="0"/>
              <a:pPr>
                <a:spcBef>
                  <a:spcPct val="0"/>
                </a:spcBef>
              </a:pPr>
              <a:t>70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5888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13698-6BCC-411C-8266-5840393A616C}" type="slidenum">
              <a:rPr lang="en-US" altLang="de-DE" sz="1300" smtClean="0"/>
              <a:pPr>
                <a:spcBef>
                  <a:spcPct val="0"/>
                </a:spcBef>
              </a:pPr>
              <a:t>71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7232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3676F-A464-4D87-8D26-D6D6C31C4A08}" type="slidenum">
              <a:rPr lang="en-US" altLang="de-DE" sz="1300" smtClean="0"/>
              <a:pPr>
                <a:spcBef>
                  <a:spcPct val="0"/>
                </a:spcBef>
              </a:pPr>
              <a:t>72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5247814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B69D9-64A3-44F5-BB1D-8C71C68B8B1D}" type="slidenum">
              <a:rPr lang="en-US" altLang="de-DE" sz="1300" smtClean="0"/>
              <a:pPr>
                <a:spcBef>
                  <a:spcPct val="0"/>
                </a:spcBef>
              </a:pPr>
              <a:t>73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29094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28B8F-3079-4E5A-BFFA-58E39CCC4574}" type="slidenum">
              <a:rPr lang="en-US" altLang="de-DE" sz="1300" smtClean="0"/>
              <a:pPr>
                <a:spcBef>
                  <a:spcPct val="0"/>
                </a:spcBef>
              </a:pPr>
              <a:t>74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5723843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98E24-3892-46E9-AF82-DE07D4323EBB}" type="slidenum">
              <a:rPr lang="en-US" altLang="de-DE" sz="1300" smtClean="0"/>
              <a:pPr>
                <a:spcBef>
                  <a:spcPct val="0"/>
                </a:spcBef>
              </a:pPr>
              <a:t>75</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748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08E96B-4C14-463D-A678-F5786721F795}" type="slidenum">
              <a:rPr lang="en-US" altLang="de-DE" sz="1300" smtClean="0"/>
              <a:pPr>
                <a:spcBef>
                  <a:spcPct val="0"/>
                </a:spcBef>
              </a:pPr>
              <a:t>76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Tree>
    <p:extLst>
      <p:ext uri="{BB962C8B-B14F-4D97-AF65-F5344CB8AC3E}">
        <p14:creationId xmlns:p14="http://schemas.microsoft.com/office/powerpoint/2010/main" val="30097785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B05F5-CF62-4011-9065-2CFA997BC56C}" type="slidenum">
              <a:rPr lang="en-US" altLang="de-DE" sz="1300" smtClean="0"/>
              <a:pPr>
                <a:spcBef>
                  <a:spcPct val="0"/>
                </a:spcBef>
              </a:pPr>
              <a:t>77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716240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1FDAB-A9B7-4BBE-969C-249BC7981426}" type="slidenum">
              <a:rPr lang="en-US" altLang="de-DE" sz="1300" smtClean="0"/>
              <a:pPr>
                <a:spcBef>
                  <a:spcPct val="0"/>
                </a:spcBef>
              </a:pPr>
              <a:t>78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675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0B3186-C5BD-4E82-8459-DA0E36259F71}" type="slidenum">
              <a:rPr lang="en-US" altLang="de-DE" sz="1300" smtClean="0"/>
              <a:pPr>
                <a:spcBef>
                  <a:spcPct val="0"/>
                </a:spcBef>
              </a:pPr>
              <a:t>79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42954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093FB-CC24-4A13-B728-B3C2D73B85E4}" type="slidenum">
              <a:rPr lang="en-US" altLang="de-DE" sz="1300" smtClean="0"/>
              <a:pPr>
                <a:spcBef>
                  <a:spcPct val="0"/>
                </a:spcBef>
              </a:pPr>
              <a:t>80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915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0FDEAA-FD12-49C0-AA36-3C42D6B79920}" type="slidenum">
              <a:rPr lang="en-US" altLang="de-DE" sz="1300" smtClean="0"/>
              <a:pPr>
                <a:spcBef>
                  <a:spcPct val="0"/>
                </a:spcBef>
              </a:pPr>
              <a:t>81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5462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F37B0-FD09-44F7-B486-11A2F80E4F22}" type="slidenum">
              <a:rPr lang="en-US" altLang="de-DE" sz="1300" smtClean="0"/>
              <a:pPr>
                <a:spcBef>
                  <a:spcPct val="0"/>
                </a:spcBef>
              </a:pPr>
              <a:t>82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676630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2F140D-D092-48C4-89D9-4F0B37470C44}" type="slidenum">
              <a:rPr lang="en-US" altLang="de-DE" sz="1300" smtClean="0"/>
              <a:pPr>
                <a:spcBef>
                  <a:spcPct val="0"/>
                </a:spcBef>
              </a:pPr>
              <a:t>83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Tree>
    <p:extLst>
      <p:ext uri="{BB962C8B-B14F-4D97-AF65-F5344CB8AC3E}">
        <p14:creationId xmlns:p14="http://schemas.microsoft.com/office/powerpoint/2010/main" val="31431869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43DE94-4353-42D3-8C70-AE3CA739473C}" type="slidenum">
              <a:rPr lang="en-US" altLang="de-DE" sz="1300" smtClean="0">
                <a:cs typeface="Times New Roman" panose="02020603050405020304" pitchFamily="18" charset="0"/>
              </a:rPr>
              <a:pPr>
                <a:spcBef>
                  <a:spcPct val="0"/>
                </a:spcBef>
              </a:pPr>
              <a:t>84</a:t>
            </a:fld>
            <a:endParaRPr lang="en-US" altLang="de-DE" sz="1300">
              <a:cs typeface="Times New Roman" panose="02020603050405020304" pitchFamily="18" charset="0"/>
            </a:endParaRPr>
          </a:p>
        </p:txBody>
      </p:sp>
      <p:sp>
        <p:nvSpPr>
          <p:cNvPr id="839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1040CBC-D70A-4F34-9976-07B3E6A67F38}" type="slidenum">
              <a:rPr lang="en-US" altLang="de-DE" sz="1300">
                <a:cs typeface="Times New Roman" panose="02020603050405020304" pitchFamily="18" charset="0"/>
              </a:rPr>
              <a:pPr algn="r" eaLnBrk="1" hangingPunct="1">
                <a:spcBef>
                  <a:spcPct val="0"/>
                </a:spcBef>
              </a:pPr>
              <a:t>84</a:t>
            </a:fld>
            <a:endParaRPr lang="en-US" altLang="de-DE" sz="1300">
              <a:cs typeface="Times New Roman" panose="02020603050405020304" pitchFamily="18" charset="0"/>
            </a:endParaRPr>
          </a:p>
        </p:txBody>
      </p:sp>
      <p:sp>
        <p:nvSpPr>
          <p:cNvPr id="839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7458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BF05-5977-4533-8832-A63E8418CB13}" type="slidenum">
              <a:rPr lang="en-US" altLang="de-DE" sz="1300" smtClean="0">
                <a:cs typeface="Times New Roman" panose="02020603050405020304" pitchFamily="18" charset="0"/>
              </a:rPr>
              <a:pPr>
                <a:spcBef>
                  <a:spcPct val="0"/>
                </a:spcBef>
              </a:pPr>
              <a:t>85</a:t>
            </a:fld>
            <a:endParaRPr lang="en-US" altLang="de-DE" sz="1300">
              <a:cs typeface="Times New Roman" panose="02020603050405020304" pitchFamily="18" charset="0"/>
            </a:endParaRPr>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261B9BD8-1AA2-447A-8BC0-4A1D9D02952B}" type="slidenum">
              <a:rPr lang="en-US" altLang="de-DE" sz="1300">
                <a:cs typeface="Times New Roman" panose="02020603050405020304" pitchFamily="18" charset="0"/>
              </a:rPr>
              <a:pPr algn="r" eaLnBrk="1" hangingPunct="1">
                <a:spcBef>
                  <a:spcPct val="0"/>
                </a:spcBef>
              </a:pPr>
              <a:t>85</a:t>
            </a:fld>
            <a:endParaRPr lang="en-US" altLang="de-DE" sz="1300">
              <a:cs typeface="Times New Roman" panose="02020603050405020304" pitchFamily="18" charset="0"/>
            </a:endParaRPr>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72306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DB24D1-F6FB-4E31-9FBF-9A5A9C0406C8}" type="slidenum">
              <a:rPr lang="en-US" altLang="de-DE" sz="1300" smtClean="0">
                <a:cs typeface="Times New Roman" panose="02020603050405020304" pitchFamily="18" charset="0"/>
              </a:rPr>
              <a:pPr>
                <a:spcBef>
                  <a:spcPct val="0"/>
                </a:spcBef>
              </a:pPr>
              <a:t>86</a:t>
            </a:fld>
            <a:endParaRPr lang="en-US" altLang="de-DE"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646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30FA88-1F15-4379-929C-ECA43A0F2087}" type="slidenum">
              <a:rPr lang="en-US" altLang="de-DE" sz="1300" smtClean="0">
                <a:cs typeface="Times New Roman" panose="02020603050405020304" pitchFamily="18" charset="0"/>
              </a:rPr>
              <a:pPr>
                <a:spcBef>
                  <a:spcPct val="0"/>
                </a:spcBef>
              </a:pPr>
              <a:t>87</a:t>
            </a:fld>
            <a:endParaRPr lang="en-US" altLang="de-DE"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24185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D00353-F18A-4EA2-BA62-629E8D05D53D}" type="slidenum">
              <a:rPr lang="en-US" altLang="de-DE" sz="1300" smtClean="0">
                <a:cs typeface="Times New Roman" panose="02020603050405020304" pitchFamily="18" charset="0"/>
              </a:rPr>
              <a:pPr>
                <a:spcBef>
                  <a:spcPct val="0"/>
                </a:spcBef>
              </a:pPr>
              <a:t>88</a:t>
            </a:fld>
            <a:endParaRPr lang="en-US" altLang="de-DE"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439448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B6FB22-226A-45CA-9EF2-B963D28F693E}" type="slidenum">
              <a:rPr lang="en-US" altLang="de-DE" sz="1300" smtClean="0">
                <a:cs typeface="Times New Roman" panose="02020603050405020304" pitchFamily="18" charset="0"/>
              </a:rPr>
              <a:pPr>
                <a:spcBef>
                  <a:spcPct val="0"/>
                </a:spcBef>
              </a:pPr>
              <a:t>89</a:t>
            </a:fld>
            <a:endParaRPr lang="en-US"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2977628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0E3DF92-19F6-4B5E-958A-26F0860570A1}" type="slidenum">
              <a:rPr lang="en-US" altLang="de-DE" sz="1300" smtClean="0">
                <a:cs typeface="Times New Roman" panose="02020603050405020304" pitchFamily="18" charset="0"/>
              </a:rPr>
              <a:pPr>
                <a:spcBef>
                  <a:spcPct val="0"/>
                </a:spcBef>
              </a:pPr>
              <a:t>90</a:t>
            </a:fld>
            <a:endParaRPr lang="en-US" altLang="de-DE" sz="1300">
              <a:cs typeface="Times New Roman" panose="02020603050405020304" pitchFamily="18"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97376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CB930F-F47C-4688-B4B3-6EF2AD24A6F8}" type="slidenum">
              <a:rPr lang="en-US" altLang="de-DE" sz="1300" smtClean="0">
                <a:cs typeface="Times New Roman" panose="02020603050405020304" pitchFamily="18" charset="0"/>
              </a:rPr>
              <a:pPr>
                <a:spcBef>
                  <a:spcPct val="0"/>
                </a:spcBef>
              </a:pPr>
              <a:t>91</a:t>
            </a:fld>
            <a:endParaRPr lang="en-US" altLang="de-DE" sz="1300">
              <a:cs typeface="Times New Roman" panose="02020603050405020304" pitchFamily="18"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888524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92</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dirty="0" err="1">
                <a:latin typeface="Arial" panose="020B0604020202020204" pitchFamily="34" charset="0"/>
              </a:rPr>
              <a:t>Warum</a:t>
            </a:r>
            <a:r>
              <a:rPr lang="en-US" altLang="de-DE" dirty="0">
                <a:latin typeface="Arial" panose="020B0604020202020204" pitchFamily="34" charset="0"/>
              </a:rPr>
              <a:t> </a:t>
            </a:r>
            <a:r>
              <a:rPr lang="en-US" altLang="de-DE" dirty="0" err="1">
                <a:latin typeface="Arial" panose="020B0604020202020204" pitchFamily="34" charset="0"/>
              </a:rPr>
              <a:t>sind</a:t>
            </a:r>
            <a:r>
              <a:rPr lang="en-US" altLang="de-DE" dirty="0">
                <a:latin typeface="Arial" panose="020B0604020202020204" pitchFamily="34" charset="0"/>
              </a:rPr>
              <a:t> die </a:t>
            </a:r>
            <a:r>
              <a:rPr lang="en-US" altLang="de-DE" dirty="0" err="1">
                <a:latin typeface="Arial" panose="020B0604020202020204" pitchFamily="34" charset="0"/>
              </a:rPr>
              <a:t>hier</a:t>
            </a:r>
            <a:r>
              <a:rPr lang="en-US" altLang="de-DE" dirty="0">
                <a:latin typeface="Arial" panose="020B0604020202020204" pitchFamily="34" charset="0"/>
              </a:rPr>
              <a:t> </a:t>
            </a:r>
            <a:r>
              <a:rPr lang="en-US" altLang="de-DE" dirty="0" err="1">
                <a:latin typeface="Arial" panose="020B0604020202020204" pitchFamily="34" charset="0"/>
              </a:rPr>
              <a:t>drin</a:t>
            </a:r>
            <a:r>
              <a:rPr lang="en-US" altLang="de-DE" dirty="0">
                <a:latin typeface="Arial" panose="020B0604020202020204" pitchFamily="34" charset="0"/>
              </a:rPr>
              <a:t>?</a:t>
            </a:r>
          </a:p>
        </p:txBody>
      </p:sp>
    </p:spTree>
    <p:extLst>
      <p:ext uri="{BB962C8B-B14F-4D97-AF65-F5344CB8AC3E}">
        <p14:creationId xmlns:p14="http://schemas.microsoft.com/office/powerpoint/2010/main" val="11281660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93</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8898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53E6-03EA-4481-979F-B4D3C9FA2DA0}" type="slidenum">
              <a:rPr lang="en-US" altLang="de-DE" sz="1300" smtClean="0">
                <a:cs typeface="Times New Roman" panose="02020603050405020304" pitchFamily="18" charset="0"/>
              </a:rPr>
              <a:pPr>
                <a:spcBef>
                  <a:spcPct val="0"/>
                </a:spcBef>
              </a:pPr>
              <a:t>94</a:t>
            </a:fld>
            <a:endParaRPr lang="en-US" altLang="de-DE" sz="1300">
              <a:cs typeface="Times New Roman" panose="02020603050405020304" pitchFamily="18" charset="0"/>
            </a:endParaRPr>
          </a:p>
        </p:txBody>
      </p:sp>
      <p:sp>
        <p:nvSpPr>
          <p:cNvPr id="110595"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26119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DC73FC-F9BF-4634-A369-56ADC7A3562A}" type="slidenum">
              <a:rPr lang="en-US" altLang="de-DE" sz="1300" smtClean="0">
                <a:cs typeface="Times New Roman" panose="02020603050405020304" pitchFamily="18" charset="0"/>
              </a:rPr>
              <a:pPr>
                <a:spcBef>
                  <a:spcPct val="0"/>
                </a:spcBef>
              </a:pPr>
              <a:t>95</a:t>
            </a:fld>
            <a:endParaRPr lang="en-US" altLang="de-DE" sz="1300">
              <a:cs typeface="Times New Roman" panose="02020603050405020304" pitchFamily="18"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203967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21941B-3AA7-43DB-8C05-C123AD9CC40D}" type="slidenum">
              <a:rPr lang="en-US" altLang="de-DE" sz="1300" smtClean="0">
                <a:cs typeface="Times New Roman" panose="02020603050405020304" pitchFamily="18" charset="0"/>
              </a:rPr>
              <a:pPr>
                <a:spcBef>
                  <a:spcPct val="0"/>
                </a:spcBef>
              </a:pPr>
              <a:t>96</a:t>
            </a:fld>
            <a:endParaRPr lang="en-US" altLang="de-DE"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73235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2ED998-044B-4C78-8791-6B14F570A2CE}" type="slidenum">
              <a:rPr lang="en-US" altLang="de-DE" sz="1300" smtClean="0">
                <a:cs typeface="Times New Roman" panose="02020603050405020304" pitchFamily="18" charset="0"/>
              </a:rPr>
              <a:pPr>
                <a:spcBef>
                  <a:spcPct val="0"/>
                </a:spcBef>
              </a:pPr>
              <a:t>97</a:t>
            </a:fld>
            <a:endParaRPr lang="en-US" altLang="de-DE"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7916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4: Einfühlung I</a:t>
            </a:r>
          </a:p>
        </p:txBody>
      </p:sp>
      <p:sp>
        <p:nvSpPr>
          <p:cNvPr id="4" name="Slide Number Placeholder 3"/>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4: Einfühlung I</a:t>
            </a:r>
          </a:p>
        </p:txBody>
      </p:sp>
      <p:sp>
        <p:nvSpPr>
          <p:cNvPr id="6" name="Slide Number Placeholder 5"/>
          <p:cNvSpPr>
            <a:spLocks noGrp="1"/>
          </p:cNvSpPr>
          <p:nvPr>
            <p:ph type="sldNum" sz="quarter" idx="12"/>
          </p:nvPr>
        </p:nvSpPr>
        <p:spPr bwMode="gray"/>
        <p:txBody>
          <a:bodyPr>
            <a:noAutofit/>
          </a:bodyPr>
          <a:lstStyle/>
          <a:p>
            <a:pPr>
              <a:defRPr/>
            </a:pPr>
            <a:fld id="{D43AC22C-7317-4776-9BA8-332A4787E0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4: Einfühlung I</a:t>
            </a:r>
          </a:p>
        </p:txBody>
      </p:sp>
      <p:sp>
        <p:nvSpPr>
          <p:cNvPr id="7" name="Slide Number Placeholder 6"/>
          <p:cNvSpPr>
            <a:spLocks noGrp="1"/>
          </p:cNvSpPr>
          <p:nvPr>
            <p:ph type="sldNum" sz="quarter" idx="12"/>
          </p:nvPr>
        </p:nvSpPr>
        <p:spPr bwMode="gray"/>
        <p:txBody>
          <a:bodyPr/>
          <a:lstStyle/>
          <a:p>
            <a:pPr>
              <a:defRPr/>
            </a:pPr>
            <a:fld id="{EC6D36B9-A0B1-431D-81FF-646EC05C45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4: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4: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4: Einfühlung I</a:t>
            </a:r>
          </a:p>
        </p:txBody>
      </p:sp>
      <p:sp>
        <p:nvSpPr>
          <p:cNvPr id="5" name="Slide Number Placeholder 4"/>
          <p:cNvSpPr>
            <a:spLocks noGrp="1"/>
          </p:cNvSpPr>
          <p:nvPr>
            <p:ph type="sldNum" sz="quarter" idx="12"/>
          </p:nvPr>
        </p:nvSpPr>
        <p:spPr bwMode="gray"/>
        <p:txBody>
          <a:bodyPr/>
          <a:lstStyle/>
          <a:p>
            <a:pPr>
              <a:defRPr/>
            </a:pPr>
            <a:fld id="{432277A9-8655-4B2C-B5B8-C1036B73938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4: Einfühlung I</a:t>
            </a:r>
          </a:p>
        </p:txBody>
      </p:sp>
      <p:sp>
        <p:nvSpPr>
          <p:cNvPr id="4" name="Slide Number Placeholder 3"/>
          <p:cNvSpPr>
            <a:spLocks noGrp="1"/>
          </p:cNvSpPr>
          <p:nvPr>
            <p:ph type="sldNum" sz="quarter" idx="12"/>
          </p:nvPr>
        </p:nvSpPr>
        <p:spPr bwMode="gray"/>
        <p:txBody>
          <a:bodyPr/>
          <a:lstStyle/>
          <a:p>
            <a:pPr>
              <a:defRPr/>
            </a:pPr>
            <a:fld id="{CEC7FB26-9FE3-4229-A449-63F58BF0BA1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825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531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99609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4: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35513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4: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64665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541619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4: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39551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4: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299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4: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3799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4: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67607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4: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77415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49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MV-MKT – 4: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1B416DF-CA24-41AF-B951-E70273A3052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MV-MKT – 4: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82859585"/>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41.jpeg"/><Relationship Id="rId7"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0.xml"/><Relationship Id="rId6" Type="http://schemas.openxmlformats.org/officeDocument/2006/relationships/image" Target="../media/image39.jpeg"/><Relationship Id="rId5" Type="http://schemas.openxmlformats.org/officeDocument/2006/relationships/image" Target="../media/image36.jpeg"/><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2.xml"/><Relationship Id="rId1" Type="http://schemas.openxmlformats.org/officeDocument/2006/relationships/slideLayout" Target="../slideLayouts/slideLayout11.xml"/><Relationship Id="rId5" Type="http://schemas.openxmlformats.org/officeDocument/2006/relationships/image" Target="../media/image66.jpeg"/><Relationship Id="rId4" Type="http://schemas.openxmlformats.org/officeDocument/2006/relationships/image" Target="../media/image65.jpeg"/></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4: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06ABA60E-C59A-A4C5-4F82-0A3FA610A46C}"/>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a:solidFill>
                  <a:srgbClr val="004992"/>
                </a:solidFill>
                <a:latin typeface="+mj-lt"/>
              </a:rPr>
            </a:br>
            <a:r>
              <a:rPr lang="de-DE">
                <a:solidFill>
                  <a:srgbClr val="004992"/>
                </a:solidFill>
                <a:latin typeface="+mj-lt"/>
              </a:rPr>
              <a:t>MV-MKT</a:t>
            </a:r>
            <a:r>
              <a:rPr lang="de-DE" dirty="0">
                <a:solidFill>
                  <a:srgbClr val="004992"/>
                </a:solidFill>
                <a:latin typeface="+mj-lt"/>
              </a:rPr>
              <a: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34680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a:t>
            </a:r>
            <a:endParaRPr lang="de-DE" altLang="de-DE" sz="2400" i="1" dirty="0">
              <a:solidFill>
                <a:srgbClr val="004992"/>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MV-MKT – 4: Einfühlung I</a:t>
            </a:r>
            <a:endParaRPr lang="de-DE" dirty="0">
              <a:latin typeface="Calibri Light"/>
            </a:endParaRP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a:t>
            </a:fld>
            <a:endParaRPr lang="de-DE" altLang="de-DE">
              <a:latin typeface="Calibri Light"/>
            </a:endParaRPr>
          </a:p>
        </p:txBody>
      </p:sp>
      <p:pic>
        <p:nvPicPr>
          <p:cNvPr id="9"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66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p:txBody>
      </p:sp>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4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28617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a:solidFill>
                  <a:srgbClr val="004992"/>
                </a:solidFill>
                <a:latin typeface="Calibri Light"/>
                <a:ea typeface="ＭＳ Ｐゴシック" panose="020B0600070205080204" pitchFamily="34" charset="-128"/>
              </a:rPr>
              <a:t>Umgebung/Situation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Wenn jemand im Winter die Arme verschränkt, ist ihm/ihr wahrscheinlich kalt!</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325640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289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Gesichtsausdruck (Mimik)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Blickt andere Person grimmig, freundlich etc.?</a:t>
            </a:r>
            <a:endParaRPr lang="de-DE" altLang="de-DE" sz="2000" dirty="0">
              <a:solidFill>
                <a:srgbClr val="333333"/>
              </a:solidFill>
              <a:latin typeface="Calibri Light"/>
              <a:ea typeface="ＭＳ Ｐゴシック" panose="020B0600070205080204" pitchFamily="34" charset="-128"/>
            </a:endParaRPr>
          </a:p>
          <a:p>
            <a:pPr lvl="0" defTabSz="914400" fontAlgn="base"/>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390461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MV-MKT – 4: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damit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MV-MKT – 4: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62554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8955" y="2204864"/>
            <a:ext cx="11340000" cy="4248000"/>
          </a:xfrm>
        </p:spPr>
        <p:txBody>
          <a:bodyPr/>
          <a:lstStyle/>
          <a:p>
            <a:pPr lvl="0" defTabSz="914400" fontAlgn="base">
              <a:defRPr/>
            </a:pPr>
            <a:r>
              <a:rPr lang="de-DE" sz="2400" dirty="0">
                <a:solidFill>
                  <a:srgbClr val="333333"/>
                </a:solidFill>
                <a:latin typeface="Calibri Light"/>
                <a:ea typeface="ＭＳ Ｐゴシック" panose="020B0600070205080204" pitchFamily="34" charset="-128"/>
              </a:rPr>
              <a:t>Gefühle von Bedrohung oder Stress führen zu einer verzerrten Wahrnehmung anderer Menschen: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Ein neutraler Gesichtsausdruck wird als kalter, abschätziger Blick fehlinterpretiert.</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Aufmunternde Worte von Freunden werden als bloßes Gerede wahrgenommen.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Der nervöse Gesichtsausdruck </a:t>
            </a:r>
            <a:r>
              <a:rPr lang="de-DE" sz="2400" dirty="0" err="1">
                <a:solidFill>
                  <a:srgbClr val="333333"/>
                </a:solidFill>
                <a:latin typeface="Calibri Light"/>
                <a:ea typeface="ＭＳ Ｐゴシック" panose="020B0600070205080204" pitchFamily="34" charset="-128"/>
              </a:rPr>
              <a:t>eine:r</a:t>
            </a:r>
            <a:r>
              <a:rPr lang="de-DE" sz="2400" dirty="0">
                <a:solidFill>
                  <a:schemeClr val="tx1"/>
                </a:solidFill>
                <a:latin typeface="Calibri Light"/>
                <a:ea typeface="ＭＳ Ｐゴシック" panose="020B0600070205080204" pitchFamily="34" charset="-128"/>
              </a:rPr>
              <a:t> </a:t>
            </a:r>
            <a:r>
              <a:rPr lang="de-DE" sz="2400" dirty="0" err="1">
                <a:solidFill>
                  <a:schemeClr val="tx1"/>
                </a:solidFill>
                <a:latin typeface="Calibri Light"/>
                <a:ea typeface="ＭＳ Ｐゴシック" panose="020B0600070205080204" pitchFamily="34" charset="-128"/>
              </a:rPr>
              <a:t>Mitpatient:in</a:t>
            </a:r>
            <a:r>
              <a:rPr lang="de-DE" sz="2400" dirty="0">
                <a:solidFill>
                  <a:schemeClr val="tx1"/>
                </a:solidFill>
                <a:latin typeface="Calibri Light"/>
                <a:ea typeface="ＭＳ Ｐゴシック" panose="020B0600070205080204" pitchFamily="34" charset="-128"/>
              </a:rPr>
              <a:t> sieht nervös aus und wird als Gefahrensignal fehlinterpretiert (z.B. drohender Anschlag).</a:t>
            </a:r>
          </a:p>
          <a:p>
            <a:pPr lvl="0" defTabSz="914400" fontAlgn="base">
              <a:buClr>
                <a:srgbClr val="336699"/>
              </a:buClr>
              <a:defRPr/>
            </a:pPr>
            <a:endParaRPr 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789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marL="360363" indent="-360363" algn="ctr">
              <a:spcBef>
                <a:spcPct val="20000"/>
              </a:spcBef>
              <a:buClr>
                <a:srgbClr val="336699"/>
              </a:buClr>
              <a:defRPr/>
            </a:pPr>
            <a:r>
              <a:rPr lang="de-DE" altLang="de-DE" dirty="0">
                <a:solidFill>
                  <a:srgbClr val="004992"/>
                </a:solidFill>
                <a:latin typeface="Calibri Light"/>
                <a:ea typeface="MS PGothic" pitchFamily="34" charset="-128"/>
              </a:rPr>
              <a:t>Möchte jemand eine kurze persönliche Erfahrung einbringen?</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1</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Nennen</a:t>
            </a:r>
            <a:r>
              <a:rPr lang="en-US" sz="3600" dirty="0"/>
              <a:t> </a:t>
            </a:r>
            <a:r>
              <a:rPr lang="en-US" sz="3600" dirty="0" err="1"/>
              <a:t>Sie</a:t>
            </a:r>
            <a:r>
              <a:rPr lang="en-US" sz="3600" dirty="0"/>
              <a:t> </a:t>
            </a:r>
            <a:r>
              <a:rPr lang="en-US" sz="3600" dirty="0" err="1"/>
              <a:t>einige</a:t>
            </a:r>
            <a:r>
              <a:rPr lang="en-US" sz="3600" dirty="0"/>
              <a:t> </a:t>
            </a:r>
            <a:r>
              <a:rPr lang="en-US" sz="3600" dirty="0" err="1"/>
              <a:t>Gefühle</a:t>
            </a:r>
            <a:r>
              <a:rPr lang="en-US" sz="3600" dirty="0"/>
              <a:t>/</a:t>
            </a:r>
            <a:r>
              <a:rPr lang="en-US" sz="3600" dirty="0" err="1"/>
              <a:t>Empfindungen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Nennen Sie einige Gefühle/Empfindungen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ＭＳ Ｐゴシック" panose="020B0600070205080204" pitchFamily="34" charset="-128"/>
              </a:rPr>
              <a:t> Freude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Überraschung</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Angst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Traurigkeit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Wut/Ärger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Abscheu/Ekel</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Schmerz</a:t>
            </a:r>
            <a:endParaRPr lang="en-GB"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15</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3293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aption_22"/>
          <p:cNvSpPr txBox="1">
            <a:spLocks noChangeArrowheads="1"/>
          </p:cNvSpPr>
          <p:nvPr/>
        </p:nvSpPr>
        <p:spPr bwMode="auto">
          <a:xfrm>
            <a:off x="5257800" y="4597042"/>
            <a:ext cx="1645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16</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Ekel</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Freude</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Wut/Ärger</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Trauer</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9109710" y="4600277"/>
            <a:ext cx="176022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238648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714" y="4447662"/>
            <a:ext cx="1565114" cy="156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763" y="1579928"/>
            <a:ext cx="1565116" cy="156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5499" y="4447662"/>
            <a:ext cx="1565114" cy="156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557" y="1596467"/>
            <a:ext cx="1532039" cy="153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557" y="4447661"/>
            <a:ext cx="1565115" cy="156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2663" y="1596468"/>
            <a:ext cx="1532038" cy="15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946982" y="1163872"/>
            <a:ext cx="527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1.</a:t>
            </a:r>
          </a:p>
        </p:txBody>
      </p:sp>
      <p:sp>
        <p:nvSpPr>
          <p:cNvPr id="50187" name="Caption_50181"/>
          <p:cNvSpPr txBox="1">
            <a:spLocks noChangeArrowheads="1"/>
          </p:cNvSpPr>
          <p:nvPr/>
        </p:nvSpPr>
        <p:spPr bwMode="auto">
          <a:xfrm>
            <a:off x="5835161" y="1176488"/>
            <a:ext cx="527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3.</a:t>
            </a:r>
          </a:p>
        </p:txBody>
      </p:sp>
      <p:sp>
        <p:nvSpPr>
          <p:cNvPr id="50188" name="Caption_50180"/>
          <p:cNvSpPr txBox="1">
            <a:spLocks noChangeArrowheads="1"/>
          </p:cNvSpPr>
          <p:nvPr/>
        </p:nvSpPr>
        <p:spPr bwMode="auto">
          <a:xfrm>
            <a:off x="3397589" y="4047180"/>
            <a:ext cx="527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5.</a:t>
            </a:r>
          </a:p>
        </p:txBody>
      </p:sp>
      <p:sp>
        <p:nvSpPr>
          <p:cNvPr id="50189" name="Caption_50185"/>
          <p:cNvSpPr txBox="1">
            <a:spLocks noChangeArrowheads="1"/>
          </p:cNvSpPr>
          <p:nvPr/>
        </p:nvSpPr>
        <p:spPr bwMode="auto">
          <a:xfrm>
            <a:off x="3391072" y="1163871"/>
            <a:ext cx="527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2.</a:t>
            </a:r>
          </a:p>
        </p:txBody>
      </p:sp>
      <p:sp>
        <p:nvSpPr>
          <p:cNvPr id="50190" name="Caption_50184"/>
          <p:cNvSpPr txBox="1">
            <a:spLocks noChangeArrowheads="1"/>
          </p:cNvSpPr>
          <p:nvPr/>
        </p:nvSpPr>
        <p:spPr bwMode="auto">
          <a:xfrm>
            <a:off x="942262" y="4029082"/>
            <a:ext cx="527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4.</a:t>
            </a:r>
          </a:p>
        </p:txBody>
      </p:sp>
      <p:sp>
        <p:nvSpPr>
          <p:cNvPr id="50191" name="Caption_50182"/>
          <p:cNvSpPr txBox="1">
            <a:spLocks noChangeArrowheads="1"/>
          </p:cNvSpPr>
          <p:nvPr/>
        </p:nvSpPr>
        <p:spPr bwMode="auto">
          <a:xfrm>
            <a:off x="5915371" y="4047180"/>
            <a:ext cx="527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6.</a:t>
            </a:r>
          </a:p>
        </p:txBody>
      </p:sp>
      <p:sp>
        <p:nvSpPr>
          <p:cNvPr id="50192" name="Text Box 17"/>
          <p:cNvSpPr txBox="1">
            <a:spLocks noChangeArrowheads="1"/>
          </p:cNvSpPr>
          <p:nvPr/>
        </p:nvSpPr>
        <p:spPr bwMode="auto">
          <a:xfrm>
            <a:off x="7830475" y="2203704"/>
            <a:ext cx="3919564" cy="343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6 bestimmten Gefühlen zuzuordnen.</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714" y="4447662"/>
            <a:ext cx="1565114" cy="156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763" y="1579928"/>
            <a:ext cx="1565116" cy="156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5499" y="4447662"/>
            <a:ext cx="1565114" cy="156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557" y="1596467"/>
            <a:ext cx="1532039" cy="153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557" y="4447661"/>
            <a:ext cx="1565115" cy="156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2663" y="1596468"/>
            <a:ext cx="1532038" cy="15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529716" y="1176487"/>
            <a:ext cx="14583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1. Freude</a:t>
            </a:r>
          </a:p>
        </p:txBody>
      </p:sp>
      <p:sp>
        <p:nvSpPr>
          <p:cNvPr id="50187" name="Caption_50181"/>
          <p:cNvSpPr txBox="1">
            <a:spLocks noChangeArrowheads="1"/>
          </p:cNvSpPr>
          <p:nvPr/>
        </p:nvSpPr>
        <p:spPr bwMode="auto">
          <a:xfrm>
            <a:off x="5429771" y="1176487"/>
            <a:ext cx="20398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3. Angst</a:t>
            </a:r>
          </a:p>
        </p:txBody>
      </p:sp>
      <p:sp>
        <p:nvSpPr>
          <p:cNvPr id="50188" name="Caption_50180"/>
          <p:cNvSpPr txBox="1">
            <a:spLocks noChangeArrowheads="1"/>
          </p:cNvSpPr>
          <p:nvPr/>
        </p:nvSpPr>
        <p:spPr bwMode="auto">
          <a:xfrm>
            <a:off x="3043408" y="4014042"/>
            <a:ext cx="12598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5. Wut</a:t>
            </a:r>
          </a:p>
        </p:txBody>
      </p:sp>
      <p:sp>
        <p:nvSpPr>
          <p:cNvPr id="50189" name="Caption_50185"/>
          <p:cNvSpPr txBox="1">
            <a:spLocks noChangeArrowheads="1"/>
          </p:cNvSpPr>
          <p:nvPr/>
        </p:nvSpPr>
        <p:spPr bwMode="auto">
          <a:xfrm>
            <a:off x="2488607" y="1176487"/>
            <a:ext cx="233211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None/>
            </a:pPr>
            <a:r>
              <a:rPr lang="de-DE" altLang="de-DE" sz="2400" dirty="0">
                <a:latin typeface="Calibri Light"/>
              </a:rPr>
              <a:t>2. Überraschung</a:t>
            </a:r>
          </a:p>
          <a:p>
            <a:pPr eaLnBrk="1" hangingPunct="1">
              <a:spcBef>
                <a:spcPct val="50000"/>
              </a:spcBef>
              <a:buClrTx/>
              <a:buFontTx/>
              <a:buNone/>
            </a:pPr>
            <a:endParaRPr lang="de-DE" altLang="de-DE" sz="2400" dirty="0">
              <a:latin typeface="Calibri Light"/>
            </a:endParaRPr>
          </a:p>
        </p:txBody>
      </p:sp>
      <p:sp>
        <p:nvSpPr>
          <p:cNvPr id="50190" name="Caption_50184"/>
          <p:cNvSpPr txBox="1">
            <a:spLocks noChangeArrowheads="1"/>
          </p:cNvSpPr>
          <p:nvPr/>
        </p:nvSpPr>
        <p:spPr bwMode="auto">
          <a:xfrm>
            <a:off x="364712" y="4005462"/>
            <a:ext cx="1989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4. Traurigkeit</a:t>
            </a:r>
          </a:p>
        </p:txBody>
      </p:sp>
      <p:sp>
        <p:nvSpPr>
          <p:cNvPr id="50191" name="Caption_50182"/>
          <p:cNvSpPr txBox="1">
            <a:spLocks noChangeArrowheads="1"/>
          </p:cNvSpPr>
          <p:nvPr/>
        </p:nvSpPr>
        <p:spPr bwMode="auto">
          <a:xfrm>
            <a:off x="5221198" y="4014042"/>
            <a:ext cx="17527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dirty="0">
                <a:latin typeface="Calibri Light"/>
              </a:rPr>
              <a:t>6. Abscheu</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18</a:t>
            </a:fld>
            <a:endParaRPr lang="de-DE" altLang="de-DE">
              <a:latin typeface="Calibri Light"/>
            </a:endParaRPr>
          </a:p>
        </p:txBody>
      </p:sp>
    </p:spTree>
    <p:extLst>
      <p:ext uri="{BB962C8B-B14F-4D97-AF65-F5344CB8AC3E}">
        <p14:creationId xmlns:p14="http://schemas.microsoft.com/office/powerpoint/2010/main" val="2770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latin typeface="Calibri Light"/>
              </a:rPr>
              <a:t>Wer von diesen 4 Herren ist ein Schauspieler, Sportler, Psychologe oder Serienmörder? Wie sicher sind Sie sich? Wie begründen Sie Ihre Antwort?</a:t>
            </a:r>
            <a:endParaRPr lang="en-GB"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Lassen Gesichter wirklich auf den Charakter oder sogar Berufe schließen?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19</a:t>
            </a:fld>
            <a:endParaRPr lang="de-DE" altLang="de-DE">
              <a:latin typeface="Calibri Light"/>
            </a:endParaRPr>
          </a:p>
        </p:txBody>
      </p:sp>
      <p:pic>
        <p:nvPicPr>
          <p:cNvPr id="1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Hätten</a:t>
            </a:r>
            <a:r>
              <a:rPr lang="en-US" sz="3600" dirty="0"/>
              <a:t> </a:t>
            </a:r>
            <a:r>
              <a:rPr lang="en-US" sz="3600" dirty="0" err="1"/>
              <a:t>Sie</a:t>
            </a:r>
            <a:r>
              <a:rPr lang="en-US" sz="3600" dirty="0"/>
              <a:t> </a:t>
            </a:r>
            <a:r>
              <a:rPr lang="en-US" sz="3600" dirty="0" err="1"/>
              <a:t>es</a:t>
            </a:r>
            <a:r>
              <a:rPr lang="en-US" sz="3600" dirty="0"/>
              <a:t> </a:t>
            </a:r>
            <a:r>
              <a:rPr lang="en-US" sz="3600" dirty="0" err="1"/>
              <a:t>gewusst</a:t>
            </a:r>
            <a:r>
              <a:rPr lang="en-US" sz="3600" dirty="0"/>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20</a:t>
            </a:fld>
            <a:endParaRPr lang="de-DE" altLang="de-DE">
              <a:latin typeface="Calibri Light"/>
            </a:endParaRPr>
          </a:p>
        </p:txBody>
      </p:sp>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Vielfach sind unsere Klischeevorstellungen nicht auf den Einzelfall anwendbar, z.B. sind nicht alle Schauspieler schön, sehen nicht alle Mörder brutal aus usw.!</a:t>
            </a:r>
            <a:endParaRPr lang="en-GB" altLang="de-DE" sz="2400" dirty="0">
              <a:latin typeface="Calibri Light"/>
            </a:endParaRPr>
          </a:p>
        </p:txBody>
      </p:sp>
      <p:pic>
        <p:nvPicPr>
          <p:cNvPr id="5427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a:latin typeface="Calibri Light"/>
              </a:rPr>
              <a:t>Serienmörder</a:t>
            </a:r>
            <a:endParaRPr lang="en-GB" altLang="de-DE" sz="1800" dirty="0">
              <a:latin typeface="Calibri Light"/>
            </a:endParaRPr>
          </a:p>
        </p:txBody>
      </p:sp>
      <p:sp>
        <p:nvSpPr>
          <p:cNvPr id="12"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a:t>
            </a:r>
            <a:r>
              <a:rPr lang="de-DE" altLang="ja-JP" sz="1800" dirty="0">
                <a:latin typeface="Calibri Light"/>
              </a:rPr>
              <a:t> 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14" name="Caption_10"/>
          <p:cNvSpPr txBox="1">
            <a:spLocks noChangeArrowheads="1"/>
          </p:cNvSpPr>
          <p:nvPr/>
        </p:nvSpPr>
        <p:spPr bwMode="auto">
          <a:xfrm>
            <a:off x="4821875" y="6610190"/>
            <a:ext cx="2103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800" i="1" dirty="0">
                <a:latin typeface="Calibri Light"/>
              </a:rPr>
              <a:t>.</a:t>
            </a:r>
          </a:p>
        </p:txBody>
      </p:sp>
      <p:sp>
        <p:nvSpPr>
          <p:cNvPr id="1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a:latin typeface="Calibri Light"/>
              </a:rPr>
              <a:t>Schauspieler</a:t>
            </a:r>
            <a:endParaRPr lang="en-GB" altLang="de-DE" sz="1800" dirty="0">
              <a:latin typeface="Calibri Light"/>
            </a:endParaRPr>
          </a:p>
        </p:txBody>
      </p:sp>
      <p:sp>
        <p:nvSpPr>
          <p:cNvPr id="1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3998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2132" name="Group 4"/>
          <p:cNvGraphicFramePr>
            <a:graphicFrameLocks noGrp="1"/>
          </p:cNvGraphicFramePr>
          <p:nvPr>
            <p:extLst>
              <p:ext uri="{D42A27DB-BD31-4B8C-83A1-F6EECF244321}">
                <p14:modId xmlns:p14="http://schemas.microsoft.com/office/powerpoint/2010/main" val="389165674"/>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eher verpönt ist, ist dies in arabischen Ländern oder vielen linken Gruppierungen („sozialistischer Bruderkuss</a:t>
                      </a:r>
                      <a:r>
                        <a:rPr kumimoji="0" lang="ja-JP" alt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a:t>
                      </a:r>
                      <a:r>
                        <a:rPr kumimoji="0" lang="de-DE" altLang="ja-JP"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8385" name="Rectangle 19"/>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8387"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21</a:t>
            </a:fld>
            <a:endParaRPr lang="de-DE" alt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2841862117"/>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eher verpönt ist, ist dies in arabischen Ländern oder vielen linken Gruppierungen („sozialistischer Bruderkuss“</a:t>
                      </a:r>
                      <a:r>
                        <a:rPr kumimoji="0" lang="de-DE" altLang="ja-JP"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34"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22</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2162076274"/>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Verpönt oder erwünscht?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die Umarmung zwischen Männern bei uns oft noch verpönt ist, ist dies in arabischen Ländern oder vielen linken Gruppierungen („sozialistischer Bruderkuss“</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a:t>
                      </a: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2482"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23</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a:ln>
                            <a:noFill/>
                          </a:ln>
                          <a:solidFill>
                            <a:srgbClr val="FFFFFF"/>
                          </a:solidFill>
                          <a:effectLst/>
                          <a:latin typeface="Calibri Light"/>
                          <a:cs typeface="Times New Roman" pitchFamily="18" charset="0"/>
                        </a:rPr>
                        <a:t>Eropa/Amerika:</a:t>
                      </a:r>
                      <a:r>
                        <a:rPr kumimoji="0" lang="de-DE" sz="1800" b="0" i="0" u="none" strike="noStrike" cap="none" normalizeH="0" baseline="0" dirty="0">
                          <a:ln>
                            <a:noFill/>
                          </a:ln>
                          <a:solidFill>
                            <a:srgbClr val="FFFFFF"/>
                          </a:solidFill>
                          <a:effectLst/>
                          <a:latin typeface="Calibri Light"/>
                          <a:cs typeface="Times New Roman" pitchFamily="18" charset="0"/>
                        </a:rPr>
                        <a:t> 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a:t>
                      </a:r>
                      <a:r>
                        <a:rPr kumimoji="0" lang="en-GB" sz="1800" b="1" i="0" u="none" strike="noStrike" cap="none" normalizeH="0" baseline="0" dirty="0">
                          <a:ln>
                            <a:noFill/>
                          </a:ln>
                          <a:solidFill>
                            <a:srgbClr val="E3EFF8"/>
                          </a:solidFill>
                          <a:effectLst/>
                          <a:latin typeface="Calibri Light"/>
                          <a:cs typeface="Times New Roman" pitchFamily="18" charset="0"/>
                        </a:rPr>
                        <a:t>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pic>
        <p:nvPicPr>
          <p:cNvPr id="4815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24</a:t>
            </a:fld>
            <a:endParaRPr lang="de-DE" alt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cs typeface="Times New Roman" pitchFamily="18" charset="0"/>
                        </a:rPr>
                        <a:t>???</a:t>
                      </a:r>
                      <a:r>
                        <a:rPr kumimoji="0" lang="en-GB" sz="1800" b="0" i="0" u="none" strike="noStrike" cap="none" normalizeH="0" baseline="0" dirty="0">
                          <a:ln>
                            <a:noFill/>
                          </a:ln>
                          <a:solidFill>
                            <a:srgbClr val="333333"/>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und </a:t>
                      </a:r>
                      <a:r>
                        <a:rPr kumimoji="0" lang="en-GB" sz="1800" b="1" i="0" u="none" strike="noStrike" cap="none" normalizeH="0" baseline="0" dirty="0" err="1">
                          <a:ln>
                            <a:noFill/>
                          </a:ln>
                          <a:solidFill>
                            <a:srgbClr val="E3EFF8"/>
                          </a:solidFill>
                          <a:effectLst/>
                          <a:latin typeface="Calibri Light"/>
                          <a:cs typeface="Times New Roman" pitchFamily="18" charset="0"/>
                        </a:rPr>
                        <a:t>viele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„Prima!</a:t>
                      </a:r>
                      <a:r>
                        <a:rPr kumimoji="0" lang="de-DE"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en-GB" sz="1800" b="0" i="0" u="none" strike="noStrike" cap="none" normalizeH="0" baseline="0" dirty="0" err="1">
                          <a:ln>
                            <a:noFill/>
                          </a:ln>
                          <a:solidFill>
                            <a:srgbClr val="E3EFF8"/>
                          </a:solidFill>
                          <a:effectLst/>
                          <a:latin typeface="Calibri Light"/>
                          <a:cs typeface="Times New Roman" pitchFamily="18" charset="0"/>
                        </a:rPr>
                        <a:t>hervorragend</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E3EFF8"/>
                          </a:solidFill>
                          <a:effectLst/>
                          <a:latin typeface="Calibri Light"/>
                          <a:cs typeface="Times New Roman" pitchFamily="18" charset="0"/>
                        </a:rPr>
                        <a:t>einige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afrikanische</a:t>
                      </a:r>
                      <a:r>
                        <a:rPr kumimoji="0" lang="en-GB" sz="1800" b="1" i="0" u="none" strike="noStrike" cap="none" normalizeH="0" baseline="0" dirty="0">
                          <a:ln>
                            <a:noFill/>
                          </a:ln>
                          <a:solidFill>
                            <a:srgbClr val="E3EFF8"/>
                          </a:solidFill>
                          <a:effectLst/>
                          <a:latin typeface="Calibri Light"/>
                          <a:cs typeface="Times New Roman" pitchFamily="18" charset="0"/>
                        </a:rPr>
                        <a:t> </a:t>
                      </a:r>
                      <a:r>
                        <a:rPr kumimoji="0" lang="en-GB" sz="1800" b="1" i="0" u="none" strike="noStrike" cap="none" normalizeH="0" baseline="0" dirty="0" err="1">
                          <a:ln>
                            <a:noFill/>
                          </a:ln>
                          <a:solidFill>
                            <a:srgbClr val="E3EFF8"/>
                          </a:solidFill>
                          <a:effectLst/>
                          <a:latin typeface="Calibri Light"/>
                          <a:cs typeface="Times New Roman" pitchFamily="18" charset="0"/>
                        </a:rPr>
                        <a:t>Länder</a:t>
                      </a:r>
                      <a:r>
                        <a:rPr kumimoji="0" lang="en-GB" sz="1800" b="0" i="0" u="none" strike="noStrike" cap="none" normalizeH="0" baseline="0" dirty="0">
                          <a:ln>
                            <a:noFill/>
                          </a:ln>
                          <a:solidFill>
                            <a:srgbClr val="E3EFF8"/>
                          </a:solidFill>
                          <a:effectLst/>
                          <a:latin typeface="Calibri Light"/>
                          <a:cs typeface="Times New Roman" pitchFamily="18" charset="0"/>
                        </a:rPr>
                        <a:t>: „</a:t>
                      </a:r>
                      <a:r>
                        <a:rPr kumimoji="0" lang="de-DE" sz="1800" b="0" i="0" u="none" strike="noStrike" cap="none" normalizeH="0" baseline="0" dirty="0">
                          <a:ln>
                            <a:noFill/>
                          </a:ln>
                          <a:solidFill>
                            <a:srgbClr val="E3EFF8"/>
                          </a:solidFill>
                          <a:effectLst/>
                          <a:latin typeface="Calibri Light"/>
                          <a:cs typeface="Times New Roman" pitchFamily="18" charset="0"/>
                        </a:rPr>
                        <a:t>Hau ab</a:t>
                      </a:r>
                      <a:r>
                        <a:rPr kumimoji="0" lang="en-GB" sz="1800" b="0" i="0" u="none" strike="noStrike" cap="none" normalizeH="0" baseline="0" dirty="0">
                          <a:ln>
                            <a:noFill/>
                          </a:ln>
                          <a:solidFill>
                            <a:srgbClr val="E3EFF8"/>
                          </a:solidFill>
                          <a:effectLst/>
                          <a:latin typeface="Calibri Light"/>
                          <a:cs typeface="Times New Roman" pitchFamily="18" charset="0"/>
                        </a:rPr>
                        <a:t>!</a:t>
                      </a:r>
                      <a:r>
                        <a:rPr kumimoji="0" lang="de-DE" sz="1800" b="0" i="0" u="none" strike="noStrike" cap="none" normalizeH="0" baseline="0" dirty="0">
                          <a:ln>
                            <a:noFill/>
                          </a:ln>
                          <a:solidFill>
                            <a:srgbClr val="E3EFF8"/>
                          </a:solidFill>
                          <a:effectLst/>
                          <a:latin typeface="Calibri Light"/>
                          <a:cs typeface="Times New Roman" pitchFamily="18" charset="0"/>
                        </a:rPr>
                        <a:t>“ </a:t>
                      </a:r>
                      <a:endParaRPr kumimoji="0" lang="en-GB"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E3EFF8"/>
                          </a:solidFill>
                          <a:effectLst/>
                          <a:latin typeface="Calibri Light"/>
                          <a:cs typeface="Times New Roman" pitchFamily="18" charset="0"/>
                        </a:rPr>
                        <a:t>Viele Länder</a:t>
                      </a:r>
                      <a:r>
                        <a:rPr kumimoji="0" lang="de-DE" sz="1800" b="0" i="0" u="none" strike="noStrike" cap="none" normalizeH="0" baseline="0" dirty="0">
                          <a:ln>
                            <a:noFill/>
                          </a:ln>
                          <a:solidFill>
                            <a:srgbClr val="E3EFF8"/>
                          </a:solidFill>
                          <a:effectLst/>
                          <a:latin typeface="Calibri Light"/>
                          <a:cs typeface="Times New Roman" pitchFamily="18" charset="0"/>
                        </a:rPr>
                        <a:t>: 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1" i="0" u="none" strike="noStrike" cap="none" normalizeH="0" baseline="0" dirty="0" err="1">
                          <a:ln>
                            <a:noFill/>
                          </a:ln>
                          <a:solidFill>
                            <a:srgbClr val="FFFFFF"/>
                          </a:solidFill>
                          <a:effectLst/>
                          <a:latin typeface="Calibri Light"/>
                          <a:cs typeface="Times New Roman" pitchFamily="18" charset="0"/>
                        </a:rPr>
                        <a:t>sverständnisse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25</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2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cs typeface="Times New Roman" pitchFamily="18" charset="0"/>
                        </a:rPr>
                        <a:t>???</a:t>
                      </a:r>
                      <a:r>
                        <a:rPr kumimoji="0" lang="de-DE" sz="1800" b="0" i="0" u="none" strike="noStrike" cap="none" normalizeH="0" baseline="0" dirty="0" err="1">
                          <a:ln>
                            <a:noFill/>
                          </a:ln>
                          <a:solidFill>
                            <a:srgbClr val="FFFFFF"/>
                          </a:solidFill>
                          <a:effectLst/>
                          <a:latin typeface="Calibri Light"/>
                          <a:cs typeface="Times New Roman" pitchFamily="18" charset="0"/>
                        </a:rPr>
                        <a:t>s</a:t>
                      </a:r>
                      <a:r>
                        <a:rPr kumimoji="0" lang="de-DE" sz="1800" b="1" i="0" u="none" strike="noStrike" cap="none" normalizeH="0" baseline="0" dirty="0" err="1">
                          <a:ln>
                            <a:noFill/>
                          </a:ln>
                          <a:solidFill>
                            <a:srgbClr val="FFFFFF"/>
                          </a:solidFill>
                          <a:effectLst/>
                          <a:latin typeface="Calibri Light"/>
                          <a:cs typeface="Times New Roman" pitchFamily="18" charset="0"/>
                        </a:rPr>
                        <a:t>verständnisse</a:t>
                      </a:r>
                      <a:r>
                        <a:rPr kumimoji="0" lang="de-DE" sz="1800" b="1" i="0" u="none" strike="noStrike" cap="none" normalizeH="0" baseline="0" dirty="0">
                          <a:ln>
                            <a:noFill/>
                          </a:ln>
                          <a:solidFill>
                            <a:srgbClr val="FFFFFF"/>
                          </a:solidFill>
                          <a:effectLst/>
                          <a:latin typeface="Calibri Light"/>
                          <a:cs typeface="Times New Roman" pitchFamily="18" charset="0"/>
                        </a:rPr>
                        <a:t> Jugendliche </a:t>
                      </a:r>
                      <a:r>
                        <a:rPr kumimoji="0" lang="de-DE" sz="1800" b="1" i="0" u="none" strike="noStrike" cap="none" normalizeH="0" baseline="0" dirty="0">
                          <a:ln>
                            <a:noFill/>
                          </a:ln>
                          <a:solidFill>
                            <a:srgbClr val="FFFFFF"/>
                          </a:solidFill>
                          <a:effectLst/>
                          <a:latin typeface="Calibri Light"/>
                          <a:cs typeface="Times New Roman" pitchFamily="18" charset="0"/>
                          <a:sym typeface="Wingdings" pitchFamily="2" charset="2"/>
                        </a:rPr>
                        <a:t></a:t>
                      </a:r>
                      <a:r>
                        <a:rPr kumimoji="0" lang="de-DE" sz="1800" b="1" i="0" u="none" strike="noStrike" cap="none" normalizeH="0" baseline="0" dirty="0">
                          <a:ln>
                            <a:noFill/>
                          </a:ln>
                          <a:solidFill>
                            <a:srgbClr val="FFFFFF"/>
                          </a:solidFill>
                          <a:effectLst/>
                          <a:latin typeface="Calibri Light"/>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cs typeface="Times New Roman" pitchFamily="18" charset="0"/>
                        </a:rPr>
                        <a:t>„Dicker“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26</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799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397339" name="Group 27"/>
          <p:cNvGraphicFramePr>
            <a:graphicFrameLocks noGrp="1"/>
          </p:cNvGraphicFramePr>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Gestik/Mimik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Wie kommt diese Haltung/Geste hier und anderswo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Europa/Amerika: </a:t>
                      </a:r>
                      <a:r>
                        <a:rPr kumimoji="0" lang="de-DE" sz="1800" b="0" i="0" u="none" strike="noStrike" cap="none" normalizeH="0" baseline="0" dirty="0">
                          <a:ln>
                            <a:noFill/>
                          </a:ln>
                          <a:solidFill>
                            <a:srgbClr val="333333"/>
                          </a:solidFill>
                          <a:effectLst/>
                          <a:latin typeface="Calibri Light"/>
                          <a:cs typeface="Times New Roman" pitchFamily="18" charset="0"/>
                        </a:rPr>
                        <a:t>signalisiert Lockerheit/Entspanntheit, evtl. etwas saloppe Haltung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Die Schuhsohle gilt in einigen arabischen Ländern als schmutzigster Teil am Menschen. Es ist deshalb eine große Beleidigung, jemandem die Schuhsohlen zu zeigen.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und viele Länder: </a:t>
                      </a:r>
                      <a:r>
                        <a:rPr kumimoji="0" lang="de-DE" sz="1800" b="0" i="0" u="none" strike="noStrike" cap="none" normalizeH="0" baseline="0" dirty="0">
                          <a:ln>
                            <a:noFill/>
                          </a:ln>
                          <a:solidFill>
                            <a:srgbClr val="333333"/>
                          </a:solidFill>
                          <a:effectLst/>
                          <a:latin typeface="Calibri Light"/>
                          <a:cs typeface="Times New Roman" pitchFamily="18" charset="0"/>
                        </a:rPr>
                        <a:t>„Prima!“, „hervorragend“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einige afrikanische Länder: </a:t>
                      </a:r>
                      <a:r>
                        <a:rPr kumimoji="0" lang="de-DE" sz="1800" b="0" i="0" u="none" strike="noStrike" cap="none" normalizeH="0" baseline="0" dirty="0">
                          <a:ln>
                            <a:noFill/>
                          </a:ln>
                          <a:solidFill>
                            <a:srgbClr val="333333"/>
                          </a:solidFill>
                          <a:effectLst/>
                          <a:latin typeface="Calibri Light"/>
                          <a:cs typeface="Times New Roman" pitchFamily="18" charset="0"/>
                        </a:rPr>
                        <a:t>„Hau ab!“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Viele Länder: </a:t>
                      </a:r>
                      <a:r>
                        <a:rPr kumimoji="0" lang="de-DE" sz="1800" b="0" i="0" u="none" strike="noStrike" cap="none" normalizeH="0" baseline="0" dirty="0">
                          <a:ln>
                            <a:noFill/>
                          </a:ln>
                          <a:solidFill>
                            <a:srgbClr val="333333"/>
                          </a:solidFill>
                          <a:effectLst/>
                          <a:latin typeface="Calibri Light"/>
                          <a:cs typeface="Times New Roman" pitchFamily="18" charset="0"/>
                        </a:rPr>
                        <a:t>beim Autostoppen verwendet, aber nicht in allen Ländern (siehe oben!).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Sprache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Missverständnisse Jugendliche </a:t>
                      </a:r>
                      <a:r>
                        <a:rPr kumimoji="0" lang="de-DE" sz="1800" b="1" i="0" u="none" strike="noStrike" cap="none" normalizeH="0" baseline="0" dirty="0">
                          <a:ln>
                            <a:noFill/>
                          </a:ln>
                          <a:solidFill>
                            <a:schemeClr val="tx1"/>
                          </a:solidFill>
                          <a:effectLst/>
                          <a:latin typeface="Verdana" pitchFamily="34" charset="0"/>
                          <a:cs typeface="Times New Roman" pitchFamily="18" charset="0"/>
                          <a:sym typeface="Wingdings" pitchFamily="2" charset="2"/>
                        </a:rPr>
                        <a:t> </a:t>
                      </a:r>
                      <a:r>
                        <a:rPr kumimoji="0" lang="de-DE" sz="1800" b="1" i="0" u="none" strike="noStrike" cap="none" normalizeH="0" baseline="0" dirty="0">
                          <a:ln>
                            <a:noFill/>
                          </a:ln>
                          <a:solidFill>
                            <a:srgbClr val="333333"/>
                          </a:solidFill>
                          <a:effectLst/>
                          <a:latin typeface="Calibri Light"/>
                          <a:cs typeface="Times New Roman" pitchFamily="18" charset="0"/>
                        </a:rPr>
                        <a:t>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„Digga“ oder „Alter“ sind in der Jugendsprache freundschaftliche Anreden, können auf ältere Menschen aber beleidigend wirken.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pic>
        <p:nvPicPr>
          <p:cNvPr id="48149" name="Picture 2" descr="Generation Gap-xflickrx-flickr-ccc(4aFolie25)"/>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936697" y="5735528"/>
            <a:ext cx="1488482" cy="1005840"/>
          </a:xfrm>
          <a:noFill/>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27</a:t>
            </a:fld>
            <a:endParaRPr lang="de-DE" altLang="de-DE">
              <a:latin typeface="Calibri Light"/>
            </a:endParaRPr>
          </a:p>
        </p:txBody>
      </p:sp>
      <p:pic>
        <p:nvPicPr>
          <p:cNvPr id="10"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9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4526"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64528"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Kurze Röcke oder körperbetonte Kleidung sind in Westeuropa bei jüngeren Leuten normal, werden von älteren Menschen oder Menschen anderer Kulturen oft als unangemessen und aufreizend empfunden.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4"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29</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2</a:t>
            </a:r>
          </a:p>
        </p:txBody>
      </p:sp>
      <p:sp>
        <p:nvSpPr>
          <p:cNvPr id="68610" name="Rectangle 2"/>
          <p:cNvSpPr>
            <a:spLocks noGrp="1" noChangeArrowheads="1"/>
          </p:cNvSpPr>
          <p:nvPr>
            <p:ph idx="1"/>
          </p:nvPr>
        </p:nvSpPr>
        <p:spPr/>
        <p:txBody>
          <a:bodyPr/>
          <a:lstStyle/>
          <a:p>
            <a:pPr lvl="0" defTabSz="914377"/>
            <a:r>
              <a:rPr lang="de-DE" sz="2400" dirty="0">
                <a:solidFill>
                  <a:srgbClr val="333333"/>
                </a:solidFill>
                <a:latin typeface="Calibri Light"/>
                <a:ea typeface="+mj-ea"/>
                <a:cs typeface="+mj-cs"/>
              </a:rPr>
              <a:t>Es wird Ihnen ein Bild oder ein Bildausschnitt gezeigt, bei dem zu entscheiden ist, was in den gezeigten Personen bzw. der gezeigten Person vorgeht.</a:t>
            </a:r>
          </a:p>
          <a:p>
            <a:pPr lvl="0" defTabSz="914377"/>
            <a:r>
              <a:rPr lang="de-DE" sz="2400" dirty="0">
                <a:solidFill>
                  <a:srgbClr val="333333"/>
                </a:solidFill>
                <a:latin typeface="Calibri Light"/>
                <a:ea typeface="+mj-ea"/>
                <a:cs typeface="+mj-cs"/>
              </a:rPr>
              <a:t>Bitte diskutieren Sie in der Gruppe auch, wie sicher Sie sich mit Ihrer Einschätzung sind!</a:t>
            </a:r>
            <a:endParaRPr lang="en-US" sz="2400" dirty="0">
              <a:solidFill>
                <a:srgbClr val="333333"/>
              </a:solidFill>
              <a:latin typeface="Calibri Light"/>
              <a:ea typeface="+mj-ea"/>
              <a:cs typeface="+mj-cs"/>
            </a:endParaRP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7065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Straßenmusikant</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411480" y="2203704"/>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72707" name="Picture 4" descr="Roland Vollmar fotocommunity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Straßenmusikant</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
        <p:nvSpPr>
          <p:cNvPr id="5" name="Text Box 2"/>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ist auf einem Konzert</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wird von der Polizei festgehalten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scherzt mit anderen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wartet auf Neueröffnung eines Geschäfts</a:t>
            </a:r>
            <a:endParaRPr lang="en-GB"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Was fühlt bzw. macht diese Person? Wie sicher sind Sie sich mit Ihrer Einschätzung?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33</a:t>
            </a:fld>
            <a:endParaRPr lang="de-DE" altLang="de-DE">
              <a:latin typeface="Calibri Light"/>
            </a:endParaRPr>
          </a:p>
        </p:txBody>
      </p:sp>
      <p:pic>
        <p:nvPicPr>
          <p:cNvPr id="7" name="Grafik 6" descr="Ein Bild, das Person, draußen, Personen enthält.&#10;&#10;Automatisch generierte Beschreibung">
            <a:extLst>
              <a:ext uri="{FF2B5EF4-FFF2-40B4-BE49-F238E27FC236}">
                <a16:creationId xmlns:a16="http://schemas.microsoft.com/office/drawing/2014/main" id="{1C126994-D110-5788-4423-36256BE72C15}"/>
              </a:ext>
            </a:extLst>
          </p:cNvPr>
          <p:cNvPicPr>
            <a:picLocks noChangeAspect="1"/>
          </p:cNvPicPr>
          <p:nvPr/>
        </p:nvPicPr>
        <p:blipFill rotWithShape="1">
          <a:blip r:embed="rId3"/>
          <a:srcRect l="37016" t="23751" r="48600" b="63649"/>
          <a:stretch/>
        </p:blipFill>
        <p:spPr>
          <a:xfrm>
            <a:off x="1836153" y="2660904"/>
            <a:ext cx="1722654" cy="2012017"/>
          </a:xfrm>
          <a:prstGeom prst="rect">
            <a:avLst/>
          </a:prstGeom>
        </p:spPr>
      </p:pic>
    </p:spTree>
    <p:extLst>
      <p:ext uri="{BB962C8B-B14F-4D97-AF65-F5344CB8AC3E}">
        <p14:creationId xmlns:p14="http://schemas.microsoft.com/office/powerpoint/2010/main" val="1200868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ist auf einem Konzert</a:t>
            </a:r>
          </a:p>
          <a:p>
            <a:pPr eaLnBrk="1" hangingPunct="1">
              <a:lnSpc>
                <a:spcPct val="105000"/>
              </a:lnSpc>
              <a:spcBef>
                <a:spcPts val="1999"/>
              </a:spcBef>
              <a:spcAft>
                <a:spcPts val="0"/>
              </a:spcAft>
              <a:buClr>
                <a:srgbClr val="333333"/>
              </a:buClr>
              <a:buFont typeface="WingDings"/>
              <a:buAutoNum type="arabicPeriod"/>
              <a:defRPr/>
            </a:pPr>
            <a:r>
              <a:rPr lang="de-DE" sz="2400" dirty="0">
                <a:solidFill>
                  <a:srgbClr val="004992"/>
                </a:solidFill>
                <a:latin typeface="Calibri Light"/>
              </a:rPr>
              <a:t>Mann wird von der Polizei festgehalten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scherzt mit anderen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wartet auf Neueröffnung eines Geschäfts</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34</a:t>
            </a:fld>
            <a:endParaRPr lang="de-DE" altLang="de-DE">
              <a:latin typeface="Calibri Light"/>
            </a:endParaRPr>
          </a:p>
        </p:txBody>
      </p:sp>
      <p:pic>
        <p:nvPicPr>
          <p:cNvPr id="11" name="Grafik 10" descr="Ein Bild, das Person, draußen, Personen enthält.&#10;&#10;Automatisch generierte Beschreibung">
            <a:extLst>
              <a:ext uri="{FF2B5EF4-FFF2-40B4-BE49-F238E27FC236}">
                <a16:creationId xmlns:a16="http://schemas.microsoft.com/office/drawing/2014/main" id="{3DFB365A-838D-BEC6-01D5-707B8DE8A0A8}"/>
              </a:ext>
            </a:extLst>
          </p:cNvPr>
          <p:cNvPicPr>
            <a:picLocks noChangeAspect="1"/>
          </p:cNvPicPr>
          <p:nvPr/>
        </p:nvPicPr>
        <p:blipFill rotWithShape="1">
          <a:blip r:embed="rId3"/>
          <a:srcRect t="8000" r="16401" b="27256"/>
          <a:stretch/>
        </p:blipFill>
        <p:spPr>
          <a:xfrm>
            <a:off x="1057027" y="1761916"/>
            <a:ext cx="3228915" cy="333416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318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8"/>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Erschöpfter Marathonläufer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Bewusstloser Mann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Im Gebet versunkener Mönch</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Dschinghis Khan (mongolischer Herrscher)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8"/>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Erschöpfter 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Bewusstloser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Im Gebet versunkener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Dschinghis Khan (mongolischer Herrscher)</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37</a:t>
            </a:fld>
            <a:endParaRPr lang="de-DE" altLang="de-DE">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38</a:t>
            </a:fld>
            <a:endParaRPr lang="de-DE" altLang="de-DE">
              <a:latin typeface="Calibri Light"/>
            </a:endParaRPr>
          </a:p>
        </p:txBody>
      </p:sp>
    </p:spTree>
    <p:extLst>
      <p:ext uri="{BB962C8B-B14F-4D97-AF65-F5344CB8AC3E}">
        <p14:creationId xmlns:p14="http://schemas.microsoft.com/office/powerpoint/2010/main" val="580523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09572" name="Rectangle 6"/>
          <p:cNvSpPr>
            <a:spLocks noGrp="1" noChangeArrowheads="1"/>
          </p:cNvSpPr>
          <p:nvPr>
            <p:ph idx="1"/>
          </p:nvPr>
        </p:nvSpPr>
        <p:spPr>
          <a:noFill/>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Gesichtsausdrücke und Gesten können, wie gesehen, nicht immer eindeutig interpretiert werden!</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Viele </a:t>
            </a:r>
            <a:r>
              <a:rPr lang="de-DE" altLang="de-DE" sz="2400" dirty="0">
                <a:solidFill>
                  <a:srgbClr val="333333"/>
                </a:solidFill>
                <a:latin typeface="Calibri Light"/>
                <a:cs typeface="Times New Roman" panose="02020603050405020304" pitchFamily="18" charset="0"/>
              </a:rPr>
              <a:t>Menschen haben von Natur aus oder krankheitsbedingt (z.B. Parkinson) eine nur schwach ausgeprägte Mimik, die nicht zweifelsfrei auf die Gefühlswelt schließen lässt.</a:t>
            </a:r>
          </a:p>
          <a:p>
            <a:pPr marL="342900" lvl="0" indent="-342900" defTabSz="914400" fontAlgn="base">
              <a:buClr>
                <a:srgbClr val="000000"/>
              </a:buClr>
              <a:buFont typeface="WingDings"/>
              <a:buChar char=""/>
            </a:pPr>
            <a:r>
              <a:rPr lang="de-DE" altLang="de-DE" sz="2400">
                <a:solidFill>
                  <a:srgbClr val="333333"/>
                </a:solidFill>
                <a:latin typeface="Calibri Light"/>
                <a:cs typeface="Times New Roman" panose="02020603050405020304" pitchFamily="18" charset="0"/>
              </a:rPr>
              <a:t>Weitere </a:t>
            </a:r>
            <a:r>
              <a:rPr lang="de-DE" altLang="de-DE" sz="2400" dirty="0">
                <a:solidFill>
                  <a:srgbClr val="333333"/>
                </a:solidFill>
                <a:latin typeface="Calibri Light"/>
                <a:cs typeface="Times New Roman" panose="02020603050405020304" pitchFamily="18" charset="0"/>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39</a:t>
            </a:fld>
            <a:endParaRPr lang="de-DE" altLang="de-DE">
              <a:latin typeface="Calibri Light"/>
            </a:endParaRPr>
          </a:p>
        </p:txBody>
      </p:sp>
    </p:spTree>
    <p:extLst>
      <p:ext uri="{BB962C8B-B14F-4D97-AF65-F5344CB8AC3E}">
        <p14:creationId xmlns:p14="http://schemas.microsoft.com/office/powerpoint/2010/main" val="1116009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MV-MKT – 4: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40</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rPr>
              <a:t>... viele wichtige Erinnerungen gehen ebenfalls verloren </a:t>
            </a:r>
            <a:br>
              <a:rPr lang="de-DE" dirty="0">
                <a:solidFill>
                  <a:prstClr val="white"/>
                </a:solidFill>
                <a:latin typeface="Verdana" panose="020B0604030504040204" pitchFamily="34" charset="0"/>
              </a:rPr>
            </a:br>
            <a:r>
              <a:rPr lang="de-DE" dirty="0">
                <a:solidFill>
                  <a:prstClr val="white"/>
                </a:solidFill>
                <a:latin typeface="Verdana" panose="020B0604030504040204" pitchFamily="34" charset="0"/>
              </a:rPr>
              <a:t>(Termine, Urlaubserinnerungen, Schulwissen ...).</a:t>
            </a:r>
            <a:endParaRPr lang="de-DE" b="1" dirty="0">
              <a:solidFill>
                <a:prstClr val="white"/>
              </a:solidFill>
              <a:latin typeface="Verdana" panose="020B0604030504040204" pitchFamily="34" charset="0"/>
            </a:endParaRPr>
          </a:p>
          <a:p>
            <a:pPr algn="ctr"/>
            <a:endParaRPr lang="de-DE" sz="2400" dirty="0">
              <a:solidFill>
                <a:prstClr val="white"/>
              </a:solidFill>
              <a:latin typeface="Verdana" panose="020B0604030504040204" pitchFamily="34" charset="0"/>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cs typeface="Verdana"/>
              </a:rPr>
              <a:t>[</a:t>
            </a:r>
            <a:r>
              <a:rPr lang="en-US" i="1" spc="-5" dirty="0" err="1">
                <a:solidFill>
                  <a:srgbClr val="333333"/>
                </a:solidFill>
                <a:latin typeface="Calibri Light"/>
                <a:cs typeface="Verdana"/>
              </a:rPr>
              <a:t>für</a:t>
            </a:r>
            <a:r>
              <a:rPr lang="en-US" i="1" spc="-5" dirty="0">
                <a:solidFill>
                  <a:srgbClr val="333333"/>
                </a:solidFill>
                <a:latin typeface="Calibri Light"/>
                <a:cs typeface="Verdana"/>
              </a:rPr>
              <a:t> die Trainer:</a:t>
            </a:r>
            <a:endParaRPr dirty="0">
              <a:solidFill>
                <a:srgbClr val="333333"/>
              </a:solidFill>
              <a:latin typeface="Calibri Light"/>
              <a:cs typeface="Verdana"/>
            </a:endParaRPr>
          </a:p>
          <a:p>
            <a:pPr marL="12700" marR="5080">
              <a:spcBef>
                <a:spcPts val="800"/>
              </a:spcBef>
            </a:pPr>
            <a:r>
              <a:rPr lang="de-DE"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grpSp>
    </p:spTree>
    <p:extLst>
      <p:ext uri="{BB962C8B-B14F-4D97-AF65-F5344CB8AC3E}">
        <p14:creationId xmlns:p14="http://schemas.microsoft.com/office/powerpoint/2010/main" val="4167785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23906" name="Rectangle 2"/>
          <p:cNvSpPr>
            <a:spLocks noGrp="1" noChangeArrowheads="1"/>
          </p:cNvSpPr>
          <p:nvPr>
            <p:ph idx="1"/>
          </p:nvPr>
        </p:nvSpPr>
        <p:spPr/>
        <p:txBody>
          <a:bodyPr/>
          <a:lstStyle/>
          <a:p>
            <a:pPr marL="342900" lvl="0" indent="-342900" defTabSz="914400" fontAlgn="base">
              <a:buClr>
                <a:srgbClr val="000000"/>
              </a:buClr>
              <a:buFont typeface="WingDings"/>
              <a:buChar char=""/>
              <a:tabLst>
                <a:tab pos="354013" algn="l"/>
                <a:tab pos="361950" algn="l"/>
              </a:tabLst>
              <a:defRPr/>
            </a:pPr>
            <a:r>
              <a:rPr lang="de-DE" sz="2400" dirty="0">
                <a:solidFill>
                  <a:srgbClr val="333333"/>
                </a:solidFill>
                <a:latin typeface="Calibri Light"/>
                <a:ea typeface="ＭＳ Ｐゴシック" panose="020B0600070205080204" pitchFamily="34" charset="-128"/>
              </a:rPr>
              <a:t>Ihnen wird eine Bildergeschichte gezeigt.</a:t>
            </a:r>
          </a:p>
          <a:p>
            <a:pPr marL="342900" lvl="0" indent="-342900" defTabSz="914400" fontAlgn="base">
              <a:buClr>
                <a:srgbClr val="000000"/>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Die Bilder 1-3 werden in zeitlich umgekehrter Reihenfolge präsentiert, also </a:t>
            </a:r>
            <a:r>
              <a:rPr lang="en-US" sz="2400" dirty="0" err="1">
                <a:solidFill>
                  <a:srgbClr val="333333"/>
                </a:solidFill>
                <a:latin typeface="Calibri Light"/>
                <a:ea typeface="ＭＳ Ｐゴシック" panose="020B0600070205080204" pitchFamily="34" charset="-128"/>
              </a:rPr>
              <a:t>Bild</a:t>
            </a:r>
            <a:r>
              <a:rPr lang="en-US" sz="2400" dirty="0">
                <a:solidFill>
                  <a:srgbClr val="333333"/>
                </a:solidFill>
                <a:latin typeface="Calibri Light"/>
                <a:ea typeface="ＭＳ Ｐゴシック" panose="020B0600070205080204" pitchFamily="34" charset="-128"/>
              </a:rPr>
              <a:t> 3 </a:t>
            </a:r>
            <a:r>
              <a:rPr lang="en-US" sz="2400" dirty="0" err="1">
                <a:solidFill>
                  <a:srgbClr val="333333"/>
                </a:solidFill>
                <a:latin typeface="Calibri Light"/>
                <a:ea typeface="ＭＳ Ｐゴシック" panose="020B0600070205080204" pitchFamily="34" charset="-128"/>
              </a:rPr>
              <a:t>als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erstes</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000000"/>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Nach jedem (neuen) Bild werden Sie gefragt, welches von 3 Auswahlmöglichkeiten die Geschichte nach Bild 3 logisch fortsetzt.</a:t>
            </a:r>
            <a:r>
              <a:rPr lang="de-DE" sz="2400" i="1" dirty="0">
                <a:solidFill>
                  <a:srgbClr val="333333"/>
                </a:solidFill>
                <a:latin typeface="Calibri Light"/>
                <a:ea typeface="ＭＳ Ｐゴシック" panose="020B0600070205080204" pitchFamily="34" charset="-128"/>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0530" name="Picture 2" descr="20-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3" name="Picture 5" descr="20-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1"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2"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0536"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0537"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053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2578" name="Picture 2" descr="20-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2579" name="Picture 3" descr="20-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2583" name="Picture 7" descr="20-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2581"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2582"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258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258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2587" name="Text Box 12"/>
          <p:cNvSpPr txBox="1">
            <a:spLocks noChangeArrowheads="1"/>
          </p:cNvSpPr>
          <p:nvPr/>
        </p:nvSpPr>
        <p:spPr bwMode="auto">
          <a:xfrm>
            <a:off x="8106829"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2588" name="Text Box 13"/>
          <p:cNvSpPr txBox="1">
            <a:spLocks noChangeArrowheads="1"/>
          </p:cNvSpPr>
          <p:nvPr/>
        </p:nvSpPr>
        <p:spPr bwMode="auto">
          <a:xfrm>
            <a:off x="3503997"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4626" name="Picture 2"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4627" name="Picture 3"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4628" name="Picture 4"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4632" name="Picture 8" descr="20-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pic>
        <p:nvPicPr>
          <p:cNvPr id="15463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463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633"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46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4635"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463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4637"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4638"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56675" name="Picture 3"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6676" name="Picture 4"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6677" name="Picture 5"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667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668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668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668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4</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a:xfrm>
            <a:off x="408955" y="2204864"/>
            <a:ext cx="11340000" cy="3816424"/>
          </a:xfrm>
        </p:spPr>
        <p:txBody>
          <a:bodyPr/>
          <a:lstStyle/>
          <a:p>
            <a:r>
              <a:rPr lang="de-DE" sz="2400" dirty="0">
                <a:solidFill>
                  <a:schemeClr val="tx1"/>
                </a:solidFill>
                <a:latin typeface="+mj-lt"/>
              </a:rPr>
              <a:t>Bitte überlegen Sie sich zunächst eine eigene Beispielsituation, in der Sie zum Beispiel </a:t>
            </a:r>
            <a:br>
              <a:rPr lang="de-DE" sz="2400" dirty="0">
                <a:solidFill>
                  <a:schemeClr val="tx1"/>
                </a:solidFill>
                <a:latin typeface="+mj-lt"/>
              </a:rPr>
            </a:br>
            <a:r>
              <a:rPr lang="de-DE" sz="2400" dirty="0">
                <a:solidFill>
                  <a:schemeClr val="tx1"/>
                </a:solidFill>
                <a:latin typeface="+mj-lt"/>
              </a:rPr>
              <a:t>die Körpersprache, Gestik oder Mimik einer Person falsch gedeutet haben.</a:t>
            </a:r>
          </a:p>
          <a:p>
            <a:r>
              <a:rPr lang="de-DE" sz="2400" dirty="0">
                <a:solidFill>
                  <a:schemeClr val="tx1"/>
                </a:solidFill>
                <a:latin typeface="+mj-lt"/>
              </a:rPr>
              <a:t>Schreiben Sie dann dazu, was die passendere Deutung gewesen wäre.</a:t>
            </a:r>
            <a:br>
              <a:rPr lang="de-DE" sz="2400" dirty="0">
                <a:solidFill>
                  <a:schemeClr val="tx1"/>
                </a:solidFill>
                <a:latin typeface="+mj-lt"/>
              </a:rPr>
            </a:br>
            <a:endParaRPr lang="de-DE" sz="2400" dirty="0">
              <a:solidFill>
                <a:schemeClr val="tx1"/>
              </a:solidFill>
              <a:latin typeface="+mj-lt"/>
            </a:endParaRPr>
          </a:p>
          <a:p>
            <a:endParaRPr lang="de-DE" sz="2400" dirty="0">
              <a:solidFill>
                <a:schemeClr val="tx1"/>
              </a:solidFill>
              <a:latin typeface="+mj-lt"/>
            </a:endParaRPr>
          </a:p>
          <a:p>
            <a:endParaRPr lang="de-DE" sz="2400" dirty="0">
              <a:solidFill>
                <a:schemeClr val="tx1"/>
              </a:solidFill>
              <a:latin typeface="+mj-lt"/>
            </a:endParaRPr>
          </a:p>
          <a:p>
            <a:endParaRPr lang="de-DE" sz="2400" dirty="0">
              <a:solidFill>
                <a:schemeClr val="tx1"/>
              </a:solidFill>
              <a:latin typeface="+mj-lt"/>
            </a:endParaRPr>
          </a:p>
          <a:p>
            <a:pPr algn="ctr"/>
            <a:r>
              <a:rPr lang="de-DE" sz="2400" dirty="0">
                <a:solidFill>
                  <a:srgbClr val="004992"/>
                </a:solidFill>
                <a:latin typeface="+mj-lt"/>
              </a:rPr>
              <a:t>Möchte jemand von Ihnen ein Beispiel teilen?</a:t>
            </a:r>
          </a:p>
        </p:txBody>
      </p:sp>
      <p:sp>
        <p:nvSpPr>
          <p:cNvPr id="4" name="Fußzeilenplatzhalter 3">
            <a:extLst>
              <a:ext uri="{FF2B5EF4-FFF2-40B4-BE49-F238E27FC236}">
                <a16:creationId xmlns:a16="http://schemas.microsoft.com/office/drawing/2014/main" id="{3D1DB40C-16A7-48E2-888D-7D7F1F023D0D}"/>
              </a:ext>
            </a:extLst>
          </p:cNvPr>
          <p:cNvSpPr>
            <a:spLocks noGrp="1"/>
          </p:cNvSpPr>
          <p:nvPr>
            <p:ph type="ftr" sz="quarter" idx="11"/>
          </p:nvPr>
        </p:nvSpPr>
        <p:spPr/>
        <p:txBody>
          <a:bodyPr/>
          <a:lstStyle/>
          <a:p>
            <a:pPr>
              <a:defRPr/>
            </a:pPr>
            <a:r>
              <a:rPr lang="de-DE"/>
              <a:t>MV-MKT – 4: Einfühlung I</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smtClean="0"/>
              <a:pPr/>
              <a:t>46</a:t>
            </a:fld>
            <a:endParaRPr lang="de-DE"/>
          </a:p>
        </p:txBody>
      </p:sp>
      <p:pic>
        <p:nvPicPr>
          <p:cNvPr id="7" name="Grafik 6">
            <a:extLst>
              <a:ext uri="{FF2B5EF4-FFF2-40B4-BE49-F238E27FC236}">
                <a16:creationId xmlns:a16="http://schemas.microsoft.com/office/drawing/2014/main" id="{BCE7A350-6C38-52DB-3298-A3BD70C7A171}"/>
              </a:ext>
            </a:extLst>
          </p:cNvPr>
          <p:cNvPicPr>
            <a:picLocks noChangeAspect="1"/>
          </p:cNvPicPr>
          <p:nvPr/>
        </p:nvPicPr>
        <p:blipFill rotWithShape="1">
          <a:blip r:embed="rId3"/>
          <a:srcRect l="34097" t="30815" r="35730" b="12120"/>
          <a:stretch/>
        </p:blipFill>
        <p:spPr>
          <a:xfrm>
            <a:off x="8965347" y="3068960"/>
            <a:ext cx="2819608" cy="3096344"/>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48</a:t>
            </a:fld>
            <a:endParaRPr lang="de-DE" altLang="de-DE">
              <a:latin typeface="Calibri Light"/>
            </a:endParaRPr>
          </a:p>
        </p:txBody>
      </p:sp>
    </p:spTree>
    <p:extLst>
      <p:ext uri="{BB962C8B-B14F-4D97-AF65-F5344CB8AC3E}">
        <p14:creationId xmlns:p14="http://schemas.microsoft.com/office/powerpoint/2010/main" val="40469853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49</a:t>
            </a:fld>
            <a:endParaRPr lang="de-DE" altLang="de-DE">
              <a:latin typeface="Calibri Light"/>
            </a:endParaRPr>
          </a:p>
        </p:txBody>
      </p:sp>
    </p:spTree>
    <p:extLst>
      <p:ext uri="{BB962C8B-B14F-4D97-AF65-F5344CB8AC3E}">
        <p14:creationId xmlns:p14="http://schemas.microsoft.com/office/powerpoint/2010/main" val="2504799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Je mehr Informationen berücksichtigt werden, desto wahrscheinlicher ist die richtige Einschätzung eines Menschen.</a:t>
            </a:r>
          </a:p>
          <a:p>
            <a:endParaRPr lang="en-US" sz="2400" dirty="0">
              <a:solidFill>
                <a:srgbClr val="333333"/>
              </a:solidFill>
              <a:latin typeface="Calibri Light"/>
            </a:endParaRP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50</a:t>
            </a:fld>
            <a:endParaRPr lang="de-DE" altLang="de-DE">
              <a:latin typeface="Calibri Light"/>
            </a:endParaRPr>
          </a:p>
        </p:txBody>
      </p:sp>
    </p:spTree>
    <p:extLst>
      <p:ext uri="{BB962C8B-B14F-4D97-AF65-F5344CB8AC3E}">
        <p14:creationId xmlns:p14="http://schemas.microsoft.com/office/powerpoint/2010/main" val="25448518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51</a:t>
            </a:fld>
            <a:endParaRPr lang="de-DE" altLang="de-DE">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a:p>
            <a:pPr lvl="0" defTabSz="914400" fontAlgn="base"/>
            <a:r>
              <a:rPr lang="de-DE" altLang="de-DE" sz="2400" dirty="0">
                <a:solidFill>
                  <a:srgbClr val="333333"/>
                </a:solidFill>
                <a:latin typeface="Calibri Light"/>
                <a:ea typeface="ＭＳ Ｐゴシック" panose="020B0600070205080204" pitchFamily="34" charset="-128"/>
              </a:rPr>
              <a:t>Vieles liegt im Auge des Betrachters. Unsere Gefühle beeinflussen unsere Wahrnehmung. Insbesondere, wenn man Angst hat oder unter Stress steht, besteht die Neigung, die Umgebung als feindselig oder bedrohlich zu verkennen.</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2620852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1192539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/Verschränkte Arme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/Trauer Kontextbild (2 Frauen in Trauer s/w)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Wut Kontextbild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loungerie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(wedding)/</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Freude Kontextbild (Hochzeit)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-bartimaeus-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j03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signither</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36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Andrei State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Homepage Harald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MV-MKT – 4: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53</a:t>
            </a:fld>
            <a:endParaRPr lang="de-DE" altLang="de-DE"/>
          </a:p>
        </p:txBody>
      </p:sp>
    </p:spTree>
    <p:extLst>
      <p:ext uri="{BB962C8B-B14F-4D97-AF65-F5344CB8AC3E}">
        <p14:creationId xmlns:p14="http://schemas.microsoft.com/office/powerpoint/2010/main" val="1061946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1044570"/>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Eagle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pictrue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Alfred Adler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Homies</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Heaven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Hit Singles and #1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Jamz</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Hand gesture/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wilbanks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Socialist brother</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kiss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/Sozialistischer Bruderkuss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Women in mini skirts/ Frauen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Roland Vollmar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Street musician/Straßenmusikant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Nico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Gaycken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Cheerful women</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night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/Fröhlicher Frauenabend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war mutig.....und die ganze Welt schaute zu...</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philippe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Bastian Beuttel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MV-MKT – 4: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54</a:t>
            </a:fld>
            <a:endParaRPr lang="de-DE" altLang="de-DE"/>
          </a:p>
        </p:txBody>
      </p:sp>
    </p:spTree>
    <p:extLst>
      <p:ext uri="{BB962C8B-B14F-4D97-AF65-F5344CB8AC3E}">
        <p14:creationId xmlns:p14="http://schemas.microsoft.com/office/powerpoint/2010/main" val="3216837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56618790"/>
              </p:ext>
            </p:extLst>
          </p:nvPr>
        </p:nvGraphicFramePr>
        <p:xfrm>
          <a:off x="408954" y="1988840"/>
          <a:ext cx="11375999" cy="45111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Frédéric de </a:t>
                      </a:r>
                      <a:r>
                        <a:rPr kumimoji="0" lang="fr-FR"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Semi Marathon de Paris 2008 – Selection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dsb nola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Black Men of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Labor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&amp;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Treme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Brass Band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Vladimir Rolov</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/Beschwerde über ein Parkticket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Maria B</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Different facial expressions (7 death sins)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Fun with the bride (laughing woman)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/Spaß mit der Braut (lachende Frau)</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Wie...keinen Elfer....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(angry about referee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judgment)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/Sportler (Ärger über Schiedsrichterentscheidung)</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Yves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sequences in black and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fisherman, street musician, mountain climber, backery, message in a bottle, ladder, thirst, noise, dirt, camping / Verschiedene schwarz- weiße Bildersequenzen Angler, Straßenmusikant, Bergsteiger, Bäckerei, Flaschenpost, Leiter, Durst, Lärm, Schmutz, zelten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Martin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sequences: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apple tree, bee, burglary/ Verschiedene farbige Bildersequenzen Apfelbaum, Biene, Diebstahl</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MV-MKT – 4: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55</a:t>
            </a:fld>
            <a:endParaRPr lang="de-DE" altLang="de-DE"/>
          </a:p>
        </p:txBody>
      </p:sp>
    </p:spTree>
    <p:extLst>
      <p:ext uri="{BB962C8B-B14F-4D97-AF65-F5344CB8AC3E}">
        <p14:creationId xmlns:p14="http://schemas.microsoft.com/office/powerpoint/2010/main" val="34083917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nvGraphicFramePr>
        <p:xfrm>
          <a:off x="408954" y="2011680"/>
          <a:ext cx="11375999" cy="47851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allspice</a:t>
                      </a:r>
                      <a:r>
                        <a:rPr kumimoji="0" lang="de-DE" sz="1000" b="0" i="0" u="none" strike="noStrike" cap="none" normalizeH="0" baseline="0" dirty="0">
                          <a:ln>
                            <a:noFill/>
                          </a:ln>
                          <a:solidFill>
                            <a:srgbClr val="333333"/>
                          </a:solidFill>
                          <a:effectLst/>
                          <a:latin typeface="Calibri Light"/>
                          <a:cs typeface="Times New Roman" pitchFamily="18" charset="0"/>
                        </a:rPr>
                        <a:t>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Headache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coming</a:t>
                      </a:r>
                      <a:r>
                        <a:rPr kumimoji="0" lang="de-DE" sz="1000" b="0" i="0" u="none" strike="noStrike" cap="none" normalizeH="0" baseline="0" dirty="0">
                          <a:ln>
                            <a:noFill/>
                          </a:ln>
                          <a:solidFill>
                            <a:srgbClr val="333333"/>
                          </a:solidFill>
                          <a:effectLst/>
                          <a:latin typeface="Calibri Light"/>
                          <a:cs typeface="Times New Roman" pitchFamily="18" charset="0"/>
                        </a:rPr>
                        <a:t> on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touches</a:t>
                      </a:r>
                      <a:r>
                        <a:rPr kumimoji="0" lang="de-DE" sz="1000" b="0" i="0" u="none" strike="noStrike" cap="none" normalizeH="0" baseline="0" dirty="0">
                          <a:ln>
                            <a:noFill/>
                          </a:ln>
                          <a:solidFill>
                            <a:srgbClr val="333333"/>
                          </a:solidFill>
                          <a:effectLst/>
                          <a:latin typeface="Calibri Light"/>
                          <a:cs typeface="Times New Roman" pitchFamily="18" charset="0"/>
                        </a:rPr>
                        <a:t>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saying</a:t>
                      </a:r>
                      <a:r>
                        <a:rPr kumimoji="0" lang="de-DE" sz="1000" b="0" i="0" u="none" strike="noStrike" cap="none" normalizeH="0" baseline="0" dirty="0">
                          <a:ln>
                            <a:noFill/>
                          </a:ln>
                          <a:solidFill>
                            <a:srgbClr val="333333"/>
                          </a:solidFill>
                          <a:effectLst/>
                          <a:latin typeface="Calibri Light"/>
                          <a:cs typeface="Times New Roman" pitchFamily="18" charset="0"/>
                        </a:rPr>
                        <a:t>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Two</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women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mourning</a:t>
                      </a:r>
                      <a:r>
                        <a:rPr kumimoji="0" lang="de-DE" sz="1000" b="0" i="0" u="none" strike="noStrike" cap="none" normalizeH="0" baseline="0" dirty="0">
                          <a:ln>
                            <a:noFill/>
                          </a:ln>
                          <a:solidFill>
                            <a:srgbClr val="333333"/>
                          </a:solidFill>
                          <a:effectLst/>
                          <a:latin typeface="Calibri Light"/>
                          <a:cs typeface="Times New Roman" pitchFamily="18" charset="0"/>
                        </a:rPr>
                        <a:t>/Zwei Frauen in Trauer)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Dr</a:t>
                      </a:r>
                      <a:r>
                        <a:rPr kumimoji="0" lang="de-DE" sz="1000" b="0" i="0" u="none" strike="noStrike" cap="none" normalizeH="0" baseline="0" dirty="0">
                          <a:ln>
                            <a:noFill/>
                          </a:ln>
                          <a:solidFill>
                            <a:srgbClr val="333333"/>
                          </a:solidFill>
                          <a:effectLst/>
                          <a:latin typeface="Calibri Light"/>
                          <a:cs typeface="Times New Roman" pitchFamily="18" charset="0"/>
                        </a:rPr>
                        <a:t> Phil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Who's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Anger (Zidane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world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cup</a:t>
                      </a:r>
                      <a:r>
                        <a:rPr kumimoji="0" lang="de-DE" sz="1000" b="0" i="0" u="none" strike="noStrike" cap="none" normalizeH="0" baseline="0" dirty="0">
                          <a:ln>
                            <a:noFill/>
                          </a:ln>
                          <a:solidFill>
                            <a:srgbClr val="333333"/>
                          </a:solidFill>
                          <a:effectLst/>
                          <a:latin typeface="Calibri Light"/>
                          <a:cs typeface="Times New Roman" pitchFamily="18" charset="0"/>
                        </a:rPr>
                        <a:t> in 2006)/Wut (Zidane WM 06)</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Carol^-^</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Happiness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marriage</a:t>
                      </a:r>
                      <a:r>
                        <a:rPr kumimoji="0" lang="de-DE" sz="1000" b="0" i="0" u="none" strike="noStrike" cap="none" normalizeH="0" baseline="0" dirty="0">
                          <a:ln>
                            <a:noFill/>
                          </a:ln>
                          <a:solidFill>
                            <a:srgbClr val="333333"/>
                          </a:solidFill>
                          <a:effectLst/>
                          <a:latin typeface="Calibri Light"/>
                          <a:cs typeface="Times New Roman" pitchFamily="18" charset="0"/>
                        </a:rPr>
                        <a:t>)/Freude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ben</a:t>
                      </a:r>
                      <a:r>
                        <a:rPr kumimoji="0" lang="en-US"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Disgust</a:t>
                      </a:r>
                      <a:r>
                        <a:rPr kumimoji="0" lang="de-DE" sz="1000" b="0" i="0" u="none" strike="noStrike" cap="none" normalizeH="0" baseline="0" dirty="0">
                          <a:ln>
                            <a:noFill/>
                          </a:ln>
                          <a:solidFill>
                            <a:srgbClr val="333333"/>
                          </a:solidFill>
                          <a:effectLst/>
                          <a:latin typeface="Calibri Light"/>
                          <a:cs typeface="Times New Roman" pitchFamily="18" charset="0"/>
                        </a:rPr>
                        <a:t> (rotten </a:t>
                      </a:r>
                      <a:r>
                        <a:rPr kumimoji="0" lang="de-DE" sz="1000" b="0" i="0" u="none" strike="noStrike" cap="none" normalizeH="0" baseline="0" dirty="0" err="1">
                          <a:ln>
                            <a:noFill/>
                          </a:ln>
                          <a:solidFill>
                            <a:srgbClr val="333333"/>
                          </a:solidFill>
                          <a:effectLst/>
                          <a:latin typeface="Calibri Light"/>
                          <a:cs typeface="Times New Roman" pitchFamily="18" charset="0"/>
                        </a:rPr>
                        <a:t>potatoes</a:t>
                      </a:r>
                      <a:r>
                        <a:rPr kumimoji="0" lang="de-DE" sz="1000" b="0" i="0" u="none" strike="noStrike" cap="none" normalizeH="0" baseline="0" dirty="0">
                          <a:ln>
                            <a:noFill/>
                          </a:ln>
                          <a:solidFill>
                            <a:srgbClr val="333333"/>
                          </a:solidFill>
                          <a:effectLst/>
                          <a:latin typeface="Calibri Light"/>
                          <a:cs typeface="Times New Roman" pitchFamily="18" charset="0"/>
                        </a:rPr>
                        <a:t>)/Ekel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SURPRISE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Surprise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looks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himself</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mirror</a:t>
                      </a:r>
                      <a:r>
                        <a:rPr kumimoji="0" lang="de-DE" sz="1000" b="0" i="0" u="none" strike="noStrike" cap="none" normalizeH="0" baseline="0" dirty="0">
                          <a:ln>
                            <a:noFill/>
                          </a:ln>
                          <a:solidFill>
                            <a:srgbClr val="333333"/>
                          </a:solidFill>
                          <a:effectLst/>
                          <a:latin typeface="Calibri Light"/>
                          <a:cs typeface="Times New Roman" pitchFamily="18" charset="0"/>
                        </a:rPr>
                        <a:t>)/Überraschung (Baby sieht überrascht in d. Spiegel)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injured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soccer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 Schmerz (verletzter Fußballspieler)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5emotions</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Five</a:t>
                      </a:r>
                      <a:r>
                        <a:rPr kumimoji="0" lang="de-DE" sz="1000" b="0" i="0" u="none" strike="noStrike" cap="none" normalizeH="0" baseline="0" dirty="0">
                          <a:ln>
                            <a:noFill/>
                          </a:ln>
                          <a:solidFill>
                            <a:srgbClr val="333333"/>
                          </a:solidFill>
                          <a:effectLst/>
                          <a:latin typeface="Calibri Light"/>
                          <a:cs typeface="Times New Roman" pitchFamily="18" charset="0"/>
                        </a:rPr>
                        <a:t> different </a:t>
                      </a:r>
                      <a:r>
                        <a:rPr kumimoji="0" lang="de-DE" sz="1000" b="0" i="0" u="none" strike="noStrike" cap="none" normalizeH="0" baseline="0" dirty="0" err="1">
                          <a:ln>
                            <a:noFill/>
                          </a:ln>
                          <a:solidFill>
                            <a:srgbClr val="333333"/>
                          </a:solidFill>
                          <a:effectLst/>
                          <a:latin typeface="Calibri Light"/>
                          <a:cs typeface="Times New Roman" pitchFamily="18" charset="0"/>
                        </a:rPr>
                        <a:t>facial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expressions</a:t>
                      </a:r>
                      <a:r>
                        <a:rPr kumimoji="0" lang="de-DE" sz="1000" b="0" i="0" u="none" strike="noStrike" cap="none" normalizeH="0" baseline="0" dirty="0">
                          <a:ln>
                            <a:noFill/>
                          </a:ln>
                          <a:solidFill>
                            <a:srgbClr val="333333"/>
                          </a:solidFill>
                          <a:effectLst/>
                          <a:latin typeface="Calibri Light"/>
                          <a:cs typeface="Times New Roman" pitchFamily="18" charset="0"/>
                        </a:rPr>
                        <a:t>/5 verschiedene Gesichtsausdrücke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a:t>
                      </a:r>
                      <a:r>
                        <a:rPr kumimoji="0" lang="de-DE" sz="1000" b="0" i="0" u="none" strike="noStrike" cap="none" normalizeH="0" baseline="0" dirty="0" err="1">
                          <a:ln>
                            <a:noFill/>
                          </a:ln>
                          <a:solidFill>
                            <a:srgbClr val="333333"/>
                          </a:solidFill>
                          <a:effectLst/>
                          <a:latin typeface="Calibri Light"/>
                          <a:cs typeface="Times New Roman" pitchFamily="18" charset="0"/>
                        </a:rPr>
                        <a:t>serial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killer</a:t>
                      </a:r>
                      <a:r>
                        <a:rPr kumimoji="0" lang="de-DE" sz="1000" b="0" i="0" u="none" strike="noStrike" cap="none" normalizeH="0" baseline="0" dirty="0">
                          <a:ln>
                            <a:noFill/>
                          </a:ln>
                          <a:solidFill>
                            <a:srgbClr val="333333"/>
                          </a:solidFill>
                          <a:effectLst/>
                          <a:latin typeface="Calibri Light"/>
                          <a:cs typeface="Times New Roman" pitchFamily="18" charset="0"/>
                        </a:rPr>
                        <a:t>)/Jeffrey Dahmer (Serienmörder)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Egyptian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t>
                      </a:r>
                      <a:r>
                        <a:rPr kumimoji="0" lang="de-DE" sz="1000" b="0" i="0" u="none" strike="noStrike" cap="none" normalizeH="0" baseline="0" dirty="0" err="1">
                          <a:ln>
                            <a:noFill/>
                          </a:ln>
                          <a:solidFill>
                            <a:srgbClr val="333333"/>
                          </a:solidFill>
                          <a:effectLst/>
                          <a:latin typeface="Calibri Light"/>
                          <a:cs typeface="Times New Roman" pitchFamily="18" charset="0"/>
                        </a:rPr>
                        <a:t>actor</a:t>
                      </a:r>
                      <a:r>
                        <a:rPr kumimoji="0" lang="de-DE" sz="1000" b="0" i="0" u="none" strike="noStrike" cap="none" normalizeH="0" baseline="0" dirty="0">
                          <a:ln>
                            <a:noFill/>
                          </a:ln>
                          <a:solidFill>
                            <a:srgbClr val="333333"/>
                          </a:solidFill>
                          <a:effectLst/>
                          <a:latin typeface="Calibri Light"/>
                          <a:cs typeface="Times New Roman" pitchFamily="18" charset="0"/>
                        </a:rPr>
                        <a:t>)/Khaled Saleh (Schauspieler) </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MV-MKT – 4: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56</a:t>
            </a:fld>
            <a:endParaRPr lang="de-DE" dirty="0">
              <a:solidFill>
                <a:srgbClr val="333333"/>
              </a:solidFill>
            </a:endParaRPr>
          </a:p>
        </p:txBody>
      </p:sp>
    </p:spTree>
    <p:extLst>
      <p:ext uri="{BB962C8B-B14F-4D97-AF65-F5344CB8AC3E}">
        <p14:creationId xmlns:p14="http://schemas.microsoft.com/office/powerpoint/2010/main" val="28838555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a:t>
                      </a:r>
                      <a:r>
                        <a:rPr kumimoji="0" lang="de-DE" sz="1000" b="0" i="0" u="none" strike="noStrike" cap="none" normalizeH="0" baseline="0" dirty="0" err="1">
                          <a:ln>
                            <a:noFill/>
                          </a:ln>
                          <a:solidFill>
                            <a:srgbClr val="333333"/>
                          </a:solidFill>
                          <a:effectLst/>
                          <a:latin typeface="Calibri Light"/>
                          <a:cs typeface="Times New Roman" pitchFamily="18" charset="0"/>
                        </a:rPr>
                        <a:t>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a:t>
                      </a:r>
                      <a:r>
                        <a:rPr kumimoji="0" lang="de-DE" sz="1000" b="0" i="0" u="none" strike="noStrike" cap="none" normalizeH="0" baseline="0" dirty="0" err="1">
                          <a:ln>
                            <a:noFill/>
                          </a:ln>
                          <a:solidFill>
                            <a:srgbClr val="333333"/>
                          </a:solidFill>
                          <a:effectLst/>
                          <a:latin typeface="Calibri Light"/>
                          <a:cs typeface="Times New Roman" pitchFamily="18" charset="0"/>
                        </a:rPr>
                        <a:t>athlete</a:t>
                      </a: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Babe</a:t>
                      </a:r>
                      <a:r>
                        <a:rPr kumimoji="0" lang="de-DE" sz="1000" b="0" i="0" u="none" strike="noStrike" cap="none" normalizeH="0" baseline="0" dirty="0">
                          <a:ln>
                            <a:noFill/>
                          </a:ln>
                          <a:solidFill>
                            <a:srgbClr val="333333"/>
                          </a:solidFill>
                          <a:effectLst/>
                          <a:latin typeface="Calibri Light"/>
                          <a:cs typeface="Times New Roman" pitchFamily="18" charset="0"/>
                        </a:rPr>
                        <a:t> Ruth (Sportler)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sole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shoe</a:t>
                      </a:r>
                      <a:r>
                        <a:rPr kumimoji="0" lang="de-DE" sz="1000" b="0" i="0" u="none" strike="noStrike" cap="none" normalizeH="0" baseline="0" dirty="0">
                          <a:ln>
                            <a:noFill/>
                          </a:ln>
                          <a:solidFill>
                            <a:srgbClr val="333333"/>
                          </a:solidFill>
                          <a:effectLst/>
                          <a:latin typeface="Calibri Light"/>
                          <a:cs typeface="Times New Roman" pitchFamily="18" charset="0"/>
                        </a:rPr>
                        <a:t>/Schuhsohle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Thumbs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 </a:t>
                      </a:r>
                      <a:r>
                        <a:rPr kumimoji="0" lang="de-DE" sz="1000" b="0" i="0" u="none" strike="noStrike" cap="none" normalizeH="0" baseline="0" dirty="0" err="1">
                          <a:ln>
                            <a:noFill/>
                          </a:ln>
                          <a:solidFill>
                            <a:srgbClr val="333333"/>
                          </a:solidFill>
                          <a:effectLst/>
                          <a:latin typeface="Calibri Light"/>
                          <a:cs typeface="Times New Roman" pitchFamily="18" charset="0"/>
                        </a:rPr>
                        <a:t>little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girl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puts</a:t>
                      </a:r>
                      <a:r>
                        <a:rPr kumimoji="0" lang="de-DE" sz="1000" b="0" i="0" u="none" strike="noStrike" cap="none" normalizeH="0" baseline="0" dirty="0">
                          <a:ln>
                            <a:noFill/>
                          </a:ln>
                          <a:solidFill>
                            <a:srgbClr val="333333"/>
                          </a:solidFill>
                          <a:effectLst/>
                          <a:latin typeface="Calibri Light"/>
                          <a:cs typeface="Times New Roman" pitchFamily="18" charset="0"/>
                        </a:rPr>
                        <a:t> her </a:t>
                      </a:r>
                      <a:r>
                        <a:rPr kumimoji="0" lang="de-DE" sz="1000" b="0" i="0" u="none" strike="noStrike" cap="none" normalizeH="0" baseline="0" dirty="0" err="1">
                          <a:ln>
                            <a:noFill/>
                          </a:ln>
                          <a:solidFill>
                            <a:srgbClr val="333333"/>
                          </a:solidFill>
                          <a:effectLst/>
                          <a:latin typeface="Calibri Light"/>
                          <a:cs typeface="Times New Roman" pitchFamily="18" charset="0"/>
                        </a:rPr>
                        <a:t>thumb</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up</a:t>
                      </a:r>
                      <a:r>
                        <a:rPr kumimoji="0" lang="de-DE" sz="1000" b="0" i="0" u="none" strike="noStrike" cap="none" normalizeH="0" baseline="0" dirty="0">
                          <a:ln>
                            <a:noFill/>
                          </a:ln>
                          <a:solidFill>
                            <a:srgbClr val="333333"/>
                          </a:solidFill>
                          <a:effectLst/>
                          <a:latin typeface="Calibri Light"/>
                          <a:cs typeface="Times New Roman" pitchFamily="18" charset="0"/>
                        </a:rPr>
                        <a:t>/kleines Mädchen hält den Daumen hoch</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Generation Gap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Old </a:t>
                      </a:r>
                      <a:r>
                        <a:rPr kumimoji="0" lang="de-DE" sz="1000" b="0" i="0" u="none" strike="noStrike" cap="none" normalizeH="0" baseline="0" dirty="0" err="1">
                          <a:ln>
                            <a:noFill/>
                          </a:ln>
                          <a:solidFill>
                            <a:srgbClr val="333333"/>
                          </a:solidFill>
                          <a:effectLst/>
                          <a:latin typeface="Calibri Light"/>
                          <a:cs typeface="Times New Roman" pitchFamily="18" charset="0"/>
                        </a:rPr>
                        <a:t>lady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punk</a:t>
                      </a:r>
                      <a:r>
                        <a:rPr kumimoji="0" lang="de-DE" sz="1000" b="0" i="0" u="none" strike="noStrike" cap="none" normalizeH="0" baseline="0" dirty="0">
                          <a:ln>
                            <a:noFill/>
                          </a:ln>
                          <a:solidFill>
                            <a:srgbClr val="333333"/>
                          </a:solidFill>
                          <a:effectLst/>
                          <a:latin typeface="Calibri Light"/>
                          <a:cs typeface="Times New Roman" pitchFamily="18" charset="0"/>
                        </a:rPr>
                        <a:t>/Alte Dame und Punker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cs typeface="Times New Roman" pitchFamily="18" charset="0"/>
                        </a:rPr>
                        <a:t>noncommerical</a:t>
                      </a:r>
                      <a:r>
                        <a:rPr kumimoji="0" lang="en-GB" sz="1000" b="0" i="0" u="none" strike="noStrike" cap="none" normalizeH="0" baseline="0" dirty="0">
                          <a:ln>
                            <a:noFill/>
                          </a:ln>
                          <a:solidFill>
                            <a:srgbClr val="333333"/>
                          </a:solidFill>
                          <a:effectLst/>
                          <a:latin typeface="Calibri Light"/>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cs typeface="Times New Roman" pitchFamily="18" charset="0"/>
                        </a:rPr>
                        <a:t>nonprofit</a:t>
                      </a:r>
                      <a:r>
                        <a:rPr kumimoji="0" lang="en-GB" sz="1000" b="0" i="0" u="none" strike="noStrike" cap="none" normalizeH="0" baseline="0" dirty="0">
                          <a:ln>
                            <a:noFill/>
                          </a:ln>
                          <a:solidFill>
                            <a:srgbClr val="333333"/>
                          </a:solidFill>
                          <a:effectLst/>
                          <a:latin typeface="Calibri Light"/>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Angry</a:t>
                      </a:r>
                      <a:r>
                        <a:rPr kumimoji="0" lang="de-DE" sz="1000" b="0" i="0" u="none" strike="noStrike" cap="none" normalizeH="0" baseline="0" dirty="0">
                          <a:ln>
                            <a:noFill/>
                          </a:ln>
                          <a:solidFill>
                            <a:srgbClr val="333333"/>
                          </a:solidFill>
                          <a:effectLst/>
                          <a:latin typeface="Calibri Light"/>
                          <a:cs typeface="Times New Roman" pitchFamily="18" charset="0"/>
                        </a:rPr>
                        <a:t> man/ Wütender Mann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Vladimir </a:t>
                      </a:r>
                      <a:r>
                        <a:rPr kumimoji="0" lang="de-DE" sz="1000" b="0" i="0" u="none" strike="noStrike" cap="none" normalizeH="0" baseline="0" dirty="0" err="1">
                          <a:ln>
                            <a:noFill/>
                          </a:ln>
                          <a:solidFill>
                            <a:srgbClr val="333333"/>
                          </a:solidFill>
                          <a:effectLst/>
                          <a:latin typeface="Calibri Light"/>
                          <a:cs typeface="Times New Roman" pitchFamily="18" charset="0"/>
                        </a:rPr>
                        <a:t>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Das Lied der Liebe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Singing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accordion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player</a:t>
                      </a:r>
                      <a:r>
                        <a:rPr kumimoji="0" lang="de-DE" sz="1000" b="0" i="0" u="none" strike="noStrike" cap="none" normalizeH="0" baseline="0" dirty="0">
                          <a:ln>
                            <a:noFill/>
                          </a:ln>
                          <a:solidFill>
                            <a:srgbClr val="333333"/>
                          </a:solidFill>
                          <a:effectLst/>
                          <a:latin typeface="Calibri Light"/>
                          <a:cs typeface="Times New Roman" pitchFamily="18" charset="0"/>
                        </a:rPr>
                        <a:t>/singender </a:t>
                      </a:r>
                      <a:r>
                        <a:rPr kumimoji="0" lang="de-DE" sz="1000" b="0" i="0" u="none" strike="noStrike" cap="none" normalizeH="0" baseline="0" dirty="0" err="1">
                          <a:ln>
                            <a:noFill/>
                          </a:ln>
                          <a:solidFill>
                            <a:srgbClr val="333333"/>
                          </a:solidFill>
                          <a:effectLst/>
                          <a:latin typeface="Calibri Light"/>
                          <a:cs typeface="Times New Roman" pitchFamily="18" charset="0"/>
                        </a:rPr>
                        <a:t>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Frédéric de </a:t>
                      </a:r>
                      <a:r>
                        <a:rPr kumimoji="0" lang="de-DE" sz="1000" b="0" i="0" u="none" strike="noStrike" cap="none" normalizeH="0" baseline="0" dirty="0" err="1">
                          <a:ln>
                            <a:noFill/>
                          </a:ln>
                          <a:solidFill>
                            <a:srgbClr val="333333"/>
                          </a:solidFill>
                          <a:effectLst/>
                          <a:latin typeface="Calibri Light"/>
                          <a:cs typeface="Times New Roman" pitchFamily="18" charset="0"/>
                        </a:rPr>
                        <a:t>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Marathon </a:t>
                      </a:r>
                      <a:r>
                        <a:rPr kumimoji="0" lang="de-DE" sz="1000" b="0" i="0" u="none" strike="noStrike" cap="none" normalizeH="0" baseline="0" dirty="0" err="1">
                          <a:ln>
                            <a:noFill/>
                          </a:ln>
                          <a:solidFill>
                            <a:srgbClr val="333333"/>
                          </a:solidFill>
                          <a:effectLst/>
                          <a:latin typeface="Calibri Light"/>
                          <a:cs typeface="Times New Roman" pitchFamily="18" charset="0"/>
                        </a:rPr>
                        <a:t>runner</a:t>
                      </a:r>
                      <a:r>
                        <a:rPr kumimoji="0" lang="de-DE" sz="1000" b="0" i="0" u="none" strike="noStrike" cap="none" normalizeH="0" baseline="0" dirty="0">
                          <a:ln>
                            <a:noFill/>
                          </a:ln>
                          <a:solidFill>
                            <a:srgbClr val="333333"/>
                          </a:solidFill>
                          <a:effectLst/>
                          <a:latin typeface="Calibri Light"/>
                          <a:cs typeface="Times New Roman" pitchFamily="18" charset="0"/>
                        </a:rPr>
                        <a:t>/Marathonläufer</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Klaus-Peter </a:t>
                      </a:r>
                      <a:r>
                        <a:rPr kumimoji="0" lang="de-DE" sz="1000" b="0" i="0" u="none" strike="noStrike" cap="none" normalizeH="0" baseline="0" dirty="0" err="1">
                          <a:ln>
                            <a:noFill/>
                          </a:ln>
                          <a:solidFill>
                            <a:srgbClr val="333333"/>
                          </a:solidFill>
                          <a:effectLst/>
                          <a:latin typeface="Calibri Light"/>
                          <a:cs typeface="Times New Roman" pitchFamily="18" charset="0"/>
                        </a:rPr>
                        <a:t>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Konzentriert - mittig - ins Schwarze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Archer/Bogenschütze</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MV-MKT – 4: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57</a:t>
            </a:fld>
            <a:endParaRPr lang="de-DE" dirty="0">
              <a:solidFill>
                <a:srgbClr val="333333"/>
              </a:solidFill>
            </a:endParaRPr>
          </a:p>
        </p:txBody>
      </p:sp>
    </p:spTree>
    <p:extLst>
      <p:ext uri="{BB962C8B-B14F-4D97-AF65-F5344CB8AC3E}">
        <p14:creationId xmlns:p14="http://schemas.microsoft.com/office/powerpoint/2010/main" val="34844567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a:t>
            </a:r>
            <a:r>
              <a:rPr lang="de-DE" altLang="de-DE" sz="1200" u="sng">
                <a:solidFill>
                  <a:srgbClr val="333333"/>
                </a:solidFill>
                <a:latin typeface="Calibri Light"/>
              </a:rPr>
              <a:t>/mct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84495386"/>
              </p:ext>
            </p:extLst>
          </p:nvPr>
        </p:nvGraphicFramePr>
        <p:xfrm>
          <a:off x="408954" y="2011680"/>
          <a:ext cx="11375999" cy="47548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Granada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Lisa Fitz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a:t>
                      </a:r>
                      <a:r>
                        <a:rPr kumimoji="0" lang="de-DE" sz="1000" b="0" i="0" u="none" strike="noStrike" cap="none" normalizeH="0" baseline="0" dirty="0" err="1">
                          <a:ln>
                            <a:noFill/>
                          </a:ln>
                          <a:solidFill>
                            <a:srgbClr val="333333"/>
                          </a:solidFill>
                          <a:effectLst/>
                          <a:latin typeface="Calibri Light"/>
                          <a:cs typeface="Times New Roman" pitchFamily="18" charset="0"/>
                        </a:rPr>
                        <a:t>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management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Lisa Fitz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/PP durch das Management von Lisa Fitz sowie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is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eating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maggots</a:t>
                      </a:r>
                      <a:r>
                        <a:rPr kumimoji="0" lang="de-DE" sz="1000" b="0" i="0" u="none" strike="noStrike" cap="none" normalizeH="0" baseline="0" dirty="0">
                          <a:ln>
                            <a:noFill/>
                          </a:ln>
                          <a:solidFill>
                            <a:srgbClr val="333333"/>
                          </a:solidFill>
                          <a:effectLst/>
                          <a:latin typeface="Calibri Light"/>
                          <a:cs typeface="Times New Roman" pitchFamily="18" charset="0"/>
                        </a:rPr>
                        <a:t>/Frau isst Maden</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Woman</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a:t>
                      </a:r>
                      <a:r>
                        <a:rPr kumimoji="0" lang="de-DE" sz="1000" b="0" i="0" u="none" strike="noStrike" cap="none" normalizeH="0" baseline="0" dirty="0">
                          <a:ln>
                            <a:noFill/>
                          </a:ln>
                          <a:solidFill>
                            <a:srgbClr val="333333"/>
                          </a:solidFill>
                          <a:effectLst/>
                          <a:latin typeface="Calibri Light"/>
                          <a:cs typeface="Times New Roman" pitchFamily="18" charset="0"/>
                        </a:rPr>
                        <a:t>/Frau in Kneipe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Cheerful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barkeeper</a:t>
                      </a:r>
                      <a:r>
                        <a:rPr kumimoji="0" lang="de-DE" sz="1000" b="0" i="0" u="none" strike="noStrike" cap="none" normalizeH="0" baseline="0" dirty="0">
                          <a:ln>
                            <a:noFill/>
                          </a:ln>
                          <a:solidFill>
                            <a:srgbClr val="333333"/>
                          </a:solidFill>
                          <a:effectLst/>
                          <a:latin typeface="Calibri Light"/>
                          <a:cs typeface="Times New Roman" pitchFamily="18" charset="0"/>
                        </a:rPr>
                        <a:t>/Fröhlicher Barkeeper</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Eberhard Kamm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Worker at break/Arbeiter bei der Pause</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Jens </a:t>
                      </a:r>
                      <a:r>
                        <a:rPr kumimoji="0" lang="en-US" sz="1000" b="0" i="0" u="none" strike="noStrike" cap="none" normalizeH="0" baseline="0" dirty="0" err="1">
                          <a:ln>
                            <a:noFill/>
                          </a:ln>
                          <a:solidFill>
                            <a:srgbClr val="333333"/>
                          </a:solidFill>
                          <a:effectLst/>
                          <a:latin typeface="Calibri Light"/>
                          <a:cs typeface="Times New Roman" pitchFamily="18" charset="0"/>
                        </a:rPr>
                        <a:t>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sich schwarz ärgern2</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Rejection letter/Ablehnungsbescheid</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Yves </a:t>
                      </a:r>
                      <a:r>
                        <a:rPr kumimoji="0" lang="en-US" sz="1000" b="0" i="0" u="none" strike="noStrike" cap="none" normalizeH="0" baseline="0" dirty="0" err="1">
                          <a:ln>
                            <a:noFill/>
                          </a:ln>
                          <a:solidFill>
                            <a:srgbClr val="333333"/>
                          </a:solidFill>
                          <a:effectLst/>
                          <a:latin typeface="Calibri Light"/>
                          <a:cs typeface="Times New Roman" pitchFamily="18" charset="0"/>
                        </a:rPr>
                        <a:t>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black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white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artist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mother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watch</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matches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cake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necklace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umbrella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shoes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fireplace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tree</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Martin </a:t>
                      </a:r>
                      <a:r>
                        <a:rPr kumimoji="0" lang="en-US" sz="1000" b="0" i="0" u="none" strike="noStrike" cap="none" normalizeH="0" baseline="0" dirty="0" err="1">
                          <a:ln>
                            <a:noFill/>
                          </a:ln>
                          <a:solidFill>
                            <a:srgbClr val="333333"/>
                          </a:solidFill>
                          <a:effectLst/>
                          <a:latin typeface="Calibri Light"/>
                          <a:cs typeface="Times New Roman" pitchFamily="18" charset="0"/>
                        </a:rPr>
                        <a:t>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jailbreak</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Flyingfish101</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Wikimedia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Protestor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being</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carried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away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policemen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Demonstrant wird von Polizei davon getragen.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17544789"/>
                  </a:ext>
                </a:extLst>
              </a:tr>
            </a:tbl>
          </a:graphicData>
        </a:graphic>
      </p:graphicFrame>
      <p:sp>
        <p:nvSpPr>
          <p:cNvPr id="2" name="Footer Placeholder 1"/>
          <p:cNvSpPr>
            <a:spLocks noGrp="1"/>
          </p:cNvSpPr>
          <p:nvPr>
            <p:ph type="ftr" sz="quarter" idx="11"/>
          </p:nvPr>
        </p:nvSpPr>
        <p:spPr/>
        <p:txBody>
          <a:bodyPr/>
          <a:lstStyle/>
          <a:p>
            <a:r>
              <a:rPr lang="de-DE">
                <a:solidFill>
                  <a:srgbClr val="333333"/>
                </a:solidFill>
              </a:rPr>
              <a:t>MV-MKT – 4: Einfühlung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solidFill>
                  <a:srgbClr val="333333"/>
                </a:solidFill>
              </a:rPr>
              <a:pPr/>
              <a:t>58</a:t>
            </a:fld>
            <a:endParaRPr lang="de-DE" dirty="0">
              <a:solidFill>
                <a:srgbClr val="333333"/>
              </a:solidFill>
            </a:endParaRPr>
          </a:p>
        </p:txBody>
      </p:sp>
    </p:spTree>
    <p:extLst>
      <p:ext uri="{BB962C8B-B14F-4D97-AF65-F5344CB8AC3E}">
        <p14:creationId xmlns:p14="http://schemas.microsoft.com/office/powerpoint/2010/main" val="17894756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5663A68-1F61-4696-D9BC-0C9E55655CD7}"/>
              </a:ext>
            </a:extLst>
          </p:cNvPr>
          <p:cNvSpPr>
            <a:spLocks noGrp="1"/>
          </p:cNvSpPr>
          <p:nvPr>
            <p:ph type="ftr" sz="quarter" idx="11"/>
          </p:nvPr>
        </p:nvSpPr>
        <p:spPr/>
        <p:txBody>
          <a:bodyPr/>
          <a:lstStyle/>
          <a:p>
            <a:r>
              <a:rPr lang="de-DE"/>
              <a:t>MV-MKT – 4: Einfühlung I</a:t>
            </a:r>
            <a:endParaRPr lang="de-DE" dirty="0"/>
          </a:p>
        </p:txBody>
      </p:sp>
      <p:sp>
        <p:nvSpPr>
          <p:cNvPr id="3" name="Foliennummernplatzhalter 2">
            <a:extLst>
              <a:ext uri="{FF2B5EF4-FFF2-40B4-BE49-F238E27FC236}">
                <a16:creationId xmlns:a16="http://schemas.microsoft.com/office/drawing/2014/main" id="{8A6A133B-AD15-B0AC-4069-3BFCB563E491}"/>
              </a:ext>
            </a:extLst>
          </p:cNvPr>
          <p:cNvSpPr>
            <a:spLocks noGrp="1"/>
          </p:cNvSpPr>
          <p:nvPr>
            <p:ph type="sldNum" sz="quarter" idx="12"/>
          </p:nvPr>
        </p:nvSpPr>
        <p:spPr/>
        <p:txBody>
          <a:bodyPr/>
          <a:lstStyle/>
          <a:p>
            <a:fld id="{9B00EF49-7894-4F53-A8DD-F7DB3BFC5032}" type="slidenum">
              <a:rPr lang="de-DE" smtClean="0"/>
              <a:pPr/>
              <a:t>59</a:t>
            </a:fld>
            <a:endParaRPr lang="de-DE" dirty="0"/>
          </a:p>
        </p:txBody>
      </p:sp>
      <p:sp>
        <p:nvSpPr>
          <p:cNvPr id="4" name="Content Placeholder 6">
            <a:extLst>
              <a:ext uri="{FF2B5EF4-FFF2-40B4-BE49-F238E27FC236}">
                <a16:creationId xmlns:a16="http://schemas.microsoft.com/office/drawing/2014/main" id="{B4627130-EF18-99AE-4F6B-F5D37B97C99A}"/>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de-DE" altLang="de-DE" sz="13800" b="1" dirty="0">
                <a:solidFill>
                  <a:schemeClr val="tx1"/>
                </a:solidFill>
                <a:latin typeface="Calibri Light"/>
                <a:ea typeface="MS PGothic" panose="020B0600070205080204" pitchFamily="34" charset="-128"/>
              </a:rPr>
              <a:t>ARCHIV</a:t>
            </a: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r>
              <a:rPr lang="de-DE" altLang="de-DE" sz="2400" dirty="0">
                <a:solidFill>
                  <a:schemeClr val="tx1"/>
                </a:solidFill>
                <a:latin typeface="Calibri Light"/>
                <a:ea typeface="MS PGothic" panose="020B0600070205080204" pitchFamily="34" charset="-128"/>
              </a:rPr>
              <a:t>Alternativen für Beispiele, </a:t>
            </a:r>
            <a:r>
              <a:rPr lang="de-DE" altLang="de-DE" sz="2400">
                <a:solidFill>
                  <a:schemeClr val="tx1"/>
                </a:solidFill>
                <a:latin typeface="Calibri Light"/>
                <a:ea typeface="MS PGothic" panose="020B0600070205080204" pitchFamily="34" charset="-128"/>
              </a:rPr>
              <a:t>aus Zeitgründen nicht </a:t>
            </a:r>
            <a:r>
              <a:rPr lang="de-DE" altLang="de-DE" sz="2400" dirty="0">
                <a:solidFill>
                  <a:schemeClr val="tx1"/>
                </a:solidFill>
                <a:latin typeface="Calibri Light"/>
                <a:ea typeface="MS PGothic" panose="020B0600070205080204" pitchFamily="34" charset="-128"/>
              </a:rPr>
              <a:t>genutzt </a:t>
            </a:r>
            <a:r>
              <a:rPr lang="de-DE" altLang="de-DE" sz="2400" dirty="0">
                <a:solidFill>
                  <a:prstClr val="white"/>
                </a:solidFill>
                <a:latin typeface="Calibri Light"/>
                <a:ea typeface="MS PGothic" panose="020B0600070205080204" pitchFamily="34" charset="-128"/>
              </a:rPr>
              <a:t>entsteht.</a:t>
            </a:r>
          </a:p>
          <a:p>
            <a:pPr fontAlgn="auto"/>
            <a:endParaRPr lang="en-US" sz="2400" dirty="0">
              <a:latin typeface="Calibri Light"/>
            </a:endParaRPr>
          </a:p>
        </p:txBody>
      </p:sp>
    </p:spTree>
    <p:extLst>
      <p:ext uri="{BB962C8B-B14F-4D97-AF65-F5344CB8AC3E}">
        <p14:creationId xmlns:p14="http://schemas.microsoft.com/office/powerpoint/2010/main" val="39740895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60</a:t>
            </a:fld>
            <a:endParaRPr lang="de-DE" altLang="de-DE">
              <a:latin typeface="Calibri Light"/>
            </a:endParaRPr>
          </a:p>
        </p:txBody>
      </p:sp>
      <p:sp>
        <p:nvSpPr>
          <p:cNvPr id="39939"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39940"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39941"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39942"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39943"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39944" name="Text Box 8"/>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5 bestimmten Gefühlen zuzuordnen.</a:t>
            </a:r>
          </a:p>
          <a:p>
            <a:pPr eaLnBrk="1" hangingPunct="1">
              <a:lnSpc>
                <a:spcPct val="105000"/>
              </a:lnSpc>
              <a:spcBef>
                <a:spcPts val="1999"/>
              </a:spcBef>
              <a:spcAft>
                <a:spcPts val="0"/>
              </a:spcAft>
              <a:buClrTx/>
              <a:buNone/>
            </a:pPr>
            <a:r>
              <a:rPr lang="de-DE" altLang="de-DE" sz="2400" dirty="0">
                <a:solidFill>
                  <a:srgbClr val="004992"/>
                </a:solidFill>
                <a:latin typeface="Calibri Light"/>
              </a:rPr>
              <a:t>Wie sicher sind Sie sich?</a:t>
            </a:r>
            <a:endParaRPr lang="en-GB" altLang="de-DE" sz="2400" dirty="0">
              <a:solidFill>
                <a:srgbClr val="004992"/>
              </a:solidFill>
              <a:latin typeface="Calibri Light"/>
            </a:endParaRP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61</a:t>
            </a:fld>
            <a:endParaRPr lang="de-DE" altLang="de-DE">
              <a:latin typeface="Calibri Light"/>
            </a:endParaRPr>
          </a:p>
        </p:txBody>
      </p:sp>
      <p:sp>
        <p:nvSpPr>
          <p:cNvPr id="39944" name="Text Box 8"/>
          <p:cNvSpPr txBox="1">
            <a:spLocks noChangeArrowheads="1"/>
          </p:cNvSpPr>
          <p:nvPr/>
        </p:nvSpPr>
        <p:spPr bwMode="auto">
          <a:xfrm>
            <a:off x="408954" y="4699884"/>
            <a:ext cx="1137600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333333"/>
                </a:solidFill>
                <a:latin typeface="Calibri Light"/>
              </a:rPr>
              <a:t>Schwieriger wird es, wenn man weder die Person kennt noch andere Anhaltspunkte besitzt!</a:t>
            </a:r>
          </a:p>
        </p:txBody>
      </p:sp>
      <p:pic>
        <p:nvPicPr>
          <p:cNvPr id="39945"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9945"/>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000" dirty="0">
                <a:latin typeface="Calibri Light"/>
              </a:rPr>
              <a:t>	Trauer              Ärger	 Überraschung	  Angst	         Freude</a:t>
            </a:r>
          </a:p>
        </p:txBody>
      </p:sp>
    </p:spTree>
    <p:extLst>
      <p:ext uri="{BB962C8B-B14F-4D97-AF65-F5344CB8AC3E}">
        <p14:creationId xmlns:p14="http://schemas.microsoft.com/office/powerpoint/2010/main" val="3066114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läuft beim Marathon durchs Ziel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ist wütend</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schreit um Hilfe, weil man ihm sein Hemd geklaut 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Mann stößt einen Freudenschrei aus, weil die Sonne scheint</a:t>
            </a:r>
            <a:endParaRPr lang="en-GB" altLang="de-DE" sz="2400" dirty="0">
              <a:solidFill>
                <a:srgbClr val="333333"/>
              </a:solidFill>
              <a:latin typeface="Calibri Light"/>
            </a:endParaRPr>
          </a:p>
        </p:txBody>
      </p:sp>
      <p:sp>
        <p:nvSpPr>
          <p:cNvPr id="5837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62</a:t>
            </a:fld>
            <a:endParaRPr lang="de-DE" alt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080760" y="2203704"/>
            <a:ext cx="566928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läuft beim Marathon durchs Ziel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ist wütend</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schreit um Hilfe, weil man ihm sein Hemd geklaut hat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stößt einen Freudenschrei aus, weil die Sonne scheint</a:t>
            </a:r>
            <a:endParaRPr lang="en-GB" altLang="de-DE" sz="2400" dirty="0">
              <a:latin typeface="Calibri Light"/>
            </a:endParaRPr>
          </a:p>
        </p:txBody>
      </p:sp>
      <p:pic>
        <p:nvPicPr>
          <p:cNvPr id="6041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10"/>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Wut!</a:t>
            </a:r>
            <a:endParaRPr lang="en-GB" altLang="de-DE" sz="2400" dirty="0">
              <a:solidFill>
                <a:srgbClr val="004992"/>
              </a:solidFill>
              <a:latin typeface="Calibri Light"/>
            </a:endParaRPr>
          </a:p>
        </p:txBody>
      </p:sp>
      <p:sp>
        <p:nvSpPr>
          <p:cNvPr id="60421" name="Text Box 9"/>
          <p:cNvSpPr txBox="1">
            <a:spLocks noChangeArrowheads="1"/>
          </p:cNvSpPr>
          <p:nvPr/>
        </p:nvSpPr>
        <p:spPr bwMode="auto">
          <a:xfrm>
            <a:off x="1222324" y="5268838"/>
            <a:ext cx="28664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a:latin typeface="Calibri Light"/>
              </a:rPr>
              <a:t>Please read the acknowledgement at the end of the presentation</a:t>
            </a:r>
            <a:r>
              <a:rPr lang="de-DE" altLang="de-DE" sz="800" i="1" dirty="0">
                <a:solidFill>
                  <a:schemeClr val="bg1"/>
                </a:solidFill>
                <a:latin typeface="Calibri Light"/>
              </a:rPr>
              <a:t>. </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Arbeiterführer spricht zu Genossen (20er Jahre)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Musiker singt Liebeslied</a:t>
            </a:r>
            <a:endParaRPr lang="en-GB" altLang="de-DE" sz="2400" dirty="0">
              <a:latin typeface="Calibri Light"/>
            </a:endParaRPr>
          </a:p>
        </p:txBody>
      </p:sp>
      <p:pic>
        <p:nvPicPr>
          <p:cNvPr id="62468"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64</a:t>
            </a:fld>
            <a:endParaRPr lang="de-DE" altLang="de-DE">
              <a:latin typeface="Calibri Light"/>
            </a:endParaRPr>
          </a:p>
        </p:txBody>
      </p:sp>
      <p:sp>
        <p:nvSpPr>
          <p:cNvPr id="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Schlussplädoyer des Angeklagten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Arbeiterführer spricht zu Genossen (20er Jahre)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Streit auf dem Markt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Musiker singt Liebeslied (im Altersheim)</a:t>
            </a:r>
            <a:endParaRPr lang="en-GB" altLang="de-DE" sz="2400" dirty="0">
              <a:solidFill>
                <a:srgbClr val="004992"/>
              </a:solidFill>
              <a:latin typeface="Calibri Light"/>
            </a:endParaRPr>
          </a:p>
        </p:txBody>
      </p:sp>
      <p:sp>
        <p:nvSpPr>
          <p:cNvPr id="64515"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64516" name="Picture 6"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66563"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Schnappschuss eines gesuchten afrikanischen Kriegsverbrechers (General Dbeki)</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solidFill>
                  <a:srgbClr val="333333"/>
                </a:solidFill>
                <a:latin typeface="Calibri Light"/>
              </a:rPr>
              <a:t>Amerikanischer Politiker beim Joggen mit Leibwächtern</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9044755" y="1813842"/>
            <a:ext cx="274391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1800">
              <a:latin typeface="Calibri Light"/>
            </a:endParaRPr>
          </a:p>
        </p:txBody>
      </p:sp>
      <p:pic>
        <p:nvPicPr>
          <p:cNvPr id="68611"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8"/>
          <p:cNvSpPr txBox="1">
            <a:spLocks noChangeArrowheads="1"/>
          </p:cNvSpPr>
          <p:nvPr/>
        </p:nvSpPr>
        <p:spPr bwMode="auto">
          <a:xfrm>
            <a:off x="6080760" y="2203704"/>
            <a:ext cx="566928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Schnappschuss eines gesuchten afrikanischen Kriegsverbrechers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Verzweifelter blinder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Amerikanischer Politiker beim Joggen mit Leibwächtern</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67</a:t>
            </a:fld>
            <a:endParaRPr lang="de-DE" altLang="de-DE">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9"/>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065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1036"/>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Beim Bogenschießen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Konzentration!</a:t>
            </a:r>
            <a:endParaRPr lang="en-GB" altLang="de-DE" sz="2400" dirty="0">
              <a:solidFill>
                <a:srgbClr val="004992"/>
              </a:solidFill>
              <a:latin typeface="Calibri Light"/>
            </a:endParaRPr>
          </a:p>
        </p:txBody>
      </p:sp>
      <p:pic>
        <p:nvPicPr>
          <p:cNvPr id="72707" name="Picture 6"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7"/>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gibt Mannschaftskameraden Zeichen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Erblindeter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Misstrauischer Blick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Beim Bogenschießen</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74755"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Bestellung am Tresen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Trainer feuert seine Mannschaft 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aufgebrachter Börsenmakler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droht anderem Prügel an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Bestellung am Tresen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Trainer feuert seine Mannschaft 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aufgebrachter Börsenmakler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droht anderem Prügel an</a:t>
            </a:r>
          </a:p>
        </p:txBody>
      </p:sp>
      <p:pic>
        <p:nvPicPr>
          <p:cNvPr id="76803" name="Picture 5"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isst angewidert Maden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Frau senkt beschämt den Kopf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Betende Frau</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Schadenfreude</a:t>
            </a:r>
            <a:endParaRPr lang="en-GB" altLang="de-DE" sz="2400">
              <a:latin typeface="Calibri Light"/>
            </a:endParaRPr>
          </a:p>
        </p:txBody>
      </p:sp>
      <p:sp>
        <p:nvSpPr>
          <p:cNvPr id="80899"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0900"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Ekel!</a:t>
            </a:r>
            <a:endParaRPr lang="en-GB" altLang="de-DE" sz="2400" dirty="0">
              <a:solidFill>
                <a:srgbClr val="004992"/>
              </a:solidFill>
              <a:latin typeface="Calibri Light"/>
            </a:endParaRPr>
          </a:p>
        </p:txBody>
      </p:sp>
      <p:pic>
        <p:nvPicPr>
          <p:cNvPr id="82947" name="Picture 6"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isst angewidert Maden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senkt beschämt den Kopf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Betende Frau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Schadenfreude</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73</a:t>
            </a:fld>
            <a:endParaRPr lang="de-DE" altLang="de-DE">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Dichter beim Rezitieren</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a:solidFill>
                  <a:srgbClr val="333333"/>
                </a:solidFill>
                <a:latin typeface="Calibri Light"/>
              </a:rPr>
              <a:t>Mann macht beleidigende Handbewegung</a:t>
            </a:r>
            <a:endParaRPr lang="en-GB" altLang="de-DE" sz="2400">
              <a:solidFill>
                <a:srgbClr val="333333"/>
              </a:solidFill>
              <a:latin typeface="Calibri Light"/>
            </a:endParaRPr>
          </a:p>
        </p:txBody>
      </p:sp>
      <p:pic>
        <p:nvPicPr>
          <p:cNvPr id="84995"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Gleich gibt‘s Schläge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Dichter beim Rezitieren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Mann macht beleidigende Handbewegung</a:t>
            </a:r>
            <a:endParaRPr lang="en-GB" altLang="de-DE" sz="2400" dirty="0">
              <a:latin typeface="Calibri Light"/>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4" name="Footer Placeholder 3"/>
          <p:cNvSpPr>
            <a:spLocks noGrp="1"/>
          </p:cNvSpPr>
          <p:nvPr>
            <p:ph type="ftr" sz="quarter" idx="11"/>
          </p:nvPr>
        </p:nvSpPr>
        <p:spPr/>
        <p:txBody>
          <a:bodyPr/>
          <a:lstStyle/>
          <a:p>
            <a:pPr>
              <a:defRPr/>
            </a:pPr>
            <a:r>
              <a:rPr lang="de-DE">
                <a:latin typeface="Calibri Light"/>
              </a:rPr>
              <a:t>MV-MKT – 4: Einfühlung I</a:t>
            </a:r>
          </a:p>
        </p:txBody>
      </p:sp>
      <p:sp>
        <p:nvSpPr>
          <p:cNvPr id="5" name="Slide Number Placeholder 4"/>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75</a:t>
            </a:fld>
            <a:endParaRPr lang="de-DE" altLang="de-DE">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in Kneipe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89091"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9092"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76</a:t>
            </a:fld>
            <a:endParaRPr lang="de-DE" alt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Braut gibt das Ja-Wort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Frau in Kneipe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zeigt Freundin stolz ihren Verlobungsring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beschwert sich über Parkticket</a:t>
            </a:r>
            <a:endParaRPr lang="en-GB" altLang="de-DE" sz="2400" dirty="0">
              <a:latin typeface="Calibri Light"/>
            </a:endParaRPr>
          </a:p>
        </p:txBody>
      </p:sp>
      <p:sp>
        <p:nvSpPr>
          <p:cNvPr id="91139" name="Text Box 5"/>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1140" name="Picture 6"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93187" name="Rectangle 12"/>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93188"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14"/>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Aggressiver Fan (Hooligan)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Fröhlicher Barkeeper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Kampf</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Spieler feiert Tor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78</a:t>
            </a:fld>
            <a:endParaRPr lang="de-DE" altLang="de-DE">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1295738" y="4724401"/>
            <a:ext cx="768551"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9523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Aggressiver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Barkeeper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Kampf</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Spieler feiert Tor</a:t>
            </a:r>
            <a:endParaRPr lang="en-GB" altLang="de-DE" sz="2400" dirty="0">
              <a:latin typeface="Calibri Light"/>
            </a:endParaRPr>
          </a:p>
        </p:txBody>
      </p:sp>
      <p:sp>
        <p:nvSpPr>
          <p:cNvPr id="95236" name="Text Box 6"/>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95237"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79</a:t>
            </a:fld>
            <a:endParaRPr lang="de-DE" altLang="de-DE">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1524397" y="231244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GB" altLang="de-DE" sz="2400" i="1">
              <a:latin typeface="Calibri Light"/>
            </a:endParaRPr>
          </a:p>
        </p:txBody>
      </p:sp>
      <p:sp>
        <p:nvSpPr>
          <p:cNvPr id="97283" name="Text Box 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11"/>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Überlebender eines Grubenunglücks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Arbeiter bei der Pause</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Der Streik ist verloren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Karnevalskostüm (Bergarbeiter)</a:t>
            </a:r>
          </a:p>
          <a:p>
            <a:pPr marL="0" indent="0" eaLnBrk="1" hangingPunct="1">
              <a:lnSpc>
                <a:spcPct val="105000"/>
              </a:lnSpc>
              <a:spcBef>
                <a:spcPts val="1999"/>
              </a:spcBef>
              <a:spcAft>
                <a:spcPts val="0"/>
              </a:spcAft>
              <a:buClrTx/>
              <a:buNone/>
            </a:pP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Überlebender eines Grubenunglücks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Arbeiter bei der Pause</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Der Streik ist verloren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Karnevalskostüm (Bergarbeiter)</a:t>
            </a:r>
          </a:p>
          <a:p>
            <a:pPr marL="0" indent="0" eaLnBrk="1" hangingPunct="1">
              <a:lnSpc>
                <a:spcPct val="105000"/>
              </a:lnSpc>
              <a:spcBef>
                <a:spcPts val="1999"/>
              </a:spcBef>
              <a:spcAft>
                <a:spcPts val="0"/>
              </a:spcAft>
              <a:buClrTx/>
              <a:buNone/>
            </a:pPr>
            <a:endParaRPr lang="en-GB" altLang="de-DE" sz="2400" dirty="0">
              <a:latin typeface="Calibri Light"/>
            </a:endParaRPr>
          </a:p>
        </p:txBody>
      </p:sp>
      <p:pic>
        <p:nvPicPr>
          <p:cNvPr id="99332"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7"/>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1379" name="Text Box 1028"/>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pic>
        <p:nvPicPr>
          <p:cNvPr id="10138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82</a:t>
            </a:fld>
            <a:endParaRPr lang="de-DE" altLang="de-DE">
              <a:latin typeface="Calibri Light"/>
            </a:endParaRP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solidFill>
                  <a:srgbClr val="333333"/>
                </a:solidFill>
                <a:latin typeface="Calibri Light"/>
              </a:rPr>
              <a:t>Mann liest:</a:t>
            </a:r>
          </a:p>
          <a:p>
            <a:pPr eaLnBrk="1" hangingPunct="1">
              <a:spcBef>
                <a:spcPts val="600"/>
              </a:spcBef>
              <a:buClrTx/>
              <a:buFontTx/>
              <a:buChar char="•"/>
            </a:pPr>
            <a:r>
              <a:rPr lang="de-DE" altLang="de-DE" sz="2000" dirty="0">
                <a:solidFill>
                  <a:srgbClr val="333333"/>
                </a:solidFill>
                <a:latin typeface="Calibri Light"/>
              </a:rPr>
              <a:t>Liebesbrief (Erröten im nächsten Bild)</a:t>
            </a:r>
          </a:p>
          <a:p>
            <a:pPr eaLnBrk="1" hangingPunct="1">
              <a:spcBef>
                <a:spcPts val="600"/>
              </a:spcBef>
              <a:buClrTx/>
              <a:buFontTx/>
              <a:buChar char="•"/>
            </a:pPr>
            <a:r>
              <a:rPr lang="de-DE" altLang="de-DE" sz="2000" dirty="0">
                <a:solidFill>
                  <a:srgbClr val="333333"/>
                </a:solidFill>
                <a:latin typeface="Calibri Light"/>
              </a:rPr>
              <a:t>anregenden Artikel (macht Notizen im nächsten Bild)</a:t>
            </a:r>
          </a:p>
          <a:p>
            <a:pPr eaLnBrk="1" hangingPunct="1">
              <a:spcBef>
                <a:spcPts val="600"/>
              </a:spcBef>
              <a:buClrTx/>
              <a:buFontTx/>
              <a:buChar char="•"/>
            </a:pPr>
            <a:r>
              <a:rPr lang="de-DE" altLang="de-DE" sz="2000" dirty="0">
                <a:solidFill>
                  <a:srgbClr val="333333"/>
                </a:solidFill>
                <a:latin typeface="Calibri Light"/>
              </a:rPr>
              <a:t>Ablehnungsbescheid (Wutausbruch im nächsten Bild)</a:t>
            </a:r>
          </a:p>
          <a:p>
            <a:pPr eaLnBrk="1" hangingPunct="1">
              <a:spcBef>
                <a:spcPts val="600"/>
              </a:spcBef>
              <a:buClrTx/>
              <a:buFontTx/>
              <a:buChar char="•"/>
            </a:pPr>
            <a:r>
              <a:rPr lang="de-DE" altLang="de-DE" sz="2000" dirty="0">
                <a:solidFill>
                  <a:srgbClr val="333333"/>
                </a:solidFill>
                <a:latin typeface="Calibri Light"/>
              </a:rPr>
              <a:t>Witze (Lachen im nächsten Bild)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6C3BD9A0-BB25-4890-B327-525F6597386E}" type="slidenum">
              <a:rPr lang="de-DE" altLang="de-DE" smtClean="0">
                <a:latin typeface="Calibri Light"/>
              </a:rPr>
              <a:pPr>
                <a:defRPr/>
              </a:pPr>
              <a:t>83</a:t>
            </a:fld>
            <a:endParaRPr lang="de-DE" altLang="de-DE">
              <a:latin typeface="Calibri Light"/>
            </a:endParaRPr>
          </a:p>
        </p:txBody>
      </p:sp>
      <p:sp>
        <p:nvSpPr>
          <p:cNvPr id="103426" name="Text Box 2"/>
          <p:cNvSpPr txBox="1">
            <a:spLocks noChangeArrowheads="1"/>
          </p:cNvSpPr>
          <p:nvPr/>
        </p:nvSpPr>
        <p:spPr bwMode="auto">
          <a:xfrm>
            <a:off x="1007796" y="4508501"/>
            <a:ext cx="406082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7" name="Text Box 3"/>
          <p:cNvSpPr txBox="1">
            <a:spLocks noChangeArrowheads="1"/>
          </p:cNvSpPr>
          <p:nvPr/>
        </p:nvSpPr>
        <p:spPr bwMode="auto">
          <a:xfrm>
            <a:off x="2119336" y="4508501"/>
            <a:ext cx="24559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103428" name="Text Box 5"/>
          <p:cNvSpPr txBox="1">
            <a:spLocks noChangeArrowheads="1"/>
          </p:cNvSpPr>
          <p:nvPr/>
        </p:nvSpPr>
        <p:spPr bwMode="auto">
          <a:xfrm>
            <a:off x="411480" y="4513872"/>
            <a:ext cx="113385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de-DE" altLang="de-DE" sz="2000" dirty="0">
                <a:latin typeface="Calibri Light"/>
              </a:rPr>
              <a:t>Mann liest:</a:t>
            </a:r>
          </a:p>
          <a:p>
            <a:pPr eaLnBrk="1" hangingPunct="1">
              <a:spcBef>
                <a:spcPts val="600"/>
              </a:spcBef>
              <a:buClrTx/>
              <a:buFontTx/>
              <a:buChar char="•"/>
            </a:pPr>
            <a:r>
              <a:rPr lang="de-DE" altLang="de-DE" sz="2000" dirty="0">
                <a:latin typeface="Calibri Light"/>
              </a:rPr>
              <a:t>Liebesbrief (Erröten im nächsten Bild)</a:t>
            </a:r>
          </a:p>
          <a:p>
            <a:pPr eaLnBrk="1" hangingPunct="1">
              <a:spcBef>
                <a:spcPts val="600"/>
              </a:spcBef>
              <a:buClrTx/>
              <a:buFontTx/>
              <a:buChar char="•"/>
            </a:pPr>
            <a:r>
              <a:rPr lang="de-DE" altLang="de-DE" sz="2000" dirty="0">
                <a:latin typeface="Calibri Light"/>
              </a:rPr>
              <a:t>anregenden Artikel (macht Notizen im nächsten Bild)</a:t>
            </a:r>
          </a:p>
          <a:p>
            <a:pPr eaLnBrk="1" hangingPunct="1">
              <a:spcBef>
                <a:spcPts val="600"/>
              </a:spcBef>
              <a:buClr>
                <a:srgbClr val="004992"/>
              </a:buClr>
              <a:buFontTx/>
              <a:buChar char="•"/>
            </a:pPr>
            <a:r>
              <a:rPr lang="de-DE" altLang="de-DE" sz="2000" dirty="0">
                <a:solidFill>
                  <a:srgbClr val="004992"/>
                </a:solidFill>
                <a:latin typeface="Calibri Light"/>
              </a:rPr>
              <a:t>Ablehnungsbescheid (Wutausbruch im nächsten Bild)</a:t>
            </a:r>
          </a:p>
          <a:p>
            <a:pPr eaLnBrk="1" hangingPunct="1">
              <a:spcBef>
                <a:spcPts val="600"/>
              </a:spcBef>
              <a:buClrTx/>
              <a:buFontTx/>
              <a:buChar char="•"/>
            </a:pPr>
            <a:r>
              <a:rPr lang="de-DE" altLang="de-DE" sz="2000" dirty="0">
                <a:latin typeface="Calibri Light"/>
              </a:rPr>
              <a:t>Witze (Lachen im nächsten Bild)</a:t>
            </a:r>
          </a:p>
        </p:txBody>
      </p:sp>
      <p:pic>
        <p:nvPicPr>
          <p:cNvPr id="103429"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294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p:cNvSpPr txBox="1">
            <a:spLocks noChangeArrowheads="1"/>
          </p:cNvSpPr>
          <p:nvPr/>
        </p:nvSpPr>
        <p:spPr bwMode="auto">
          <a:xfrm>
            <a:off x="6080760" y="2203704"/>
            <a:ext cx="5669280" cy="30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Hysterischer Fan</a:t>
            </a:r>
            <a:r>
              <a:rPr lang="de-DE" altLang="de-DE" sz="2400" dirty="0">
                <a:solidFill>
                  <a:srgbClr val="006699"/>
                </a:solidFill>
                <a:latin typeface="Calibri Light"/>
              </a:rPr>
              <a: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84</a:t>
            </a:fld>
            <a:endParaRPr lang="de-DE" altLang="de-DE">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Erregung!</a:t>
            </a:r>
            <a:endParaRPr lang="en-GB" altLang="de-DE" sz="2400" dirty="0">
              <a:solidFill>
                <a:srgbClr val="004992"/>
              </a:solidFill>
              <a:latin typeface="Calibri Light"/>
            </a:endParaRPr>
          </a:p>
        </p:txBody>
      </p:sp>
      <p:pic>
        <p:nvPicPr>
          <p:cNvPr id="84995"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1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Hysterischer Fan (Tokio Hotel)</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Bastian Beuttel - fotocommunity - private moments_8 - personal approv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Auf dem Klo</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Mann bei Andacht</a:t>
            </a:r>
            <a:endParaRPr lang="en-GB" sz="2400" dirty="0">
              <a:latin typeface="Calibri Light"/>
            </a:endParaRPr>
          </a:p>
        </p:txBody>
      </p:sp>
      <p:sp>
        <p:nvSpPr>
          <p:cNvPr id="87045"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86</a:t>
            </a:fld>
            <a:endParaRPr lang="de-DE" altLang="de-DE">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hacki_2%20gr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 Auf dem Klo</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Mann bei Andacht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87</a:t>
            </a:fld>
            <a:endParaRPr lang="de-DE" altLang="de-DE">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Musiker im Trauerzug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Schaffner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88</a:t>
            </a:fld>
            <a:endParaRPr lang="de-DE" altLang="de-DE">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 Musiker im Trauerzug (New Orleans)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Schaffner</a:t>
            </a: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89</a:t>
            </a:fld>
            <a:endParaRPr lang="de-DE" altLang="de-DE">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beschwert sich über Parkticket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Dirigent stellt sein Orchester vor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Schauspieler nimmt tosenden Applaus entgegen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Ballettprobe in Straßenkleidung</a:t>
            </a:r>
            <a:endParaRPr lang="en-GB" altLang="de-DE" sz="2400">
              <a:latin typeface="Calibri Light"/>
            </a:endParaRPr>
          </a:p>
        </p:txBody>
      </p:sp>
      <p:sp>
        <p:nvSpPr>
          <p:cNvPr id="10137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10138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Was fühlt bzw. macht diese Person? Wie sicher sind Sie sich mit Ihrer Einschätzung?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90</a:t>
            </a:fld>
            <a:endParaRPr lang="de-DE" altLang="de-DE">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Ärger!</a:t>
            </a:r>
            <a:endParaRPr lang="en-GB" altLang="de-DE" sz="2400" dirty="0">
              <a:solidFill>
                <a:srgbClr val="004992"/>
              </a:solidFill>
              <a:latin typeface="Calibri Light"/>
            </a:endParaRPr>
          </a:p>
        </p:txBody>
      </p:sp>
      <p:pic>
        <p:nvPicPr>
          <p:cNvPr id="103427"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beschwert sich über Parkticket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Dirigent stellt sein Orchester vor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Schauspieler nimmt tosenden Applaus entgegen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Ballettprobe in Straßenkleidung</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91</a:t>
            </a:fld>
            <a:endParaRPr lang="de-DE" altLang="de-DE">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rPr>
              <a:t>MV-MKT – 4: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rPr>
              <a:t>MV-MKT – 4: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93</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extLst>
      <p:ext uri="{BB962C8B-B14F-4D97-AF65-F5344CB8AC3E}">
        <p14:creationId xmlns:p14="http://schemas.microsoft.com/office/powerpoint/2010/main" val="21939137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a:latin typeface="Calibri Light"/>
              </a:rPr>
              <a:t>Lachende </a:t>
            </a:r>
            <a:r>
              <a:rPr lang="de-DE" sz="2400" dirty="0">
                <a:latin typeface="Calibri Light"/>
              </a:rPr>
              <a:t>Frau</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pic>
        <p:nvPicPr>
          <p:cNvPr id="109571" name="Picture 5" descr="And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111619" name="Picture 7" descr="mojanca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Lachende Frau</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95</a:t>
            </a:fld>
            <a:endParaRPr lang="de-DE" altLang="de-DE">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4915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Ärger über Schiedsrichterentscheidung </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Ersatzspieler langweilt sich</a:t>
            </a:r>
            <a:endParaRPr lang="en-GB" sz="2400" dirty="0">
              <a:latin typeface="Calibri Light"/>
            </a:endParaRPr>
          </a:p>
        </p:txBody>
      </p:sp>
      <p:pic>
        <p:nvPicPr>
          <p:cNvPr id="113668"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96</a:t>
            </a:fld>
            <a:endParaRPr lang="de-DE" altLang="de-DE">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chemeClr val="accent1"/>
                </a:solidFill>
                <a:latin typeface="Calibri Light"/>
              </a:rPr>
              <a:t>Wut!</a:t>
            </a:r>
            <a:endParaRPr lang="en-GB" altLang="de-DE" sz="2400" dirty="0">
              <a:solidFill>
                <a:schemeClr val="accent1"/>
              </a:solidFill>
              <a:latin typeface="Calibri Light"/>
            </a:endParaRPr>
          </a:p>
        </p:txBody>
      </p:sp>
      <p:pic>
        <p:nvPicPr>
          <p:cNvPr id="115715"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Ärger über Schiedsrichterentscheidung</a:t>
            </a:r>
            <a:r>
              <a:rPr lang="de-DE" sz="2400" dirty="0">
                <a:solidFill>
                  <a:srgbClr val="336699"/>
                </a:solidFill>
                <a:latin typeface="Calibri Light"/>
              </a:rPr>
              <a:t> </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Ersatzspieler langweilt sich</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4: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7407</Words>
  <Application>Microsoft Office PowerPoint</Application>
  <PresentationFormat>Benutzerdefiniert</PresentationFormat>
  <Paragraphs>1154</Paragraphs>
  <Slides>97</Slides>
  <Notes>96</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97</vt:i4>
      </vt:variant>
    </vt:vector>
  </HeadingPairs>
  <TitlesOfParts>
    <vt:vector size="107"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MV-MKT – 4: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wirklich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Häufige Fehlinterpretationen von Gestik und Mimik</vt:lpstr>
      <vt:lpstr>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Optional: Videoclip</vt:lpstr>
      <vt:lpstr>Aufgabengruppe 3</vt:lpstr>
      <vt:lpstr>Was hat der Mann vor?</vt:lpstr>
      <vt:lpstr>Was hat der Mann vor?</vt:lpstr>
      <vt:lpstr>Was hat der Mann vor?</vt:lpstr>
      <vt:lpstr>Die korrekte Antwort ist 4b!</vt:lpstr>
      <vt:lpstr>Arbeitsblatt 4</vt:lpstr>
      <vt:lpstr>Übertragung auf den Alltag</vt:lpstr>
      <vt:lpstr>Übertragung auf den Alltag</vt:lpstr>
      <vt:lpstr>Übertragung auf den Alltag</vt:lpstr>
      <vt:lpstr>Übertragung auf den Alltag</vt:lpstr>
      <vt:lpstr>Was hat das mit Psychose zu tun?</vt:lpstr>
      <vt:lpstr>Was hat das mit Psychose zu tun?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Die sieben Todsünden</vt:lpstr>
      <vt:lpstr>Die sieben Todsünden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478</cp:revision>
  <dcterms:created xsi:type="dcterms:W3CDTF">2004-07-26T08:39:44Z</dcterms:created>
  <dcterms:modified xsi:type="dcterms:W3CDTF">2023-09-08T12:56:44Z</dcterms:modified>
</cp:coreProperties>
</file>