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7" r:id="rId1"/>
    <p:sldMasterId id="2147483740" r:id="rId2"/>
    <p:sldMasterId id="2147483753" r:id="rId3"/>
    <p:sldMasterId id="2147483779" r:id="rId4"/>
  </p:sldMasterIdLst>
  <p:notesMasterIdLst>
    <p:notesMasterId r:id="rId82"/>
  </p:notesMasterIdLst>
  <p:handoutMasterIdLst>
    <p:handoutMasterId r:id="rId83"/>
  </p:handoutMasterIdLst>
  <p:sldIdLst>
    <p:sldId id="584" r:id="rId5"/>
    <p:sldId id="585" r:id="rId6"/>
    <p:sldId id="586" r:id="rId7"/>
    <p:sldId id="587" r:id="rId8"/>
    <p:sldId id="588" r:id="rId9"/>
    <p:sldId id="554" r:id="rId10"/>
    <p:sldId id="555" r:id="rId11"/>
    <p:sldId id="558" r:id="rId12"/>
    <p:sldId id="589" r:id="rId13"/>
    <p:sldId id="562" r:id="rId14"/>
    <p:sldId id="520" r:id="rId15"/>
    <p:sldId id="590" r:id="rId16"/>
    <p:sldId id="591" r:id="rId17"/>
    <p:sldId id="320" r:id="rId18"/>
    <p:sldId id="542" r:id="rId19"/>
    <p:sldId id="606" r:id="rId20"/>
    <p:sldId id="604" r:id="rId21"/>
    <p:sldId id="496" r:id="rId22"/>
    <p:sldId id="565" r:id="rId23"/>
    <p:sldId id="564" r:id="rId24"/>
    <p:sldId id="563" r:id="rId25"/>
    <p:sldId id="509" r:id="rId26"/>
    <p:sldId id="578" r:id="rId27"/>
    <p:sldId id="579" r:id="rId28"/>
    <p:sldId id="580" r:id="rId29"/>
    <p:sldId id="581" r:id="rId30"/>
    <p:sldId id="574" r:id="rId31"/>
    <p:sldId id="575" r:id="rId32"/>
    <p:sldId id="576" r:id="rId33"/>
    <p:sldId id="577" r:id="rId34"/>
    <p:sldId id="594" r:id="rId35"/>
    <p:sldId id="548" r:id="rId36"/>
    <p:sldId id="549" r:id="rId37"/>
    <p:sldId id="550" r:id="rId38"/>
    <p:sldId id="515" r:id="rId39"/>
    <p:sldId id="516" r:id="rId40"/>
    <p:sldId id="595" r:id="rId41"/>
    <p:sldId id="601" r:id="rId42"/>
    <p:sldId id="597" r:id="rId43"/>
    <p:sldId id="607" r:id="rId44"/>
    <p:sldId id="497" r:id="rId45"/>
    <p:sldId id="592" r:id="rId46"/>
    <p:sldId id="593" r:id="rId47"/>
    <p:sldId id="605" r:id="rId48"/>
    <p:sldId id="552" r:id="rId49"/>
    <p:sldId id="521" r:id="rId50"/>
    <p:sldId id="522" r:id="rId51"/>
    <p:sldId id="523" r:id="rId52"/>
    <p:sldId id="524" r:id="rId53"/>
    <p:sldId id="264" r:id="rId54"/>
    <p:sldId id="441" r:id="rId55"/>
    <p:sldId id="442" r:id="rId56"/>
    <p:sldId id="443" r:id="rId57"/>
    <p:sldId id="529" r:id="rId58"/>
    <p:sldId id="530" r:id="rId59"/>
    <p:sldId id="531" r:id="rId60"/>
    <p:sldId id="532" r:id="rId61"/>
    <p:sldId id="525" r:id="rId62"/>
    <p:sldId id="526" r:id="rId63"/>
    <p:sldId id="527" r:id="rId64"/>
    <p:sldId id="551" r:id="rId65"/>
    <p:sldId id="533" r:id="rId66"/>
    <p:sldId id="534" r:id="rId67"/>
    <p:sldId id="535" r:id="rId68"/>
    <p:sldId id="536" r:id="rId69"/>
    <p:sldId id="296" r:id="rId70"/>
    <p:sldId id="466" r:id="rId71"/>
    <p:sldId id="467" r:id="rId72"/>
    <p:sldId id="465" r:id="rId73"/>
    <p:sldId id="299" r:id="rId74"/>
    <p:sldId id="468" r:id="rId75"/>
    <p:sldId id="469" r:id="rId76"/>
    <p:sldId id="470" r:id="rId77"/>
    <p:sldId id="408" r:id="rId78"/>
    <p:sldId id="486" r:id="rId79"/>
    <p:sldId id="488" r:id="rId80"/>
    <p:sldId id="487" r:id="rId81"/>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A98EFE"/>
    <a:srgbClr val="FF0066"/>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8" autoAdjust="0"/>
    <p:restoredTop sz="93961" autoAdjust="0"/>
  </p:normalViewPr>
  <p:slideViewPr>
    <p:cSldViewPr>
      <p:cViewPr varScale="1">
        <p:scale>
          <a:sx n="59" d="100"/>
          <a:sy n="59" d="100"/>
        </p:scale>
        <p:origin x="1032" y="52"/>
      </p:cViewPr>
      <p:guideLst>
        <p:guide orient="horz" pos="315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4E8C0B8-064A-48C6-8E3B-4E5588B18800}" type="slidenum">
              <a:rPr lang="en-GB" altLang="de-DE"/>
              <a:pPr>
                <a:defRPr/>
              </a:pPr>
              <a:t>‹Nr.›</a:t>
            </a:fld>
            <a:endParaRPr lang="en-GB" altLang="de-DE"/>
          </a:p>
        </p:txBody>
      </p:sp>
    </p:spTree>
    <p:extLst>
      <p:ext uri="{BB962C8B-B14F-4D97-AF65-F5344CB8AC3E}">
        <p14:creationId xmlns:p14="http://schemas.microsoft.com/office/powerpoint/2010/main" val="119591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ADAE5B0-175F-4FC5-9611-87EAF9F9651F}" type="slidenum">
              <a:rPr lang="en-US" altLang="de-DE"/>
              <a:pPr>
                <a:defRPr/>
              </a:pPr>
              <a:t>‹Nr.›</a:t>
            </a:fld>
            <a:endParaRPr lang="en-US" altLang="de-DE"/>
          </a:p>
        </p:txBody>
      </p:sp>
    </p:spTree>
    <p:extLst>
      <p:ext uri="{BB962C8B-B14F-4D97-AF65-F5344CB8AC3E}">
        <p14:creationId xmlns:p14="http://schemas.microsoft.com/office/powerpoint/2010/main" val="788028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6365592-B843-4535-9468-209AC1B9B159}" type="slidenum">
              <a:rPr lang="en-US" altLang="de-DE" sz="1300">
                <a:solidFill>
                  <a:prstClr val="black"/>
                </a:solidFill>
              </a:rPr>
              <a:pPr algn="r" eaLnBrk="1" hangingPunct="1">
                <a:spcBef>
                  <a:spcPct val="0"/>
                </a:spcBef>
              </a:pPr>
              <a:t>2</a:t>
            </a:fld>
            <a:endParaRPr lang="en-US" altLang="de-DE" sz="1300">
              <a:solidFill>
                <a:prstClr val="black"/>
              </a:solidFill>
            </a:endParaRPr>
          </a:p>
        </p:txBody>
      </p:sp>
      <p:sp>
        <p:nvSpPr>
          <p:cNvPr id="21507" name="Rectangle 2"/>
          <p:cNvSpPr>
            <a:spLocks noGrp="1" noRot="1" noChangeAspect="1" noChangeArrowheads="1" noTextEdit="1"/>
          </p:cNvSpPr>
          <p:nvPr>
            <p:ph type="sldImg"/>
          </p:nvPr>
        </p:nvSpPr>
        <p:spPr>
          <a:xfrm>
            <a:off x="138113" y="768350"/>
            <a:ext cx="6824662" cy="3836988"/>
          </a:xfrm>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40289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FC6C2AE-EB7D-469A-95C3-875B3E2EEEA9}" type="slidenum">
              <a:rPr lang="en-US" altLang="de-DE" sz="1300">
                <a:solidFill>
                  <a:prstClr val="black"/>
                </a:solidFill>
              </a:rPr>
              <a:pPr algn="r" eaLnBrk="1" hangingPunct="1">
                <a:spcBef>
                  <a:spcPct val="0"/>
                </a:spcBef>
              </a:pPr>
              <a:t>3</a:t>
            </a:fld>
            <a:endParaRPr lang="en-US" altLang="de-DE" sz="1300">
              <a:solidFill>
                <a:prstClr val="black"/>
              </a:solidFill>
            </a:endParaRPr>
          </a:p>
        </p:txBody>
      </p:sp>
      <p:sp>
        <p:nvSpPr>
          <p:cNvPr id="23555" name="Rectangle 2"/>
          <p:cNvSpPr>
            <a:spLocks noGrp="1" noRot="1" noChangeAspect="1" noChangeArrowheads="1" noTextEdit="1"/>
          </p:cNvSpPr>
          <p:nvPr>
            <p:ph type="sldImg"/>
          </p:nvPr>
        </p:nvSpPr>
        <p:spPr>
          <a:xfrm>
            <a:off x="138113" y="768350"/>
            <a:ext cx="6824662" cy="3836988"/>
          </a:xfrm>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184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44279C2-80E3-4727-A1DC-45E9D786792B}" type="slidenum">
              <a:rPr lang="en-US" altLang="de-DE" sz="1300">
                <a:solidFill>
                  <a:prstClr val="black"/>
                </a:solidFill>
              </a:rPr>
              <a:pPr algn="r" eaLnBrk="1" hangingPunct="1">
                <a:spcBef>
                  <a:spcPct val="0"/>
                </a:spcBef>
              </a:pPr>
              <a:t>4</a:t>
            </a:fld>
            <a:endParaRPr lang="en-US" altLang="de-DE" sz="1300">
              <a:solidFill>
                <a:prstClr val="black"/>
              </a:solidFill>
            </a:endParaRPr>
          </a:p>
        </p:txBody>
      </p:sp>
      <p:sp>
        <p:nvSpPr>
          <p:cNvPr id="25603" name="Rectangle 2"/>
          <p:cNvSpPr>
            <a:spLocks noGrp="1" noRot="1" noChangeAspect="1" noChangeArrowheads="1" noTextEdit="1"/>
          </p:cNvSpPr>
          <p:nvPr>
            <p:ph type="sldImg"/>
          </p:nvPr>
        </p:nvSpPr>
        <p:spPr>
          <a:xfrm>
            <a:off x="138113" y="768350"/>
            <a:ext cx="6824662"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baseline="0" dirty="0">
              <a:latin typeface="Arial" panose="020B0604020202020204" pitchFamily="34" charset="0"/>
            </a:endParaRPr>
          </a:p>
        </p:txBody>
      </p:sp>
    </p:spTree>
    <p:extLst>
      <p:ext uri="{BB962C8B-B14F-4D97-AF65-F5344CB8AC3E}">
        <p14:creationId xmlns:p14="http://schemas.microsoft.com/office/powerpoint/2010/main" val="865008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19751186-9066-49FE-A4A7-5759850726ED}" type="slidenum">
              <a:rPr lang="en-US" altLang="de-DE" sz="1300">
                <a:solidFill>
                  <a:prstClr val="black"/>
                </a:solidFill>
              </a:rPr>
              <a:pPr algn="r" eaLnBrk="1" hangingPunct="1">
                <a:spcBef>
                  <a:spcPct val="0"/>
                </a:spcBef>
              </a:pPr>
              <a:t>5</a:t>
            </a:fld>
            <a:endParaRPr lang="en-US" altLang="de-DE" sz="1300">
              <a:solidFill>
                <a:prstClr val="black"/>
              </a:solidFill>
            </a:endParaRPr>
          </a:p>
        </p:txBody>
      </p:sp>
      <p:sp>
        <p:nvSpPr>
          <p:cNvPr id="27651" name="Rectangle 2"/>
          <p:cNvSpPr>
            <a:spLocks noGrp="1" noRot="1" noChangeAspect="1" noChangeArrowheads="1" noTextEdit="1"/>
          </p:cNvSpPr>
          <p:nvPr>
            <p:ph type="sldImg"/>
          </p:nvPr>
        </p:nvSpPr>
        <p:spPr>
          <a:xfrm>
            <a:off x="138113" y="768350"/>
            <a:ext cx="6824662" cy="3836988"/>
          </a:xfrm>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78877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ChangeArrowheads="1" noTextEdit="1"/>
          </p:cNvSpPr>
          <p:nvPr>
            <p:ph type="sldImg"/>
          </p:nvPr>
        </p:nvSpPr>
        <p:spPr>
          <a:xfrm>
            <a:off x="82550" y="744538"/>
            <a:ext cx="6618288" cy="3722687"/>
          </a:xfrm>
          <a:ln/>
        </p:spPr>
      </p:sp>
      <p:sp>
        <p:nvSpPr>
          <p:cNvPr id="29699"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29700"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7693AEC-60CD-42CC-BA71-F00FEFE44803}" type="slidenum">
              <a:rPr lang="en-US" altLang="de-DE" smtClean="0"/>
              <a:pPr/>
              <a:t>6</a:t>
            </a:fld>
            <a:endParaRPr lang="en-US" altLang="de-DE"/>
          </a:p>
        </p:txBody>
      </p:sp>
    </p:spTree>
    <p:extLst>
      <p:ext uri="{BB962C8B-B14F-4D97-AF65-F5344CB8AC3E}">
        <p14:creationId xmlns:p14="http://schemas.microsoft.com/office/powerpoint/2010/main" val="2119194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ChangeArrowheads="1" noTextEdit="1"/>
          </p:cNvSpPr>
          <p:nvPr>
            <p:ph type="sldImg"/>
          </p:nvPr>
        </p:nvSpPr>
        <p:spPr>
          <a:xfrm>
            <a:off x="82550" y="744538"/>
            <a:ext cx="6618288" cy="3722687"/>
          </a:xfrm>
          <a:ln/>
        </p:spPr>
      </p:sp>
      <p:sp>
        <p:nvSpPr>
          <p:cNvPr id="31747"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31748"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7A8F8AC4-84E6-4C95-A28E-0AF46CD3614A}" type="slidenum">
              <a:rPr lang="en-US" altLang="de-DE" smtClean="0"/>
              <a:pPr/>
              <a:t>7</a:t>
            </a:fld>
            <a:endParaRPr lang="en-US" altLang="de-DE"/>
          </a:p>
        </p:txBody>
      </p:sp>
    </p:spTree>
    <p:extLst>
      <p:ext uri="{BB962C8B-B14F-4D97-AF65-F5344CB8AC3E}">
        <p14:creationId xmlns:p14="http://schemas.microsoft.com/office/powerpoint/2010/main" val="109601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7FF972-7CD0-4626-BC1A-DFE9DA1FB270}" type="slidenum">
              <a:rPr lang="en-US" altLang="de-DE" sz="1300" smtClean="0"/>
              <a:pPr>
                <a:spcBef>
                  <a:spcPct val="0"/>
                </a:spcBef>
              </a:pPr>
              <a:t>10</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4536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1395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13</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E8C8B0-3331-4452-8304-DAE5FE3DA711}" type="slidenum">
              <a:rPr lang="en-US" altLang="de-DE" sz="1300" smtClean="0"/>
              <a:pPr>
                <a:spcBef>
                  <a:spcPct val="0"/>
                </a:spcBef>
              </a:pPr>
              <a:t>14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364547"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1402323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CAE8F-2AFA-4260-BAD5-6C05695760D2}" type="slidenum">
              <a:rPr lang="en-US" altLang="de-DE" sz="1300" smtClean="0"/>
              <a:pPr>
                <a:spcBef>
                  <a:spcPct val="0"/>
                </a:spcBef>
              </a:pPr>
              <a:t>15</a:t>
            </a:fld>
            <a:endParaRPr lang="en-US" altLang="de-DE" sz="1300"/>
          </a:p>
        </p:txBody>
      </p:sp>
      <p:sp>
        <p:nvSpPr>
          <p:cNvPr id="30723" name="Rectangle 2"/>
          <p:cNvSpPr>
            <a:spLocks noGrp="1" noRot="1" noChangeAspect="1" noChangeArrowheads="1" noTextEdit="1"/>
          </p:cNvSpPr>
          <p:nvPr>
            <p:ph type="sldImg"/>
          </p:nvPr>
        </p:nvSpPr>
        <p:spPr>
          <a:xfrm>
            <a:off x="139700" y="768350"/>
            <a:ext cx="6821488" cy="3836988"/>
          </a:xfrm>
          <a:ln/>
        </p:spPr>
      </p:sp>
      <p:sp>
        <p:nvSpPr>
          <p:cNvPr id="420867"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346033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ChangeArrowheads="1" noTextEdit="1"/>
          </p:cNvSpPr>
          <p:nvPr>
            <p:ph type="sldImg"/>
          </p:nvPr>
        </p:nvSpPr>
        <p:spPr>
          <a:xfrm>
            <a:off x="82550" y="744538"/>
            <a:ext cx="6618288" cy="3722687"/>
          </a:xfrm>
          <a:ln/>
        </p:spPr>
      </p:sp>
      <p:sp>
        <p:nvSpPr>
          <p:cNvPr id="46083"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sym typeface="Wingdings" panose="05000000000000000000" pitchFamily="2" charset="2"/>
            </a:endParaRPr>
          </a:p>
        </p:txBody>
      </p:sp>
      <p:sp>
        <p:nvSpPr>
          <p:cNvPr id="46084"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7D4782-B6ED-4740-A535-62B1C71857A0}" type="slidenum">
              <a:rPr lang="en-US" altLang="de-DE" smtClean="0"/>
              <a:pPr/>
              <a:t>16</a:t>
            </a:fld>
            <a:endParaRPr lang="en-US" altLang="de-DE"/>
          </a:p>
        </p:txBody>
      </p:sp>
    </p:spTree>
    <p:extLst>
      <p:ext uri="{BB962C8B-B14F-4D97-AF65-F5344CB8AC3E}">
        <p14:creationId xmlns:p14="http://schemas.microsoft.com/office/powerpoint/2010/main" val="4194140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ChangeArrowheads="1" noTextEdit="1"/>
          </p:cNvSpPr>
          <p:nvPr>
            <p:ph type="sldImg"/>
          </p:nvPr>
        </p:nvSpPr>
        <p:spPr>
          <a:xfrm>
            <a:off x="82550" y="744538"/>
            <a:ext cx="6618288" cy="3722687"/>
          </a:xfrm>
          <a:ln/>
        </p:spPr>
      </p:sp>
      <p:sp>
        <p:nvSpPr>
          <p:cNvPr id="48131"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8132"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353030A-52EE-4ECE-82C8-3ED15C8A2E20}" type="slidenum">
              <a:rPr lang="en-US" altLang="de-DE" smtClean="0"/>
              <a:pPr/>
              <a:t>17</a:t>
            </a:fld>
            <a:endParaRPr lang="en-US" altLang="de-DE"/>
          </a:p>
        </p:txBody>
      </p:sp>
    </p:spTree>
    <p:extLst>
      <p:ext uri="{BB962C8B-B14F-4D97-AF65-F5344CB8AC3E}">
        <p14:creationId xmlns:p14="http://schemas.microsoft.com/office/powerpoint/2010/main" val="2509679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18</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F7067-06C8-42E8-9C22-CB042A181E7F}" type="slidenum">
              <a:rPr lang="en-US" altLang="de-DE" sz="1300" smtClean="0"/>
              <a:pPr>
                <a:spcBef>
                  <a:spcPct val="0"/>
                </a:spcBef>
              </a:pPr>
              <a:t>19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98828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8D391A-A7B0-48C5-9A7A-0AD5182BA4C3}" type="slidenum">
              <a:rPr lang="en-US" altLang="de-DE" sz="1300" smtClean="0"/>
              <a:pPr>
                <a:spcBef>
                  <a:spcPct val="0"/>
                </a:spcBef>
              </a:pPr>
              <a:t>20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457731"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810103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3D6B0D-008D-4FB3-A607-2674C14B0765}" type="slidenum">
              <a:rPr lang="en-US" altLang="de-DE" sz="1300" smtClean="0"/>
              <a:pPr>
                <a:spcBef>
                  <a:spcPct val="0"/>
                </a:spcBef>
              </a:pPr>
              <a:t>21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057452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280D55-EA20-4C4C-A046-EFDEE7F7F9F3}" type="slidenum">
              <a:rPr lang="en-US" altLang="de-DE" sz="1300" smtClean="0"/>
              <a:pPr>
                <a:spcBef>
                  <a:spcPct val="0"/>
                </a:spcBef>
              </a:pPr>
              <a:t>22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84267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F68015E-871B-43D2-8062-176E7089A8EF}"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39424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78911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467CC1C-E9A1-49E0-8F2B-5B2522072389}" type="slidenum">
              <a:rPr lang="en-US" altLang="de-DE" sz="1300" smtClean="0">
                <a:solidFill>
                  <a:srgbClr val="000000"/>
                </a:solidFill>
              </a:rPr>
              <a:pPr>
                <a:spcBef>
                  <a:spcPct val="0"/>
                </a:spcBef>
              </a:pPr>
              <a:t>24</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3952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11395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6FAE72-F4AC-4529-831F-7B30E24AF1CC}" type="slidenum">
              <a:rPr lang="en-US" altLang="de-DE" sz="1300" smtClean="0">
                <a:solidFill>
                  <a:srgbClr val="000000"/>
                </a:solidFill>
              </a:rPr>
              <a:pPr>
                <a:spcBef>
                  <a:spcPct val="0"/>
                </a:spcBef>
              </a:pPr>
              <a:t>25</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03646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993A26-3333-41EC-B62E-4D73E4D33F49}" type="slidenum">
              <a:rPr lang="en-US" altLang="de-DE" sz="1300" smtClean="0">
                <a:solidFill>
                  <a:srgbClr val="000000"/>
                </a:solidFill>
              </a:rPr>
              <a:pPr>
                <a:spcBef>
                  <a:spcPct val="0"/>
                </a:spcBef>
              </a:pPr>
              <a:t>26</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83523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42321F-BDDE-438E-A45A-0DC123C644A5}" type="slidenum">
              <a:rPr lang="en-US" altLang="de-DE" sz="1300" smtClean="0">
                <a:solidFill>
                  <a:srgbClr val="000000"/>
                </a:solidFill>
              </a:rPr>
              <a:pPr>
                <a:spcBef>
                  <a:spcPct val="0"/>
                </a:spcBef>
              </a:pPr>
              <a:t>27</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65419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2B7CBA-DF1B-46B2-A3A5-9A7458682A61}" type="slidenum">
              <a:rPr lang="en-US" altLang="de-DE" sz="1300" smtClean="0">
                <a:solidFill>
                  <a:srgbClr val="000000"/>
                </a:solidFill>
              </a:rPr>
              <a:pPr>
                <a:spcBef>
                  <a:spcPct val="0"/>
                </a:spcBef>
              </a:pPr>
              <a:t>28</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51742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E6703E-F82B-4924-A316-A902159CBD9F}" type="slidenum">
              <a:rPr lang="en-US" altLang="de-DE" sz="1300" smtClean="0">
                <a:solidFill>
                  <a:srgbClr val="000000"/>
                </a:solidFill>
              </a:rPr>
              <a:pPr>
                <a:spcBef>
                  <a:spcPct val="0"/>
                </a:spcBef>
              </a:pPr>
              <a:t>29</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59921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A8E56A0-0367-470B-A138-CBD37916B655}" type="slidenum">
              <a:rPr lang="en-US" altLang="de-DE" sz="1300" smtClean="0">
                <a:solidFill>
                  <a:srgbClr val="000000"/>
                </a:solidFill>
              </a:rPr>
              <a:pPr>
                <a:spcBef>
                  <a:spcPct val="0"/>
                </a:spcBef>
              </a:pPr>
              <a:t>30</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06072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30875"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ACAF92-B516-439D-B7A5-22E90E0BA3EA}" type="slidenum">
              <a:rPr lang="en-US" altLang="de-DE" sz="1300" smtClean="0"/>
              <a:pPr>
                <a:spcBef>
                  <a:spcPct val="0"/>
                </a:spcBef>
              </a:pPr>
              <a:t>32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31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7766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B7B5DA-D4DA-4C4B-9231-1A99934BB4BF}" type="slidenum">
              <a:rPr lang="en-US" altLang="de-DE" sz="1300" smtClean="0"/>
              <a:pPr>
                <a:spcBef>
                  <a:spcPct val="0"/>
                </a:spcBef>
              </a:pPr>
              <a:t>33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43520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355172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D6EC42-53C1-4CA5-9CF2-1E4A26AE42E9}" type="slidenum">
              <a:rPr lang="en-US" altLang="de-DE" sz="1300" smtClean="0"/>
              <a:pPr>
                <a:spcBef>
                  <a:spcPct val="0"/>
                </a:spcBef>
              </a:pPr>
              <a:t>34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5470280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5B83D9-B023-488C-9E20-4A98F9115058}" type="slidenum">
              <a:rPr lang="en-US" altLang="de-DE" sz="1300" smtClean="0"/>
              <a:pPr>
                <a:spcBef>
                  <a:spcPct val="0"/>
                </a:spcBef>
              </a:pPr>
              <a:t>35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369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12269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A33FD5-EF9B-4107-A9EE-406DE53B0908}" type="slidenum">
              <a:rPr lang="en-US" altLang="de-DE" sz="1300" smtClean="0"/>
              <a:pPr>
                <a:spcBef>
                  <a:spcPct val="0"/>
                </a:spcBef>
              </a:pPr>
              <a:t>36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414723" name="Rectangle 3"/>
          <p:cNvSpPr>
            <a:spLocks noGrp="1" noChangeArrowheads="1"/>
          </p:cNvSpPr>
          <p:nvPr>
            <p:ph type="body" idx="1"/>
          </p:nvPr>
        </p:nvSpPr>
        <p:spPr/>
        <p:txBody>
          <a:bodyPr/>
          <a:lstStyle/>
          <a:p>
            <a:pPr eaLnBrk="1" hangingPunct="1">
              <a:defRPr/>
            </a:pPr>
            <a:endParaRPr lang="en-US" dirty="0">
              <a:cs typeface="+mn-cs"/>
              <a:sym typeface="Wingdings" panose="05000000000000000000" pitchFamily="2" charset="2"/>
            </a:endParaRPr>
          </a:p>
        </p:txBody>
      </p:sp>
    </p:spTree>
    <p:extLst>
      <p:ext uri="{BB962C8B-B14F-4D97-AF65-F5344CB8AC3E}">
        <p14:creationId xmlns:p14="http://schemas.microsoft.com/office/powerpoint/2010/main" val="3705401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A33FD5-EF9B-4107-A9EE-406DE53B0908}" type="slidenum">
              <a:rPr lang="en-US" altLang="de-DE" sz="1300" smtClean="0"/>
              <a:pPr>
                <a:spcBef>
                  <a:spcPct val="0"/>
                </a:spcBef>
              </a:pPr>
              <a:t>37</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414723" name="Rectangle 3"/>
          <p:cNvSpPr>
            <a:spLocks noGrp="1" noChangeArrowheads="1"/>
          </p:cNvSpPr>
          <p:nvPr>
            <p:ph type="body" idx="1"/>
          </p:nvPr>
        </p:nvSpPr>
        <p:spPr/>
        <p:txBody>
          <a:bodyPr/>
          <a:lstStyle/>
          <a:p>
            <a:pPr eaLnBrk="1" hangingPunct="1">
              <a:defRPr/>
            </a:pPr>
            <a:endParaRPr lang="en-US" dirty="0">
              <a:cs typeface="+mn-cs"/>
              <a:sym typeface="Wingdings" panose="05000000000000000000" pitchFamily="2" charset="2"/>
            </a:endParaRPr>
          </a:p>
        </p:txBody>
      </p:sp>
    </p:spTree>
    <p:extLst>
      <p:ext uri="{BB962C8B-B14F-4D97-AF65-F5344CB8AC3E}">
        <p14:creationId xmlns:p14="http://schemas.microsoft.com/office/powerpoint/2010/main" val="3705401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solidFill>
                  <a:prstClr val="black"/>
                </a:solidFill>
                <a:latin typeface="Verdana" panose="020B0604030504040204" pitchFamily="34" charset="0"/>
              </a:rPr>
              <a:pPr>
                <a:spcBef>
                  <a:spcPct val="0"/>
                </a:spcBef>
              </a:pPr>
              <a:t>38</a:t>
            </a:fld>
            <a:endParaRPr lang="en-US" altLang="de-DE" sz="13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295275" y="585788"/>
            <a:ext cx="5557838" cy="31257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417">
              <a:spcBef>
                <a:spcPct val="30000"/>
              </a:spcBef>
              <a:defRPr sz="1200">
                <a:solidFill>
                  <a:schemeClr val="tx1"/>
                </a:solidFill>
                <a:latin typeface="Times New Roman" panose="02020603050405020304" pitchFamily="18" charset="0"/>
                <a:cs typeface="Times New Roman" panose="02020603050405020304" pitchFamily="18" charset="0"/>
              </a:defRPr>
            </a:lvl1pPr>
            <a:lvl2pPr marL="770736" indent="-296437" defTabSz="991417">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5748"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600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43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8646"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829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72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31544"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solidFill>
                  <a:prstClr val="black"/>
                </a:solidFill>
                <a:latin typeface="Verdana" panose="020B0604030504040204" pitchFamily="34" charset="0"/>
              </a:rPr>
              <a:pPr>
                <a:spcBef>
                  <a:spcPct val="0"/>
                </a:spcBef>
              </a:pPr>
              <a:t>39</a:t>
            </a:fld>
            <a:endParaRPr lang="en-US" altLang="de-DE" sz="13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2425" y="603250"/>
            <a:ext cx="5732463" cy="3224213"/>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417">
              <a:spcBef>
                <a:spcPct val="30000"/>
              </a:spcBef>
              <a:defRPr sz="1200">
                <a:solidFill>
                  <a:schemeClr val="tx1"/>
                </a:solidFill>
                <a:latin typeface="Times New Roman" panose="02020603050405020304" pitchFamily="18" charset="0"/>
                <a:cs typeface="Times New Roman" panose="02020603050405020304" pitchFamily="18" charset="0"/>
              </a:defRPr>
            </a:lvl1pPr>
            <a:lvl2pPr marL="770736" indent="-296437" defTabSz="991417">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5748"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600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43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8646"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829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72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31544"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solidFill>
                  <a:prstClr val="black"/>
                </a:solidFill>
                <a:latin typeface="Verdana" panose="020B0604030504040204" pitchFamily="34" charset="0"/>
              </a:rPr>
              <a:pPr>
                <a:spcBef>
                  <a:spcPct val="0"/>
                </a:spcBef>
              </a:pPr>
              <a:t>40</a:t>
            </a:fld>
            <a:endParaRPr lang="en-US" altLang="de-DE" sz="13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2425" y="603250"/>
            <a:ext cx="5732463" cy="3224213"/>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3457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41</a:t>
            </a:fld>
            <a:endParaRPr lang="en-US" altLang="en-US"/>
          </a:p>
        </p:txBody>
      </p:sp>
    </p:spTree>
    <p:extLst>
      <p:ext uri="{BB962C8B-B14F-4D97-AF65-F5344CB8AC3E}">
        <p14:creationId xmlns:p14="http://schemas.microsoft.com/office/powerpoint/2010/main" val="183829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ChangeArrowheads="1" noTextEdit="1"/>
          </p:cNvSpPr>
          <p:nvPr>
            <p:ph type="sldImg"/>
          </p:nvPr>
        </p:nvSpPr>
        <p:spPr>
          <a:xfrm>
            <a:off x="138113" y="768350"/>
            <a:ext cx="6824662" cy="3836988"/>
          </a:xfrm>
          <a:ln/>
        </p:spPr>
      </p:sp>
      <p:sp>
        <p:nvSpPr>
          <p:cNvPr id="46083"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sym typeface="Wingdings" panose="05000000000000000000" pitchFamily="2" charset="2"/>
            </a:endParaRPr>
          </a:p>
        </p:txBody>
      </p:sp>
      <p:sp>
        <p:nvSpPr>
          <p:cNvPr id="46084"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b="1">
                <a:solidFill>
                  <a:schemeClr val="tx1"/>
                </a:solidFill>
                <a:latin typeface="Arial" panose="020B0604020202020204" pitchFamily="34" charset="0"/>
                <a:ea typeface="ＭＳ Ｐゴシック" panose="020B0600070205080204" pitchFamily="34" charset="-128"/>
              </a:defRPr>
            </a:lvl1pPr>
            <a:lvl2pPr marL="770736" indent="-296437" defTabSz="989771">
              <a:defRPr b="1">
                <a:solidFill>
                  <a:schemeClr val="tx1"/>
                </a:solidFill>
                <a:latin typeface="Arial" panose="020B0604020202020204" pitchFamily="34" charset="0"/>
                <a:ea typeface="ＭＳ Ｐゴシック" panose="020B0600070205080204" pitchFamily="34" charset="-128"/>
              </a:defRPr>
            </a:lvl2pPr>
            <a:lvl3pPr marL="1185748" indent="-237150" defTabSz="989771">
              <a:defRPr b="1">
                <a:solidFill>
                  <a:schemeClr val="tx1"/>
                </a:solidFill>
                <a:latin typeface="Arial" panose="020B0604020202020204" pitchFamily="34" charset="0"/>
                <a:ea typeface="ＭＳ Ｐゴシック" panose="020B0600070205080204" pitchFamily="34" charset="-128"/>
              </a:defRPr>
            </a:lvl3pPr>
            <a:lvl4pPr marL="1660047" indent="-237150" defTabSz="989771">
              <a:defRPr b="1">
                <a:solidFill>
                  <a:schemeClr val="tx1"/>
                </a:solidFill>
                <a:latin typeface="Arial" panose="020B0604020202020204" pitchFamily="34" charset="0"/>
                <a:ea typeface="ＭＳ Ｐゴシック" panose="020B0600070205080204" pitchFamily="34" charset="-128"/>
              </a:defRPr>
            </a:lvl4pPr>
            <a:lvl5pPr marL="2134347" indent="-237150" defTabSz="989771">
              <a:defRPr b="1">
                <a:solidFill>
                  <a:schemeClr val="tx1"/>
                </a:solidFill>
                <a:latin typeface="Arial" panose="020B0604020202020204" pitchFamily="34" charset="0"/>
                <a:ea typeface="ＭＳ Ｐゴシック" panose="020B0600070205080204" pitchFamily="34" charset="-128"/>
              </a:defRPr>
            </a:lvl5pPr>
            <a:lvl6pPr marL="2608646"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30829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5572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4031544"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7D4782-B6ED-4740-A535-62B1C71857A0}" type="slidenum">
              <a:rPr lang="en-US" altLang="de-DE" smtClean="0"/>
              <a:pPr/>
              <a:t>42</a:t>
            </a:fld>
            <a:endParaRPr lang="en-US" altLang="de-DE"/>
          </a:p>
        </p:txBody>
      </p:sp>
    </p:spTree>
    <p:extLst>
      <p:ext uri="{BB962C8B-B14F-4D97-AF65-F5344CB8AC3E}">
        <p14:creationId xmlns:p14="http://schemas.microsoft.com/office/powerpoint/2010/main" val="870737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ChangeArrowheads="1" noTextEdit="1"/>
          </p:cNvSpPr>
          <p:nvPr>
            <p:ph type="sldImg"/>
          </p:nvPr>
        </p:nvSpPr>
        <p:spPr>
          <a:xfrm>
            <a:off x="138113" y="768350"/>
            <a:ext cx="6824662" cy="3836988"/>
          </a:xfrm>
          <a:ln/>
        </p:spPr>
      </p:sp>
      <p:sp>
        <p:nvSpPr>
          <p:cNvPr id="48131"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8132"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b="1">
                <a:solidFill>
                  <a:schemeClr val="tx1"/>
                </a:solidFill>
                <a:latin typeface="Arial" panose="020B0604020202020204" pitchFamily="34" charset="0"/>
                <a:ea typeface="ＭＳ Ｐゴシック" panose="020B0600070205080204" pitchFamily="34" charset="-128"/>
              </a:defRPr>
            </a:lvl1pPr>
            <a:lvl2pPr marL="770736" indent="-296437" defTabSz="989771">
              <a:defRPr b="1">
                <a:solidFill>
                  <a:schemeClr val="tx1"/>
                </a:solidFill>
                <a:latin typeface="Arial" panose="020B0604020202020204" pitchFamily="34" charset="0"/>
                <a:ea typeface="ＭＳ Ｐゴシック" panose="020B0600070205080204" pitchFamily="34" charset="-128"/>
              </a:defRPr>
            </a:lvl2pPr>
            <a:lvl3pPr marL="1185748" indent="-237150" defTabSz="989771">
              <a:defRPr b="1">
                <a:solidFill>
                  <a:schemeClr val="tx1"/>
                </a:solidFill>
                <a:latin typeface="Arial" panose="020B0604020202020204" pitchFamily="34" charset="0"/>
                <a:ea typeface="ＭＳ Ｐゴシック" panose="020B0600070205080204" pitchFamily="34" charset="-128"/>
              </a:defRPr>
            </a:lvl3pPr>
            <a:lvl4pPr marL="1660047" indent="-237150" defTabSz="989771">
              <a:defRPr b="1">
                <a:solidFill>
                  <a:schemeClr val="tx1"/>
                </a:solidFill>
                <a:latin typeface="Arial" panose="020B0604020202020204" pitchFamily="34" charset="0"/>
                <a:ea typeface="ＭＳ Ｐゴシック" panose="020B0600070205080204" pitchFamily="34" charset="-128"/>
              </a:defRPr>
            </a:lvl4pPr>
            <a:lvl5pPr marL="2134347" indent="-237150" defTabSz="989771">
              <a:defRPr b="1">
                <a:solidFill>
                  <a:schemeClr val="tx1"/>
                </a:solidFill>
                <a:latin typeface="Arial" panose="020B0604020202020204" pitchFamily="34" charset="0"/>
                <a:ea typeface="ＭＳ Ｐゴシック" panose="020B0600070205080204" pitchFamily="34" charset="-128"/>
              </a:defRPr>
            </a:lvl5pPr>
            <a:lvl6pPr marL="2608646"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30829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5572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4031544"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353030A-52EE-4ECE-82C8-3ED15C8A2E20}" type="slidenum">
              <a:rPr lang="en-US" altLang="de-DE" smtClean="0"/>
              <a:pPr/>
              <a:t>43</a:t>
            </a:fld>
            <a:endParaRPr lang="en-US" altLang="de-DE"/>
          </a:p>
        </p:txBody>
      </p:sp>
    </p:spTree>
    <p:extLst>
      <p:ext uri="{BB962C8B-B14F-4D97-AF65-F5344CB8AC3E}">
        <p14:creationId xmlns:p14="http://schemas.microsoft.com/office/powerpoint/2010/main" val="2308171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ChangeArrowheads="1" noTextEdit="1"/>
          </p:cNvSpPr>
          <p:nvPr>
            <p:ph type="sldImg"/>
          </p:nvPr>
        </p:nvSpPr>
        <p:spPr>
          <a:xfrm>
            <a:off x="82550" y="744538"/>
            <a:ext cx="6618288" cy="3722687"/>
          </a:xfrm>
          <a:ln/>
        </p:spPr>
      </p:sp>
      <p:sp>
        <p:nvSpPr>
          <p:cNvPr id="46083"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sym typeface="Wingdings" panose="05000000000000000000" pitchFamily="2" charset="2"/>
            </a:endParaRPr>
          </a:p>
        </p:txBody>
      </p:sp>
      <p:sp>
        <p:nvSpPr>
          <p:cNvPr id="46084"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7D4782-B6ED-4740-A535-62B1C71857A0}" type="slidenum">
              <a:rPr lang="en-US" altLang="de-DE" smtClean="0"/>
              <a:pPr/>
              <a:t>44</a:t>
            </a:fld>
            <a:endParaRPr lang="en-US" altLang="de-DE"/>
          </a:p>
        </p:txBody>
      </p:sp>
    </p:spTree>
    <p:extLst>
      <p:ext uri="{BB962C8B-B14F-4D97-AF65-F5344CB8AC3E}">
        <p14:creationId xmlns:p14="http://schemas.microsoft.com/office/powerpoint/2010/main" val="29010078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ChangeArrowheads="1" noTextEdit="1"/>
          </p:cNvSpPr>
          <p:nvPr>
            <p:ph type="sldImg"/>
          </p:nvPr>
        </p:nvSpPr>
        <p:spPr>
          <a:xfrm>
            <a:off x="82550" y="744538"/>
            <a:ext cx="6618288" cy="3722687"/>
          </a:xfrm>
          <a:ln/>
        </p:spPr>
      </p:sp>
      <p:sp>
        <p:nvSpPr>
          <p:cNvPr id="48131"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8132"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353030A-52EE-4ECE-82C8-3ED15C8A2E20}" type="slidenum">
              <a:rPr lang="en-US" altLang="de-DE" smtClean="0"/>
              <a:pPr/>
              <a:t>45</a:t>
            </a:fld>
            <a:endParaRPr lang="en-US" altLang="de-DE"/>
          </a:p>
        </p:txBody>
      </p:sp>
    </p:spTree>
    <p:extLst>
      <p:ext uri="{BB962C8B-B14F-4D97-AF65-F5344CB8AC3E}">
        <p14:creationId xmlns:p14="http://schemas.microsoft.com/office/powerpoint/2010/main" val="727376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345B69-C007-455F-8C9D-D13CDB7B514A}" type="slidenum">
              <a:rPr lang="en-US" altLang="de-DE" sz="1300" smtClean="0"/>
              <a:pPr>
                <a:spcBef>
                  <a:spcPct val="0"/>
                </a:spcBef>
              </a:pPr>
              <a:t>46</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80967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929DF9-1F46-425C-B0E3-FA816625DB18}" type="slidenum">
              <a:rPr lang="en-US" altLang="de-DE" sz="1300" smtClean="0"/>
              <a:pPr>
                <a:spcBef>
                  <a:spcPct val="0"/>
                </a:spcBef>
              </a:pPr>
              <a:t>47</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09270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6838EE6-11D7-458C-B47C-40AA074B322F}" type="slidenum">
              <a:rPr lang="en-US" altLang="de-DE" sz="1300" smtClean="0"/>
              <a:pPr>
                <a:spcBef>
                  <a:spcPct val="0"/>
                </a:spcBef>
              </a:pPr>
              <a:t>48</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02940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F106B1-CCEF-42FF-B7BF-F95523011B04}" type="slidenum">
              <a:rPr lang="en-US" altLang="de-DE" sz="1300" smtClean="0"/>
              <a:pPr>
                <a:spcBef>
                  <a:spcPct val="0"/>
                </a:spcBef>
              </a:pPr>
              <a:t>49</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37273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982612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EC6126-799B-49BB-9CDD-584CA96BD04E}" type="slidenum">
              <a:rPr lang="en-US" altLang="de-DE" sz="1300" smtClean="0"/>
              <a:pPr>
                <a:spcBef>
                  <a:spcPct val="0"/>
                </a:spcBef>
              </a:pPr>
              <a:t>50</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194178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6CE64E-60A8-4EAC-A9A7-9A04DFCB4897}" type="slidenum">
              <a:rPr lang="en-US" altLang="de-DE" sz="1300" smtClean="0"/>
              <a:pPr>
                <a:spcBef>
                  <a:spcPct val="0"/>
                </a:spcBef>
              </a:pPr>
              <a:t>51</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19261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D297C18-F335-4955-BDA0-3335E419D7B5}" type="slidenum">
              <a:rPr lang="en-US" altLang="de-DE" sz="1300" smtClean="0"/>
              <a:pPr>
                <a:spcBef>
                  <a:spcPct val="0"/>
                </a:spcBef>
              </a:pPr>
              <a:t>52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884327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A88341-E678-4E04-9EB6-DEECC37F1EDD}" type="slidenum">
              <a:rPr lang="en-US" altLang="de-DE" sz="1300" smtClean="0"/>
              <a:pPr>
                <a:spcBef>
                  <a:spcPct val="0"/>
                </a:spcBef>
              </a:pPr>
              <a:t>53</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8502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16595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499C1AB-2066-4D75-A9F2-D9B4D78130F1}" type="slidenum">
              <a:rPr lang="en-US" altLang="de-DE" sz="1300" smtClean="0"/>
              <a:pPr>
                <a:spcBef>
                  <a:spcPct val="0"/>
                </a:spcBef>
              </a:pPr>
              <a:t>54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07479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FC5E-154D-428A-90B0-4373E0720D5D}" type="slidenum">
              <a:rPr lang="en-US" altLang="de-DE" sz="1300" smtClean="0"/>
              <a:pPr>
                <a:spcBef>
                  <a:spcPct val="0"/>
                </a:spcBef>
              </a:pPr>
              <a:t>55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426461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577AAA-9A45-4D10-91AB-A50FD74FDA39}" type="slidenum">
              <a:rPr lang="en-US" altLang="de-DE" sz="1300" smtClean="0"/>
              <a:pPr>
                <a:spcBef>
                  <a:spcPct val="0"/>
                </a:spcBef>
              </a:pPr>
              <a:t>56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934558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6AF6CF-A37C-41F3-A24D-C93CF6291F2A}" type="slidenum">
              <a:rPr lang="en-US" altLang="de-DE" sz="1300" smtClean="0"/>
              <a:pPr>
                <a:spcBef>
                  <a:spcPct val="0"/>
                </a:spcBef>
              </a:pPr>
              <a:t>57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535511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31D7C2-4204-4CE4-AD64-42F4AD461E40}" type="slidenum">
              <a:rPr lang="en-US" altLang="de-DE" sz="1300" smtClean="0"/>
              <a:pPr>
                <a:spcBef>
                  <a:spcPct val="0"/>
                </a:spcBef>
              </a:pPr>
              <a:t>58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66805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2DF27E-E105-4ED7-A946-B42953FE358C}" type="slidenum">
              <a:rPr lang="en-US" altLang="de-DE" sz="1300" smtClean="0"/>
              <a:pPr>
                <a:spcBef>
                  <a:spcPct val="0"/>
                </a:spcBef>
              </a:pPr>
              <a:t>59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7162369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DAE210-D168-40F3-928B-AFF3F09DDA2D}" type="slidenum">
              <a:rPr lang="en-US" altLang="de-DE" sz="1300" smtClean="0"/>
              <a:pPr>
                <a:spcBef>
                  <a:spcPct val="0"/>
                </a:spcBef>
              </a:pPr>
              <a:t>60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239157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E2052B-568A-41C5-92D2-0937DAE4DD92}" type="slidenum">
              <a:rPr lang="en-US" altLang="de-DE" sz="1300" smtClean="0"/>
              <a:pPr>
                <a:spcBef>
                  <a:spcPct val="0"/>
                </a:spcBef>
              </a:pPr>
              <a:t>62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982095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61FA539-F641-43FB-8220-738C5CE0BA4C}" type="slidenum">
              <a:rPr lang="en-US" altLang="de-DE" sz="1300" smtClean="0"/>
              <a:pPr>
                <a:spcBef>
                  <a:spcPct val="0"/>
                </a:spcBef>
              </a:pPr>
              <a:t>63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02681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5A17F6-E097-4C20-8446-74C63D805B93}" type="slidenum">
              <a:rPr lang="en-US" altLang="de-DE" sz="1300" smtClean="0"/>
              <a:pPr>
                <a:spcBef>
                  <a:spcPct val="0"/>
                </a:spcBef>
              </a:pPr>
              <a:t>64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662777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415EF3-AF3A-4B7D-9BC1-6F3232B513A2}" type="slidenum">
              <a:rPr lang="en-US" altLang="de-DE" sz="1300" smtClean="0"/>
              <a:pPr>
                <a:spcBef>
                  <a:spcPct val="0"/>
                </a:spcBef>
              </a:pPr>
              <a:t>65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9321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417660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6B7ECF-B4FE-4644-BED0-E5064061753E}" type="slidenum">
              <a:rPr lang="en-US" altLang="de-DE" sz="1300" smtClean="0"/>
              <a:pPr>
                <a:spcBef>
                  <a:spcPct val="0"/>
                </a:spcBef>
              </a:pPr>
              <a:t>66</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912718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CEB04C-6E68-4EF7-89FE-7940E6B587C5}" type="slidenum">
              <a:rPr lang="en-US" altLang="de-DE" sz="1300" smtClean="0"/>
              <a:pPr>
                <a:spcBef>
                  <a:spcPct val="0"/>
                </a:spcBef>
              </a:pPr>
              <a:t>67</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230146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A6AF2-664C-4AA6-9A85-C46BECEC3739}" type="slidenum">
              <a:rPr lang="en-US" altLang="de-DE" sz="1300" smtClean="0"/>
              <a:pPr>
                <a:spcBef>
                  <a:spcPct val="0"/>
                </a:spcBef>
              </a:pPr>
              <a:t>68</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4343470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AC7032-E6AF-4635-936E-6066057758BD}" type="slidenum">
              <a:rPr lang="en-US" altLang="de-DE" sz="1300" smtClean="0"/>
              <a:pPr>
                <a:spcBef>
                  <a:spcPct val="0"/>
                </a:spcBef>
              </a:pPr>
              <a:t>69</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40141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222213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882558-F7D8-4BFC-9D13-4C4A8A90ACF9}" type="slidenum">
              <a:rPr lang="en-US" altLang="de-DE" sz="1300" smtClean="0"/>
              <a:pPr>
                <a:spcBef>
                  <a:spcPct val="0"/>
                </a:spcBef>
              </a:pPr>
              <a:t>70</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291301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502419-59C4-4D5E-B414-38C848710078}" type="slidenum">
              <a:rPr lang="en-US" altLang="de-DE" sz="1300" smtClean="0"/>
              <a:pPr>
                <a:spcBef>
                  <a:spcPct val="0"/>
                </a:spcBef>
              </a:pPr>
              <a:t>71</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199260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CBE04E-97B1-4437-8EE1-592ADF824724}" type="slidenum">
              <a:rPr lang="en-US" altLang="de-DE" sz="1300" smtClean="0"/>
              <a:pPr>
                <a:spcBef>
                  <a:spcPct val="0"/>
                </a:spcBef>
              </a:pPr>
              <a:t>72</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028969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CC3678-F699-4F1D-BCE7-62B4CAE2E4DD}" type="slidenum">
              <a:rPr lang="en-US" altLang="de-DE" sz="1300" smtClean="0"/>
              <a:pPr>
                <a:spcBef>
                  <a:spcPct val="0"/>
                </a:spcBef>
              </a:pPr>
              <a:t>73</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40550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034528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D4CF04-E86B-4C89-BBA7-B85A43A2F786}" type="slidenum">
              <a:rPr lang="en-US" altLang="de-DE" sz="1300" smtClean="0"/>
              <a:pPr>
                <a:spcBef>
                  <a:spcPct val="0"/>
                </a:spcBef>
              </a:pPr>
              <a:t>74</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220442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8746A-06BA-4706-990C-8E84CD945D13}" type="slidenum">
              <a:rPr lang="en-US" altLang="de-DE" sz="1300" smtClean="0"/>
              <a:pPr>
                <a:spcBef>
                  <a:spcPct val="0"/>
                </a:spcBef>
              </a:pPr>
              <a:t>75</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1336729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98B656-E66E-489E-B2E5-3A03C1FB76CA}" type="slidenum">
              <a:rPr lang="en-US" altLang="de-DE" sz="1300" smtClean="0"/>
              <a:pPr>
                <a:spcBef>
                  <a:spcPct val="0"/>
                </a:spcBef>
              </a:pPr>
              <a:t>76</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780804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620915-013A-425E-8CF7-3A24A0B607A8}" type="slidenum">
              <a:rPr lang="en-US" altLang="de-DE" sz="1300" smtClean="0"/>
              <a:pPr>
                <a:spcBef>
                  <a:spcPct val="0"/>
                </a:spcBef>
              </a:pPr>
              <a:t>77</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40960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76411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3: Korrigierbarkeit</a:t>
            </a:r>
          </a:p>
        </p:txBody>
      </p:sp>
      <p:sp>
        <p:nvSpPr>
          <p:cNvPr id="4" name="Slide Number Placeholder 3"/>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3: Korrigierbarkeit</a:t>
            </a:r>
          </a:p>
        </p:txBody>
      </p:sp>
      <p:sp>
        <p:nvSpPr>
          <p:cNvPr id="6" name="Slide Number Placeholder 5"/>
          <p:cNvSpPr>
            <a:spLocks noGrp="1"/>
          </p:cNvSpPr>
          <p:nvPr>
            <p:ph type="sldNum" sz="quarter" idx="12"/>
          </p:nvPr>
        </p:nvSpPr>
        <p:spPr bwMode="gray"/>
        <p:txBody>
          <a:bodyPr>
            <a:noAutofit/>
          </a:bodyPr>
          <a:lstStyle/>
          <a:p>
            <a:pPr>
              <a:defRPr/>
            </a:pPr>
            <a:fld id="{E9A7D35B-A49E-47A3-AC5D-C5C4379DD60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3: Korrigierbarkeit</a:t>
            </a:r>
          </a:p>
        </p:txBody>
      </p:sp>
      <p:sp>
        <p:nvSpPr>
          <p:cNvPr id="7" name="Slide Number Placeholder 6"/>
          <p:cNvSpPr>
            <a:spLocks noGrp="1"/>
          </p:cNvSpPr>
          <p:nvPr>
            <p:ph type="sldNum" sz="quarter" idx="12"/>
          </p:nvPr>
        </p:nvSpPr>
        <p:spPr bwMode="gray"/>
        <p:txBody>
          <a:bodyPr/>
          <a:lstStyle/>
          <a:p>
            <a:pPr>
              <a:defRPr/>
            </a:pPr>
            <a:fld id="{0D4A8B47-7865-46B4-B505-D46C8848B27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3: Korrigierbarkeit</a:t>
            </a:r>
          </a:p>
        </p:txBody>
      </p:sp>
      <p:sp>
        <p:nvSpPr>
          <p:cNvPr id="7" name="Slide Number Placeholder 6"/>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3: Korrigierbarkeit</a:t>
            </a:r>
          </a:p>
        </p:txBody>
      </p:sp>
      <p:sp>
        <p:nvSpPr>
          <p:cNvPr id="7" name="Slide Number Placeholder 6"/>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3: Korrigierbarkeit</a:t>
            </a:r>
          </a:p>
        </p:txBody>
      </p:sp>
      <p:sp>
        <p:nvSpPr>
          <p:cNvPr id="5" name="Slide Number Placeholder 4"/>
          <p:cNvSpPr>
            <a:spLocks noGrp="1"/>
          </p:cNvSpPr>
          <p:nvPr>
            <p:ph type="sldNum" sz="quarter" idx="12"/>
          </p:nvPr>
        </p:nvSpPr>
        <p:spPr bwMode="gray"/>
        <p:txBody>
          <a:bodyPr/>
          <a:lstStyle/>
          <a:p>
            <a:pPr>
              <a:defRPr/>
            </a:pPr>
            <a:fld id="{AF586681-DED5-4A4F-92E4-EC48811099E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3: Korrigierbarkeit</a:t>
            </a:r>
          </a:p>
        </p:txBody>
      </p:sp>
      <p:sp>
        <p:nvSpPr>
          <p:cNvPr id="4" name="Slide Number Placeholder 3"/>
          <p:cNvSpPr>
            <a:spLocks noGrp="1"/>
          </p:cNvSpPr>
          <p:nvPr>
            <p:ph type="sldNum" sz="quarter" idx="12"/>
          </p:nvPr>
        </p:nvSpPr>
        <p:spPr bwMode="gray"/>
        <p:txBody>
          <a:bodyPr/>
          <a:lstStyle/>
          <a:p>
            <a:pPr>
              <a:defRPr/>
            </a:pPr>
            <a:fld id="{69426988-6EA0-4E5B-9342-9D67EDF86D4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796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260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1628842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3: Korrigierbarkeit</a:t>
            </a:r>
          </a:p>
        </p:txBody>
      </p:sp>
      <p:sp>
        <p:nvSpPr>
          <p:cNvPr id="4" name="Slide Number Placeholder 3"/>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236900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3: Korrigierbarkeit</a:t>
            </a:r>
          </a:p>
        </p:txBody>
      </p:sp>
      <p:sp>
        <p:nvSpPr>
          <p:cNvPr id="6" name="Slide Number Placeholder 5"/>
          <p:cNvSpPr>
            <a:spLocks noGrp="1"/>
          </p:cNvSpPr>
          <p:nvPr>
            <p:ph type="sldNum" sz="quarter" idx="12"/>
          </p:nvPr>
        </p:nvSpPr>
        <p:spPr bwMode="gray"/>
        <p:txBody>
          <a:bodyPr>
            <a:noAutofit/>
          </a:bodyPr>
          <a:lstStyle/>
          <a:p>
            <a:pPr>
              <a:defRPr/>
            </a:pPr>
            <a:fld id="{12B91339-F9DD-4C02-BB75-B1B7796A040D}"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97028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3618098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2085D1DA-E941-439A-B41C-8A81506815B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85245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87017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60749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3: Korrigierbarkeit</a:t>
            </a:r>
          </a:p>
        </p:txBody>
      </p:sp>
      <p:sp>
        <p:nvSpPr>
          <p:cNvPr id="5" name="Slide Number Placeholder 4"/>
          <p:cNvSpPr>
            <a:spLocks noGrp="1"/>
          </p:cNvSpPr>
          <p:nvPr>
            <p:ph type="sldNum" sz="quarter" idx="12"/>
          </p:nvPr>
        </p:nvSpPr>
        <p:spPr bwMode="gray"/>
        <p:txBody>
          <a:bodyPr/>
          <a:lstStyle/>
          <a:p>
            <a:pPr>
              <a:defRPr/>
            </a:pPr>
            <a:fld id="{5DE0AACF-C868-4079-AD3E-361C8F6FED4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92141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3: Korrigierbarkeit</a:t>
            </a:r>
          </a:p>
        </p:txBody>
      </p:sp>
      <p:sp>
        <p:nvSpPr>
          <p:cNvPr id="4" name="Slide Number Placeholder 3"/>
          <p:cNvSpPr>
            <a:spLocks noGrp="1"/>
          </p:cNvSpPr>
          <p:nvPr>
            <p:ph type="sldNum" sz="quarter" idx="12"/>
          </p:nvPr>
        </p:nvSpPr>
        <p:spPr bwMode="gray"/>
        <p:txBody>
          <a:bodyPr/>
          <a:lstStyle/>
          <a:p>
            <a:pPr>
              <a:defRPr/>
            </a:pPr>
            <a:fld id="{606A1E86-71C9-479A-B586-BDB2BDD0054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9963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1891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4383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291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1492385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3: Korrigierbarkeit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6605815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3: Korrigierbarkeit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7789103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3934040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5011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04228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3: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530970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3: Korrigierbarkeit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7968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3: Korrigierbarkeit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023314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353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0586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9895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29515527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00853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MV-MKT – 3: Korrigierbarkeit</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61754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9756396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778195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711427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77367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121049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MV-MKT – 3: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708216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72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MV-MKT – 3: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B60497-24B2-42F5-AB70-79E868DEB7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MV-MKT – 3: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3961883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MV-MKT – 3: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8692882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MV-MKT – 3: Korrigierbarkeit</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99818761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3.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41.xml"/><Relationship Id="rId5" Type="http://schemas.openxmlformats.org/officeDocument/2006/relationships/image" Target="../media/image24.png"/><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4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41.xml"/><Relationship Id="rId5" Type="http://schemas.openxmlformats.org/officeDocument/2006/relationships/image" Target="../media/image33.jpeg"/><Relationship Id="rId4" Type="http://schemas.openxmlformats.org/officeDocument/2006/relationships/image" Target="../media/image32.jpeg"/></Relationships>
</file>

<file path=ppt/slides/_rels/slide4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41.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46.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46.xml"/><Relationship Id="rId5" Type="http://schemas.openxmlformats.org/officeDocument/2006/relationships/image" Target="../media/image39.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47.xml"/><Relationship Id="rId5" Type="http://schemas.openxmlformats.org/officeDocument/2006/relationships/image" Target="../media/image39.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46.xml"/><Relationship Id="rId4" Type="http://schemas.openxmlformats.org/officeDocument/2006/relationships/image" Target="../media/image41.jpe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46.xml"/><Relationship Id="rId5" Type="http://schemas.openxmlformats.org/officeDocument/2006/relationships/image" Target="../media/image41.jpe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47.xml"/><Relationship Id="rId5" Type="http://schemas.openxmlformats.org/officeDocument/2006/relationships/image" Target="../media/image42.jpeg"/><Relationship Id="rId4" Type="http://schemas.openxmlformats.org/officeDocument/2006/relationships/image" Target="../media/image41.jpe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46.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46.xml"/><Relationship Id="rId5" Type="http://schemas.openxmlformats.org/officeDocument/2006/relationships/image" Target="../media/image49.pn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47.xml"/><Relationship Id="rId5" Type="http://schemas.openxmlformats.org/officeDocument/2006/relationships/image" Target="../media/image49.png"/><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46.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46.xml"/><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46.xml"/><Relationship Id="rId5" Type="http://schemas.openxmlformats.org/officeDocument/2006/relationships/image" Target="../media/image54.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jpeg"/><Relationship Id="rId1" Type="http://schemas.openxmlformats.org/officeDocument/2006/relationships/slideLayout" Target="../slideLayouts/slideLayout47.xml"/><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46.xml"/><Relationship Id="rId4" Type="http://schemas.openxmlformats.org/officeDocument/2006/relationships/image" Target="../media/image56.jpeg"/></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46.xml"/><Relationship Id="rId5" Type="http://schemas.openxmlformats.org/officeDocument/2006/relationships/image" Target="../media/image55.jpeg"/><Relationship Id="rId4" Type="http://schemas.openxmlformats.org/officeDocument/2006/relationships/image" Target="../media/image56.jpe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47.xml"/><Relationship Id="rId5" Type="http://schemas.openxmlformats.org/officeDocument/2006/relationships/image" Target="../media/image55.jpeg"/><Relationship Id="rId4" Type="http://schemas.openxmlformats.org/officeDocument/2006/relationships/image" Target="../media/image56.jpeg"/></Relationships>
</file>

<file path=ppt/slides/_rels/slide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3.xml"/><Relationship Id="rId1" Type="http://schemas.openxmlformats.org/officeDocument/2006/relationships/slideLayout" Target="../slideLayouts/slideLayout46.xml"/><Relationship Id="rId4" Type="http://schemas.openxmlformats.org/officeDocument/2006/relationships/image" Target="../media/image60.png"/></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4.xml"/><Relationship Id="rId1" Type="http://schemas.openxmlformats.org/officeDocument/2006/relationships/slideLayout" Target="../slideLayouts/slideLayout46.xml"/><Relationship Id="rId5" Type="http://schemas.openxmlformats.org/officeDocument/2006/relationships/image" Target="../media/image63.png"/><Relationship Id="rId4" Type="http://schemas.openxmlformats.org/officeDocument/2006/relationships/image" Target="../media/image62.pn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5.xml"/><Relationship Id="rId1" Type="http://schemas.openxmlformats.org/officeDocument/2006/relationships/slideLayout" Target="../slideLayouts/slideLayout47.xml"/><Relationship Id="rId5" Type="http://schemas.openxmlformats.org/officeDocument/2006/relationships/image" Target="../media/image63.png"/><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6.xml"/><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46.xml"/><Relationship Id="rId4" Type="http://schemas.openxmlformats.org/officeDocument/2006/relationships/image" Target="../media/image66.png"/></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8.xml"/><Relationship Id="rId1" Type="http://schemas.openxmlformats.org/officeDocument/2006/relationships/slideLayout" Target="../slideLayouts/slideLayout46.xml"/><Relationship Id="rId5" Type="http://schemas.openxmlformats.org/officeDocument/2006/relationships/image" Target="../media/image69.png"/><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9.xml"/><Relationship Id="rId1" Type="http://schemas.openxmlformats.org/officeDocument/2006/relationships/slideLayout" Target="../slideLayouts/slideLayout47.xml"/><Relationship Id="rId5" Type="http://schemas.openxmlformats.org/officeDocument/2006/relationships/image" Target="../media/image69.png"/><Relationship Id="rId4" Type="http://schemas.openxmlformats.org/officeDocument/2006/relationships/image" Target="../media/image68.png"/></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0.xml"/><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1.xml"/><Relationship Id="rId1" Type="http://schemas.openxmlformats.org/officeDocument/2006/relationships/slideLayout" Target="../slideLayouts/slideLayout46.xml"/><Relationship Id="rId4" Type="http://schemas.openxmlformats.org/officeDocument/2006/relationships/image" Target="../media/image72.jpeg"/></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46.xml"/><Relationship Id="rId5" Type="http://schemas.openxmlformats.org/officeDocument/2006/relationships/image" Target="../media/image72.jpeg"/><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3.xml"/><Relationship Id="rId1" Type="http://schemas.openxmlformats.org/officeDocument/2006/relationships/slideLayout" Target="../slideLayouts/slideLayout47.xml"/><Relationship Id="rId5" Type="http://schemas.openxmlformats.org/officeDocument/2006/relationships/image" Target="../media/image72.jpe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3: Korrigierbarkeit</a:t>
            </a:r>
            <a:endParaRPr lang="en-US" dirty="0"/>
          </a:p>
        </p:txBody>
      </p:sp>
      <p:sp>
        <p:nvSpPr>
          <p:cNvPr id="3" name="Text Placeholder 2"/>
          <p:cNvSpPr>
            <a:spLocks noGrp="1"/>
          </p:cNvSpPr>
          <p:nvPr>
            <p:ph type="body" sz="quarter" idx="13"/>
          </p:nvPr>
        </p:nvSpPr>
        <p:spPr/>
        <p:txBody>
          <a:bodyPr/>
          <a:lstStyle/>
          <a:p>
            <a:endParaRPr lang="en-US"/>
          </a:p>
        </p:txBody>
      </p:sp>
      <p:sp>
        <p:nvSpPr>
          <p:cNvPr id="10" name="Textplatzhalter 7">
            <a:extLst>
              <a:ext uri="{FF2B5EF4-FFF2-40B4-BE49-F238E27FC236}">
                <a16:creationId xmlns:a16="http://schemas.microsoft.com/office/drawing/2014/main" id="{95EA9C76-8BB4-6D81-4E1B-EBDBF1C09AF7}"/>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a:solidFill>
                  <a:srgbClr val="004992"/>
                </a:solidFill>
                <a:latin typeface="+mj-lt"/>
              </a:rPr>
            </a:br>
            <a:r>
              <a:rPr lang="de-DE">
                <a:solidFill>
                  <a:srgbClr val="004992"/>
                </a:solidFill>
                <a:latin typeface="+mj-lt"/>
              </a:rPr>
              <a:t>MV-MKT</a:t>
            </a:r>
            <a:r>
              <a:rPr lang="de-DE" dirty="0">
                <a:solidFill>
                  <a:srgbClr val="004992"/>
                </a:solidFill>
                <a:latin typeface="+mj-lt"/>
              </a:rPr>
              <a: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601553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lvl="0" defTabSz="914400" fontAlgn="base"/>
            <a:r>
              <a:rPr lang="de-DE" altLang="de-DE" sz="2400" dirty="0">
                <a:solidFill>
                  <a:srgbClr val="FFFFFF"/>
                </a:solidFill>
                <a:latin typeface="Calibri Light"/>
                <a:ea typeface="ＭＳ Ｐゴシック" panose="020B0600070205080204" pitchFamily="34" charset="-128"/>
              </a:rPr>
              <a:t>Gründe: ???uemlichkeit, „Bestätigungstendenz“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lvl="0" defTabSz="914400" fontAlgn="base"/>
            <a:r>
              <a:rPr lang="de-DE" altLang="de-DE" sz="2400" dirty="0">
                <a:solidFill>
                  <a:srgbClr val="FFFFFF"/>
                </a:solidFill>
                <a:latin typeface="Calibri Light"/>
                <a:ea typeface="ＭＳ Ｐゴシック" panose="020B0600070205080204" pitchFamily="34" charset="-128"/>
              </a:rPr>
              <a:t>Probleme: ???sche </a:t>
            </a:r>
            <a:r>
              <a:rPr lang="de-DE" altLang="de-DE" sz="2400">
                <a:solidFill>
                  <a:srgbClr val="FFFFFF"/>
                </a:solidFill>
                <a:latin typeface="Calibri Light"/>
                <a:ea typeface="ＭＳ Ｐゴシック" panose="020B0600070205080204" pitchFamily="34" charset="-128"/>
              </a:rPr>
              <a:t>Urteile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rPr>
              <a:t> </a:t>
            </a:r>
            <a:r>
              <a:rPr lang="de-DE" altLang="de-DE" sz="2400" dirty="0">
                <a:solidFill>
                  <a:srgbClr val="FFFFFF"/>
                </a:solidFill>
                <a:latin typeface="Calibri Light"/>
                <a:ea typeface="ＭＳ Ｐゴシック" panose="020B0600070205080204" pitchFamily="34" charset="-128"/>
              </a:rPr>
              <a:t>Vorurteile) werden beibehalten; unangemessene Generalisierung (von einem auf alle schließen</a:t>
            </a:r>
            <a:r>
              <a:rPr lang="de-DE" altLang="de-DE" sz="2400">
                <a:solidFill>
                  <a:srgbClr val="FFFFFF"/>
                </a:solidFill>
                <a:latin typeface="Calibri Light"/>
                <a:ea typeface="ＭＳ Ｐゴシック" panose="020B0600070205080204" pitchFamily="34" charset="-128"/>
              </a:rPr>
              <a:t>!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dirty="0"/>
              <a:t>MV-MKT – 3: Korrigierbarkeit</a:t>
            </a:r>
            <a:endParaRPr lang="de-DE" b="0" dirty="0">
              <a:solidFill>
                <a:srgbClr val="333333"/>
              </a:solidFill>
            </a:endParaRP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2</a:t>
            </a:fld>
            <a:endParaRPr lang="de-DE" altLang="de-DE" b="0">
              <a:solidFill>
                <a:srgbClr val="333333"/>
              </a:solidFill>
            </a:endParaRPr>
          </a:p>
        </p:txBody>
      </p:sp>
    </p:spTree>
    <p:extLst>
      <p:ext uri="{BB962C8B-B14F-4D97-AF65-F5344CB8AC3E}">
        <p14:creationId xmlns:p14="http://schemas.microsoft.com/office/powerpoint/2010/main" val="52436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uemlichkeit, „Bestätigungstendenz“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MV-MKT – 3: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3</a:t>
            </a:fld>
            <a:endParaRPr lang="de-DE" altLang="de-DE" b="0">
              <a:solidFill>
                <a:srgbClr val="333333"/>
              </a:solidFill>
            </a:endParaRPr>
          </a:p>
        </p:txBody>
      </p:sp>
    </p:spTree>
    <p:extLst>
      <p:ext uri="{BB962C8B-B14F-4D97-AF65-F5344CB8AC3E}">
        <p14:creationId xmlns:p14="http://schemas.microsoft.com/office/powerpoint/2010/main" val="175703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MV-MKT – 3: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4</a:t>
            </a:fld>
            <a:endParaRPr lang="de-DE" altLang="de-DE" b="0">
              <a:solidFill>
                <a:srgbClr val="333333"/>
              </a:solidFill>
            </a:endParaRPr>
          </a:p>
        </p:txBody>
      </p:sp>
    </p:spTree>
    <p:extLst>
      <p:ext uri="{BB962C8B-B14F-4D97-AF65-F5344CB8AC3E}">
        <p14:creationId xmlns:p14="http://schemas.microsoft.com/office/powerpoint/2010/main" val="194290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rgbClr val="333333"/>
                </a:solidFill>
                <a:latin typeface="Calibri Light"/>
                <a:ea typeface="ＭＳ Ｐゴシック" panose="020B0600070205080204" pitchFamily="34" charset="-128"/>
              </a:rPr>
              <a:t>Falsche </a:t>
            </a:r>
            <a:r>
              <a:rPr lang="de-DE" altLang="de-DE" sz="2400">
                <a:solidFill>
                  <a:srgbClr val="333333"/>
                </a:solidFill>
                <a:latin typeface="Calibri Light"/>
                <a:ea typeface="ＭＳ Ｐゴシック" panose="020B0600070205080204" pitchFamily="34" charset="-128"/>
              </a:rPr>
              <a:t>Urteile (</a:t>
            </a: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rPr>
              <a:t> </a:t>
            </a:r>
            <a:r>
              <a:rPr lang="de-DE" altLang="de-DE" sz="2400" dirty="0">
                <a:solidFill>
                  <a:srgbClr val="333333"/>
                </a:solidFill>
                <a:latin typeface="Calibri Light"/>
                <a:ea typeface="ＭＳ Ｐゴシック" panose="020B0600070205080204" pitchFamily="34" charset="-128"/>
              </a:rPr>
              <a:t>Vorurteile) werden beibehalten; unangemessene Generalisierung (von einem auf alle schließen</a:t>
            </a:r>
            <a:r>
              <a:rPr lang="de-DE" altLang="de-DE" sz="2400">
                <a:solidFill>
                  <a:srgbClr val="333333"/>
                </a:solidFill>
                <a:latin typeface="Calibri Light"/>
                <a:ea typeface="ＭＳ Ｐゴシック" panose="020B0600070205080204" pitchFamily="34" charset="-128"/>
              </a:rPr>
              <a:t>! </a:t>
            </a: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MV-MKT – 3: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5</a:t>
            </a:fld>
            <a:endParaRPr lang="de-DE" altLang="de-DE" b="0">
              <a:solidFill>
                <a:srgbClr val="333333"/>
              </a:solidFill>
            </a:endParaRPr>
          </a:p>
        </p:txBody>
      </p:sp>
    </p:spTree>
    <p:extLst>
      <p:ext uri="{BB962C8B-B14F-4D97-AF65-F5344CB8AC3E}">
        <p14:creationId xmlns:p14="http://schemas.microsoft.com/office/powerpoint/2010/main" val="195078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Wenn</a:t>
            </a:r>
            <a:r>
              <a:rPr lang="en-US" sz="3600" dirty="0">
                <a:latin typeface="Calibri Light"/>
              </a:rPr>
              <a:t> </a:t>
            </a:r>
            <a:r>
              <a:rPr lang="en-US" sz="3600" dirty="0" err="1">
                <a:latin typeface="Calibri Light"/>
              </a:rPr>
              <a:t>Vorhersagen</a:t>
            </a:r>
            <a:r>
              <a:rPr lang="en-US" sz="3600" dirty="0">
                <a:latin typeface="Calibri Light"/>
              </a:rPr>
              <a:t> </a:t>
            </a:r>
            <a:r>
              <a:rPr lang="en-US" sz="3600" dirty="0" err="1">
                <a:latin typeface="Calibri Light"/>
              </a:rPr>
              <a:t>nicht</a:t>
            </a:r>
            <a:r>
              <a:rPr lang="en-US" sz="3600" dirty="0">
                <a:latin typeface="Calibri Light"/>
              </a:rPr>
              <a:t> </a:t>
            </a:r>
            <a:r>
              <a:rPr lang="en-US" sz="3600" dirty="0" err="1">
                <a:latin typeface="Calibri Light"/>
              </a:rPr>
              <a:t>eintreten</a:t>
            </a:r>
            <a:r>
              <a:rPr lang="en-US" sz="3600" dirty="0">
                <a:latin typeface="Calibri Light"/>
              </a:rPr>
              <a:t>!</a:t>
            </a:r>
          </a:p>
        </p:txBody>
      </p:sp>
      <p:sp>
        <p:nvSpPr>
          <p:cNvPr id="28674" name="Rectangle 2"/>
          <p:cNvSpPr>
            <a:spLocks noGrp="1" noChangeArrowheads="1"/>
          </p:cNvSpPr>
          <p:nvPr>
            <p:ph idx="1"/>
          </p:nvPr>
        </p:nvSpPr>
        <p:spPr>
          <a:xfrm>
            <a:off x="408955" y="2204864"/>
            <a:ext cx="10058400" cy="4248000"/>
          </a:xfrm>
        </p:spPr>
        <p:txBody>
          <a:bodyPr/>
          <a:lstStyle/>
          <a:p>
            <a:pPr eaLnBrk="1" hangingPunct="1"/>
            <a:r>
              <a:rPr lang="de-DE" altLang="de-DE" sz="2000" dirty="0">
                <a:solidFill>
                  <a:srgbClr val="333333"/>
                </a:solidFill>
                <a:latin typeface="Calibri Light"/>
              </a:rPr>
              <a:t>Marion </a:t>
            </a:r>
            <a:r>
              <a:rPr lang="de-DE" altLang="de-DE" sz="2000" dirty="0" err="1">
                <a:solidFill>
                  <a:srgbClr val="333333"/>
                </a:solidFill>
                <a:latin typeface="Calibri Light"/>
              </a:rPr>
              <a:t>Keech</a:t>
            </a:r>
            <a:r>
              <a:rPr lang="de-DE" altLang="de-DE" sz="2000" dirty="0">
                <a:solidFill>
                  <a:srgbClr val="333333"/>
                </a:solidFill>
                <a:latin typeface="Calibri Light"/>
              </a:rPr>
              <a:t>, eine Sektenführerin aus Salt Lake City (USA), behauptete, Botschaften aus dem All zu erhalten. Ihr sei mitgeteilt worden, dass eine Flut bei Tagesanbruch des 21. Dezember 1954 ganz Nordamerika überschwemmen werde. </a:t>
            </a:r>
          </a:p>
          <a:p>
            <a:pPr eaLnBrk="1" hangingPunct="1"/>
            <a:r>
              <a:rPr lang="de-DE" altLang="de-DE" sz="2000" dirty="0">
                <a:solidFill>
                  <a:srgbClr val="333333"/>
                </a:solidFill>
                <a:latin typeface="Calibri Light"/>
              </a:rPr>
              <a:t>Ihre Anhänger und sie würden aber laut der Prophezeiung in der Nacht zuvor errettet und mit einem Raumschiff ins Weltall gebracht werden.</a:t>
            </a:r>
          </a:p>
          <a:p>
            <a:pPr eaLnBrk="1" hangingPunct="1"/>
            <a:r>
              <a:rPr lang="de-DE" altLang="de-DE" sz="2000" dirty="0">
                <a:solidFill>
                  <a:srgbClr val="333333"/>
                </a:solidFill>
                <a:latin typeface="Calibri Light"/>
              </a:rPr>
              <a:t>Am Vorabend der angekündigten Flut versammelte sich die Gruppe in Keechs Wohnzimmer und wartete gespannt auf ihre Rettung. Mitternacht trat ein … aber nichts geschah, weder die Flut noch ein Raumschiff kam. </a:t>
            </a:r>
          </a:p>
          <a:p>
            <a:pPr algn="ctr" eaLnBrk="1" hangingPunct="1"/>
            <a:r>
              <a:rPr lang="de-DE" altLang="de-DE" sz="2000" dirty="0">
                <a:solidFill>
                  <a:srgbClr val="004992"/>
                </a:solidFill>
                <a:latin typeface="Calibri Light"/>
              </a:rPr>
              <a:t>Wie erklärte sich die Sekte das? </a:t>
            </a:r>
            <a:br>
              <a:rPr lang="de-DE" altLang="de-DE" sz="2000" dirty="0">
                <a:solidFill>
                  <a:srgbClr val="004992"/>
                </a:solidFill>
                <a:latin typeface="Calibri Light"/>
              </a:rPr>
            </a:br>
            <a:r>
              <a:rPr lang="de-DE" altLang="de-DE" sz="2000" dirty="0">
                <a:solidFill>
                  <a:srgbClr val="004992"/>
                </a:solidFill>
                <a:latin typeface="Calibri Light"/>
              </a:rPr>
              <a:t>Gaben Sie Ihre Überzeugung auf? Was denken Sie?</a:t>
            </a:r>
            <a:br>
              <a:rPr lang="de-DE" altLang="de-DE" sz="2000" dirty="0">
                <a:solidFill>
                  <a:srgbClr val="004992"/>
                </a:solidFill>
                <a:latin typeface="Calibri Light"/>
              </a:rPr>
            </a:br>
            <a:r>
              <a:rPr lang="de-DE" altLang="de-DE" sz="20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a:t>
            </a:fld>
            <a:endParaRPr lang="de-DE" altLang="de-DE" b="0">
              <a:latin typeface="Calibri Light"/>
            </a:endParaRPr>
          </a:p>
        </p:txBody>
      </p:sp>
      <p:pic>
        <p:nvPicPr>
          <p:cNvPr id="28676"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Wenn Vorhersagen nicht eintreten!</a:t>
            </a:r>
          </a:p>
        </p:txBody>
      </p:sp>
      <p:sp>
        <p:nvSpPr>
          <p:cNvPr id="30722" name="Rectangle 3"/>
          <p:cNvSpPr>
            <a:spLocks noGrp="1" noChangeArrowheads="1"/>
          </p:cNvSpPr>
          <p:nvPr>
            <p:ph idx="1"/>
          </p:nvPr>
        </p:nvSpPr>
        <p:spPr>
          <a:xfrm>
            <a:off x="408955" y="2204864"/>
            <a:ext cx="10058400" cy="4248000"/>
          </a:xfrm>
        </p:spPr>
        <p:txBody>
          <a:bodyPr/>
          <a:lstStyle/>
          <a:p>
            <a:pPr eaLnBrk="1" hangingPunct="1"/>
            <a:r>
              <a:rPr lang="de-DE" altLang="de-DE" sz="2000" dirty="0">
                <a:solidFill>
                  <a:srgbClr val="333333"/>
                </a:solidFill>
                <a:latin typeface="Calibri Light"/>
              </a:rPr>
              <a:t>Als klar wurde, dass die Prophezeiung nicht eingetreten ist, war die Sektenführerin Keech zunächst ungläubig und weinte. </a:t>
            </a:r>
          </a:p>
          <a:p>
            <a:pPr eaLnBrk="1" hangingPunct="1"/>
            <a:r>
              <a:rPr lang="de-DE" altLang="de-DE" sz="2000" dirty="0">
                <a:solidFill>
                  <a:srgbClr val="333333"/>
                </a:solidFill>
                <a:latin typeface="Calibri Light"/>
              </a:rPr>
              <a:t>Am nächsten Morgen verkündete die Gruppe jedoch, ihre Aktion hätte Gott so beeindruckt, dass er die Welt vor der Sintflut verschont habe.</a:t>
            </a:r>
          </a:p>
          <a:p>
            <a:pPr algn="ctr" eaLnBrk="1" hangingPunct="1"/>
            <a:r>
              <a:rPr lang="de-DE" altLang="de-DE" sz="2000" dirty="0">
                <a:solidFill>
                  <a:srgbClr val="004992"/>
                </a:solidFill>
                <a:latin typeface="Calibri Light"/>
              </a:rPr>
              <a:t>Diese Begründung stellt ein Beispiel dafür dar, wie manche Menschen damit umgehen, wenn erwartete Ereignisse nicht eintreten:</a:t>
            </a:r>
          </a:p>
          <a:p>
            <a:pPr algn="ctr" eaLnBrk="1" hangingPunct="1"/>
            <a:r>
              <a:rPr lang="de-DE" altLang="de-DE" sz="2000" dirty="0">
                <a:solidFill>
                  <a:srgbClr val="004992"/>
                </a:solidFill>
                <a:latin typeface="Calibri Light"/>
              </a:rPr>
              <a:t> Was nicht passt wird passend gemacht!</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7</a:t>
            </a:fld>
            <a:endParaRPr lang="de-DE" altLang="de-DE" b="0">
              <a:latin typeface="Calibri Light"/>
            </a:endParaRPr>
          </a:p>
        </p:txBody>
      </p:sp>
      <p:pic>
        <p:nvPicPr>
          <p:cNvPr id="30723"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fr-FR" altLang="de-DE" sz="1400" b="0" dirty="0">
                <a:latin typeface="Calibri Light"/>
              </a:rPr>
              <a:t>* Quelle: Festinger et al., (1956) </a:t>
            </a:r>
            <a:r>
              <a:rPr lang="fr-FR" altLang="de-DE" sz="1400" b="0" dirty="0" err="1">
                <a:latin typeface="Calibri Light"/>
              </a:rPr>
              <a:t>When</a:t>
            </a:r>
            <a:r>
              <a:rPr lang="fr-FR" altLang="de-DE" sz="1400" b="0" dirty="0">
                <a:latin typeface="Calibri Light"/>
              </a:rPr>
              <a:t> </a:t>
            </a:r>
            <a:r>
              <a:rPr lang="fr-FR" altLang="de-DE" sz="1400" b="0" dirty="0" err="1">
                <a:latin typeface="Calibri Light"/>
              </a:rPr>
              <a:t>Prophecy</a:t>
            </a:r>
            <a:r>
              <a:rPr lang="fr-FR" altLang="de-DE" sz="1400" b="0" dirty="0">
                <a:latin typeface="Calibri Light"/>
              </a:rPr>
              <a:t> </a:t>
            </a:r>
            <a:r>
              <a:rPr lang="fr-FR" altLang="de-DE" sz="1400" b="0" dirty="0" err="1">
                <a:latin typeface="Calibri Light"/>
              </a:rPr>
              <a:t>Fails</a:t>
            </a:r>
            <a:endParaRPr lang="fr-FR" altLang="de-DE" sz="1400" b="0" dirty="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de-DE" altLang="de-DE" sz="3200" dirty="0">
                <a:solidFill>
                  <a:schemeClr val="accent1"/>
                </a:solidFill>
                <a:latin typeface="Calibri Light"/>
              </a:rPr>
              <a:t>Berühmte Zitate von Menschen, die sich geirrt haben!</a:t>
            </a:r>
          </a:p>
        </p:txBody>
      </p:sp>
      <p:sp>
        <p:nvSpPr>
          <p:cNvPr id="4" name="Content Placeholder 3"/>
          <p:cNvSpPr>
            <a:spLocks noGrp="1"/>
          </p:cNvSpPr>
          <p:nvPr>
            <p:ph idx="1"/>
          </p:nvPr>
        </p:nvSpPr>
        <p:spPr>
          <a:xfrm>
            <a:off x="408955" y="1772816"/>
            <a:ext cx="11340000" cy="4680048"/>
          </a:xfrm>
        </p:spPr>
        <p:txBody>
          <a:bodyPr/>
          <a:lstStyle/>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err="1">
                <a:solidFill>
                  <a:srgbClr val="004992"/>
                </a:solidFill>
                <a:latin typeface="Calibri Light"/>
                <a:ea typeface="Gulim" pitchFamily="34" charset="-127"/>
              </a:rPr>
              <a:t>Vernünftige</a:t>
            </a:r>
            <a:r>
              <a:rPr lang="en-US" altLang="de-DE" sz="1700" dirty="0">
                <a:solidFill>
                  <a:srgbClr val="004992"/>
                </a:solidFill>
                <a:latin typeface="Calibri Light"/>
                <a:ea typeface="Gulim" pitchFamily="34" charset="-127"/>
              </a:rPr>
              <a:t> und </a:t>
            </a:r>
            <a:r>
              <a:rPr lang="en-US" altLang="de-DE" sz="1700" dirty="0" err="1">
                <a:solidFill>
                  <a:srgbClr val="004992"/>
                </a:solidFill>
                <a:latin typeface="Calibri Light"/>
                <a:ea typeface="Gulim" pitchFamily="34" charset="-127"/>
              </a:rPr>
              <a:t>verantwortungsbewusste</a:t>
            </a:r>
            <a:r>
              <a:rPr lang="en-US" altLang="de-DE" sz="1700" dirty="0">
                <a:solidFill>
                  <a:srgbClr val="004992"/>
                </a:solidFill>
                <a:latin typeface="Calibri Light"/>
                <a:ea typeface="Gulim" pitchFamily="34" charset="-127"/>
              </a:rPr>
              <a:t> Frauen </a:t>
            </a:r>
            <a:r>
              <a:rPr lang="en-US" altLang="de-DE" sz="1700" dirty="0" err="1">
                <a:solidFill>
                  <a:srgbClr val="004992"/>
                </a:solidFill>
                <a:latin typeface="Calibri Light"/>
                <a:ea typeface="Gulim" pitchFamily="34" charset="-127"/>
              </a:rPr>
              <a:t>wollen</a:t>
            </a:r>
            <a:r>
              <a:rPr lang="en-US" altLang="de-DE" sz="1700" dirty="0">
                <a:solidFill>
                  <a:srgbClr val="004992"/>
                </a:solidFill>
                <a:latin typeface="Calibri Light"/>
                <a:ea typeface="Gulim" pitchFamily="34" charset="-127"/>
              </a:rPr>
              <a:t> gar </a:t>
            </a:r>
            <a:r>
              <a:rPr lang="en-US" altLang="de-DE" sz="1700" dirty="0" err="1">
                <a:solidFill>
                  <a:srgbClr val="004992"/>
                </a:solidFill>
                <a:latin typeface="Calibri Light"/>
                <a:ea typeface="Gulim" pitchFamily="34" charset="-127"/>
              </a:rPr>
              <a:t>nicht</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wählen</a:t>
            </a:r>
            <a:r>
              <a:rPr lang="en-US" altLang="de-DE" sz="1700" dirty="0">
                <a:solidFill>
                  <a:srgbClr val="004992"/>
                </a:solidFill>
                <a:latin typeface="Calibri Light"/>
                <a:ea typeface="Gulim" pitchFamily="34" charset="-127"/>
              </a:rPr>
              <a: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Grover Cleveland, </a:t>
            </a:r>
            <a:r>
              <a:rPr lang="de-DE" altLang="de-DE" sz="1700" dirty="0">
                <a:solidFill>
                  <a:srgbClr val="333333"/>
                </a:solidFill>
                <a:latin typeface="Calibri Light"/>
                <a:ea typeface="Gulim" pitchFamily="34" charset="-127"/>
              </a:rPr>
              <a:t>ehemaliger Präsident der Vereinigten Staaten von Amerika, </a:t>
            </a:r>
            <a:r>
              <a:rPr lang="en-US" altLang="de-DE" sz="1700" dirty="0">
                <a:solidFill>
                  <a:srgbClr val="333333"/>
                </a:solidFill>
                <a:latin typeface="Calibri Light"/>
                <a:ea typeface="Gulim" pitchFamily="34" charset="-127"/>
              </a:rPr>
              <a:t>1905 </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„Dieses ‚Telefon‘ hat so viele Mängel, dass es nicht ernsthaft als Kommunikationsmittel taugt. Es hat keinen Wert für uns.“</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Western Union, führende Firma für Geldtransfer, zur Erfindung des Telefons, 1876</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„Das Pferd wird bleiben, das Automobil ist nur eine Kuriosität, eine Modeerscheinung.“ </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Präsident der Michigan Savings Bank über das Automobil, 1903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„Es wird noch Generationen dauern, bis der Mensch auf dem Mond landet.“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Harold Spencer, Astronom, 1957 (die Mondlandung fand bereits 12 Jahre später statt)</a:t>
            </a:r>
          </a:p>
          <a:p>
            <a:pPr lvl="0" defTabSz="914400" fontAlgn="base">
              <a:spcBef>
                <a:spcPts val="1200"/>
              </a:spcBef>
              <a:spcAft>
                <a:spcPct val="0"/>
              </a:spcAft>
            </a:pPr>
            <a:r>
              <a:rPr lang="de-DE" altLang="ko-KR" sz="1700" dirty="0">
                <a:solidFill>
                  <a:srgbClr val="004992"/>
                </a:solidFill>
                <a:latin typeface="Calibri Light"/>
                <a:ea typeface="Gulim" pitchFamily="34" charset="-127"/>
              </a:rPr>
              <a:t>„Röntgenstrahlen werden sich als Humbug herausstellen.“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Lord Kelvin, Präsident der britischen Forschungsgemeinschaft ‚Royal Society‘, 1883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a:solidFill>
                  <a:srgbClr val="004992"/>
                </a:solidFill>
                <a:latin typeface="Calibri Light"/>
                <a:ea typeface="Gulim" pitchFamily="34" charset="-127"/>
              </a:rPr>
              <a:t>Der Phonograph hat </a:t>
            </a:r>
            <a:r>
              <a:rPr lang="en-US" altLang="de-DE" sz="1700" dirty="0" err="1">
                <a:solidFill>
                  <a:srgbClr val="004992"/>
                </a:solidFill>
                <a:latin typeface="Calibri Light"/>
                <a:ea typeface="Gulim" pitchFamily="34" charset="-127"/>
              </a:rPr>
              <a:t>keinerlei</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kommerziellen</a:t>
            </a:r>
            <a:r>
              <a:rPr lang="en-US" altLang="de-DE" sz="1700" dirty="0">
                <a:solidFill>
                  <a:srgbClr val="004992"/>
                </a:solidFill>
                <a:latin typeface="Calibri Light"/>
                <a:ea typeface="Gulim" pitchFamily="34" charset="-127"/>
              </a:rPr>
              <a:t> Wert.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Thomas Edison </a:t>
            </a:r>
            <a:r>
              <a:rPr lang="en-US" altLang="de-DE" sz="1700" dirty="0" err="1">
                <a:solidFill>
                  <a:srgbClr val="333333"/>
                </a:solidFill>
                <a:latin typeface="Calibri Light"/>
                <a:ea typeface="Gulim" pitchFamily="34" charset="-127"/>
              </a:rPr>
              <a:t>zugeschrieben</a:t>
            </a:r>
            <a:r>
              <a:rPr lang="en-US" altLang="de-DE" sz="1700" dirty="0">
                <a:solidFill>
                  <a:srgbClr val="333333"/>
                </a:solidFill>
                <a:latin typeface="Calibri Light"/>
                <a:ea typeface="Gulim" pitchFamily="34" charset="-127"/>
              </a:rPr>
              <a:t>, US-</a:t>
            </a:r>
            <a:r>
              <a:rPr lang="en-US" altLang="de-DE" sz="1700" dirty="0" err="1">
                <a:solidFill>
                  <a:srgbClr val="333333"/>
                </a:solidFill>
                <a:latin typeface="Calibri Light"/>
                <a:ea typeface="Gulim" pitchFamily="34" charset="-127"/>
              </a:rPr>
              <a:t>amerikanischer</a:t>
            </a:r>
            <a:r>
              <a:rPr lang="en-US" altLang="de-DE" sz="1700" dirty="0">
                <a:solidFill>
                  <a:srgbClr val="333333"/>
                </a:solidFill>
                <a:latin typeface="Calibri Light"/>
                <a:ea typeface="Gulim" pitchFamily="34" charset="-127"/>
              </a:rPr>
              <a:t> </a:t>
            </a:r>
            <a:r>
              <a:rPr lang="en-US" altLang="de-DE" sz="1700" dirty="0" err="1">
                <a:solidFill>
                  <a:srgbClr val="333333"/>
                </a:solidFill>
                <a:latin typeface="Calibri Light"/>
                <a:ea typeface="Gulim" pitchFamily="34" charset="-127"/>
              </a:rPr>
              <a:t>Erfinder</a:t>
            </a:r>
            <a:r>
              <a:rPr lang="en-US" altLang="de-DE" sz="1700" dirty="0">
                <a:solidFill>
                  <a:srgbClr val="333333"/>
                </a:solidFill>
                <a:latin typeface="Calibri Light"/>
                <a:ea typeface="Gulim" pitchFamily="34" charset="-127"/>
              </a:rPr>
              <a:t>, 1899 (Phonograph = </a:t>
            </a:r>
            <a:r>
              <a:rPr lang="en-US" altLang="de-DE" sz="1700" dirty="0" err="1">
                <a:solidFill>
                  <a:srgbClr val="333333"/>
                </a:solidFill>
                <a:latin typeface="Calibri Light"/>
                <a:ea typeface="Gulim" pitchFamily="34" charset="-127"/>
              </a:rPr>
              <a:t>Vorläufer</a:t>
            </a:r>
            <a:r>
              <a:rPr lang="en-US" altLang="de-DE" sz="1700" dirty="0">
                <a:solidFill>
                  <a:srgbClr val="333333"/>
                </a:solidFill>
                <a:latin typeface="Calibri Light"/>
                <a:ea typeface="Gulim" pitchFamily="34" charset="-127"/>
              </a:rPr>
              <a:t> des </a:t>
            </a:r>
            <a:r>
              <a:rPr lang="en-US" altLang="de-DE" sz="1700" dirty="0" err="1">
                <a:solidFill>
                  <a:srgbClr val="333333"/>
                </a:solidFill>
                <a:latin typeface="Calibri Light"/>
                <a:ea typeface="Gulim" pitchFamily="34" charset="-127"/>
              </a:rPr>
              <a:t>Plattenspielers</a:t>
            </a:r>
            <a:r>
              <a:rPr lang="en-US" altLang="de-DE" sz="1700" dirty="0">
                <a:solidFill>
                  <a:srgbClr val="333333"/>
                </a:solidFill>
                <a:latin typeface="Calibri Light"/>
                <a:ea typeface="Gulim" pitchFamily="34" charset="-127"/>
              </a:rPr>
              <a:t>)</a:t>
            </a:r>
          </a:p>
          <a:p>
            <a:pPr lvl="0" defTabSz="914400" fontAlgn="base">
              <a:spcBef>
                <a:spcPts val="1200"/>
              </a:spcBef>
              <a:spcAft>
                <a:spcPct val="0"/>
              </a:spcAft>
            </a:pPr>
            <a:endParaRPr lang="de-DE" altLang="de-DE" sz="1700" dirty="0">
              <a:solidFill>
                <a:srgbClr val="333333"/>
              </a:solidFill>
              <a:latin typeface="Calibri Light"/>
              <a:ea typeface="Gulim" pitchFamily="34" charset="-127"/>
            </a:endParaRPr>
          </a:p>
          <a:p>
            <a:pPr>
              <a:spcBef>
                <a:spcPts val="1200"/>
              </a:spcBef>
            </a:pPr>
            <a:endParaRPr lang="en-US" sz="17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69426988-6EA0-4E5B-9342-9D67EDF86D4B}"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de-DE" altLang="de-DE" sz="3200" dirty="0">
                <a:solidFill>
                  <a:schemeClr val="accent1"/>
                </a:solidFill>
                <a:latin typeface="Calibri Light"/>
              </a:rPr>
              <a:t>Berühmte Zitate von Menschen, die sich geirrt haben!</a:t>
            </a:r>
          </a:p>
        </p:txBody>
      </p:sp>
      <p:sp>
        <p:nvSpPr>
          <p:cNvPr id="4" name="Content Placeholder 3"/>
          <p:cNvSpPr>
            <a:spLocks noGrp="1"/>
          </p:cNvSpPr>
          <p:nvPr>
            <p:ph idx="1"/>
          </p:nvPr>
        </p:nvSpPr>
        <p:spPr>
          <a:xfrm>
            <a:off x="408955" y="1772816"/>
            <a:ext cx="11340000" cy="4680048"/>
          </a:xfrm>
        </p:spPr>
        <p:txBody>
          <a:bodyPr/>
          <a:lstStyle/>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err="1">
                <a:solidFill>
                  <a:srgbClr val="004992"/>
                </a:solidFill>
                <a:latin typeface="Calibri Light"/>
                <a:ea typeface="Gulim" pitchFamily="34" charset="-127"/>
              </a:rPr>
              <a:t>Vernünftige</a:t>
            </a:r>
            <a:r>
              <a:rPr lang="en-US" altLang="de-DE" sz="1700" dirty="0">
                <a:solidFill>
                  <a:srgbClr val="004992"/>
                </a:solidFill>
                <a:latin typeface="Calibri Light"/>
                <a:ea typeface="Gulim" pitchFamily="34" charset="-127"/>
              </a:rPr>
              <a:t> und </a:t>
            </a:r>
            <a:r>
              <a:rPr lang="en-US" altLang="de-DE" sz="1700" dirty="0" err="1">
                <a:solidFill>
                  <a:srgbClr val="004992"/>
                </a:solidFill>
                <a:latin typeface="Calibri Light"/>
                <a:ea typeface="Gulim" pitchFamily="34" charset="-127"/>
              </a:rPr>
              <a:t>verantwortungsbewusste</a:t>
            </a:r>
            <a:r>
              <a:rPr lang="en-US" altLang="de-DE" sz="1700" dirty="0">
                <a:solidFill>
                  <a:srgbClr val="004992"/>
                </a:solidFill>
                <a:latin typeface="Calibri Light"/>
                <a:ea typeface="Gulim" pitchFamily="34" charset="-127"/>
              </a:rPr>
              <a:t> Frauen </a:t>
            </a:r>
            <a:r>
              <a:rPr lang="en-US" altLang="de-DE" sz="1700" dirty="0" err="1">
                <a:solidFill>
                  <a:srgbClr val="004992"/>
                </a:solidFill>
                <a:latin typeface="Calibri Light"/>
                <a:ea typeface="Gulim" pitchFamily="34" charset="-127"/>
              </a:rPr>
              <a:t>wollen</a:t>
            </a:r>
            <a:r>
              <a:rPr lang="en-US" altLang="de-DE" sz="1700" dirty="0">
                <a:solidFill>
                  <a:srgbClr val="004992"/>
                </a:solidFill>
                <a:latin typeface="Calibri Light"/>
                <a:ea typeface="Gulim" pitchFamily="34" charset="-127"/>
              </a:rPr>
              <a:t> gar </a:t>
            </a:r>
            <a:r>
              <a:rPr lang="en-US" altLang="de-DE" sz="1700" dirty="0" err="1">
                <a:solidFill>
                  <a:srgbClr val="004992"/>
                </a:solidFill>
                <a:latin typeface="Calibri Light"/>
                <a:ea typeface="Gulim" pitchFamily="34" charset="-127"/>
              </a:rPr>
              <a:t>nicht</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wählen</a:t>
            </a:r>
            <a:r>
              <a:rPr lang="en-US" altLang="de-DE" sz="1700" dirty="0">
                <a:solidFill>
                  <a:srgbClr val="004992"/>
                </a:solidFill>
                <a:latin typeface="Calibri Light"/>
                <a:ea typeface="Gulim" pitchFamily="34" charset="-127"/>
              </a:rPr>
              <a: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Grover Cleveland, </a:t>
            </a:r>
            <a:r>
              <a:rPr lang="de-DE" altLang="de-DE" sz="1700" dirty="0">
                <a:solidFill>
                  <a:srgbClr val="333333"/>
                </a:solidFill>
                <a:latin typeface="Calibri Light"/>
                <a:ea typeface="Gulim" pitchFamily="34" charset="-127"/>
              </a:rPr>
              <a:t>ehemaliger Präsident der Vereinigten Staaten von Amerika, </a:t>
            </a:r>
            <a:r>
              <a:rPr lang="en-US" altLang="de-DE" sz="1700" dirty="0">
                <a:solidFill>
                  <a:srgbClr val="333333"/>
                </a:solidFill>
                <a:latin typeface="Calibri Light"/>
                <a:ea typeface="Gulim" pitchFamily="34" charset="-127"/>
              </a:rPr>
              <a:t>1905 </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„Dieses ‚Telefon‘ hat so viele Mängel, dass es nicht ernsthaft als Kommunikationsmittel taugt. Es hat keinen Wert für uns.“</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Western Union, führende Firma für Geldtransfer, zur Erfindung des Telefons, 1876</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„Das Pferd wird bleiben, das Automobil ist nur eine Kuriosität, eine Modeerscheinung.“ </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Präsident der Michigan Savings Bank über das Automobil, 1903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„Es wird noch Generationen dauern, bis der Mensch auf dem Mond landet.“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Harold Spencer, Astronom, 1957 (die Mondlandung fand bereits 12 Jahre später statt)</a:t>
            </a:r>
          </a:p>
          <a:p>
            <a:pPr lvl="0" defTabSz="914400" fontAlgn="base">
              <a:spcBef>
                <a:spcPts val="1200"/>
              </a:spcBef>
              <a:spcAft>
                <a:spcPct val="0"/>
              </a:spcAft>
            </a:pPr>
            <a:r>
              <a:rPr lang="de-DE" altLang="ko-KR" sz="1700" dirty="0">
                <a:solidFill>
                  <a:srgbClr val="004992"/>
                </a:solidFill>
                <a:latin typeface="Calibri Light"/>
                <a:ea typeface="Gulim" pitchFamily="34" charset="-127"/>
              </a:rPr>
              <a:t>„Röntgenstrahlen werden sich als Humbug herausstellen.“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Lord Kelvin, Präsident der britischen Forschungsgemeinschaft ‚Royal Society‘, 1883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a:solidFill>
                  <a:srgbClr val="004992"/>
                </a:solidFill>
                <a:latin typeface="Calibri Light"/>
                <a:ea typeface="Gulim" pitchFamily="34" charset="-127"/>
              </a:rPr>
              <a:t>Der Phonograph hat </a:t>
            </a:r>
            <a:r>
              <a:rPr lang="en-US" altLang="de-DE" sz="1700" dirty="0" err="1">
                <a:solidFill>
                  <a:srgbClr val="004992"/>
                </a:solidFill>
                <a:latin typeface="Calibri Light"/>
                <a:ea typeface="Gulim" pitchFamily="34" charset="-127"/>
              </a:rPr>
              <a:t>keinerlei</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kommerziellen</a:t>
            </a:r>
            <a:r>
              <a:rPr lang="en-US" altLang="de-DE" sz="1700" dirty="0">
                <a:solidFill>
                  <a:srgbClr val="004992"/>
                </a:solidFill>
                <a:latin typeface="Calibri Light"/>
                <a:ea typeface="Gulim" pitchFamily="34" charset="-127"/>
              </a:rPr>
              <a:t> Wert.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Thomas Edison </a:t>
            </a:r>
            <a:r>
              <a:rPr lang="en-US" altLang="de-DE" sz="1700" dirty="0" err="1">
                <a:solidFill>
                  <a:srgbClr val="333333"/>
                </a:solidFill>
                <a:latin typeface="Calibri Light"/>
                <a:ea typeface="Gulim" pitchFamily="34" charset="-127"/>
              </a:rPr>
              <a:t>zugeschrieben</a:t>
            </a:r>
            <a:r>
              <a:rPr lang="en-US" altLang="de-DE" sz="1700" dirty="0">
                <a:solidFill>
                  <a:srgbClr val="333333"/>
                </a:solidFill>
                <a:latin typeface="Calibri Light"/>
                <a:ea typeface="Gulim" pitchFamily="34" charset="-127"/>
              </a:rPr>
              <a:t>, US-</a:t>
            </a:r>
            <a:r>
              <a:rPr lang="en-US" altLang="de-DE" sz="1700" dirty="0" err="1">
                <a:solidFill>
                  <a:srgbClr val="333333"/>
                </a:solidFill>
                <a:latin typeface="Calibri Light"/>
                <a:ea typeface="Gulim" pitchFamily="34" charset="-127"/>
              </a:rPr>
              <a:t>amerikanischer</a:t>
            </a:r>
            <a:r>
              <a:rPr lang="en-US" altLang="de-DE" sz="1700" dirty="0">
                <a:solidFill>
                  <a:srgbClr val="333333"/>
                </a:solidFill>
                <a:latin typeface="Calibri Light"/>
                <a:ea typeface="Gulim" pitchFamily="34" charset="-127"/>
              </a:rPr>
              <a:t> </a:t>
            </a:r>
            <a:r>
              <a:rPr lang="en-US" altLang="de-DE" sz="1700" dirty="0" err="1">
                <a:solidFill>
                  <a:srgbClr val="333333"/>
                </a:solidFill>
                <a:latin typeface="Calibri Light"/>
                <a:ea typeface="Gulim" pitchFamily="34" charset="-127"/>
              </a:rPr>
              <a:t>Erfinder</a:t>
            </a:r>
            <a:r>
              <a:rPr lang="en-US" altLang="de-DE" sz="1700" dirty="0">
                <a:solidFill>
                  <a:srgbClr val="333333"/>
                </a:solidFill>
                <a:latin typeface="Calibri Light"/>
                <a:ea typeface="Gulim" pitchFamily="34" charset="-127"/>
              </a:rPr>
              <a:t>, 1899 (Phonograph = </a:t>
            </a:r>
            <a:r>
              <a:rPr lang="en-US" altLang="de-DE" sz="1700" dirty="0" err="1">
                <a:solidFill>
                  <a:srgbClr val="333333"/>
                </a:solidFill>
                <a:latin typeface="Calibri Light"/>
                <a:ea typeface="Gulim" pitchFamily="34" charset="-127"/>
              </a:rPr>
              <a:t>Vorläufer</a:t>
            </a:r>
            <a:r>
              <a:rPr lang="en-US" altLang="de-DE" sz="1700" dirty="0">
                <a:solidFill>
                  <a:srgbClr val="333333"/>
                </a:solidFill>
                <a:latin typeface="Calibri Light"/>
                <a:ea typeface="Gulim" pitchFamily="34" charset="-127"/>
              </a:rPr>
              <a:t> des </a:t>
            </a:r>
            <a:r>
              <a:rPr lang="en-US" altLang="de-DE" sz="1700" dirty="0" err="1">
                <a:solidFill>
                  <a:srgbClr val="333333"/>
                </a:solidFill>
                <a:latin typeface="Calibri Light"/>
                <a:ea typeface="Gulim" pitchFamily="34" charset="-127"/>
              </a:rPr>
              <a:t>Plattenspielers</a:t>
            </a:r>
            <a:r>
              <a:rPr lang="en-US" altLang="de-DE" sz="1700" dirty="0">
                <a:solidFill>
                  <a:srgbClr val="333333"/>
                </a:solidFill>
                <a:latin typeface="Calibri Light"/>
                <a:ea typeface="Gulim" pitchFamily="34" charset="-127"/>
              </a:rPr>
              <a:t>)</a:t>
            </a:r>
          </a:p>
          <a:p>
            <a:pPr lvl="0" defTabSz="914400" fontAlgn="base">
              <a:spcBef>
                <a:spcPts val="1200"/>
              </a:spcBef>
              <a:spcAft>
                <a:spcPct val="0"/>
              </a:spcAft>
            </a:pPr>
            <a:endParaRPr lang="de-DE" altLang="de-DE" sz="1700" dirty="0">
              <a:solidFill>
                <a:srgbClr val="333333"/>
              </a:solidFill>
              <a:latin typeface="Calibri Light"/>
              <a:ea typeface="Gulim" pitchFamily="34" charset="-127"/>
            </a:endParaRPr>
          </a:p>
          <a:p>
            <a:pPr>
              <a:spcBef>
                <a:spcPts val="1200"/>
              </a:spcBef>
            </a:pPr>
            <a:endParaRPr lang="en-US" sz="17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69426988-6EA0-4E5B-9342-9D67EDF86D4B}" type="slidenum">
              <a:rPr lang="de-DE" altLang="de-DE" b="0" smtClean="0">
                <a:latin typeface="Calibri Light"/>
              </a:rPr>
              <a:pPr>
                <a:defRPr/>
              </a:pPr>
              <a:t>9</a:t>
            </a:fld>
            <a:endParaRPr lang="de-DE" altLang="de-DE" b="0">
              <a:latin typeface="Calibri Light"/>
            </a:endParaRPr>
          </a:p>
        </p:txBody>
      </p:sp>
      <p:sp>
        <p:nvSpPr>
          <p:cNvPr id="7" name="Text Box 5"/>
          <p:cNvSpPr txBox="1">
            <a:spLocks noChangeArrowheads="1"/>
          </p:cNvSpPr>
          <p:nvPr/>
        </p:nvSpPr>
        <p:spPr bwMode="auto">
          <a:xfrm>
            <a:off x="408955" y="5982379"/>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Wir sollten offen sein für neue Erfahrungen, denn: </a:t>
            </a:r>
            <a:br>
              <a:rPr lang="de-DE" altLang="de-DE" sz="2400" b="0" dirty="0">
                <a:solidFill>
                  <a:srgbClr val="004992"/>
                </a:solidFill>
                <a:latin typeface="Calibri Light"/>
              </a:rPr>
            </a:br>
            <a:r>
              <a:rPr lang="de-DE" altLang="de-DE" sz="2400" b="0" dirty="0">
                <a:solidFill>
                  <a:srgbClr val="004992"/>
                </a:solidFill>
                <a:latin typeface="Calibri Light"/>
              </a:rPr>
              <a:t>Die Zeiten ändern sich und wir lernen nie aus!</a:t>
            </a:r>
          </a:p>
        </p:txBody>
      </p:sp>
    </p:spTree>
    <p:extLst>
      <p:ext uri="{BB962C8B-B14F-4D97-AF65-F5344CB8AC3E}">
        <p14:creationId xmlns:p14="http://schemas.microsoft.com/office/powerpoint/2010/main" val="1751278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5" name="Line 19"/>
          <p:cNvSpPr>
            <a:spLocks noChangeShapeType="1"/>
          </p:cNvSpPr>
          <p:nvPr/>
        </p:nvSpPr>
        <p:spPr bwMode="auto">
          <a:xfrm>
            <a:off x="408955" y="2312440"/>
            <a:ext cx="1137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graphicFrame>
        <p:nvGraphicFramePr>
          <p:cNvPr id="5" name="Group 36"/>
          <p:cNvGraphicFramePr>
            <a:graphicFrameLocks noGrp="1"/>
          </p:cNvGraphicFramePr>
          <p:nvPr>
            <p:extLst>
              <p:ext uri="{D42A27DB-BD31-4B8C-83A1-F6EECF244321}">
                <p14:modId xmlns:p14="http://schemas.microsoft.com/office/powerpoint/2010/main" val="429375917"/>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Gesellschaft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10</a:t>
            </a:fld>
            <a:endParaRPr lang="de-DE" altLang="de-DE" b="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994982419"/>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Gesellschaft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11</a:t>
            </a:fld>
            <a:endParaRPr lang="de-DE" altLang="de-DE" b="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2000116608"/>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Einige lebensgefährliche Medikamente wurden in der Vergangenheit zu spät aus dem Handel genommen – trotz voriger Anzeichen ihrer Gefährlichkeit (Contergan, </a:t>
                      </a:r>
                      <a:r>
                        <a:rPr kumimoji="0" lang="de-DE" sz="1800" b="0" i="0" u="none" strike="noStrike" cap="none" normalizeH="0" baseline="0" dirty="0" err="1">
                          <a:ln>
                            <a:noFill/>
                          </a:ln>
                          <a:solidFill>
                            <a:srgbClr val="333333"/>
                          </a:solidFill>
                          <a:effectLst/>
                          <a:latin typeface="Calibri Light"/>
                          <a:ea typeface="ＭＳ Ｐゴシック" pitchFamily="34" charset="-128"/>
                        </a:rPr>
                        <a:t>Vioxx</a:t>
                      </a:r>
                      <a:r>
                        <a:rPr kumimoji="0" lang="de-DE"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Gesellschaft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758660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3660184050"/>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Einige lebensgefährliche Medikamente wurden in der Vergangenheit zu spät aus dem Handel genommen – trotz voriger Anzeichen ihrer Gefährlichkeit (Contergan, </a:t>
                      </a:r>
                      <a:r>
                        <a:rPr kumimoji="0" lang="de-DE" sz="1800" b="0" i="0" u="none" strike="noStrike" cap="none" normalizeH="0" baseline="0" dirty="0" err="1">
                          <a:ln>
                            <a:noFill/>
                          </a:ln>
                          <a:solidFill>
                            <a:srgbClr val="333333"/>
                          </a:solidFill>
                          <a:effectLst/>
                          <a:latin typeface="Calibri Light"/>
                          <a:ea typeface="ＭＳ Ｐゴシック" pitchFamily="34" charset="-128"/>
                        </a:rPr>
                        <a:t>Vioxx</a:t>
                      </a:r>
                      <a:r>
                        <a:rPr kumimoji="0" lang="de-DE"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Gesellschaft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sz="1800" b="0" i="0" u="none" strike="noStrike" cap="none" normalizeH="0" baseline="0" dirty="0">
                          <a:ln>
                            <a:noFill/>
                          </a:ln>
                          <a:solidFill>
                            <a:schemeClr val="tx1"/>
                          </a:solidFill>
                          <a:effectLst/>
                          <a:latin typeface="Calibri Light"/>
                          <a:ea typeface="ＭＳ Ｐゴシック" pitchFamily="34" charset="-128"/>
                        </a:rPr>
                        <a:t>sog. „Ewig-Gestrige“</a:t>
                      </a:r>
                      <a:r>
                        <a:rPr kumimoji="0" lang="de-DE" altLang="ja-JP" sz="1800" b="0" i="0" u="none" strike="noStrike" cap="none" normalizeH="0" baseline="0" dirty="0">
                          <a:ln>
                            <a:noFill/>
                          </a:ln>
                          <a:solidFill>
                            <a:schemeClr val="tx1"/>
                          </a:solidFill>
                          <a:effectLst/>
                          <a:latin typeface="Calibri Light"/>
                          <a:ea typeface="ＭＳ Ｐゴシック" pitchFamily="34" charset="-128"/>
                        </a:rPr>
                        <a:t>/Unverbesserliche: Verherrlichen eines Regimes, obwohl dessen Scheitern und Brutalität allgemein bekannt ist (z.B. Nationalsozialismus, Stalinismus).</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580104630"/>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503530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Psychose </a:t>
            </a:r>
            <a:r>
              <a:rPr lang="en-US" altLang="de-DE" sz="2400" dirty="0" err="1">
                <a:solidFill>
                  <a:srgbClr val="333333"/>
                </a:solidFill>
                <a:latin typeface="Calibri Light"/>
                <a:ea typeface="ＭＳ Ｐゴシック" panose="020B0600070205080204" pitchFamily="34" charset="-128"/>
              </a:rPr>
              <a:t>einmal</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bezogene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Positionen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wenig</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verändern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selbst</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bei</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Beweis</a:t>
            </a:r>
            <a:r>
              <a:rPr lang="en-US" altLang="de-DE" sz="2400" dirty="0">
                <a:solidFill>
                  <a:srgbClr val="333333"/>
                </a:solidFill>
                <a:latin typeface="Calibri Light"/>
                <a:ea typeface="ＭＳ Ｐゴシック" panose="020B0600070205080204" pitchFamily="34" charset="-128"/>
              </a:rPr>
              <a:t> des </a:t>
            </a:r>
            <a:r>
              <a:rPr lang="en-US" altLang="de-DE" sz="2400" dirty="0" err="1">
                <a:solidFill>
                  <a:srgbClr val="333333"/>
                </a:solidFill>
                <a:latin typeface="Calibri Light"/>
                <a:ea typeface="ＭＳ Ｐゴシック" panose="020B0600070205080204" pitchFamily="34" charset="-128"/>
              </a:rPr>
              <a:t>Gegenteils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oder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stichhaltigen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Gegenargumenten</a:t>
            </a:r>
            <a:r>
              <a:rPr lang="en-US" altLang="de-DE" sz="2400" dirty="0">
                <a:solidFill>
                  <a:srgbClr val="333333"/>
                </a:solidFill>
                <a:latin typeface="Calibri Light"/>
                <a:ea typeface="ＭＳ Ｐゴシック" panose="020B0600070205080204" pitchFamily="34" charset="-128"/>
              </a:rPr>
              <a:t>. </a:t>
            </a:r>
          </a:p>
          <a:p>
            <a:pPr lvl="0" defTabSz="914400" fontAlgn="base"/>
            <a:r>
              <a:rPr lang="en-US" altLang="de-DE" sz="2400" dirty="0">
                <a:solidFill>
                  <a:srgbClr val="004992"/>
                </a:solidFill>
                <a:latin typeface="Calibri Light"/>
                <a:ea typeface="ＭＳ Ｐゴシック" panose="020B0600070205080204" pitchFamily="34" charset="-128"/>
              </a:rPr>
              <a:t>Dies </a:t>
            </a:r>
            <a:r>
              <a:rPr lang="en-US" altLang="de-DE" sz="2400" dirty="0" err="1">
                <a:solidFill>
                  <a:srgbClr val="004992"/>
                </a:solidFill>
                <a:latin typeface="Calibri Light"/>
                <a:ea typeface="ＭＳ Ｐゴシック" panose="020B0600070205080204" pitchFamily="34" charset="-128"/>
              </a:rPr>
              <a:t>kann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zu</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zwischenmenschlichen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Problemen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führen</a:t>
            </a:r>
            <a:r>
              <a:rPr lang="en-US" altLang="de-DE" sz="2400" dirty="0">
                <a:solidFill>
                  <a:srgbClr val="004992"/>
                </a:solidFill>
                <a:latin typeface="Calibri Light"/>
                <a:ea typeface="ＭＳ Ｐゴシック" panose="020B0600070205080204" pitchFamily="34" charset="-128"/>
              </a:rPr>
              <a:t> und </a:t>
            </a:r>
            <a:r>
              <a:rPr lang="en-US" altLang="de-DE" sz="2400" dirty="0" err="1">
                <a:solidFill>
                  <a:srgbClr val="004992"/>
                </a:solidFill>
                <a:latin typeface="Calibri Light"/>
                <a:ea typeface="ＭＳ Ｐゴシック" panose="020B0600070205080204" pitchFamily="34" charset="-128"/>
              </a:rPr>
              <a:t>verhindert</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realistische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Einschätzung</a:t>
            </a:r>
            <a:r>
              <a:rPr lang="en-US" altLang="de-DE" sz="2400" dirty="0">
                <a:solidFill>
                  <a:srgbClr val="004992"/>
                </a:solidFill>
                <a:latin typeface="Calibri Light"/>
                <a:ea typeface="ＭＳ Ｐゴシック" panose="020B0600070205080204" pitchFamily="34" charset="-128"/>
              </a:rPr>
              <a:t> der Umwelt.</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E9A7D35B-A49E-47A3-AC5D-C5C4379DD603}"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219518" y="8295616"/>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b="0">
              <a:latin typeface="Calibri Light"/>
              <a:cs typeface="Times New Roman" panose="02020603050405020304" pitchFamily="18" charset="0"/>
            </a:endParaRPr>
          </a:p>
        </p:txBody>
      </p:sp>
      <p:sp>
        <p:nvSpPr>
          <p:cNvPr id="6" name="Title 5"/>
          <p:cNvSpPr>
            <a:spLocks noGrp="1"/>
          </p:cNvSpPr>
          <p:nvPr>
            <p:ph type="title"/>
          </p:nvPr>
        </p:nvSpPr>
        <p:spPr/>
        <p:txBody>
          <a:bodyPr/>
          <a:lstStyle/>
          <a:p>
            <a:r>
              <a:rPr lang="de-DE" sz="3600" dirty="0"/>
              <a:t>Wie mangelnde Korrigierbarkeit Fehleinschätzungen während der Psychose begünstigt – Beispiele</a:t>
            </a:r>
            <a:endParaRPr lang="en-US" sz="3600" dirty="0"/>
          </a:p>
        </p:txBody>
      </p:sp>
      <p:sp>
        <p:nvSpPr>
          <p:cNvPr id="8" name="Content Placeholder 7"/>
          <p:cNvSpPr>
            <a:spLocks noGrp="1"/>
          </p:cNvSpPr>
          <p:nvPr>
            <p:ph idx="1"/>
          </p:nvPr>
        </p:nvSpPr>
        <p:spPr/>
        <p:txBody>
          <a:bodyPr/>
          <a:lstStyle/>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tauscht sich nicht mit anderen aus, da man z.T. Widerspruch erwartet/fürchtet oder diesen Personen nicht mehr vertraut.</a:t>
            </a:r>
          </a:p>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Widerspruch oder bloßes Nachfragen werden als feindselige Herausforderungen erlebt.</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Calibri Light"/>
                <a:ea typeface="ＭＳ Ｐゴシック" panose="020B0600070205080204" pitchFamily="34" charset="-128"/>
              </a:rPr>
              <a:t>Informationen werden nur über einseitige Quellen bezogen (z.B. Internetforen zu Verschwörungstheorien).</a:t>
            </a:r>
          </a:p>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Andere seriösere Medien (z.B. Presseagenturen) werden nicht zu Rate gezogen.</a:t>
            </a: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E9A7D35B-A49E-47A3-AC5D-C5C4379DD603}" type="slidenum">
              <a:rPr lang="de-DE" altLang="de-DE" b="0" smtClean="0">
                <a:latin typeface="Calibri Light"/>
              </a:rPr>
              <a:pPr>
                <a:defRPr/>
              </a:pPr>
              <a:t>15</a:t>
            </a:fld>
            <a:endParaRPr lang="de-DE" altLang="de-DE" b="0">
              <a:latin typeface="Calibri Light"/>
            </a:endParaRPr>
          </a:p>
        </p:txBody>
      </p:sp>
      <p:sp>
        <p:nvSpPr>
          <p:cNvPr id="12" name="Text Box 5"/>
          <p:cNvSpPr txBox="1">
            <a:spLocks noChangeArrowheads="1"/>
          </p:cNvSpPr>
          <p:nvPr/>
        </p:nvSpPr>
        <p:spPr bwMode="auto">
          <a:xfrm>
            <a:off x="408955" y="599119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Möchte jemand eine kurze persönliche Erfahrung einbringen?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Die drei untenstehenden Abbildungen gehören zu einem Oberbegriff. Zu welchem?</a:t>
            </a:r>
          </a:p>
        </p:txBody>
      </p:sp>
      <p:sp>
        <p:nvSpPr>
          <p:cNvPr id="7" name="Content Placeholder 6"/>
          <p:cNvSpPr>
            <a:spLocks noGrp="1"/>
          </p:cNvSpPr>
          <p:nvPr>
            <p:ph idx="1"/>
          </p:nvPr>
        </p:nvSpPr>
        <p:spPr/>
        <p:txBody>
          <a:bodyPr/>
          <a:lstStyle/>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weitere Objekte vor, um Ihre Annahme zu prüfen.</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Es wird Ihnen mit „ja“</a:t>
            </a:r>
            <a:r>
              <a:rPr lang="de-DE" altLang="ja-JP" sz="2000" dirty="0">
                <a:solidFill>
                  <a:srgbClr val="333333"/>
                </a:solidFill>
                <a:latin typeface="Calibri Light"/>
                <a:ea typeface="ＭＳ Ｐゴシック" panose="020B0600070205080204" pitchFamily="34" charset="-128"/>
              </a:rPr>
              <a:t> und „nein“ geantwortet.</a:t>
            </a:r>
            <a:r>
              <a:rPr lang="de-DE" altLang="ja-JP" sz="2000" b="1" dirty="0">
                <a:solidFill>
                  <a:srgbClr val="333333"/>
                </a:solidFill>
                <a:latin typeface="Calibri Light"/>
                <a:ea typeface="ＭＳ Ｐゴシック" panose="020B0600070205080204" pitchFamily="34" charset="-128"/>
              </a:rPr>
              <a:t> </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Wenn Sie sich sicher sind, um welchen Oberbegriff es sich handelt, schlagen Sie eine Lösung vor.</a:t>
            </a:r>
            <a:endParaRPr lang="de-DE" altLang="de-DE" sz="2000" b="1" dirty="0">
              <a:solidFill>
                <a:srgbClr val="333333"/>
              </a:solidFill>
              <a:latin typeface="Calibri Light"/>
              <a:ea typeface="ＭＳ Ｐゴシック" panose="020B0600070205080204" pitchFamily="34" charset="-128"/>
            </a:endParaRPr>
          </a:p>
          <a:p>
            <a:pPr algn="ctr">
              <a:spcBef>
                <a:spcPts val="1800"/>
              </a:spcBef>
            </a:pP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16</a:t>
            </a:fld>
            <a:endParaRPr lang="de-DE" altLang="de-DE" b="0">
              <a:latin typeface="Calibri Light"/>
            </a:endParaRPr>
          </a:p>
        </p:txBody>
      </p:sp>
      <p:pic>
        <p:nvPicPr>
          <p:cNvPr id="12" name="Grafik 11" descr="Ein Bild, das Baum, draußen, Straße, Auto enthält.&#10;&#10;Automatisch generierte Beschreibung">
            <a:extLst>
              <a:ext uri="{FF2B5EF4-FFF2-40B4-BE49-F238E27FC236}">
                <a16:creationId xmlns:a16="http://schemas.microsoft.com/office/drawing/2014/main" id="{2D30FB28-E6FE-45E0-BEC1-A71CAA6D80D0}"/>
              </a:ext>
            </a:extLst>
          </p:cNvPr>
          <p:cNvPicPr>
            <a:picLocks noChangeAspect="1"/>
          </p:cNvPicPr>
          <p:nvPr/>
        </p:nvPicPr>
        <p:blipFill rotWithShape="1">
          <a:blip r:embed="rId3"/>
          <a:srcRect l="2400" t="32150" r="3800" b="18501"/>
          <a:stretch/>
        </p:blipFill>
        <p:spPr>
          <a:xfrm flipH="1">
            <a:off x="8021771" y="2560712"/>
            <a:ext cx="3988112" cy="1439426"/>
          </a:xfrm>
          <a:prstGeom prst="rect">
            <a:avLst/>
          </a:prstGeom>
        </p:spPr>
      </p:pic>
      <p:pic>
        <p:nvPicPr>
          <p:cNvPr id="6" name="Grafik 5" descr="Ein Bild, das Supersportwagen, Rad, Sportwagen, Landfahrzeug enthält.&#10;&#10;Automatisch generierte Beschreibung">
            <a:extLst>
              <a:ext uri="{FF2B5EF4-FFF2-40B4-BE49-F238E27FC236}">
                <a16:creationId xmlns:a16="http://schemas.microsoft.com/office/drawing/2014/main" id="{922A4F7D-3871-D1AB-2B50-62A2B62A14D0}"/>
              </a:ext>
            </a:extLst>
          </p:cNvPr>
          <p:cNvPicPr>
            <a:picLocks noChangeAspect="1"/>
          </p:cNvPicPr>
          <p:nvPr/>
        </p:nvPicPr>
        <p:blipFill rotWithShape="1">
          <a:blip r:embed="rId4"/>
          <a:srcRect l="1696" t="35299" r="3796" b="8000"/>
          <a:stretch/>
        </p:blipFill>
        <p:spPr>
          <a:xfrm>
            <a:off x="446220" y="2560712"/>
            <a:ext cx="3598513" cy="1439426"/>
          </a:xfrm>
          <a:prstGeom prst="rect">
            <a:avLst/>
          </a:prstGeom>
        </p:spPr>
      </p:pic>
      <p:pic>
        <p:nvPicPr>
          <p:cNvPr id="9" name="Grafik 8" descr="Ein Bild, das Landfahrzeug, Fahrzeug, Rad, Transport enthält.&#10;&#10;Automatisch generierte Beschreibung">
            <a:extLst>
              <a:ext uri="{FF2B5EF4-FFF2-40B4-BE49-F238E27FC236}">
                <a16:creationId xmlns:a16="http://schemas.microsoft.com/office/drawing/2014/main" id="{2FF3569F-05A1-BD66-C7FA-CEC9E546485D}"/>
              </a:ext>
            </a:extLst>
          </p:cNvPr>
          <p:cNvPicPr>
            <a:picLocks noChangeAspect="1"/>
          </p:cNvPicPr>
          <p:nvPr/>
        </p:nvPicPr>
        <p:blipFill rotWithShape="1">
          <a:blip r:embed="rId5"/>
          <a:srcRect t="29001" r="123" b="13250"/>
          <a:stretch/>
        </p:blipFill>
        <p:spPr>
          <a:xfrm>
            <a:off x="4673786" y="2297814"/>
            <a:ext cx="2718932" cy="1965222"/>
          </a:xfrm>
          <a:prstGeom prst="rect">
            <a:avLst/>
          </a:prstGeom>
        </p:spPr>
      </p:pic>
    </p:spTree>
    <p:extLst>
      <p:ext uri="{BB962C8B-B14F-4D97-AF65-F5344CB8AC3E}">
        <p14:creationId xmlns:p14="http://schemas.microsoft.com/office/powerpoint/2010/main" val="260591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17</a:t>
            </a:fld>
            <a:endParaRPr lang="de-DE" altLang="de-DE" b="0">
              <a:latin typeface="Calibri Light"/>
            </a:endParaRPr>
          </a:p>
        </p:txBody>
      </p:sp>
      <p:sp>
        <p:nvSpPr>
          <p:cNvPr id="47110" name="Rectangle 9"/>
          <p:cNvSpPr>
            <a:spLocks noChangeArrowheads="1"/>
          </p:cNvSpPr>
          <p:nvPr/>
        </p:nvSpPr>
        <p:spPr bwMode="auto">
          <a:xfrm>
            <a:off x="5809555" y="1120695"/>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Weitere Möglichkeiten:</a:t>
            </a:r>
            <a:r>
              <a:rPr lang="de-DE" altLang="de-DE" sz="2400" b="0" dirty="0">
                <a:solidFill>
                  <a:srgbClr val="333333"/>
                </a:solidFill>
                <a:latin typeface="Calibri Light"/>
              </a:rPr>
              <a:t> </a:t>
            </a:r>
          </a:p>
        </p:txBody>
      </p:sp>
      <p:sp>
        <p:nvSpPr>
          <p:cNvPr id="47115" name="Rectangle 21"/>
          <p:cNvSpPr>
            <a:spLocks noChangeArrowheads="1"/>
          </p:cNvSpPr>
          <p:nvPr/>
        </p:nvSpPr>
        <p:spPr bwMode="auto">
          <a:xfrm>
            <a:off x="6457628" y="1622108"/>
            <a:ext cx="5400600" cy="2177842"/>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pic>
        <p:nvPicPr>
          <p:cNvPr id="16" name="Grafik 15" descr="Ein Bild, das Baum, draußen, Straße, Auto enthält.&#10;&#10;Automatisch generierte Beschreibung">
            <a:extLst>
              <a:ext uri="{FF2B5EF4-FFF2-40B4-BE49-F238E27FC236}">
                <a16:creationId xmlns:a16="http://schemas.microsoft.com/office/drawing/2014/main" id="{A31C24F6-2BE2-4C61-9BF3-76AECA5D14F2}"/>
              </a:ext>
            </a:extLst>
          </p:cNvPr>
          <p:cNvPicPr>
            <a:picLocks noChangeAspect="1"/>
          </p:cNvPicPr>
          <p:nvPr/>
        </p:nvPicPr>
        <p:blipFill rotWithShape="1">
          <a:blip r:embed="rId3"/>
          <a:srcRect l="2400" t="32150" r="3800" b="18501"/>
          <a:stretch/>
        </p:blipFill>
        <p:spPr>
          <a:xfrm flipH="1">
            <a:off x="439475" y="2843732"/>
            <a:ext cx="2755310" cy="994472"/>
          </a:xfrm>
          <a:prstGeom prst="rect">
            <a:avLst/>
          </a:prstGeom>
        </p:spPr>
      </p:pic>
      <p:pic>
        <p:nvPicPr>
          <p:cNvPr id="9" name="Grafik 8" descr="Ein Bild, das Text, draußen, Bus, Gebäude enthält.&#10;&#10;Automatisch generierte Beschreibung">
            <a:extLst>
              <a:ext uri="{FF2B5EF4-FFF2-40B4-BE49-F238E27FC236}">
                <a16:creationId xmlns:a16="http://schemas.microsoft.com/office/drawing/2014/main" id="{2A91EDA6-02A3-44D7-A3B4-40F7DA11BB3A}"/>
              </a:ext>
            </a:extLst>
          </p:cNvPr>
          <p:cNvPicPr>
            <a:picLocks noChangeAspect="1"/>
          </p:cNvPicPr>
          <p:nvPr/>
        </p:nvPicPr>
        <p:blipFill rotWithShape="1">
          <a:blip r:embed="rId4"/>
          <a:srcRect l="29582" t="48299" r="13249" b="21651"/>
          <a:stretch/>
        </p:blipFill>
        <p:spPr>
          <a:xfrm>
            <a:off x="6774733" y="2807824"/>
            <a:ext cx="2206233" cy="947133"/>
          </a:xfrm>
          <a:prstGeom prst="rect">
            <a:avLst/>
          </a:prstGeom>
        </p:spPr>
      </p:pic>
      <p:sp>
        <p:nvSpPr>
          <p:cNvPr id="26" name="Text Box 8">
            <a:extLst>
              <a:ext uri="{FF2B5EF4-FFF2-40B4-BE49-F238E27FC236}">
                <a16:creationId xmlns:a16="http://schemas.microsoft.com/office/drawing/2014/main" id="{28D1C232-2D6F-4540-9977-73803073EDCA}"/>
              </a:ext>
            </a:extLst>
          </p:cNvPr>
          <p:cNvSpPr txBox="1">
            <a:spLocks noGrp="1" noChangeArrowheads="1"/>
          </p:cNvSpPr>
          <p:nvPr>
            <p:ph idx="1"/>
          </p:nvPr>
        </p:nvSpPr>
        <p:spPr>
          <a:xfrm>
            <a:off x="453124" y="3978475"/>
            <a:ext cx="11449574" cy="2016224"/>
          </a:xfrm>
        </p:spPr>
        <p:txBody>
          <a:bodyPr/>
          <a:lstStyle/>
          <a:p>
            <a:r>
              <a:rPr lang="de-DE" sz="1800" b="1" dirty="0">
                <a:solidFill>
                  <a:srgbClr val="333333"/>
                </a:solidFill>
                <a:latin typeface="+mj-lt"/>
                <a:ea typeface="+mn-ea"/>
              </a:rPr>
              <a:t>Häufiger Fehler: </a:t>
            </a:r>
            <a:r>
              <a:rPr lang="de-DE" dirty="0">
                <a:solidFill>
                  <a:schemeClr val="tx1"/>
                </a:solidFill>
                <a:latin typeface="+mj-lt"/>
              </a:rPr>
              <a:t>Wir neigen dazu, immer wieder ausschließlich dieselben Quellen aufzusuchen, um uns eine Meinung zu bilden. </a:t>
            </a:r>
            <a:br>
              <a:rPr lang="de-DE" dirty="0">
                <a:solidFill>
                  <a:schemeClr val="tx1"/>
                </a:solidFill>
                <a:latin typeface="+mj-lt"/>
              </a:rPr>
            </a:br>
            <a:r>
              <a:rPr lang="de-DE" dirty="0">
                <a:solidFill>
                  <a:schemeClr val="tx1"/>
                </a:solidFill>
                <a:latin typeface="+mj-lt"/>
              </a:rPr>
              <a:t>Beispiel: Jemand der politisch eher links orientiert ist, liest eher die "taz"; Menschen, die politisch eher rechts orientiert sind, lesen eher "Tichys Einblick".</a:t>
            </a:r>
            <a:br>
              <a:rPr lang="de-DE" dirty="0">
                <a:solidFill>
                  <a:schemeClr val="tx1"/>
                </a:solidFill>
                <a:latin typeface="+mj-lt"/>
              </a:rPr>
            </a:br>
            <a:r>
              <a:rPr lang="de-DE" dirty="0">
                <a:solidFill>
                  <a:schemeClr val="tx1"/>
                </a:solidFill>
                <a:latin typeface="+mj-lt"/>
              </a:rPr>
              <a:t>Gut ist es, auch mal andere Blickwinkel zu wählen; dies kann helfen die eigene Meinung zu festigen oder eben auch ein wenig zu verändern. </a:t>
            </a:r>
            <a:br>
              <a:rPr lang="de-DE" dirty="0">
                <a:solidFill>
                  <a:schemeClr val="tx1"/>
                </a:solidFill>
                <a:latin typeface="+mj-lt"/>
              </a:rPr>
            </a:br>
            <a:r>
              <a:rPr lang="de-DE" dirty="0">
                <a:solidFill>
                  <a:schemeClr val="tx1"/>
                </a:solidFill>
                <a:latin typeface="+mj-lt"/>
              </a:rPr>
              <a:t>Oft suchen wir </a:t>
            </a:r>
            <a:r>
              <a:rPr lang="de-DE" sz="1800" dirty="0">
                <a:solidFill>
                  <a:srgbClr val="333333"/>
                </a:solidFill>
                <a:latin typeface="+mj-lt"/>
                <a:ea typeface="+mn-ea"/>
              </a:rPr>
              <a:t>nur nach Informationen, die die eigene Annahme stützen (hier: scheinbar korrekter Obergriff </a:t>
            </a:r>
            <a:r>
              <a:rPr lang="de-DE" i="1" dirty="0">
                <a:solidFill>
                  <a:srgbClr val="333333"/>
                </a:solidFill>
                <a:latin typeface="+mj-lt"/>
              </a:rPr>
              <a:t>Autos</a:t>
            </a:r>
            <a:r>
              <a:rPr lang="de-DE" sz="1800" dirty="0">
                <a:solidFill>
                  <a:srgbClr val="333333"/>
                </a:solidFill>
                <a:latin typeface="+mj-lt"/>
                <a:ea typeface="+mn-ea"/>
              </a:rPr>
              <a:t>), aber nicht nach Informationen, die dagegen sprechen könnten (Bestätigungstendenz).</a:t>
            </a:r>
            <a:br>
              <a:rPr lang="de-DE" sz="1800" dirty="0">
                <a:solidFill>
                  <a:srgbClr val="333333"/>
                </a:solidFill>
                <a:latin typeface="+mj-lt"/>
                <a:ea typeface="+mn-ea"/>
              </a:rPr>
            </a:br>
            <a:br>
              <a:rPr lang="de-DE" sz="1800" dirty="0">
                <a:solidFill>
                  <a:srgbClr val="333333"/>
                </a:solidFill>
                <a:latin typeface="+mj-lt"/>
                <a:ea typeface="+mn-ea"/>
              </a:rPr>
            </a:br>
            <a:r>
              <a:rPr lang="de-DE" sz="1800" dirty="0">
                <a:solidFill>
                  <a:srgbClr val="004992"/>
                </a:solidFill>
                <a:latin typeface="+mj-lt"/>
                <a:ea typeface="+mn-ea"/>
              </a:rPr>
              <a:t>Dies kann zu einseitigen Haltungen und sogar Fehlurteilen führen.</a:t>
            </a:r>
          </a:p>
        </p:txBody>
      </p:sp>
      <p:sp>
        <p:nvSpPr>
          <p:cNvPr id="30" name="Rectangle 20">
            <a:extLst>
              <a:ext uri="{FF2B5EF4-FFF2-40B4-BE49-F238E27FC236}">
                <a16:creationId xmlns:a16="http://schemas.microsoft.com/office/drawing/2014/main" id="{212FF3DA-F6D1-45E5-901B-38E5A3F905D1}"/>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Oberbegriff: Verkehrsmittel!</a:t>
            </a:r>
          </a:p>
        </p:txBody>
      </p:sp>
      <p:pic>
        <p:nvPicPr>
          <p:cNvPr id="4" name="Grafik 3" descr="Ein Bild, das Supersportwagen, Rad, Sportwagen, Landfahrzeug enthält.&#10;&#10;Automatisch generierte Beschreibung">
            <a:extLst>
              <a:ext uri="{FF2B5EF4-FFF2-40B4-BE49-F238E27FC236}">
                <a16:creationId xmlns:a16="http://schemas.microsoft.com/office/drawing/2014/main" id="{522A81D1-6A4B-C7DD-5C2E-9C49026234D3}"/>
              </a:ext>
            </a:extLst>
          </p:cNvPr>
          <p:cNvPicPr>
            <a:picLocks noChangeAspect="1"/>
          </p:cNvPicPr>
          <p:nvPr/>
        </p:nvPicPr>
        <p:blipFill rotWithShape="1">
          <a:blip r:embed="rId5"/>
          <a:srcRect l="1696" t="35299" r="3796" b="8000"/>
          <a:stretch/>
        </p:blipFill>
        <p:spPr>
          <a:xfrm>
            <a:off x="453124" y="1689353"/>
            <a:ext cx="2755311" cy="1102141"/>
          </a:xfrm>
          <a:prstGeom prst="rect">
            <a:avLst/>
          </a:prstGeom>
        </p:spPr>
      </p:pic>
      <p:pic>
        <p:nvPicPr>
          <p:cNvPr id="6" name="Grafik 5" descr="Ein Bild, das Landfahrzeug, Fahrzeug, Rad, Transport enthält.&#10;&#10;Automatisch generierte Beschreibung">
            <a:extLst>
              <a:ext uri="{FF2B5EF4-FFF2-40B4-BE49-F238E27FC236}">
                <a16:creationId xmlns:a16="http://schemas.microsoft.com/office/drawing/2014/main" id="{D80E922F-0609-69BE-44DA-6441C262F748}"/>
              </a:ext>
            </a:extLst>
          </p:cNvPr>
          <p:cNvPicPr>
            <a:picLocks noChangeAspect="1"/>
          </p:cNvPicPr>
          <p:nvPr/>
        </p:nvPicPr>
        <p:blipFill rotWithShape="1">
          <a:blip r:embed="rId6"/>
          <a:srcRect t="29001" r="123" b="13250"/>
          <a:stretch/>
        </p:blipFill>
        <p:spPr>
          <a:xfrm>
            <a:off x="3459532" y="1865708"/>
            <a:ext cx="2212169" cy="1598938"/>
          </a:xfrm>
          <a:prstGeom prst="rect">
            <a:avLst/>
          </a:prstGeom>
        </p:spPr>
      </p:pic>
      <p:pic>
        <p:nvPicPr>
          <p:cNvPr id="10" name="Grafik 9" descr="Ein Bild, das Himmel, draußen, Platane Flugzeug Hobel, Wolke enthält.&#10;&#10;Automatisch generierte Beschreibung">
            <a:extLst>
              <a:ext uri="{FF2B5EF4-FFF2-40B4-BE49-F238E27FC236}">
                <a16:creationId xmlns:a16="http://schemas.microsoft.com/office/drawing/2014/main" id="{D7EADBCB-4934-45C0-92F9-80872CFD81A6}"/>
              </a:ext>
            </a:extLst>
          </p:cNvPr>
          <p:cNvPicPr>
            <a:picLocks noChangeAspect="1"/>
          </p:cNvPicPr>
          <p:nvPr/>
        </p:nvPicPr>
        <p:blipFill rotWithShape="1">
          <a:blip r:embed="rId7"/>
          <a:srcRect l="27688" t="60861" r="9314" b="11150"/>
          <a:stretch/>
        </p:blipFill>
        <p:spPr>
          <a:xfrm>
            <a:off x="6774733" y="1676080"/>
            <a:ext cx="2175292" cy="1079006"/>
          </a:xfrm>
          <a:prstGeom prst="rect">
            <a:avLst/>
          </a:prstGeom>
        </p:spPr>
      </p:pic>
      <p:pic>
        <p:nvPicPr>
          <p:cNvPr id="12" name="Grafik 11" descr="Ein Bild, das Rad, Himmel, Fahrzeug, Reifen enthält.&#10;&#10;Automatisch generierte Beschreibung">
            <a:extLst>
              <a:ext uri="{FF2B5EF4-FFF2-40B4-BE49-F238E27FC236}">
                <a16:creationId xmlns:a16="http://schemas.microsoft.com/office/drawing/2014/main" id="{3F678678-0A18-654F-B179-17427D81CDEB}"/>
              </a:ext>
            </a:extLst>
          </p:cNvPr>
          <p:cNvPicPr>
            <a:picLocks noChangeAspect="1"/>
          </p:cNvPicPr>
          <p:nvPr/>
        </p:nvPicPr>
        <p:blipFill rotWithShape="1">
          <a:blip r:embed="rId8"/>
          <a:srcRect l="17599" t="46986" r="19402" b="21680"/>
          <a:stretch/>
        </p:blipFill>
        <p:spPr>
          <a:xfrm>
            <a:off x="9337947" y="1940636"/>
            <a:ext cx="2206233" cy="1645951"/>
          </a:xfrm>
          <a:prstGeom prst="rect">
            <a:avLst/>
          </a:prstGeom>
        </p:spPr>
      </p:pic>
    </p:spTree>
    <p:extLst>
      <p:ext uri="{BB962C8B-B14F-4D97-AF65-F5344CB8AC3E}">
        <p14:creationId xmlns:p14="http://schemas.microsoft.com/office/powerpoint/2010/main" val="3487842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3</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p:txBody>
          <a:bodyPr/>
          <a:lstStyle/>
          <a:p>
            <a:r>
              <a:rPr lang="de-DE" sz="2400" dirty="0">
                <a:solidFill>
                  <a:schemeClr val="tx1"/>
                </a:solidFill>
                <a:latin typeface="+mj-lt"/>
              </a:rPr>
              <a:t>Bitte überlegen Sie sich zunächst einige Beispielsituationen, in denen Sie im Nachhinein falsch lagen.</a:t>
            </a:r>
          </a:p>
          <a:p>
            <a:endParaRPr lang="de-DE" sz="2400" dirty="0">
              <a:solidFill>
                <a:schemeClr val="tx1"/>
              </a:solidFill>
              <a:latin typeface="+mj-lt"/>
            </a:endParaRPr>
          </a:p>
          <a:p>
            <a:endParaRPr lang="de-DE" sz="2400" dirty="0">
              <a:solidFill>
                <a:schemeClr val="tx1"/>
              </a:solidFill>
              <a:latin typeface="+mj-lt"/>
            </a:endParaRPr>
          </a:p>
          <a:p>
            <a:endParaRPr lang="de-DE" sz="2400" dirty="0">
              <a:solidFill>
                <a:schemeClr val="tx1"/>
              </a:solidFill>
              <a:latin typeface="+mj-lt"/>
            </a:endParaRPr>
          </a:p>
          <a:p>
            <a:br>
              <a:rPr lang="de-DE" sz="2400" dirty="0">
                <a:solidFill>
                  <a:schemeClr val="tx1"/>
                </a:solidFill>
                <a:latin typeface="+mj-lt"/>
              </a:rPr>
            </a:br>
            <a:endParaRPr lang="de-DE" sz="2400" dirty="0">
              <a:solidFill>
                <a:schemeClr val="tx1"/>
              </a:solidFill>
              <a:latin typeface="+mj-lt"/>
            </a:endParaRPr>
          </a:p>
          <a:p>
            <a:pPr algn="ctr"/>
            <a:r>
              <a:rPr lang="de-DE" sz="2400" dirty="0">
                <a:solidFill>
                  <a:srgbClr val="004992"/>
                </a:solidFill>
                <a:latin typeface="+mj-lt"/>
              </a:rPr>
              <a:t>Möchte jemand von Ihnen ein Beispiel teilen?</a:t>
            </a:r>
          </a:p>
        </p:txBody>
      </p:sp>
      <p:sp>
        <p:nvSpPr>
          <p:cNvPr id="4" name="Fußzeilenplatzhalter 3">
            <a:extLst>
              <a:ext uri="{FF2B5EF4-FFF2-40B4-BE49-F238E27FC236}">
                <a16:creationId xmlns:a16="http://schemas.microsoft.com/office/drawing/2014/main" id="{3D1DB40C-16A7-48E2-888D-7D7F1F023D0D}"/>
              </a:ext>
            </a:extLst>
          </p:cNvPr>
          <p:cNvSpPr>
            <a:spLocks noGrp="1"/>
          </p:cNvSpPr>
          <p:nvPr>
            <p:ph type="ftr" sz="quarter" idx="11"/>
          </p:nvPr>
        </p:nvSpPr>
        <p:spPr/>
        <p:txBody>
          <a:bodyPr/>
          <a:lstStyle/>
          <a:p>
            <a:pPr>
              <a:defRPr/>
            </a:pPr>
            <a:r>
              <a:rPr lang="de-DE" b="0"/>
              <a:t>MV-MKT – 3: Korrigierbarkeit</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b="0" smtClean="0"/>
              <a:pPr/>
              <a:t>18</a:t>
            </a:fld>
            <a:endParaRPr lang="de-DE" b="0" dirty="0"/>
          </a:p>
        </p:txBody>
      </p:sp>
      <p:pic>
        <p:nvPicPr>
          <p:cNvPr id="9" name="Grafik 8" descr="Ein Bild, das Text enthält.&#10;&#10;Automatisch generierte Beschreibung">
            <a:extLst>
              <a:ext uri="{FF2B5EF4-FFF2-40B4-BE49-F238E27FC236}">
                <a16:creationId xmlns:a16="http://schemas.microsoft.com/office/drawing/2014/main" id="{D25B86A0-DBD8-0F4A-9F2D-CD4F3903FEA2}"/>
              </a:ext>
            </a:extLst>
          </p:cNvPr>
          <p:cNvPicPr>
            <a:picLocks noChangeAspect="1"/>
          </p:cNvPicPr>
          <p:nvPr/>
        </p:nvPicPr>
        <p:blipFill rotWithShape="1">
          <a:blip r:embed="rId3"/>
          <a:srcRect l="29919" t="24800" r="32281" b="6950"/>
          <a:stretch/>
        </p:blipFill>
        <p:spPr>
          <a:xfrm>
            <a:off x="4491018" y="2697835"/>
            <a:ext cx="3211873" cy="3262058"/>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20</a:t>
            </a:fld>
            <a:endParaRPr lang="de-DE" altLang="de-DE" b="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Bitte diskutieren Sie zudem in der Gruppe, wie sicher Sie sich mit Ihrer Einschätzung sind.</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überwacht einen Tauchgang zur Erforschung des Meeresgrundes.</a:t>
            </a:r>
          </a:p>
        </p:txBody>
      </p:sp>
      <p:sp>
        <p:nvSpPr>
          <p:cNvPr id="94213" name="Caption_94212"/>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23</a:t>
            </a:fld>
            <a:endParaRPr lang="de-DE" altLang="de-DE" b="0">
              <a:latin typeface="Calibri Light"/>
            </a:endParaRPr>
          </a:p>
        </p:txBody>
      </p:sp>
      <p:pic>
        <p:nvPicPr>
          <p:cNvPr id="1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270945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überwacht einen Tauchgang zur Erforschung des Meeresgrundes.</a:t>
            </a:r>
          </a:p>
        </p:txBody>
      </p:sp>
      <p:sp>
        <p:nvSpPr>
          <p:cNvPr id="96260" name="Caption_96261"/>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96263" name="Caption_96262"/>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24</a:t>
            </a:fld>
            <a:endParaRPr lang="de-DE" altLang="de-DE" b="0">
              <a:latin typeface="Calibri Light"/>
            </a:endParaRPr>
          </a:p>
        </p:txBody>
      </p:sp>
      <p:pic>
        <p:nvPicPr>
          <p:cNvPr id="2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993851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überwacht einen Tauchgang zur Erforschung des Meeresgrundes.</a:t>
            </a:r>
          </a:p>
        </p:txBody>
      </p:sp>
      <p:sp>
        <p:nvSpPr>
          <p:cNvPr id="98308" name="Caption_98309"/>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98312" name="Caption_98306"/>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98313" name="Caption_98310"/>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25</a:t>
            </a:fld>
            <a:endParaRPr lang="de-DE" altLang="de-DE" b="0">
              <a:latin typeface="Calibri Light"/>
            </a:endParaRPr>
          </a:p>
        </p:txBody>
      </p:sp>
      <p:pic>
        <p:nvPicPr>
          <p:cNvPr id="39"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912543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überwacht einen Tauchgang zur Erforschung des Meeresgrundes.</a:t>
            </a:r>
          </a:p>
        </p:txBody>
      </p:sp>
      <p:sp>
        <p:nvSpPr>
          <p:cNvPr id="100356" name="Caption_10035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00360" name="Caption_100354"/>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00361" name="Caption_100358"/>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26</a:t>
            </a:fld>
            <a:endParaRPr lang="de-DE" altLang="de-DE" b="0">
              <a:latin typeface="Calibri Light"/>
            </a:endParaRPr>
          </a:p>
        </p:txBody>
      </p:sp>
      <p:pic>
        <p:nvPicPr>
          <p:cNvPr id="3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529933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Caption_75779"/>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5781"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Männer spielen „Räuber und Gendarm“</a:t>
            </a:r>
            <a:r>
              <a:rPr lang="de-DE" altLang="ja-JP" sz="2000" b="0">
                <a:solidFill>
                  <a:srgbClr val="333333"/>
                </a:solidFill>
                <a:latin typeface="Calibri Light"/>
              </a:rPr>
              <a:t>.</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27</a:t>
            </a:fld>
            <a:endParaRPr lang="de-DE" altLang="de-DE" b="0">
              <a:latin typeface="Calibri Light"/>
            </a:endParaRPr>
          </a:p>
        </p:txBody>
      </p:sp>
      <p:pic>
        <p:nvPicPr>
          <p:cNvPr id="1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Caption_77828"/>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7830" name="Caption_77827"/>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77831"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Männer spielen „Räuber und Gendarm“</a:t>
            </a:r>
            <a:r>
              <a:rPr lang="de-DE" altLang="ja-JP" sz="2000" b="0">
                <a:solidFill>
                  <a:srgbClr val="333333"/>
                </a:solidFill>
                <a:latin typeface="Calibri Light"/>
              </a:rPr>
              <a:t>.</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28</a:t>
            </a:fld>
            <a:endParaRPr lang="de-DE" altLang="de-DE" b="0">
              <a:latin typeface="Calibri Light"/>
            </a:endParaRPr>
          </a:p>
        </p:txBody>
      </p:sp>
      <p:pic>
        <p:nvPicPr>
          <p:cNvPr id="2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Männer spielen „Räuber und Gendarm“</a:t>
            </a:r>
            <a:r>
              <a:rPr lang="de-DE" altLang="ja-JP" sz="2000" b="0" dirty="0">
                <a:solidFill>
                  <a:srgbClr val="333333"/>
                </a:solidFill>
                <a:latin typeface="Calibri Light"/>
              </a:rPr>
              <a:t>.</a:t>
            </a:r>
            <a:endParaRPr lang="de-DE" altLang="de-DE" sz="2000" b="0" dirty="0">
              <a:solidFill>
                <a:srgbClr val="333333"/>
              </a:solidFill>
              <a:latin typeface="Calibri Light"/>
            </a:endParaRPr>
          </a:p>
        </p:txBody>
      </p:sp>
      <p:sp>
        <p:nvSpPr>
          <p:cNvPr id="79878" name="Caption_7987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9879" name="Caption_79874"/>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79880" name="Caption_79876"/>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29</a:t>
            </a:fld>
            <a:endParaRPr lang="de-DE" altLang="de-DE" b="0">
              <a:latin typeface="Calibri Light"/>
            </a:endParaRPr>
          </a:p>
        </p:txBody>
      </p:sp>
      <p:pic>
        <p:nvPicPr>
          <p:cNvPr id="3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Männer spielen „Räuber und Gendarm“</a:t>
            </a:r>
            <a:r>
              <a:rPr lang="de-DE" altLang="ja-JP" sz="2000" b="0" dirty="0">
                <a:solidFill>
                  <a:srgbClr val="333333"/>
                </a:solidFill>
                <a:latin typeface="Calibri Light"/>
              </a:rPr>
              <a:t>.</a:t>
            </a:r>
            <a:endParaRPr lang="de-DE" altLang="de-DE" sz="2000" b="0" dirty="0">
              <a:solidFill>
                <a:srgbClr val="333333"/>
              </a:solidFill>
              <a:latin typeface="Calibri Light"/>
            </a:endParaRPr>
          </a:p>
        </p:txBody>
      </p:sp>
      <p:sp>
        <p:nvSpPr>
          <p:cNvPr id="81926" name="Caption_81923"/>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81927" name="Caption_81922"/>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81928" name="Caption_8192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30</a:t>
            </a:fld>
            <a:endParaRPr lang="de-DE" altLang="de-DE" b="0">
              <a:latin typeface="Calibri Light"/>
            </a:endParaRPr>
          </a:p>
        </p:txBody>
      </p:sp>
      <p:pic>
        <p:nvPicPr>
          <p:cNvPr id="3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MV-MKT – 3: Korrigierbarkeit</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31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b="0" dirty="0">
                <a:solidFill>
                  <a:prstClr val="white"/>
                </a:solidFill>
                <a:latin typeface="Calibri Light"/>
              </a:rPr>
              <a:t>... viele wichtige Erinnerungen gehen ebenfalls verloren </a:t>
            </a:r>
            <a:br>
              <a:rPr lang="de-DE" b="0" dirty="0">
                <a:solidFill>
                  <a:prstClr val="white"/>
                </a:solidFill>
                <a:latin typeface="Calibri Light"/>
              </a:rPr>
            </a:br>
            <a:r>
              <a:rPr lang="de-DE" b="0" dirty="0">
                <a:solidFill>
                  <a:prstClr val="white"/>
                </a:solidFill>
                <a:latin typeface="Calibri Light"/>
              </a:rPr>
              <a:t>(Termine, Urlaubserinnerungen, Schulwissen ...).</a:t>
            </a:r>
            <a:endParaRPr lang="de-DE" dirty="0">
              <a:solidFill>
                <a:prstClr val="white"/>
              </a:solidFill>
              <a:latin typeface="Calibri Light"/>
            </a:endParaRPr>
          </a:p>
          <a:p>
            <a:pPr algn="ctr"/>
            <a:endParaRPr lang="de-DE" sz="2400" b="0" dirty="0">
              <a:solidFill>
                <a:prstClr val="white"/>
              </a:solidFill>
              <a:latin typeface="Calibri Light"/>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cs typeface="Verdana"/>
              </a:rPr>
              <a:t>[</a:t>
            </a:r>
            <a:r>
              <a:rPr lang="en-US" b="0" i="1" spc="-5" dirty="0" err="1">
                <a:solidFill>
                  <a:srgbClr val="333333"/>
                </a:solidFill>
                <a:latin typeface="Calibri Light"/>
                <a:cs typeface="Verdana"/>
              </a:rPr>
              <a:t>für</a:t>
            </a:r>
            <a:r>
              <a:rPr lang="en-US" b="0" i="1" spc="-5" dirty="0">
                <a:solidFill>
                  <a:srgbClr val="333333"/>
                </a:solidFill>
                <a:latin typeface="Calibri Light"/>
                <a:cs typeface="Verdana"/>
              </a:rPr>
              <a:t> die Trainer:</a:t>
            </a:r>
            <a:endParaRPr b="0" dirty="0">
              <a:solidFill>
                <a:srgbClr val="333333"/>
              </a:solidFill>
              <a:latin typeface="Calibri Light"/>
              <a:cs typeface="Verdana"/>
            </a:endParaRPr>
          </a:p>
          <a:p>
            <a:pPr marL="12700" marR="5080">
              <a:spcBef>
                <a:spcPts val="800"/>
              </a:spcBef>
            </a:pPr>
            <a:r>
              <a:rPr lang="de-DE" b="0"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grpSp>
    </p:spTree>
    <p:extLst>
      <p:ext uri="{BB962C8B-B14F-4D97-AF65-F5344CB8AC3E}">
        <p14:creationId xmlns:p14="http://schemas.microsoft.com/office/powerpoint/2010/main" val="2178529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daher anderslautende Interpretationen/Meinungen stets mitberücksichtigen und offen sein, Überzeugungen zu korrigieren, wenn sich diese als nicht haltbar erweisen.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33</a:t>
            </a:fld>
            <a:endParaRPr lang="de-DE" altLang="de-DE" b="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daher anderslautende Interpretationen/Meinungen stets mitberücksichtigen und offen sein, Überzeugungen zu korrigieren, wenn sich diese als nicht haltbar erweisen.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möglichst viele Informationen einholen, bevor man sich mit einer Meinung festlegt.</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34</a:t>
            </a:fld>
            <a:endParaRPr lang="de-DE" altLang="de-DE" b="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buClr>
                <a:srgbClr val="333333"/>
              </a:buClr>
            </a:pPr>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endParaRPr lang="en-US" sz="22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35</a:t>
            </a:fld>
            <a:endParaRPr lang="de-DE" altLang="de-DE" b="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pPr lvl="0" defTabSz="914400" fontAlgn="base"/>
            <a:r>
              <a:rPr lang="de-DE" altLang="de-DE" sz="2000" dirty="0">
                <a:solidFill>
                  <a:srgbClr val="004992"/>
                </a:solidFill>
                <a:latin typeface="Calibri Light"/>
                <a:ea typeface="ＭＳ Ｐゴシック" panose="020B0600070205080204" pitchFamily="34" charset="-128"/>
              </a:rPr>
              <a:t>Beispiel:</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zersticht die Autoreifen von Kollegen!</a:t>
            </a:r>
            <a:endParaRPr lang="de-DE" altLang="de-DE" sz="15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Hintergrund:</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fühlt sich </a:t>
            </a:r>
            <a:r>
              <a:rPr lang="de-DE" altLang="de-DE" i="1" dirty="0">
                <a:solidFill>
                  <a:srgbClr val="333333"/>
                </a:solidFill>
                <a:latin typeface="Calibri Light"/>
                <a:ea typeface="ＭＳ Ｐゴシック" panose="020B0600070205080204" pitchFamily="34" charset="-128"/>
              </a:rPr>
              <a:t>gemobbt.</a:t>
            </a:r>
            <a:endParaRPr lang="de-DE" altLang="de-DE" sz="2000" i="1"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Obwohl einige Kollegen gegen Andrea gestänkert haben, hat sie alle über einen Kamm geschoren und sich immer mehr in Verfolgungsideen hineingesteigert. Sie ignorierte, dass sich einige Kollegen ihr gegenüber durchaus fair verhielten.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36</a:t>
            </a:fld>
            <a:endParaRPr lang="de-DE" altLang="de-DE" b="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pPr lvl="0" defTabSz="914400" fontAlgn="base"/>
            <a:r>
              <a:rPr lang="de-DE" altLang="de-DE" sz="2000" dirty="0">
                <a:solidFill>
                  <a:srgbClr val="004992"/>
                </a:solidFill>
                <a:latin typeface="Calibri Light"/>
                <a:ea typeface="ＭＳ Ｐゴシック" panose="020B0600070205080204" pitchFamily="34" charset="-128"/>
              </a:rPr>
              <a:t>Beispiel:</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zersticht die Autoreifen von Kollegen!</a:t>
            </a:r>
            <a:endParaRPr lang="de-DE" altLang="de-DE" sz="15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Hintergrund:</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fühlt sich </a:t>
            </a:r>
            <a:r>
              <a:rPr lang="de-DE" altLang="de-DE" i="1" dirty="0">
                <a:solidFill>
                  <a:srgbClr val="333333"/>
                </a:solidFill>
                <a:latin typeface="Calibri Light"/>
                <a:ea typeface="ＭＳ Ｐゴシック" panose="020B0600070205080204" pitchFamily="34" charset="-128"/>
              </a:rPr>
              <a:t>gemobbt.</a:t>
            </a:r>
            <a:endParaRPr lang="de-DE" altLang="de-DE" sz="2000" i="1"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Obwohl einige Kollegen gegen Andrea gestänkert haben, hat sie alle über einen Kamm geschoren und sich immer mehr in Verfolgungsideen hineingesteigert. Sie ignorierte, dass sich einige Kollegen ihr gegenüber durchaus fair verhielten.</a:t>
            </a:r>
          </a:p>
          <a:p>
            <a:pPr lvl="0" defTabSz="914400" fontAlgn="base"/>
            <a:r>
              <a:rPr lang="de-DE" altLang="de-DE" sz="2200" dirty="0">
                <a:solidFill>
                  <a:srgbClr val="333333"/>
                </a:solidFill>
                <a:latin typeface="Calibri Light"/>
                <a:ea typeface="ＭＳ Ｐゴシック" panose="020B0600070205080204" pitchFamily="34" charset="-128"/>
              </a:rPr>
              <a:t>Es ist schwer, einen „kühlen Kopf“</a:t>
            </a:r>
            <a:r>
              <a:rPr lang="de-DE" altLang="ja-JP" sz="2200" dirty="0">
                <a:solidFill>
                  <a:srgbClr val="333333"/>
                </a:solidFill>
                <a:latin typeface="Calibri Light"/>
                <a:ea typeface="ＭＳ Ｐゴシック" panose="020B0600070205080204" pitchFamily="34" charset="-128"/>
              </a:rPr>
              <a:t> zu bewahren, wenn man sich bedroht fühlt. Seien Sie daher vorsichtig in Ihrem Urteil und holen Sie sich Rat bei Menschen, denen Sie trauen.</a:t>
            </a:r>
            <a:endParaRPr lang="de-DE" altLang="de-DE" sz="2200" dirty="0">
              <a:solidFill>
                <a:srgbClr val="333333"/>
              </a:solidFill>
              <a:latin typeface="Calibri Light"/>
              <a:ea typeface="ＭＳ Ｐゴシック" panose="020B0600070205080204" pitchFamily="34" charset="-128"/>
            </a:endParaRP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37</a:t>
            </a:fld>
            <a:endParaRPr lang="de-DE" altLang="de-DE" b="0">
              <a:latin typeface="Calibri Light"/>
            </a:endParaRPr>
          </a:p>
        </p:txBody>
      </p:sp>
    </p:spTree>
    <p:extLst>
      <p:ext uri="{BB962C8B-B14F-4D97-AF65-F5344CB8AC3E}">
        <p14:creationId xmlns:p14="http://schemas.microsoft.com/office/powerpoint/2010/main" val="297681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a typeface="+mn-ea"/>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a:t>
            </a:r>
            <a:r>
              <a:rPr lang="de-DE" altLang="de-DE" sz="1200" b="0" u="sng">
                <a:solidFill>
                  <a:srgbClr val="333333"/>
                </a:solidFill>
                <a:latin typeface="Calibri Light"/>
                <a:ea typeface="+mn-ea"/>
              </a:rPr>
              <a:t>/mct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972361637"/>
              </p:ext>
            </p:extLst>
          </p:nvPr>
        </p:nvGraphicFramePr>
        <p:xfrm>
          <a:off x="408954" y="2011680"/>
          <a:ext cx="11375999" cy="460243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Jule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Berlin</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Sunset at the end of the world</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Sunset/</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fmc.nikon.d40</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Flower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blossom/</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Pentas</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Flowers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Pink flowers/</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Swami Stream</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Mumbai Flowers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and pink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gerbara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und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Gerbera</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 e3000</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wanna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be your dog</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Pug/Mops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moore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fun</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Jellyfish</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Jelly fish/</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Wesley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High Key Baby Portrait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Baby/Baby</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Produced for the MCT/</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Anfertigung</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für</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das MKT; ©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Arbeitsgruppe</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Feuer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Koch,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Wohltätigkeitsgala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Verbrecher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Junge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Tür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Cowboys,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Hunde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Tisch</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Taxi,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Motive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sind</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Janne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Joashua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Koblin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Red Car/Rotes Auto</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57197007"/>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MV-MKT – 3: Korrigierbarkeit</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38</a:t>
            </a:fld>
            <a:endParaRPr lang="de-DE" b="0" dirty="0">
              <a:solidFill>
                <a:srgbClr val="333333"/>
              </a:solidFill>
            </a:endParaRPr>
          </a:p>
        </p:txBody>
      </p:sp>
    </p:spTree>
    <p:extLst>
      <p:ext uri="{BB962C8B-B14F-4D97-AF65-F5344CB8AC3E}">
        <p14:creationId xmlns:p14="http://schemas.microsoft.com/office/powerpoint/2010/main" val="1122863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97165413"/>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after the flowers, the fruits - I</a:t>
                      </a:r>
                      <a:r>
                        <a:rPr kumimoji="0" lang="de-DE" sz="1000" b="0" i="0" u="none" strike="noStrike" cap="none" normalizeH="0" baseline="0" dirty="0">
                          <a:ln>
                            <a:noFill/>
                          </a:ln>
                          <a:solidFill>
                            <a:srgbClr val="333333"/>
                          </a:solidFill>
                          <a:effectLst/>
                          <a:latin typeface="Calibri Light"/>
                          <a:ea typeface="ＭＳ Ｐゴシック" pitchFamily="34" charset="-128"/>
                        </a:rPr>
                        <a:t>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Noodles/</a:t>
                      </a:r>
                      <a:r>
                        <a:rPr kumimoji="0" lang="en-GB" sz="1000" b="0" i="0" u="none" strike="noStrike" cap="none" normalizeH="0" baseline="0" dirty="0" err="1">
                          <a:ln>
                            <a:noFill/>
                          </a:ln>
                          <a:solidFill>
                            <a:srgbClr val="333333"/>
                          </a:solidFill>
                          <a:effectLst/>
                          <a:latin typeface="Calibri Light"/>
                          <a:ea typeface="ＭＳ Ｐゴシック" pitchFamily="34" charset="-128"/>
                        </a:rPr>
                        <a:t>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Orange juice/</a:t>
                      </a:r>
                      <a:r>
                        <a:rPr kumimoji="0" lang="en-GB" sz="1000" b="0" i="0" u="none" strike="noStrike" cap="none" normalizeH="0" baseline="0" dirty="0" err="1">
                          <a:ln>
                            <a:noFill/>
                          </a:ln>
                          <a:solidFill>
                            <a:srgbClr val="333333"/>
                          </a:solidFill>
                          <a:effectLst/>
                          <a:latin typeface="Calibri Light"/>
                          <a:ea typeface="ＭＳ Ｐゴシック" pitchFamily="34" charset="-128"/>
                        </a:rPr>
                        <a:t>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Benny-Kristin Fischer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Haikopf</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Chor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Wäscherei</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Regenwetter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König</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Spielzeugauto</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Musiker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Hausbau</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sz="1000" b="0" i="0" u="none" strike="noStrike" cap="none" normalizeH="0" baseline="0" dirty="0">
                          <a:ln>
                            <a:noFill/>
                          </a:ln>
                          <a:solidFill>
                            <a:srgbClr val="333333"/>
                          </a:solidFill>
                          <a:effectLst/>
                          <a:latin typeface="Calibri Light"/>
                          <a:ea typeface="ＭＳ Ｐゴシック" pitchFamily="34" charset="-128"/>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rPr>
                        <a:t>sind</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MV-MKT – 3: Korrigierbarkeit</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39</a:t>
            </a:fld>
            <a:endParaRPr lang="de-DE" b="0" dirty="0">
              <a:solidFill>
                <a:srgbClr val="333333"/>
              </a:solidFill>
            </a:endParaRPr>
          </a:p>
        </p:txBody>
      </p:sp>
    </p:spTree>
    <p:extLst>
      <p:ext uri="{BB962C8B-B14F-4D97-AF65-F5344CB8AC3E}">
        <p14:creationId xmlns:p14="http://schemas.microsoft.com/office/powerpoint/2010/main" val="1928573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877191725"/>
              </p:ext>
            </p:extLst>
          </p:nvPr>
        </p:nvGraphicFramePr>
        <p:xfrm>
          <a:off x="408954" y="2011680"/>
          <a:ext cx="11375999" cy="210321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1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Martin </a:t>
                      </a:r>
                      <a:r>
                        <a:rPr kumimoji="0" lang="en-GB" sz="1000" b="0" i="0" u="none" strike="noStrike" cap="none" normalizeH="0" baseline="0" dirty="0" err="1">
                          <a:ln>
                            <a:noFill/>
                          </a:ln>
                          <a:solidFill>
                            <a:srgbClr val="333333"/>
                          </a:solidFill>
                          <a:effectLst/>
                          <a:latin typeface="Calibri Light"/>
                          <a:ea typeface="ＭＳ Ｐゴシック" pitchFamily="34" charset="-128"/>
                        </a:rPr>
                        <a:t>Katler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Yellow </a:t>
                      </a:r>
                      <a:r>
                        <a:rPr kumimoji="0" lang="en-GB" sz="1000" b="0" i="0" u="none" strike="noStrike" cap="none" normalizeH="0" baseline="0" dirty="0" err="1">
                          <a:ln>
                            <a:noFill/>
                          </a:ln>
                          <a:solidFill>
                            <a:srgbClr val="333333"/>
                          </a:solidFill>
                          <a:effectLst/>
                          <a:latin typeface="Calibri Light"/>
                          <a:ea typeface="ＭＳ Ｐゴシック" pitchFamily="34" charset="-128"/>
                        </a:rPr>
                        <a:t>oldtimer</a:t>
                      </a:r>
                      <a:r>
                        <a:rPr kumimoji="0" lang="en-GB" sz="1000" b="0" i="0" u="none" strike="noStrike" cap="none" normalizeH="0" baseline="0" dirty="0">
                          <a:ln>
                            <a:noFill/>
                          </a:ln>
                          <a:solidFill>
                            <a:srgbClr val="333333"/>
                          </a:solidFill>
                          <a:effectLst/>
                          <a:latin typeface="Calibri Light"/>
                          <a:ea typeface="ＭＳ Ｐゴシック" pitchFamily="34" charset="-128"/>
                        </a:rPr>
                        <a:t> car with a yellow tricycle on top. / </a:t>
                      </a:r>
                      <a:r>
                        <a:rPr kumimoji="0" lang="en-GB" sz="1000" b="0" i="0" u="none" strike="noStrike" cap="none" normalizeH="0" baseline="0" dirty="0" err="1">
                          <a:ln>
                            <a:noFill/>
                          </a:ln>
                          <a:solidFill>
                            <a:srgbClr val="333333"/>
                          </a:solidFill>
                          <a:effectLst/>
                          <a:latin typeface="Calibri Light"/>
                          <a:ea typeface="ＭＳ Ｐゴシック" pitchFamily="34" charset="-128"/>
                        </a:rPr>
                        <a:t>Gelbes</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oldtimer</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mit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einem</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gelben</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Dreirad</a:t>
                      </a:r>
                      <a:r>
                        <a:rPr kumimoji="0" lang="en-GB" sz="1000" b="0" i="0" u="none" strike="noStrike" cap="none" normalizeH="0" baseline="0" dirty="0">
                          <a:ln>
                            <a:noFill/>
                          </a:ln>
                          <a:solidFill>
                            <a:srgbClr val="333333"/>
                          </a:solidFill>
                          <a:effectLst/>
                          <a:latin typeface="Calibri Light"/>
                          <a:ea typeface="ＭＳ Ｐゴシック" pitchFamily="34" charset="-128"/>
                        </a:rPr>
                        <a:t> auf </a:t>
                      </a:r>
                      <a:r>
                        <a:rPr kumimoji="0" lang="en-GB" sz="1000" b="0" i="0" u="none" strike="noStrike" cap="none" normalizeH="0" baseline="0" dirty="0" err="1">
                          <a:ln>
                            <a:noFill/>
                          </a:ln>
                          <a:solidFill>
                            <a:srgbClr val="333333"/>
                          </a:solidFill>
                          <a:effectLst/>
                          <a:latin typeface="Calibri Light"/>
                          <a:ea typeface="ＭＳ Ｐゴシック" pitchFamily="34" charset="-128"/>
                        </a:rPr>
                        <a:t>dem</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Dach</a:t>
                      </a:r>
                      <a:r>
                        <a:rPr kumimoji="0" lang="en-GB"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1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Dhiva</a:t>
                      </a:r>
                      <a:r>
                        <a:rPr kumimoji="0" lang="en-GB" sz="1000" b="0" i="0" u="none" strike="noStrike" cap="none" normalizeH="0" baseline="0" dirty="0">
                          <a:ln>
                            <a:noFill/>
                          </a:ln>
                          <a:solidFill>
                            <a:srgbClr val="333333"/>
                          </a:solidFill>
                          <a:effectLst/>
                          <a:latin typeface="Calibri Light"/>
                          <a:ea typeface="ＭＳ Ｐゴシック" pitchFamily="34" charset="-128"/>
                        </a:rPr>
                        <a:t> Krishna</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Yellow car / </a:t>
                      </a:r>
                      <a:r>
                        <a:rPr kumimoji="0" lang="en-GB" sz="1000" b="0" i="0" u="none" strike="noStrike" cap="none" normalizeH="0" baseline="0" dirty="0" err="1">
                          <a:ln>
                            <a:noFill/>
                          </a:ln>
                          <a:solidFill>
                            <a:srgbClr val="333333"/>
                          </a:solidFill>
                          <a:effectLst/>
                          <a:latin typeface="Calibri Light"/>
                          <a:ea typeface="ＭＳ Ｐゴシック" pitchFamily="34" charset="-128"/>
                        </a:rPr>
                        <a:t>Gelbes</a:t>
                      </a:r>
                      <a:r>
                        <a:rPr kumimoji="0" lang="en-GB" sz="1000" b="0" i="0" u="none" strike="noStrike" cap="none" normalizeH="0" baseline="0" dirty="0">
                          <a:ln>
                            <a:noFill/>
                          </a:ln>
                          <a:solidFill>
                            <a:srgbClr val="333333"/>
                          </a:solidFill>
                          <a:effectLst/>
                          <a:latin typeface="Calibri Light"/>
                          <a:ea typeface="ＭＳ Ｐゴシック" pitchFamily="34" charset="-128"/>
                        </a:rPr>
                        <a:t> Auto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704798460"/>
                  </a:ext>
                </a:extLst>
              </a:tr>
              <a:tr h="181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Teddy 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Yellow bus on the street. / </a:t>
                      </a:r>
                      <a:r>
                        <a:rPr kumimoji="0" lang="en-GB" sz="1000" b="0" i="0" u="none" strike="noStrike" cap="none" normalizeH="0" baseline="0" dirty="0" err="1">
                          <a:ln>
                            <a:noFill/>
                          </a:ln>
                          <a:solidFill>
                            <a:srgbClr val="333333"/>
                          </a:solidFill>
                          <a:effectLst/>
                          <a:latin typeface="Calibri Light"/>
                          <a:ea typeface="ＭＳ Ｐゴシック" pitchFamily="34" charset="-128"/>
                        </a:rPr>
                        <a:t>Gelber</a:t>
                      </a:r>
                      <a:r>
                        <a:rPr kumimoji="0" lang="en-GB" sz="1000" b="0" i="0" u="none" strike="noStrike" cap="none" normalizeH="0" baseline="0" dirty="0">
                          <a:ln>
                            <a:noFill/>
                          </a:ln>
                          <a:solidFill>
                            <a:srgbClr val="333333"/>
                          </a:solidFill>
                          <a:effectLst/>
                          <a:latin typeface="Calibri Light"/>
                          <a:ea typeface="ＭＳ Ｐゴシック" pitchFamily="34" charset="-128"/>
                        </a:rPr>
                        <a:t> Bus auf der </a:t>
                      </a:r>
                      <a:r>
                        <a:rPr kumimoji="0" lang="en-GB" sz="1000" b="0" i="0" u="none" strike="noStrike" cap="none" normalizeH="0" baseline="0" dirty="0" err="1">
                          <a:ln>
                            <a:noFill/>
                          </a:ln>
                          <a:solidFill>
                            <a:srgbClr val="333333"/>
                          </a:solidFill>
                          <a:effectLst/>
                          <a:latin typeface="Calibri Light"/>
                          <a:ea typeface="ＭＳ Ｐゴシック" pitchFamily="34" charset="-128"/>
                        </a:rPr>
                        <a:t>Straße</a:t>
                      </a:r>
                      <a:r>
                        <a:rPr kumimoji="0" lang="en-GB"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5362873"/>
                  </a:ext>
                </a:extLst>
              </a:tr>
              <a:tr h="181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Nick Morales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Airplane in the blue sky. / </a:t>
                      </a:r>
                      <a:r>
                        <a:rPr kumimoji="0" lang="en-GB" sz="1000" b="0" i="0" u="none" strike="noStrike" cap="none" normalizeH="0" baseline="0" dirty="0" err="1">
                          <a:ln>
                            <a:noFill/>
                          </a:ln>
                          <a:solidFill>
                            <a:srgbClr val="333333"/>
                          </a:solidFill>
                          <a:effectLst/>
                          <a:latin typeface="Calibri Light"/>
                          <a:ea typeface="ＭＳ Ｐゴシック" pitchFamily="34" charset="-128"/>
                        </a:rPr>
                        <a:t>Flugzeug</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im</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blauen</a:t>
                      </a:r>
                      <a:r>
                        <a:rPr kumimoji="0" lang="en-GB" sz="1000" b="0" i="0" u="none" strike="noStrike" cap="none" normalizeH="0" baseline="0" dirty="0">
                          <a:ln>
                            <a:noFill/>
                          </a:ln>
                          <a:solidFill>
                            <a:srgbClr val="333333"/>
                          </a:solidFill>
                          <a:effectLst/>
                          <a:latin typeface="Calibri Light"/>
                          <a:ea typeface="ＭＳ Ｐゴシック" pitchFamily="34" charset="-128"/>
                        </a:rPr>
                        <a:t> Himmel.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4174768130"/>
                  </a:ext>
                </a:extLst>
              </a:tr>
              <a:tr h="181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Conor </a:t>
                      </a:r>
                      <a:r>
                        <a:rPr kumimoji="0" lang="en-GB" sz="1000" b="0" i="0" u="none" strike="noStrike" cap="none" normalizeH="0" baseline="0" dirty="0" err="1">
                          <a:ln>
                            <a:noFill/>
                          </a:ln>
                          <a:solidFill>
                            <a:srgbClr val="333333"/>
                          </a:solidFill>
                          <a:effectLst/>
                          <a:latin typeface="Calibri Light"/>
                          <a:ea typeface="ＭＳ Ｐゴシック" pitchFamily="34" charset="-128"/>
                        </a:rPr>
                        <a:t>Luddy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unsplash</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Black motorbike / Schwarzes </a:t>
                      </a:r>
                      <a:r>
                        <a:rPr kumimoji="0" lang="en-GB" sz="1000" b="0" i="0" u="none" strike="noStrike" cap="none" normalizeH="0" baseline="0" dirty="0" err="1">
                          <a:ln>
                            <a:noFill/>
                          </a:ln>
                          <a:solidFill>
                            <a:srgbClr val="333333"/>
                          </a:solidFill>
                          <a:effectLst/>
                          <a:latin typeface="Calibri Light"/>
                          <a:ea typeface="ＭＳ Ｐゴシック" pitchFamily="34" charset="-128"/>
                        </a:rPr>
                        <a:t>Motorrad</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22366447"/>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MV-MKT – 3: Korrigierbarkeit</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40</a:t>
            </a:fld>
            <a:endParaRPr lang="de-DE" b="0" dirty="0">
              <a:solidFill>
                <a:srgbClr val="333333"/>
              </a:solidFill>
            </a:endParaRPr>
          </a:p>
        </p:txBody>
      </p:sp>
    </p:spTree>
    <p:extLst>
      <p:ext uri="{BB962C8B-B14F-4D97-AF65-F5344CB8AC3E}">
        <p14:creationId xmlns:p14="http://schemas.microsoft.com/office/powerpoint/2010/main" val="2902312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5663A68-1F61-4696-D9BC-0C9E55655CD7}"/>
              </a:ext>
            </a:extLst>
          </p:cNvPr>
          <p:cNvSpPr>
            <a:spLocks noGrp="1"/>
          </p:cNvSpPr>
          <p:nvPr>
            <p:ph type="ftr" sz="quarter" idx="11"/>
          </p:nvPr>
        </p:nvSpPr>
        <p:spPr/>
        <p:txBody>
          <a:bodyPr/>
          <a:lstStyle/>
          <a:p>
            <a:r>
              <a:rPr lang="de-DE"/>
              <a:t>MV-MKT – 3: Korrigierbarkeit</a:t>
            </a:r>
            <a:endParaRPr lang="de-DE" dirty="0"/>
          </a:p>
        </p:txBody>
      </p:sp>
      <p:sp>
        <p:nvSpPr>
          <p:cNvPr id="3" name="Foliennummernplatzhalter 2">
            <a:extLst>
              <a:ext uri="{FF2B5EF4-FFF2-40B4-BE49-F238E27FC236}">
                <a16:creationId xmlns:a16="http://schemas.microsoft.com/office/drawing/2014/main" id="{8A6A133B-AD15-B0AC-4069-3BFCB563E491}"/>
              </a:ext>
            </a:extLst>
          </p:cNvPr>
          <p:cNvSpPr>
            <a:spLocks noGrp="1"/>
          </p:cNvSpPr>
          <p:nvPr>
            <p:ph type="sldNum" sz="quarter" idx="12"/>
          </p:nvPr>
        </p:nvSpPr>
        <p:spPr/>
        <p:txBody>
          <a:bodyPr/>
          <a:lstStyle/>
          <a:p>
            <a:fld id="{9B00EF49-7894-4F53-A8DD-F7DB3BFC5032}" type="slidenum">
              <a:rPr lang="de-DE" smtClean="0"/>
              <a:pPr/>
              <a:t>41</a:t>
            </a:fld>
            <a:endParaRPr lang="de-DE" dirty="0"/>
          </a:p>
        </p:txBody>
      </p:sp>
      <p:sp>
        <p:nvSpPr>
          <p:cNvPr id="4" name="Content Placeholder 6">
            <a:extLst>
              <a:ext uri="{FF2B5EF4-FFF2-40B4-BE49-F238E27FC236}">
                <a16:creationId xmlns:a16="http://schemas.microsoft.com/office/drawing/2014/main" id="{B4627130-EF18-99AE-4F6B-F5D37B97C99A}"/>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de-DE" altLang="de-DE" sz="13800" b="1" dirty="0">
                <a:solidFill>
                  <a:schemeClr val="tx1"/>
                </a:solidFill>
                <a:latin typeface="Calibri Light"/>
                <a:ea typeface="MS PGothic" panose="020B0600070205080204" pitchFamily="34" charset="-128"/>
              </a:rPr>
              <a:t>ARCHIV</a:t>
            </a: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r>
              <a:rPr lang="de-DE" altLang="de-DE" sz="2400" dirty="0">
                <a:solidFill>
                  <a:schemeClr val="tx1"/>
                </a:solidFill>
                <a:latin typeface="Calibri Light"/>
                <a:ea typeface="MS PGothic" panose="020B0600070205080204" pitchFamily="34" charset="-128"/>
              </a:rPr>
              <a:t>Alternativen für Beispiele, </a:t>
            </a:r>
            <a:r>
              <a:rPr lang="de-DE" altLang="de-DE" sz="2400">
                <a:solidFill>
                  <a:schemeClr val="tx1"/>
                </a:solidFill>
                <a:latin typeface="Calibri Light"/>
                <a:ea typeface="MS PGothic" panose="020B0600070205080204" pitchFamily="34" charset="-128"/>
              </a:rPr>
              <a:t>aus Zeitgründen nicht </a:t>
            </a:r>
            <a:r>
              <a:rPr lang="de-DE" altLang="de-DE" sz="2400" dirty="0">
                <a:solidFill>
                  <a:schemeClr val="tx1"/>
                </a:solidFill>
                <a:latin typeface="Calibri Light"/>
                <a:ea typeface="MS PGothic" panose="020B0600070205080204" pitchFamily="34" charset="-128"/>
              </a:rPr>
              <a:t>genutzt </a:t>
            </a:r>
            <a:r>
              <a:rPr lang="de-DE" altLang="de-DE" sz="2400" dirty="0">
                <a:solidFill>
                  <a:prstClr val="white"/>
                </a:solidFill>
                <a:latin typeface="Calibri Light"/>
                <a:ea typeface="MS PGothic" panose="020B0600070205080204" pitchFamily="34" charset="-128"/>
              </a:rPr>
              <a:t>entsteht.</a:t>
            </a:r>
          </a:p>
          <a:p>
            <a:pPr fontAlgn="auto"/>
            <a:endParaRPr lang="en-US" sz="2400" dirty="0">
              <a:latin typeface="Calibri Light"/>
            </a:endParaRPr>
          </a:p>
        </p:txBody>
      </p:sp>
    </p:spTree>
    <p:extLst>
      <p:ext uri="{BB962C8B-B14F-4D97-AF65-F5344CB8AC3E}">
        <p14:creationId xmlns:p14="http://schemas.microsoft.com/office/powerpoint/2010/main" val="3974089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 drei untenstehenden Abbildungen gehören zu einem Oberbegriff. Zu welchem?</a:t>
            </a:r>
          </a:p>
        </p:txBody>
      </p:sp>
      <p:sp>
        <p:nvSpPr>
          <p:cNvPr id="7" name="Content Placeholder 6"/>
          <p:cNvSpPr>
            <a:spLocks noGrp="1"/>
          </p:cNvSpPr>
          <p:nvPr>
            <p:ph idx="1"/>
          </p:nvPr>
        </p:nvSpPr>
        <p:spPr/>
        <p:txBody>
          <a:bodyPr/>
          <a:lstStyle/>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weitere Objekte vor, um Ihre Annahme zu prüfen.</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Es wird Ihnen mit „ja“</a:t>
            </a:r>
            <a:r>
              <a:rPr lang="de-DE" altLang="ja-JP" sz="2000" dirty="0">
                <a:solidFill>
                  <a:srgbClr val="333333"/>
                </a:solidFill>
                <a:latin typeface="Calibri Light"/>
                <a:ea typeface="ＭＳ Ｐゴシック" panose="020B0600070205080204" pitchFamily="34" charset="-128"/>
              </a:rPr>
              <a:t> und „nein“ geantwortet.</a:t>
            </a:r>
            <a:r>
              <a:rPr lang="de-DE" altLang="ja-JP" sz="2000" b="1" dirty="0">
                <a:solidFill>
                  <a:srgbClr val="333333"/>
                </a:solidFill>
                <a:latin typeface="Calibri Light"/>
                <a:ea typeface="ＭＳ Ｐゴシック" panose="020B0600070205080204" pitchFamily="34" charset="-128"/>
              </a:rPr>
              <a:t> </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Wenn Sie sich sicher sind, um welchen Oberbegriff es sich handelt,</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eine Lösung vor.</a:t>
            </a:r>
            <a:endParaRPr lang="de-DE" altLang="de-DE" sz="2000" b="1" dirty="0">
              <a:solidFill>
                <a:srgbClr val="333333"/>
              </a:solidFill>
              <a:latin typeface="Calibri Light"/>
              <a:ea typeface="ＭＳ Ｐゴシック" panose="020B0600070205080204" pitchFamily="34" charset="-128"/>
            </a:endParaRPr>
          </a:p>
          <a:p>
            <a:pPr algn="ctr">
              <a:spcBef>
                <a:spcPts val="1800"/>
              </a:spcBef>
            </a:pP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42</a:t>
            </a:fld>
            <a:endParaRPr lang="de-DE" altLang="de-DE" b="0">
              <a:latin typeface="Calibri Light"/>
            </a:endParaRPr>
          </a:p>
        </p:txBody>
      </p:sp>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817"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7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953"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7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8545" y="2359144"/>
            <a:ext cx="247443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14713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4" name="Text Box 8"/>
          <p:cNvSpPr txBox="1">
            <a:spLocks noGrp="1" noChangeArrowheads="1"/>
          </p:cNvSpPr>
          <p:nvPr>
            <p:ph idx="1"/>
          </p:nvPr>
        </p:nvSpPr>
        <p:spPr>
          <a:xfrm>
            <a:off x="408955" y="2204864"/>
            <a:ext cx="11340000" cy="4248000"/>
          </a:xfrm>
        </p:spPr>
        <p:txBody>
          <a:bodyPr/>
          <a:lstStyle/>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endParaRPr lang="de-DE" b="1" dirty="0">
              <a:solidFill>
                <a:srgbClr val="333333"/>
              </a:solidFill>
              <a:latin typeface="Calibri Light"/>
            </a:endParaRPr>
          </a:p>
          <a:p>
            <a:pPr eaLnBrk="1" hangingPunct="1">
              <a:spcBef>
                <a:spcPts val="1800"/>
              </a:spcBef>
              <a:defRPr/>
            </a:pPr>
            <a:endParaRPr lang="de-DE" sz="1800" b="1" dirty="0">
              <a:solidFill>
                <a:srgbClr val="333333"/>
              </a:solidFill>
              <a:latin typeface="Calibri Light"/>
              <a:ea typeface="+mn-ea"/>
            </a:endParaRPr>
          </a:p>
          <a:p>
            <a:pPr>
              <a:spcBef>
                <a:spcPts val="1800"/>
              </a:spcBef>
              <a:defRPr/>
            </a:pPr>
            <a:r>
              <a:rPr lang="de-DE" sz="1800" b="1" dirty="0">
                <a:solidFill>
                  <a:srgbClr val="333333"/>
                </a:solidFill>
                <a:latin typeface="Calibri Light"/>
                <a:ea typeface="+mn-ea"/>
              </a:rPr>
              <a:t>Häufiger Fehler: </a:t>
            </a:r>
            <a:r>
              <a:rPr lang="de-DE" sz="1800" dirty="0">
                <a:solidFill>
                  <a:srgbClr val="333333"/>
                </a:solidFill>
                <a:latin typeface="Calibri Light"/>
                <a:ea typeface="+mn-ea"/>
              </a:rPr>
              <a:t>Man sucht nur nach Informationen, die die eigene Annahme stützen (hier: scheinbar korrekter Obergriff </a:t>
            </a:r>
            <a:r>
              <a:rPr lang="de-DE" i="1" dirty="0">
                <a:solidFill>
                  <a:srgbClr val="333333"/>
                </a:solidFill>
                <a:latin typeface="Calibri Light"/>
              </a:rPr>
              <a:t>Früchte</a:t>
            </a:r>
            <a:r>
              <a:rPr lang="de-DE" sz="1800" dirty="0">
                <a:solidFill>
                  <a:srgbClr val="333333"/>
                </a:solidFill>
                <a:latin typeface="Calibri Light"/>
                <a:ea typeface="+mn-ea"/>
              </a:rPr>
              <a:t>), aber nicht nach Informationen, die dagegen sprechen könnten (Bestätigungstendenz). Es werden keine alternativen Überlegungen angestellt. </a:t>
            </a:r>
            <a:br>
              <a:rPr lang="de-DE" sz="1800" dirty="0">
                <a:solidFill>
                  <a:srgbClr val="333333"/>
                </a:solidFill>
                <a:latin typeface="Calibri Light"/>
                <a:ea typeface="+mn-ea"/>
              </a:rPr>
            </a:br>
            <a:r>
              <a:rPr lang="de-DE" sz="1800" dirty="0">
                <a:solidFill>
                  <a:srgbClr val="333333"/>
                </a:solidFill>
                <a:latin typeface="Calibri Light"/>
                <a:ea typeface="+mn-ea"/>
              </a:rPr>
              <a:t>Alltag: </a:t>
            </a:r>
          </a:p>
          <a:p>
            <a:pPr marL="285750" indent="-285750" eaLnBrk="1" hangingPunct="1">
              <a:spcBef>
                <a:spcPts val="1800"/>
              </a:spcBef>
              <a:buClr>
                <a:srgbClr val="333333"/>
              </a:buClr>
              <a:buFont typeface="WingDings"/>
              <a:buChar char=""/>
              <a:tabLst>
                <a:tab pos="450850" algn="l"/>
              </a:tabLst>
              <a:defRPr/>
            </a:pPr>
            <a:r>
              <a:rPr lang="de-DE" sz="1800" dirty="0">
                <a:solidFill>
                  <a:srgbClr val="333333"/>
                </a:solidFill>
                <a:latin typeface="Calibri Light"/>
                <a:ea typeface="+mn-ea"/>
              </a:rPr>
              <a:t>man liest nur Zeitungen, die der eigenen Meinung entsprechen</a:t>
            </a:r>
          </a:p>
          <a:p>
            <a:pPr marL="285750" indent="-285750" eaLnBrk="1" hangingPunct="1">
              <a:spcBef>
                <a:spcPts val="1800"/>
              </a:spcBef>
              <a:buClr>
                <a:srgbClr val="333333"/>
              </a:buClr>
              <a:buFont typeface="WingDings"/>
              <a:buChar char=""/>
              <a:tabLst>
                <a:tab pos="177800" algn="l"/>
              </a:tabLst>
              <a:defRPr/>
            </a:pPr>
            <a:r>
              <a:rPr lang="de-DE" sz="1800" dirty="0">
                <a:solidFill>
                  <a:srgbClr val="333333"/>
                </a:solidFill>
                <a:latin typeface="Calibri Light"/>
                <a:ea typeface="+mn-ea"/>
              </a:rPr>
              <a:t>man meidet Umgang mit Leuten, die anders denken, statt die Diskussion zu suchen </a:t>
            </a:r>
          </a:p>
          <a:p>
            <a:pPr eaLnBrk="1" hangingPunct="1">
              <a:spcBef>
                <a:spcPts val="1800"/>
              </a:spcBef>
              <a:tabLst>
                <a:tab pos="177800" algn="l"/>
              </a:tabLst>
              <a:defRPr/>
            </a:pPr>
            <a:r>
              <a:rPr lang="de-DE" sz="1800" dirty="0">
                <a:solidFill>
                  <a:srgbClr val="004992"/>
                </a:solidFill>
                <a:latin typeface="Calibri Light"/>
                <a:ea typeface="+mn-ea"/>
              </a:rPr>
              <a:t>Dies kann zu einseitigen Haltungen und sogar Fehlurteilen führen.</a:t>
            </a:r>
          </a:p>
        </p:txBody>
      </p:sp>
      <p:sp>
        <p:nvSpPr>
          <p:cNvPr id="47114" name="Rectangle 2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Oberbegriff: Lebensmittel!</a:t>
            </a: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43</a:t>
            </a:fld>
            <a:endParaRPr lang="de-DE" altLang="de-DE" b="0">
              <a:latin typeface="Calibri Light"/>
            </a:endParaRPr>
          </a:p>
        </p:txBody>
      </p:sp>
      <p:sp>
        <p:nvSpPr>
          <p:cNvPr id="47110"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Weitere Möglichkeiten:</a:t>
            </a:r>
            <a:r>
              <a:rPr lang="de-DE" altLang="de-DE" sz="2400" b="0" dirty="0">
                <a:solidFill>
                  <a:srgbClr val="333333"/>
                </a:solidFill>
                <a:latin typeface="Calibri Light"/>
              </a:rPr>
              <a:t> </a:t>
            </a:r>
          </a:p>
        </p:txBody>
      </p:sp>
      <p:sp>
        <p:nvSpPr>
          <p:cNvPr id="47115"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pic>
        <p:nvPicPr>
          <p:cNvPr id="118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9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9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283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 drei untenstehenden Abbildungen gehören zu einem Oberbegriff. Zu welchem?</a:t>
            </a:r>
          </a:p>
        </p:txBody>
      </p:sp>
      <p:sp>
        <p:nvSpPr>
          <p:cNvPr id="7" name="Content Placeholder 6"/>
          <p:cNvSpPr>
            <a:spLocks noGrp="1"/>
          </p:cNvSpPr>
          <p:nvPr>
            <p:ph idx="1"/>
          </p:nvPr>
        </p:nvSpPr>
        <p:spPr/>
        <p:txBody>
          <a:bodyPr/>
          <a:lstStyle/>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weitere Objekte vor, um Ihre Annahme zu prüfen.</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Es wird Ihnen mit „ja“</a:t>
            </a:r>
            <a:r>
              <a:rPr lang="de-DE" altLang="ja-JP" sz="2000" dirty="0">
                <a:solidFill>
                  <a:srgbClr val="333333"/>
                </a:solidFill>
                <a:latin typeface="Calibri Light"/>
                <a:ea typeface="ＭＳ Ｐゴシック" panose="020B0600070205080204" pitchFamily="34" charset="-128"/>
              </a:rPr>
              <a:t> und „nein“ geantwortet.</a:t>
            </a:r>
            <a:r>
              <a:rPr lang="de-DE" altLang="ja-JP" sz="2000" b="1" dirty="0">
                <a:solidFill>
                  <a:srgbClr val="333333"/>
                </a:solidFill>
                <a:latin typeface="Calibri Light"/>
                <a:ea typeface="ＭＳ Ｐゴシック" panose="020B0600070205080204" pitchFamily="34" charset="-128"/>
              </a:rPr>
              <a:t> </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Wenn Sie sich sicher sind, um welchen Oberbegriff es sich handelt,</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eine Lösung vor.</a:t>
            </a:r>
            <a:endParaRPr lang="de-DE" altLang="de-DE" sz="2000" b="1" dirty="0">
              <a:solidFill>
                <a:srgbClr val="333333"/>
              </a:solidFill>
              <a:latin typeface="Calibri Light"/>
              <a:ea typeface="ＭＳ Ｐゴシック" panose="020B0600070205080204" pitchFamily="34" charset="-128"/>
            </a:endParaRPr>
          </a:p>
          <a:p>
            <a:pPr algn="ctr">
              <a:spcBef>
                <a:spcPts val="1800"/>
              </a:spcBef>
            </a:pP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44</a:t>
            </a:fld>
            <a:endParaRPr lang="de-DE" altLang="de-DE" b="0">
              <a:latin typeface="Calibri Light"/>
            </a:endParaRPr>
          </a:p>
        </p:txBody>
      </p:sp>
      <p:pic>
        <p:nvPicPr>
          <p:cNvPr id="45059"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4" name="Text Box 8"/>
          <p:cNvSpPr txBox="1">
            <a:spLocks noGrp="1" noChangeArrowheads="1"/>
          </p:cNvSpPr>
          <p:nvPr>
            <p:ph idx="1"/>
          </p:nvPr>
        </p:nvSpPr>
        <p:spPr>
          <a:xfrm>
            <a:off x="408955" y="2204864"/>
            <a:ext cx="11340000" cy="4248000"/>
          </a:xfrm>
        </p:spPr>
        <p:txBody>
          <a:bodyPr/>
          <a:lstStyle/>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endParaRPr lang="de-DE" b="1" dirty="0">
              <a:solidFill>
                <a:srgbClr val="333333"/>
              </a:solidFill>
              <a:latin typeface="Calibri Light"/>
            </a:endParaRPr>
          </a:p>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r>
              <a:rPr lang="de-DE" sz="1800" b="1" dirty="0">
                <a:solidFill>
                  <a:srgbClr val="333333"/>
                </a:solidFill>
                <a:latin typeface="Calibri Light"/>
                <a:ea typeface="+mn-ea"/>
              </a:rPr>
              <a:t>Häufiger Fehler: </a:t>
            </a:r>
            <a:r>
              <a:rPr lang="de-DE" sz="1800" dirty="0">
                <a:solidFill>
                  <a:srgbClr val="333333"/>
                </a:solidFill>
                <a:latin typeface="Calibri Light"/>
                <a:ea typeface="+mn-ea"/>
              </a:rPr>
              <a:t>Man sucht nur nach Informationen, die die eigene Annahme stützen (hier: scheinbar korrekter Obergriff </a:t>
            </a:r>
            <a:r>
              <a:rPr lang="de-DE" sz="1800" i="1" dirty="0">
                <a:solidFill>
                  <a:srgbClr val="333333"/>
                </a:solidFill>
                <a:latin typeface="Calibri Light"/>
                <a:ea typeface="+mn-ea"/>
              </a:rPr>
              <a:t>Pflanzen</a:t>
            </a:r>
            <a:r>
              <a:rPr lang="de-DE" sz="1800" dirty="0">
                <a:solidFill>
                  <a:srgbClr val="333333"/>
                </a:solidFill>
                <a:latin typeface="Calibri Light"/>
                <a:ea typeface="+mn-ea"/>
              </a:rPr>
              <a:t>), aber nicht nach Informationen, die dagegen sprechen könnten (Bestätigungstendenz). Es werden keine alternativen Überlegungen angestellt. </a:t>
            </a:r>
            <a:br>
              <a:rPr lang="de-DE" sz="1800" dirty="0">
                <a:solidFill>
                  <a:srgbClr val="333333"/>
                </a:solidFill>
                <a:latin typeface="Calibri Light"/>
                <a:ea typeface="+mn-ea"/>
              </a:rPr>
            </a:br>
            <a:r>
              <a:rPr lang="de-DE" sz="1800" dirty="0">
                <a:solidFill>
                  <a:srgbClr val="333333"/>
                </a:solidFill>
                <a:latin typeface="Calibri Light"/>
                <a:ea typeface="+mn-ea"/>
              </a:rPr>
              <a:t>Alltag: </a:t>
            </a:r>
          </a:p>
          <a:p>
            <a:pPr marL="285750" indent="-285750" eaLnBrk="1" hangingPunct="1">
              <a:spcBef>
                <a:spcPts val="1800"/>
              </a:spcBef>
              <a:buClr>
                <a:srgbClr val="333333"/>
              </a:buClr>
              <a:buFont typeface="WingDings"/>
              <a:buChar char=""/>
              <a:tabLst>
                <a:tab pos="450850" algn="l"/>
              </a:tabLst>
              <a:defRPr/>
            </a:pPr>
            <a:r>
              <a:rPr lang="de-DE" sz="1800" dirty="0">
                <a:solidFill>
                  <a:srgbClr val="333333"/>
                </a:solidFill>
                <a:latin typeface="Calibri Light"/>
                <a:ea typeface="+mn-ea"/>
              </a:rPr>
              <a:t>man liest nur Zeitungen, die der eigenen Meinung entsprechen</a:t>
            </a:r>
          </a:p>
          <a:p>
            <a:pPr marL="285750" indent="-285750" eaLnBrk="1" hangingPunct="1">
              <a:spcBef>
                <a:spcPts val="1800"/>
              </a:spcBef>
              <a:buClr>
                <a:srgbClr val="333333"/>
              </a:buClr>
              <a:buFont typeface="WingDings"/>
              <a:buChar char=""/>
              <a:tabLst>
                <a:tab pos="177800" algn="l"/>
              </a:tabLst>
              <a:defRPr/>
            </a:pPr>
            <a:r>
              <a:rPr lang="de-DE" sz="1800" dirty="0">
                <a:solidFill>
                  <a:srgbClr val="333333"/>
                </a:solidFill>
                <a:latin typeface="Calibri Light"/>
                <a:ea typeface="+mn-ea"/>
              </a:rPr>
              <a:t>man meidet Umgang mit Leuten, die anders denken, statt die Diskussion zu suchen </a:t>
            </a:r>
          </a:p>
          <a:p>
            <a:pPr eaLnBrk="1" hangingPunct="1">
              <a:spcBef>
                <a:spcPts val="1800"/>
              </a:spcBef>
              <a:tabLst>
                <a:tab pos="177800" algn="l"/>
              </a:tabLst>
              <a:defRPr/>
            </a:pPr>
            <a:r>
              <a:rPr lang="de-DE" sz="1800" dirty="0">
                <a:solidFill>
                  <a:srgbClr val="004992"/>
                </a:solidFill>
                <a:latin typeface="Calibri Light"/>
                <a:ea typeface="+mn-ea"/>
              </a:rPr>
              <a:t>Dies kann zu einseitigen Haltungen und sogar Fehlurteilen führen.</a:t>
            </a:r>
          </a:p>
        </p:txBody>
      </p:sp>
      <p:pic>
        <p:nvPicPr>
          <p:cNvPr id="47106" name="Picture 4"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5"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4" name="Rectangle 2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Oberbegriff: Lebewesen!</a:t>
            </a:r>
          </a:p>
        </p:txBody>
      </p:sp>
      <p:sp>
        <p:nvSpPr>
          <p:cNvPr id="2" name="Footer Placeholder 1"/>
          <p:cNvSpPr>
            <a:spLocks noGrp="1"/>
          </p:cNvSpPr>
          <p:nvPr>
            <p:ph type="ftr" sz="quarter" idx="11"/>
          </p:nvPr>
        </p:nvSpPr>
        <p:spPr/>
        <p:txBody>
          <a:bodyPr/>
          <a:lstStyle/>
          <a:p>
            <a:pPr>
              <a:defRPr/>
            </a:pPr>
            <a:r>
              <a:rPr lang="de-DE" b="0">
                <a:latin typeface="Calibri Light"/>
              </a:rPr>
              <a:t>MV-MKT – 3: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45</a:t>
            </a:fld>
            <a:endParaRPr lang="de-DE" altLang="de-DE" b="0">
              <a:latin typeface="Calibri Light"/>
            </a:endParaRPr>
          </a:p>
        </p:txBody>
      </p:sp>
      <p:sp>
        <p:nvSpPr>
          <p:cNvPr id="47110"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Weitere Möglichkeiten:</a:t>
            </a:r>
            <a:r>
              <a:rPr lang="de-DE" altLang="de-DE" sz="2400" b="0" dirty="0">
                <a:solidFill>
                  <a:srgbClr val="333333"/>
                </a:solidFill>
                <a:latin typeface="Calibri Light"/>
              </a:rPr>
              <a:t> </a:t>
            </a:r>
          </a:p>
        </p:txBody>
      </p:sp>
      <p:pic>
        <p:nvPicPr>
          <p:cNvPr id="47111"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17" descr="I wanna be your dog- e3000-flickr-ccc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4036" name="Caption_44034"/>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46</a:t>
            </a:fld>
            <a:endParaRPr lang="de-DE" altLang="de-DE" b="0">
              <a:latin typeface="Calibri Light"/>
            </a:endParaRPr>
          </a:p>
        </p:txBody>
      </p:sp>
      <p:pic>
        <p:nvPicPr>
          <p:cNvPr id="10"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6439945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6089" name="Caption_460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46087" name="Caption_46086"/>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47</a:t>
            </a:fld>
            <a:endParaRPr lang="de-DE" altLang="de-DE" b="0">
              <a:latin typeface="Calibri Light"/>
            </a:endParaRPr>
          </a:p>
        </p:txBody>
      </p:sp>
      <p:pic>
        <p:nvPicPr>
          <p:cNvPr id="28"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904767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8139" name="Caption_48138"/>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48137" name="Caption_4813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48133" name="Caption_48134"/>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48</a:t>
            </a:fld>
            <a:endParaRPr lang="de-DE" altLang="de-DE" b="0">
              <a:latin typeface="Calibri Light"/>
            </a:endParaRPr>
          </a:p>
        </p:txBody>
      </p:sp>
      <p:pic>
        <p:nvPicPr>
          <p:cNvPr id="20"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411855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verscheucht jeden mit seinem falschen </a:t>
            </a:r>
            <a:r>
              <a:rPr lang="de-DE" altLang="de-DE" sz="2000" b="0" dirty="0" err="1">
                <a:solidFill>
                  <a:srgbClr val="004992"/>
                </a:solidFill>
                <a:latin typeface="Calibri Light"/>
              </a:rPr>
              <a:t>Haikopf</a:t>
            </a:r>
            <a:r>
              <a:rPr lang="de-DE"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50186" name="Caption_50185"/>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0184" name="Caption_5018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49</a:t>
            </a:fld>
            <a:endParaRPr lang="de-DE" altLang="de-DE" b="0">
              <a:latin typeface="Calibri Light"/>
            </a:endParaRPr>
          </a:p>
        </p:txBody>
      </p:sp>
      <p:sp>
        <p:nvSpPr>
          <p:cNvPr id="50182"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1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249602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67587" name="Caption_675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50</a:t>
            </a:fld>
            <a:endParaRPr lang="de-DE" altLang="de-DE" b="0">
              <a:latin typeface="Calibri Ligh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78604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69635" name="Caption_69636"/>
          <p:cNvSpPr txBox="1">
            <a:spLocks noChangeArrowheads="1"/>
          </p:cNvSpPr>
          <p:nvPr/>
        </p:nvSpPr>
        <p:spPr bwMode="auto">
          <a:xfrm>
            <a:off x="856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51</a:t>
            </a:fld>
            <a:endParaRPr lang="de-DE" altLang="de-DE" b="0">
              <a:latin typeface="Calibri Light"/>
            </a:endParaRPr>
          </a:p>
        </p:txBody>
      </p:sp>
      <p:sp>
        <p:nvSpPr>
          <p:cNvPr id="69637" name="Caption_69638"/>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843877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71684" name="Caption_71685"/>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52</a:t>
            </a:fld>
            <a:endParaRPr lang="de-DE" altLang="de-DE" b="0">
              <a:latin typeface="Calibri Light"/>
            </a:endParaRPr>
          </a:p>
        </p:txBody>
      </p:sp>
      <p:sp>
        <p:nvSpPr>
          <p:cNvPr id="71686"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71688"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4"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42098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73732" name="Caption_73733"/>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53</a:t>
            </a:fld>
            <a:endParaRPr lang="de-DE" altLang="de-DE" b="0">
              <a:latin typeface="Calibri Light"/>
            </a:endParaRPr>
          </a:p>
        </p:txBody>
      </p:sp>
      <p:pic>
        <p:nvPicPr>
          <p:cNvPr id="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1"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Tree>
    <p:extLst>
      <p:ext uri="{BB962C8B-B14F-4D97-AF65-F5344CB8AC3E}">
        <p14:creationId xmlns:p14="http://schemas.microsoft.com/office/powerpoint/2010/main" val="4259457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ist aufgeregt, weil er seinen Taktstock nicht finden kann.</a:t>
            </a:r>
          </a:p>
        </p:txBody>
      </p:sp>
      <p:sp>
        <p:nvSpPr>
          <p:cNvPr id="52227" name="Caption_5222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54</a:t>
            </a:fld>
            <a:endParaRPr lang="de-DE" altLang="de-DE" b="0">
              <a:latin typeface="Calibri Light"/>
            </a:endParaRPr>
          </a:p>
        </p:txBody>
      </p:sp>
      <p:pic>
        <p:nvPicPr>
          <p:cNvPr id="2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54275" name="Caption_54276"/>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55</a:t>
            </a:fld>
            <a:endParaRPr lang="de-DE" altLang="de-DE" b="0">
              <a:latin typeface="Calibri Light"/>
            </a:endParaRPr>
          </a:p>
        </p:txBody>
      </p:sp>
      <p:sp>
        <p:nvSpPr>
          <p:cNvPr id="54277" name="Caption_5427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343467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56</a:t>
            </a:fld>
            <a:endParaRPr lang="de-DE" altLang="de-DE" b="0">
              <a:latin typeface="Calibri Light"/>
            </a:endParaRPr>
          </a:p>
        </p:txBody>
      </p:sp>
      <p:sp>
        <p:nvSpPr>
          <p:cNvPr id="56325" name="Caption_56326"/>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6327" name="Caption_56328"/>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Caption_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1"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4181391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004992"/>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58371" name="Caption_5837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57</a:t>
            </a:fld>
            <a:endParaRPr lang="de-DE" altLang="de-DE" b="0">
              <a:latin typeface="Calibri Light"/>
            </a:endParaRPr>
          </a:p>
        </p:txBody>
      </p:sp>
      <p:sp>
        <p:nvSpPr>
          <p:cNvPr id="58373" name="Caption_5837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8375" name="Caption_5837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39"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6649945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0419" name="Caption_60422"/>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58</a:t>
            </a:fld>
            <a:endParaRPr lang="de-DE" altLang="de-DE" b="0">
              <a:latin typeface="Calibri Light"/>
            </a:endParaRPr>
          </a:p>
        </p:txBody>
      </p:sp>
      <p:pic>
        <p:nvPicPr>
          <p:cNvPr id="13"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9372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2467" name="Caption_62474"/>
          <p:cNvSpPr txBox="1">
            <a:spLocks noChangeArrowheads="1"/>
          </p:cNvSpPr>
          <p:nvPr/>
        </p:nvSpPr>
        <p:spPr bwMode="auto">
          <a:xfrm>
            <a:off x="903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2468" name="Caption_6247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Hat sich mit dem neuen Bild etwas in Ihrer Einschätzung verändert?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59</a:t>
            </a:fld>
            <a:endParaRPr lang="de-DE" altLang="de-DE" b="0">
              <a:latin typeface="Calibri Light"/>
            </a:endParaRPr>
          </a:p>
        </p:txBody>
      </p:sp>
      <p:pic>
        <p:nvPicPr>
          <p:cNvPr id="20"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1"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extLst>
      <p:ext uri="{BB962C8B-B14F-4D97-AF65-F5344CB8AC3E}">
        <p14:creationId xmlns:p14="http://schemas.microsoft.com/office/powerpoint/2010/main" val="498733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45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45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45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60</a:t>
            </a:fld>
            <a:endParaRPr lang="de-DE" altLang="de-DE" b="0">
              <a:latin typeface="Calibri Light"/>
            </a:endParaRPr>
          </a:p>
        </p:txBody>
      </p:sp>
      <p:pic>
        <p:nvPicPr>
          <p:cNvPr id="27"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8"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9"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extLst>
      <p:ext uri="{BB962C8B-B14F-4D97-AF65-F5344CB8AC3E}">
        <p14:creationId xmlns:p14="http://schemas.microsoft.com/office/powerpoint/2010/main" val="30132875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kauft einen Wachhund.</a:t>
            </a:r>
          </a:p>
        </p:txBody>
      </p:sp>
      <p:sp>
        <p:nvSpPr>
          <p:cNvPr id="66563" name="Caption_66572"/>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66564" name="Caption_6657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6565" name="Caption_66574"/>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61</a:t>
            </a:fld>
            <a:endParaRPr lang="de-DE" altLang="de-DE" b="0">
              <a:latin typeface="Calibri Light"/>
            </a:endParaRPr>
          </a:p>
        </p:txBody>
      </p:sp>
      <p:pic>
        <p:nvPicPr>
          <p:cNvPr id="26" name="Picture 16" descr="hund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extLst>
      <p:ext uri="{BB962C8B-B14F-4D97-AF65-F5344CB8AC3E}">
        <p14:creationId xmlns:p14="http://schemas.microsoft.com/office/powerpoint/2010/main" val="1279424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spect="1"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86019" name="Caption_86020"/>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62</a:t>
            </a:fld>
            <a:endParaRPr lang="de-DE" altLang="de-DE" b="0">
              <a:latin typeface="Calibri Light"/>
            </a:endParaRPr>
          </a:p>
        </p:txBody>
      </p:sp>
      <p:pic>
        <p:nvPicPr>
          <p:cNvPr id="17"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658451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Caption_8806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88068" name="Caption_88069"/>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8072" name="Text Box 10"/>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63</a:t>
            </a:fld>
            <a:endParaRPr lang="de-DE" altLang="de-DE" b="0">
              <a:latin typeface="Calibri Light"/>
            </a:endParaRPr>
          </a:p>
        </p:txBody>
      </p:sp>
      <p:pic>
        <p:nvPicPr>
          <p:cNvPr id="29"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9830733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aption_9011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0116" name="Caption_90117"/>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0119" name="Caption_90118"/>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90123"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64</a:t>
            </a:fld>
            <a:endParaRPr lang="de-DE" altLang="de-DE" b="0">
              <a:latin typeface="Calibri Light"/>
            </a:endParaRPr>
          </a:p>
        </p:txBody>
      </p:sp>
      <p:pic>
        <p:nvPicPr>
          <p:cNvPr id="42"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9523833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92163"/>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2164" name="Caption_9216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2167" name="Caption_92166"/>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92171"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Gegen den Rat ihres Vaters ist das Mädchen ohne Regenschirm nach draußen gegangen.</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65</a:t>
            </a:fld>
            <a:endParaRPr lang="de-DE" altLang="de-DE" b="0">
              <a:latin typeface="Calibri Light"/>
            </a:endParaRPr>
          </a:p>
        </p:txBody>
      </p:sp>
      <p:pic>
        <p:nvPicPr>
          <p:cNvPr id="41"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938729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66</a:t>
            </a:fld>
            <a:endParaRPr lang="de-DE" altLang="de-DE" b="0">
              <a:latin typeface="Calibri Light"/>
            </a:endParaRPr>
          </a:p>
        </p:txBody>
      </p:sp>
      <p:sp>
        <p:nvSpPr>
          <p:cNvPr id="102404" name="Caption_102403"/>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7"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6264936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67</a:t>
            </a:fld>
            <a:endParaRPr lang="de-DE" altLang="de-DE" b="0">
              <a:latin typeface="Calibri Light"/>
            </a:endParaRPr>
          </a:p>
        </p:txBody>
      </p:sp>
      <p:sp>
        <p:nvSpPr>
          <p:cNvPr id="104452" name="Caption_104451"/>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4453" name="Caption_10445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8"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3214392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68</a:t>
            </a:fld>
            <a:endParaRPr lang="de-DE" altLang="de-DE" b="0">
              <a:latin typeface="Calibri Light"/>
            </a:endParaRPr>
          </a:p>
        </p:txBody>
      </p:sp>
      <p:sp>
        <p:nvSpPr>
          <p:cNvPr id="106500" name="Caption_106499"/>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6502" name="Caption_106503"/>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06505" name="Caption_10650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39"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0911783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108552" name="Caption_10855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69</a:t>
            </a:fld>
            <a:endParaRPr lang="de-DE" altLang="de-DE" b="0">
              <a:latin typeface="Calibri Light"/>
            </a:endParaRPr>
          </a:p>
        </p:txBody>
      </p:sp>
      <p:sp>
        <p:nvSpPr>
          <p:cNvPr id="108549" name="Caption_10854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8550" name="Caption_108551"/>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8"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6883532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0595" name="Text Box 2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Straßenmusiker ist wütend, weil er für sein letztes Ständchen kein Geld bekommen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70</a:t>
            </a:fld>
            <a:endParaRPr lang="de-DE" altLang="de-DE" b="0">
              <a:latin typeface="Calibri Light"/>
            </a:endParaRPr>
          </a:p>
        </p:txBody>
      </p:sp>
      <p:pic>
        <p:nvPicPr>
          <p:cNvPr id="17"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7704250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71</a:t>
            </a:fld>
            <a:endParaRPr lang="de-DE" altLang="de-DE" b="0">
              <a:latin typeface="Calibri Light"/>
            </a:endParaRPr>
          </a:p>
        </p:txBody>
      </p:sp>
      <p:sp>
        <p:nvSpPr>
          <p:cNvPr id="112644"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12646" name="Text Box 10"/>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Straßenmusiker ist wütend, weil er für sein letztes Ständchen kein Geld bekommen hat.</a:t>
            </a:r>
          </a:p>
        </p:txBody>
      </p:sp>
      <p:pic>
        <p:nvPicPr>
          <p:cNvPr id="28"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5293834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8"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4696"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4693"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4694"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Straßenmusiker ist wütend, weil er für sein letztes Ständchen kein Geld bekommen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72</a:t>
            </a:fld>
            <a:endParaRPr lang="de-DE" altLang="de-DE" b="0">
              <a:latin typeface="Calibri Light"/>
            </a:endParaRPr>
          </a:p>
        </p:txBody>
      </p:sp>
      <p:pic>
        <p:nvPicPr>
          <p:cNvPr id="39"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0897122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6743"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6741"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6742" name="Text Box 1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Straßenmusiker ist wütend, weil er für sein letztes Ständchen kein Geld bekommen hat.</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73</a:t>
            </a:fld>
            <a:endParaRPr lang="de-DE" altLang="de-DE" b="0">
              <a:latin typeface="Calibri Light"/>
            </a:endParaRPr>
          </a:p>
        </p:txBody>
      </p:sp>
      <p:pic>
        <p:nvPicPr>
          <p:cNvPr id="38"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7197055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 Haus gebaut und streicht es jetzt.</a:t>
            </a:r>
          </a:p>
        </p:txBody>
      </p:sp>
      <p:sp>
        <p:nvSpPr>
          <p:cNvPr id="118787" name="Caption_11878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74</a:t>
            </a:fld>
            <a:endParaRPr lang="de-DE" altLang="de-DE" b="0">
              <a:latin typeface="Calibri Light"/>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40775245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 Haus gebaut und streicht es jetzt.</a:t>
            </a:r>
          </a:p>
        </p:txBody>
      </p:sp>
      <p:sp>
        <p:nvSpPr>
          <p:cNvPr id="120835" name="Caption_120836"/>
          <p:cNvSpPr txBox="1">
            <a:spLocks noChangeArrowheads="1"/>
          </p:cNvSpPr>
          <p:nvPr/>
        </p:nvSpPr>
        <p:spPr bwMode="auto">
          <a:xfrm>
            <a:off x="884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75</a:t>
            </a:fld>
            <a:endParaRPr lang="de-DE" altLang="de-DE" b="0">
              <a:latin typeface="Calibri Light"/>
            </a:endParaRPr>
          </a:p>
        </p:txBody>
      </p:sp>
      <p:sp>
        <p:nvSpPr>
          <p:cNvPr id="120837" name="Caption_12083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8"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5291463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 Haus gebaut und streicht es jetzt.</a:t>
            </a:r>
          </a:p>
        </p:txBody>
      </p:sp>
      <p:sp>
        <p:nvSpPr>
          <p:cNvPr id="122883" name="Caption_122884"/>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76</a:t>
            </a:fld>
            <a:endParaRPr lang="de-DE" altLang="de-DE" b="0">
              <a:latin typeface="Calibri Light"/>
            </a:endParaRPr>
          </a:p>
        </p:txBody>
      </p:sp>
      <p:sp>
        <p:nvSpPr>
          <p:cNvPr id="122885" name="Caption_122886"/>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2888" name="Caption_122887"/>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6545742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hat gerade ein Haus gebaut und streicht es jetzt.</a:t>
            </a:r>
          </a:p>
        </p:txBody>
      </p:sp>
      <p:sp>
        <p:nvSpPr>
          <p:cNvPr id="124931" name="Caption_124932"/>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MV-MKT – 3: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77</a:t>
            </a:fld>
            <a:endParaRPr lang="de-DE" altLang="de-DE" b="0">
              <a:latin typeface="Calibri Light"/>
            </a:endParaRPr>
          </a:p>
        </p:txBody>
      </p:sp>
      <p:sp>
        <p:nvSpPr>
          <p:cNvPr id="124933" name="Caption_12493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4936" name="Caption_12493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9"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44169138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6560</Words>
  <Application>Microsoft Office PowerPoint</Application>
  <PresentationFormat>Benutzerdefiniert</PresentationFormat>
  <Paragraphs>843</Paragraphs>
  <Slides>77</Slides>
  <Notes>73</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77</vt:i4>
      </vt:variant>
    </vt:vector>
  </HeadingPairs>
  <TitlesOfParts>
    <vt:vector size="89"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4_UKE_PPT-Vorlage_16zu9</vt:lpstr>
      <vt:lpstr>MV-MKT – 3: Korrigierbarkeit</vt:lpstr>
      <vt:lpstr>Veränderung der eigenen Sichtweise</vt:lpstr>
      <vt:lpstr>Veränderung der eigenen Sichtweise</vt:lpstr>
      <vt:lpstr>Veränderung der eigenen Sichtweise</vt:lpstr>
      <vt:lpstr>Veränderung der eigenen Sichtweise</vt:lpstr>
      <vt:lpstr>Wenn Vorhersagen nicht eintreten!</vt:lpstr>
      <vt:lpstr>Wenn Vorhersagen nicht eintreten!</vt:lpstr>
      <vt:lpstr>Berühmte Zitate von Menschen, die sich geirrt haben!</vt:lpstr>
      <vt:lpstr>Berühmte Zitate von Menschen, die sich geirrt haben!</vt:lpstr>
      <vt:lpstr>Unbeirrbarkeit „in Aktion“ („Scheuklappen“-Denken)</vt:lpstr>
      <vt:lpstr>Unbeirrbarkeit „in Aktion“ („Scheuklappen“-Denken)</vt:lpstr>
      <vt:lpstr>Unbeirrbarkeit „in Aktion“ („Scheuklappen“-Denken)</vt:lpstr>
      <vt:lpstr>Unbeirrbarkeit „in Aktion“ („Scheuklappen“-Denken)</vt:lpstr>
      <vt:lpstr>Was soll das Ganze?</vt:lpstr>
      <vt:lpstr>Wie mangelnde Korrigierbarkeit Fehleinschätzungen während der Psychose begünstigt – Beispiele</vt:lpstr>
      <vt:lpstr>Die drei untenstehenden Abbildungen gehören zu einem Oberbegriff. Zu welchem?</vt:lpstr>
      <vt:lpstr>Oberbegriff: Verkehrsmittel!</vt:lpstr>
      <vt:lpstr>Arbeitsblatt 3</vt:lpstr>
      <vt:lpstr>Aufgabe</vt:lpstr>
      <vt:lpstr>Aufgabe</vt:lpstr>
      <vt:lpstr>Aufgabe</vt:lpstr>
      <vt:lpstr>Aufgabe</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Optional: Videoclip</vt:lpstr>
      <vt:lpstr>Übertragung auf den Alltag</vt:lpstr>
      <vt:lpstr>Übertragung auf den Alltag</vt:lpstr>
      <vt:lpstr>Übertragung auf den Alltag</vt:lpstr>
      <vt:lpstr>Was hat das mit Psychose zu tun?</vt:lpstr>
      <vt:lpstr>Was hat das mit Psychose zu tun?</vt:lpstr>
      <vt:lpstr>Was hat das mit Psychose zu tun?</vt:lpstr>
      <vt:lpstr>PowerPoint-Präsentation</vt:lpstr>
      <vt:lpstr>PowerPoint-Präsentation</vt:lpstr>
      <vt:lpstr>PowerPoint-Präsentation</vt:lpstr>
      <vt:lpstr>PowerPoint-Präsentation</vt:lpstr>
      <vt:lpstr>Die drei untenstehenden Abbildungen gehören zu einem Oberbegriff. Zu welchem?</vt:lpstr>
      <vt:lpstr>Oberbegriff: Lebensmittel!</vt:lpstr>
      <vt:lpstr>Die drei untenstehenden Abbildungen gehören zu einem Oberbegriff. Zu welchem?</vt:lpstr>
      <vt:lpstr>Oberbegriff: Lebewesen!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335</cp:revision>
  <dcterms:created xsi:type="dcterms:W3CDTF">2004-06-30T16:15:23Z</dcterms:created>
  <dcterms:modified xsi:type="dcterms:W3CDTF">2023-09-08T12:57:26Z</dcterms:modified>
</cp:coreProperties>
</file>