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1" r:id="rId2"/>
    <p:sldMasterId id="2147483694" r:id="rId3"/>
  </p:sldMasterIdLst>
  <p:notesMasterIdLst>
    <p:notesMasterId r:id="rId46"/>
  </p:notesMasterIdLst>
  <p:sldIdLst>
    <p:sldId id="429" r:id="rId4"/>
    <p:sldId id="329" r:id="rId5"/>
    <p:sldId id="415" r:id="rId6"/>
    <p:sldId id="413" r:id="rId7"/>
    <p:sldId id="383" r:id="rId8"/>
    <p:sldId id="384" r:id="rId9"/>
    <p:sldId id="385" r:id="rId10"/>
    <p:sldId id="288" r:id="rId11"/>
    <p:sldId id="262" r:id="rId12"/>
    <p:sldId id="405" r:id="rId13"/>
    <p:sldId id="431" r:id="rId14"/>
    <p:sldId id="416" r:id="rId15"/>
    <p:sldId id="417" r:id="rId16"/>
    <p:sldId id="418" r:id="rId17"/>
    <p:sldId id="430" r:id="rId18"/>
    <p:sldId id="349" r:id="rId19"/>
    <p:sldId id="350" r:id="rId20"/>
    <p:sldId id="351" r:id="rId21"/>
    <p:sldId id="354" r:id="rId22"/>
    <p:sldId id="409" r:id="rId23"/>
    <p:sldId id="408" r:id="rId24"/>
    <p:sldId id="406" r:id="rId25"/>
    <p:sldId id="407" r:id="rId26"/>
    <p:sldId id="387" r:id="rId27"/>
    <p:sldId id="270" r:id="rId28"/>
    <p:sldId id="398" r:id="rId29"/>
    <p:sldId id="402" r:id="rId30"/>
    <p:sldId id="435" r:id="rId31"/>
    <p:sldId id="436" r:id="rId32"/>
    <p:sldId id="339" r:id="rId33"/>
    <p:sldId id="340" r:id="rId34"/>
    <p:sldId id="341" r:id="rId35"/>
    <p:sldId id="342" r:id="rId36"/>
    <p:sldId id="369" r:id="rId37"/>
    <p:sldId id="391" r:id="rId38"/>
    <p:sldId id="392" r:id="rId39"/>
    <p:sldId id="393" r:id="rId40"/>
    <p:sldId id="277" r:id="rId41"/>
    <p:sldId id="380" r:id="rId42"/>
    <p:sldId id="395" r:id="rId43"/>
    <p:sldId id="434" r:id="rId44"/>
    <p:sldId id="437" r:id="rId45"/>
  </p:sldIdLst>
  <p:sldSz cx="12195175"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pos="120" userDrawn="1">
          <p15:clr>
            <a:srgbClr val="A4A3A4"/>
          </p15:clr>
        </p15:guide>
        <p15:guide id="4" pos="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s" lastIdx="2" clrIdx="0"/>
  <p:cmAuthor id="2" name="XXX" initials="X" lastIdx="11" clrIdx="1"/>
  <p:cmAuthor id="3" name="Steffen" initials="S"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000000"/>
    <a:srgbClr val="0066CC"/>
    <a:srgbClr val="0099C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88988" autoAdjust="0"/>
  </p:normalViewPr>
  <p:slideViewPr>
    <p:cSldViewPr snapToGrid="0">
      <p:cViewPr varScale="1">
        <p:scale>
          <a:sx n="56" d="100"/>
          <a:sy n="56" d="100"/>
        </p:scale>
        <p:origin x="1080" y="76"/>
      </p:cViewPr>
      <p:guideLst>
        <p:guide orient="horz" pos="4319"/>
        <p:guide/>
        <p:guide pos="120"/>
        <p:guide pos="160"/>
      </p:guideLst>
    </p:cSldViewPr>
  </p:slideViewPr>
  <p:notesTextViewPr>
    <p:cViewPr>
      <p:scale>
        <a:sx n="1" d="1"/>
        <a:sy n="1" d="1"/>
      </p:scale>
      <p:origin x="0" y="0"/>
    </p:cViewPr>
  </p:notesTextViewPr>
  <p:sorterViewPr>
    <p:cViewPr>
      <p:scale>
        <a:sx n="50" d="100"/>
        <a:sy n="50" d="100"/>
      </p:scale>
      <p:origin x="0" y="2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5BC3C-4936-4450-8B00-143DC2B3C5EE}" type="datetimeFigureOut">
              <a:rPr lang="de-DE" smtClean="0"/>
              <a:pPr/>
              <a:t>10.09.2023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52B59-CFD4-48B6-AD95-A4F8517F72FE}" type="slidenum">
              <a:rPr lang="de-DE" smtClean="0"/>
              <a:pPr/>
              <a:t>‹Nr.›</a:t>
            </a:fld>
            <a:endParaRPr lang="de-DE"/>
          </a:p>
        </p:txBody>
      </p:sp>
    </p:spTree>
    <p:extLst>
      <p:ext uri="{BB962C8B-B14F-4D97-AF65-F5344CB8AC3E}">
        <p14:creationId xmlns:p14="http://schemas.microsoft.com/office/powerpoint/2010/main" val="356939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1</a:t>
            </a:fld>
            <a:endParaRPr lang="en-US" altLang="en-US"/>
          </a:p>
        </p:txBody>
      </p:sp>
    </p:spTree>
    <p:extLst>
      <p:ext uri="{BB962C8B-B14F-4D97-AF65-F5344CB8AC3E}">
        <p14:creationId xmlns:p14="http://schemas.microsoft.com/office/powerpoint/2010/main" val="966684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a:t>
            </a:fld>
            <a:endParaRPr lang="de-DE"/>
          </a:p>
        </p:txBody>
      </p:sp>
    </p:spTree>
    <p:extLst>
      <p:ext uri="{BB962C8B-B14F-4D97-AF65-F5344CB8AC3E}">
        <p14:creationId xmlns:p14="http://schemas.microsoft.com/office/powerpoint/2010/main" val="1227434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a:t>
            </a:fld>
            <a:endParaRPr lang="de-DE"/>
          </a:p>
        </p:txBody>
      </p:sp>
    </p:spTree>
    <p:extLst>
      <p:ext uri="{BB962C8B-B14F-4D97-AF65-F5344CB8AC3E}">
        <p14:creationId xmlns:p14="http://schemas.microsoft.com/office/powerpoint/2010/main" val="2990292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a:t>
            </a:fld>
            <a:endParaRPr lang="de-DE"/>
          </a:p>
        </p:txBody>
      </p:sp>
    </p:spTree>
    <p:extLst>
      <p:ext uri="{BB962C8B-B14F-4D97-AF65-F5344CB8AC3E}">
        <p14:creationId xmlns:p14="http://schemas.microsoft.com/office/powerpoint/2010/main" val="1635399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5</a:t>
            </a:fld>
            <a:endParaRPr lang="de-DE"/>
          </a:p>
        </p:txBody>
      </p:sp>
    </p:spTree>
    <p:extLst>
      <p:ext uri="{BB962C8B-B14F-4D97-AF65-F5344CB8AC3E}">
        <p14:creationId xmlns:p14="http://schemas.microsoft.com/office/powerpoint/2010/main" val="1227434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6</a:t>
            </a:fld>
            <a:endParaRPr lang="de-DE"/>
          </a:p>
        </p:txBody>
      </p:sp>
    </p:spTree>
    <p:extLst>
      <p:ext uri="{BB962C8B-B14F-4D97-AF65-F5344CB8AC3E}">
        <p14:creationId xmlns:p14="http://schemas.microsoft.com/office/powerpoint/2010/main" val="1227434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7</a:t>
            </a:fld>
            <a:endParaRPr lang="de-DE"/>
          </a:p>
        </p:txBody>
      </p:sp>
    </p:spTree>
    <p:extLst>
      <p:ext uri="{BB962C8B-B14F-4D97-AF65-F5344CB8AC3E}">
        <p14:creationId xmlns:p14="http://schemas.microsoft.com/office/powerpoint/2010/main" val="1227434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8</a:t>
            </a:fld>
            <a:endParaRPr lang="de-DE"/>
          </a:p>
        </p:txBody>
      </p:sp>
    </p:spTree>
    <p:extLst>
      <p:ext uri="{BB962C8B-B14F-4D97-AF65-F5344CB8AC3E}">
        <p14:creationId xmlns:p14="http://schemas.microsoft.com/office/powerpoint/2010/main" val="3929367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9</a:t>
            </a:fld>
            <a:endParaRPr lang="de-DE"/>
          </a:p>
        </p:txBody>
      </p:sp>
    </p:spTree>
    <p:extLst>
      <p:ext uri="{BB962C8B-B14F-4D97-AF65-F5344CB8AC3E}">
        <p14:creationId xmlns:p14="http://schemas.microsoft.com/office/powerpoint/2010/main" val="3995752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10</a:t>
            </a:fld>
            <a:endParaRPr lang="de-DE"/>
          </a:p>
        </p:txBody>
      </p:sp>
    </p:spTree>
    <p:extLst>
      <p:ext uri="{BB962C8B-B14F-4D97-AF65-F5344CB8AC3E}">
        <p14:creationId xmlns:p14="http://schemas.microsoft.com/office/powerpoint/2010/main" val="1837438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11</a:t>
            </a:fld>
            <a:endParaRPr lang="de-DE"/>
          </a:p>
        </p:txBody>
      </p:sp>
    </p:spTree>
    <p:extLst>
      <p:ext uri="{BB962C8B-B14F-4D97-AF65-F5344CB8AC3E}">
        <p14:creationId xmlns:p14="http://schemas.microsoft.com/office/powerpoint/2010/main" val="4206508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13</a:t>
            </a:fld>
            <a:endParaRPr lang="de-DE"/>
          </a:p>
        </p:txBody>
      </p:sp>
    </p:spTree>
    <p:extLst>
      <p:ext uri="{BB962C8B-B14F-4D97-AF65-F5344CB8AC3E}">
        <p14:creationId xmlns:p14="http://schemas.microsoft.com/office/powerpoint/2010/main" val="2680784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14</a:t>
            </a:fld>
            <a:endParaRPr lang="de-DE"/>
          </a:p>
        </p:txBody>
      </p:sp>
    </p:spTree>
    <p:extLst>
      <p:ext uri="{BB962C8B-B14F-4D97-AF65-F5344CB8AC3E}">
        <p14:creationId xmlns:p14="http://schemas.microsoft.com/office/powerpoint/2010/main" val="1468574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15</a:t>
            </a:fld>
            <a:endParaRPr lang="de-DE"/>
          </a:p>
        </p:txBody>
      </p:sp>
    </p:spTree>
    <p:extLst>
      <p:ext uri="{BB962C8B-B14F-4D97-AF65-F5344CB8AC3E}">
        <p14:creationId xmlns:p14="http://schemas.microsoft.com/office/powerpoint/2010/main" val="3005114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16</a:t>
            </a:fld>
            <a:endParaRPr lang="de-DE"/>
          </a:p>
        </p:txBody>
      </p:sp>
    </p:spTree>
    <p:extLst>
      <p:ext uri="{BB962C8B-B14F-4D97-AF65-F5344CB8AC3E}">
        <p14:creationId xmlns:p14="http://schemas.microsoft.com/office/powerpoint/2010/main" val="1102644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17</a:t>
            </a:fld>
            <a:endParaRPr lang="de-DE"/>
          </a:p>
        </p:txBody>
      </p:sp>
    </p:spTree>
    <p:extLst>
      <p:ext uri="{BB962C8B-B14F-4D97-AF65-F5344CB8AC3E}">
        <p14:creationId xmlns:p14="http://schemas.microsoft.com/office/powerpoint/2010/main" val="943607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18</a:t>
            </a:fld>
            <a:endParaRPr lang="de-DE"/>
          </a:p>
        </p:txBody>
      </p:sp>
    </p:spTree>
    <p:extLst>
      <p:ext uri="{BB962C8B-B14F-4D97-AF65-F5344CB8AC3E}">
        <p14:creationId xmlns:p14="http://schemas.microsoft.com/office/powerpoint/2010/main" val="1431488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20</a:t>
            </a:fld>
            <a:endParaRPr lang="de-DE"/>
          </a:p>
        </p:txBody>
      </p:sp>
    </p:spTree>
    <p:extLst>
      <p:ext uri="{BB962C8B-B14F-4D97-AF65-F5344CB8AC3E}">
        <p14:creationId xmlns:p14="http://schemas.microsoft.com/office/powerpoint/2010/main" val="1481379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21</a:t>
            </a:fld>
            <a:endParaRPr lang="de-DE"/>
          </a:p>
        </p:txBody>
      </p:sp>
    </p:spTree>
    <p:extLst>
      <p:ext uri="{BB962C8B-B14F-4D97-AF65-F5344CB8AC3E}">
        <p14:creationId xmlns:p14="http://schemas.microsoft.com/office/powerpoint/2010/main" val="3403231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22</a:t>
            </a:fld>
            <a:endParaRPr lang="de-DE"/>
          </a:p>
        </p:txBody>
      </p:sp>
    </p:spTree>
    <p:extLst>
      <p:ext uri="{BB962C8B-B14F-4D97-AF65-F5344CB8AC3E}">
        <p14:creationId xmlns:p14="http://schemas.microsoft.com/office/powerpoint/2010/main" val="35956524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23</a:t>
            </a:fld>
            <a:endParaRPr lang="de-DE"/>
          </a:p>
        </p:txBody>
      </p:sp>
    </p:spTree>
    <p:extLst>
      <p:ext uri="{BB962C8B-B14F-4D97-AF65-F5344CB8AC3E}">
        <p14:creationId xmlns:p14="http://schemas.microsoft.com/office/powerpoint/2010/main" val="241487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24</a:t>
            </a:fld>
            <a:endParaRPr lang="de-DE"/>
          </a:p>
        </p:txBody>
      </p:sp>
    </p:spTree>
    <p:extLst>
      <p:ext uri="{BB962C8B-B14F-4D97-AF65-F5344CB8AC3E}">
        <p14:creationId xmlns:p14="http://schemas.microsoft.com/office/powerpoint/2010/main" val="205165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25</a:t>
            </a:fld>
            <a:endParaRPr lang="de-DE">
              <a:solidFill>
                <a:srgbClr val="000000"/>
              </a:solidFill>
            </a:endParaRPr>
          </a:p>
        </p:txBody>
      </p:sp>
    </p:spTree>
    <p:extLst>
      <p:ext uri="{BB962C8B-B14F-4D97-AF65-F5344CB8AC3E}">
        <p14:creationId xmlns:p14="http://schemas.microsoft.com/office/powerpoint/2010/main" val="344123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26</a:t>
            </a:fld>
            <a:endParaRPr lang="de-DE"/>
          </a:p>
        </p:txBody>
      </p:sp>
    </p:spTree>
    <p:extLst>
      <p:ext uri="{BB962C8B-B14F-4D97-AF65-F5344CB8AC3E}">
        <p14:creationId xmlns:p14="http://schemas.microsoft.com/office/powerpoint/2010/main" val="1113451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30</a:t>
            </a:fld>
            <a:endParaRPr lang="de-DE"/>
          </a:p>
        </p:txBody>
      </p:sp>
    </p:spTree>
    <p:extLst>
      <p:ext uri="{BB962C8B-B14F-4D97-AF65-F5344CB8AC3E}">
        <p14:creationId xmlns:p14="http://schemas.microsoft.com/office/powerpoint/2010/main" val="224394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31</a:t>
            </a:fld>
            <a:endParaRPr lang="de-DE"/>
          </a:p>
        </p:txBody>
      </p:sp>
    </p:spTree>
    <p:extLst>
      <p:ext uri="{BB962C8B-B14F-4D97-AF65-F5344CB8AC3E}">
        <p14:creationId xmlns:p14="http://schemas.microsoft.com/office/powerpoint/2010/main" val="3093699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33</a:t>
            </a:fld>
            <a:endParaRPr lang="de-DE"/>
          </a:p>
        </p:txBody>
      </p:sp>
    </p:spTree>
    <p:extLst>
      <p:ext uri="{BB962C8B-B14F-4D97-AF65-F5344CB8AC3E}">
        <p14:creationId xmlns:p14="http://schemas.microsoft.com/office/powerpoint/2010/main" val="9105329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34</a:t>
            </a:fld>
            <a:endParaRPr lang="de-DE"/>
          </a:p>
        </p:txBody>
      </p:sp>
    </p:spTree>
    <p:extLst>
      <p:ext uri="{BB962C8B-B14F-4D97-AF65-F5344CB8AC3E}">
        <p14:creationId xmlns:p14="http://schemas.microsoft.com/office/powerpoint/2010/main" val="1779682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35</a:t>
            </a:fld>
            <a:endParaRPr lang="de-DE"/>
          </a:p>
        </p:txBody>
      </p:sp>
    </p:spTree>
    <p:extLst>
      <p:ext uri="{BB962C8B-B14F-4D97-AF65-F5344CB8AC3E}">
        <p14:creationId xmlns:p14="http://schemas.microsoft.com/office/powerpoint/2010/main" val="17796828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36</a:t>
            </a:fld>
            <a:endParaRPr lang="de-DE"/>
          </a:p>
        </p:txBody>
      </p:sp>
    </p:spTree>
    <p:extLst>
      <p:ext uri="{BB962C8B-B14F-4D97-AF65-F5344CB8AC3E}">
        <p14:creationId xmlns:p14="http://schemas.microsoft.com/office/powerpoint/2010/main" val="17796828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37</a:t>
            </a:fld>
            <a:endParaRPr lang="de-DE"/>
          </a:p>
        </p:txBody>
      </p:sp>
    </p:spTree>
    <p:extLst>
      <p:ext uri="{BB962C8B-B14F-4D97-AF65-F5344CB8AC3E}">
        <p14:creationId xmlns:p14="http://schemas.microsoft.com/office/powerpoint/2010/main" val="17796828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38</a:t>
            </a:fld>
            <a:endParaRPr lang="de-DE"/>
          </a:p>
        </p:txBody>
      </p:sp>
    </p:spTree>
    <p:extLst>
      <p:ext uri="{BB962C8B-B14F-4D97-AF65-F5344CB8AC3E}">
        <p14:creationId xmlns:p14="http://schemas.microsoft.com/office/powerpoint/2010/main" val="16625733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39</a:t>
            </a:fld>
            <a:endParaRPr lang="de-DE"/>
          </a:p>
        </p:txBody>
      </p:sp>
    </p:spTree>
    <p:extLst>
      <p:ext uri="{BB962C8B-B14F-4D97-AF65-F5344CB8AC3E}">
        <p14:creationId xmlns:p14="http://schemas.microsoft.com/office/powerpoint/2010/main" val="13058255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40</a:t>
            </a:fld>
            <a:endParaRPr lang="de-DE"/>
          </a:p>
        </p:txBody>
      </p:sp>
    </p:spTree>
    <p:extLst>
      <p:ext uri="{BB962C8B-B14F-4D97-AF65-F5344CB8AC3E}">
        <p14:creationId xmlns:p14="http://schemas.microsoft.com/office/powerpoint/2010/main" val="13058255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102707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165155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MV-MKT – 10: Selbstwert I</a:t>
            </a:r>
          </a:p>
        </p:txBody>
      </p:sp>
      <p:sp>
        <p:nvSpPr>
          <p:cNvPr id="4" name="Slide Number Placeholder 3"/>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000000"/>
                </a:solidFill>
              </a:rPr>
              <a:t>MV-MKT – 10: Selbstwert I</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000000"/>
                </a:solidFill>
              </a:rPr>
              <a:t>MV-MKT – 10: Selbstwert I</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MV-MKT – 10: Selbstwert I</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MV-MKT – 10: Selbstwert I</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000000"/>
                </a:solidFill>
              </a:rPr>
              <a:t>MV-MKT – 10: Selbstwert I</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000000"/>
                </a:solidFill>
              </a:rPr>
              <a:t>MV-MKT – 10: Selbstwert I</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10: Selbstwert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10: Selbstwert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10: Selbstwert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10: Selbstwert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10: Selbstwert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10: Selbstwert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10: Selbstwert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10: Selbstwert I</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10: Selbstwert I</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10: Selbstwert I</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10: Selbstwert 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10: Selbstwert 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10: Selbstwert I</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10: Selbstwert I</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defRPr/>
            </a:pPr>
            <a:r>
              <a:rPr lang="de-DE">
                <a:solidFill>
                  <a:srgbClr val="000000"/>
                </a:solidFill>
              </a:rPr>
              <a:t>MV-MKT – 10: Selbstwert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MV-MKT – 10: Selbstwert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MV-MKT – 10: Selbstwert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MV-MKT – 10: Selbstwert I</a:t>
            </a:r>
            <a:endParaRPr lang="en-US" dirty="0"/>
          </a:p>
        </p:txBody>
      </p:sp>
      <p:sp>
        <p:nvSpPr>
          <p:cNvPr id="3" name="Text Placeholder 2"/>
          <p:cNvSpPr>
            <a:spLocks noGrp="1"/>
          </p:cNvSpPr>
          <p:nvPr>
            <p:ph type="body" sz="quarter" idx="13"/>
          </p:nvPr>
        </p:nvSpPr>
        <p:spPr/>
        <p:txBody>
          <a:bodyPr/>
          <a:lstStyle/>
          <a:p>
            <a:endParaRPr lang="en-US"/>
          </a:p>
        </p:txBody>
      </p:sp>
      <p:sp>
        <p:nvSpPr>
          <p:cNvPr id="4" name="Textplatzhalter 7">
            <a:extLst>
              <a:ext uri="{FF2B5EF4-FFF2-40B4-BE49-F238E27FC236}">
                <a16:creationId xmlns:a16="http://schemas.microsoft.com/office/drawing/2014/main" id="{E3288D6E-9F5D-C7D4-0BBB-4DB598819731}"/>
              </a:ext>
            </a:extLst>
          </p:cNvPr>
          <p:cNvSpPr txBox="1">
            <a:spLocks/>
          </p:cNvSpPr>
          <p:nvPr/>
        </p:nvSpPr>
        <p:spPr bwMode="gray">
          <a:xfrm>
            <a:off x="408955" y="5523349"/>
            <a:ext cx="9649072" cy="93610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solidFill>
                  <a:srgbClr val="004992"/>
                </a:solidFill>
                <a:latin typeface="+mj-lt"/>
              </a:rPr>
              <a:t>© MKT: Moritz &amp; Woodward, 12|21</a:t>
            </a:r>
            <a:br>
              <a:rPr lang="de-DE" dirty="0">
                <a:solidFill>
                  <a:srgbClr val="004992"/>
                </a:solidFill>
                <a:latin typeface="+mj-lt"/>
              </a:rPr>
            </a:br>
            <a:r>
              <a:rPr lang="de-DE" dirty="0">
                <a:solidFill>
                  <a:srgbClr val="004992"/>
                </a:solidFill>
                <a:latin typeface="+mj-lt"/>
              </a:rPr>
              <a:t>MV-MKT: Celine Nguyen, Aleksandra </a:t>
            </a:r>
            <a:r>
              <a:rPr lang="de-DE" dirty="0" err="1">
                <a:solidFill>
                  <a:srgbClr val="004992"/>
                </a:solidFill>
                <a:latin typeface="+mj-lt"/>
              </a:rPr>
              <a:t>Wronska</a:t>
            </a:r>
            <a:r>
              <a:rPr lang="de-DE" dirty="0">
                <a:solidFill>
                  <a:srgbClr val="004992"/>
                </a:solidFill>
                <a:latin typeface="+mj-lt"/>
              </a:rPr>
              <a:t> &amp; Guntram Knecht; UKE Hamburg &amp; Asklepios Hamburg</a:t>
            </a:r>
          </a:p>
          <a:p>
            <a:endParaRPr lang="de-DE" dirty="0">
              <a:latin typeface="+mj-lt"/>
            </a:endParaRPr>
          </a:p>
          <a:p>
            <a:endParaRPr lang="de-DE" dirty="0">
              <a:latin typeface="+mj-lt"/>
            </a:endParaRPr>
          </a:p>
        </p:txBody>
      </p:sp>
    </p:spTree>
    <p:extLst>
      <p:ext uri="{BB962C8B-B14F-4D97-AF65-F5344CB8AC3E}">
        <p14:creationId xmlns:p14="http://schemas.microsoft.com/office/powerpoint/2010/main" val="126524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Selbstwert: Was ist das?</a:t>
            </a:r>
          </a:p>
        </p:txBody>
      </p:sp>
      <p:sp>
        <p:nvSpPr>
          <p:cNvPr id="2" name="Footer Placeholder 1"/>
          <p:cNvSpPr>
            <a:spLocks noGrp="1"/>
          </p:cNvSpPr>
          <p:nvPr>
            <p:ph type="ftr" sz="quarter" idx="11"/>
          </p:nvPr>
        </p:nvSpPr>
        <p:spPr/>
        <p:txBody>
          <a:bodyPr/>
          <a:lstStyle/>
          <a:p>
            <a:pPr>
              <a:defRPr/>
            </a:pPr>
            <a:r>
              <a:rPr lang="de-DE" dirty="0"/>
              <a:t>MV-MKT – 10: Selbstwert I</a:t>
            </a:r>
            <a:endParaRPr lang="de-DE" dirty="0">
              <a:solidFill>
                <a:srgbClr val="000000"/>
              </a:solidFill>
              <a:latin typeface="Calibri Light"/>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a:t>
            </a:fld>
            <a:endParaRPr lang="de-DE">
              <a:solidFill>
                <a:srgbClr val="000000"/>
              </a:solidFill>
              <a:latin typeface="Calibri Ligh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863" y="2179460"/>
            <a:ext cx="2837852" cy="1895124"/>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descr="Ein Bild, das Zubehör enthält.&#10;&#10;Automatisch generierte Beschreibung">
            <a:extLst>
              <a:ext uri="{FF2B5EF4-FFF2-40B4-BE49-F238E27FC236}">
                <a16:creationId xmlns:a16="http://schemas.microsoft.com/office/drawing/2014/main" id="{EF17CC0C-225F-4DD5-A9F8-5227F17B15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016" y="2179460"/>
            <a:ext cx="2339886" cy="1894424"/>
          </a:xfrm>
          <a:prstGeom prst="rect">
            <a:avLst/>
          </a:prstGeom>
        </p:spPr>
      </p:pic>
      <p:pic>
        <p:nvPicPr>
          <p:cNvPr id="13" name="Grafik 12">
            <a:extLst>
              <a:ext uri="{FF2B5EF4-FFF2-40B4-BE49-F238E27FC236}">
                <a16:creationId xmlns:a16="http://schemas.microsoft.com/office/drawing/2014/main" id="{5DFA1E07-ED07-49F1-A58E-E1487C295E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39307" y="2171038"/>
            <a:ext cx="1209109" cy="1911268"/>
          </a:xfrm>
          <a:prstGeom prst="rect">
            <a:avLst/>
          </a:prstGeom>
        </p:spPr>
      </p:pic>
      <p:pic>
        <p:nvPicPr>
          <p:cNvPr id="15" name="Grafik 14" descr="Ein Bild, das Text, drinnen, Backofen, Musik enthält.&#10;&#10;Automatisch generierte Beschreibung">
            <a:extLst>
              <a:ext uri="{FF2B5EF4-FFF2-40B4-BE49-F238E27FC236}">
                <a16:creationId xmlns:a16="http://schemas.microsoft.com/office/drawing/2014/main" id="{77EB9194-8A0B-425D-A642-FB56D0BD8B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5862" y="4409301"/>
            <a:ext cx="3063605" cy="2042403"/>
          </a:xfrm>
          <a:prstGeom prst="rect">
            <a:avLst/>
          </a:prstGeom>
        </p:spPr>
      </p:pic>
      <p:sp>
        <p:nvSpPr>
          <p:cNvPr id="18" name="Rectangle 3">
            <a:extLst>
              <a:ext uri="{FF2B5EF4-FFF2-40B4-BE49-F238E27FC236}">
                <a16:creationId xmlns:a16="http://schemas.microsoft.com/office/drawing/2014/main" id="{B2B2279D-3C65-4A1E-A8F9-7858E1A4BA52}"/>
              </a:ext>
            </a:extLst>
          </p:cNvPr>
          <p:cNvSpPr>
            <a:spLocks noGrp="1" noChangeArrowheads="1"/>
          </p:cNvSpPr>
          <p:nvPr>
            <p:ph idx="1"/>
          </p:nvPr>
        </p:nvSpPr>
        <p:spPr>
          <a:xfrm>
            <a:off x="6080760" y="2203704"/>
            <a:ext cx="5669280" cy="4248000"/>
          </a:xfrm>
        </p:spPr>
        <p:txBody>
          <a:bodyPr/>
          <a:lstStyle/>
          <a:p>
            <a:pPr algn="ctr" eaLnBrk="1" hangingPunct="1">
              <a:buClr>
                <a:srgbClr val="333333"/>
              </a:buClr>
            </a:pPr>
            <a:r>
              <a:rPr lang="de-DE" sz="2400" dirty="0">
                <a:solidFill>
                  <a:srgbClr val="333333"/>
                </a:solidFill>
                <a:latin typeface="Calibri Light"/>
                <a:ea typeface="Verdana" pitchFamily="34" charset="0"/>
                <a:cs typeface="Verdana" pitchFamily="34" charset="0"/>
              </a:rPr>
              <a:t>???</a:t>
            </a:r>
          </a:p>
          <a:p>
            <a:pPr algn="ctr" eaLnBrk="1" hangingPunct="1"/>
            <a:endParaRPr lang="de-DE" sz="2400" dirty="0">
              <a:solidFill>
                <a:srgbClr val="333333"/>
              </a:solidFill>
              <a:latin typeface="Calibri Light"/>
            </a:endParaRPr>
          </a:p>
        </p:txBody>
      </p:sp>
      <p:pic>
        <p:nvPicPr>
          <p:cNvPr id="6" name="Grafik 5" descr="Ein Bild, das draußen, Himmel, Rad, Fahrzeug enthält.&#10;&#10;Automatisch generierte Beschreibung">
            <a:extLst>
              <a:ext uri="{FF2B5EF4-FFF2-40B4-BE49-F238E27FC236}">
                <a16:creationId xmlns:a16="http://schemas.microsoft.com/office/drawing/2014/main" id="{DEDB86A0-BF81-43A4-7AB1-899874595DC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59527" b="2166"/>
          <a:stretch/>
        </p:blipFill>
        <p:spPr>
          <a:xfrm>
            <a:off x="3685861" y="4408600"/>
            <a:ext cx="3462555" cy="2043104"/>
          </a:xfrm>
          <a:prstGeom prst="rect">
            <a:avLst/>
          </a:prstGeom>
        </p:spPr>
      </p:pic>
    </p:spTree>
    <p:extLst>
      <p:ext uri="{BB962C8B-B14F-4D97-AF65-F5344CB8AC3E}">
        <p14:creationId xmlns:p14="http://schemas.microsoft.com/office/powerpoint/2010/main" val="2115915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draußen, Himmel, Rad, Fahrzeug enthält.&#10;&#10;Automatisch generierte Beschreibung">
            <a:extLst>
              <a:ext uri="{FF2B5EF4-FFF2-40B4-BE49-F238E27FC236}">
                <a16:creationId xmlns:a16="http://schemas.microsoft.com/office/drawing/2014/main" id="{6444D276-3ECD-B52F-CCDC-E64A200976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527" b="2166"/>
          <a:stretch/>
        </p:blipFill>
        <p:spPr>
          <a:xfrm>
            <a:off x="3382392" y="4242222"/>
            <a:ext cx="2812071" cy="1585361"/>
          </a:xfrm>
          <a:prstGeom prst="rect">
            <a:avLst/>
          </a:prstGeom>
        </p:spPr>
      </p:pic>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a:t>
            </a:fld>
            <a:endParaRPr lang="de-DE">
              <a:solidFill>
                <a:srgbClr val="000000"/>
              </a:solidFill>
              <a:latin typeface="Calibri Light"/>
            </a:endParaRPr>
          </a:p>
        </p:txBody>
      </p:sp>
      <p:pic>
        <p:nvPicPr>
          <p:cNvPr id="9" name="Picture 2" descr="E:\Neuer Ordner 3\Arbeit_UKE\5856660723_354647e411_o(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863" y="2179460"/>
            <a:ext cx="2384598" cy="1592440"/>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descr="Ein Bild, das Zubehör enthält.&#10;&#10;Automatisch generierte Beschreibung">
            <a:extLst>
              <a:ext uri="{FF2B5EF4-FFF2-40B4-BE49-F238E27FC236}">
                <a16:creationId xmlns:a16="http://schemas.microsoft.com/office/drawing/2014/main" id="{EF17CC0C-225F-4DD5-A9F8-5227F17B15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05310" y="2179460"/>
            <a:ext cx="1966892" cy="1592440"/>
          </a:xfrm>
          <a:prstGeom prst="rect">
            <a:avLst/>
          </a:prstGeom>
        </p:spPr>
      </p:pic>
      <p:pic>
        <p:nvPicPr>
          <p:cNvPr id="13" name="Grafik 12">
            <a:extLst>
              <a:ext uri="{FF2B5EF4-FFF2-40B4-BE49-F238E27FC236}">
                <a16:creationId xmlns:a16="http://schemas.microsoft.com/office/drawing/2014/main" id="{5DFA1E07-ED07-49F1-A58E-E1487C295E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7051" y="2171038"/>
            <a:ext cx="1007412" cy="1592440"/>
          </a:xfrm>
          <a:prstGeom prst="rect">
            <a:avLst/>
          </a:prstGeom>
        </p:spPr>
      </p:pic>
      <p:pic>
        <p:nvPicPr>
          <p:cNvPr id="15" name="Grafik 14" descr="Ein Bild, das Text, drinnen, Backofen, Musik enthält.&#10;&#10;Automatisch generierte Beschreibung">
            <a:extLst>
              <a:ext uri="{FF2B5EF4-FFF2-40B4-BE49-F238E27FC236}">
                <a16:creationId xmlns:a16="http://schemas.microsoft.com/office/drawing/2014/main" id="{77EB9194-8A0B-425D-A642-FB56D0BD8B5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5862" y="4237852"/>
            <a:ext cx="2731956" cy="1589732"/>
          </a:xfrm>
          <a:prstGeom prst="rect">
            <a:avLst/>
          </a:prstGeom>
        </p:spPr>
      </p:pic>
      <p:sp>
        <p:nvSpPr>
          <p:cNvPr id="6" name="Multiplikationszeichen 5">
            <a:extLst>
              <a:ext uri="{FF2B5EF4-FFF2-40B4-BE49-F238E27FC236}">
                <a16:creationId xmlns:a16="http://schemas.microsoft.com/office/drawing/2014/main" id="{242B9A38-82A6-48B6-B4EE-86EB886D72E6}"/>
              </a:ext>
            </a:extLst>
          </p:cNvPr>
          <p:cNvSpPr/>
          <p:nvPr/>
        </p:nvSpPr>
        <p:spPr bwMode="gray">
          <a:xfrm flipH="1" flipV="1">
            <a:off x="405860" y="1748788"/>
            <a:ext cx="6692169" cy="4411981"/>
          </a:xfrm>
          <a:prstGeom prst="mathMultiply">
            <a:avLst/>
          </a:prstGeom>
          <a:solidFill>
            <a:srgbClr val="FF0000"/>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dirty="0" err="1">
              <a:solidFill>
                <a:schemeClr val="tx1"/>
              </a:solidFill>
              <a:latin typeface="+mj-lt"/>
            </a:endParaRPr>
          </a:p>
        </p:txBody>
      </p:sp>
      <p:sp>
        <p:nvSpPr>
          <p:cNvPr id="12" name="Footer Placeholder 1">
            <a:extLst>
              <a:ext uri="{FF2B5EF4-FFF2-40B4-BE49-F238E27FC236}">
                <a16:creationId xmlns:a16="http://schemas.microsoft.com/office/drawing/2014/main" id="{53609DAE-8771-8ADE-7DFB-CFD65D5100C8}"/>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pic>
        <p:nvPicPr>
          <p:cNvPr id="5" name="Grafik 4" descr="Ein Bild, das Pflanze, Blume, draußen, Kräuterpflanze enthält.&#10;&#10;Automatisch generierte Beschreibung">
            <a:extLst>
              <a:ext uri="{FF2B5EF4-FFF2-40B4-BE49-F238E27FC236}">
                <a16:creationId xmlns:a16="http://schemas.microsoft.com/office/drawing/2014/main" id="{FDA4AD93-7DA1-F7F7-C226-AC4BCD1D33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87232" y="2171038"/>
            <a:ext cx="5197724" cy="3656545"/>
          </a:xfrm>
          <a:prstGeom prst="rect">
            <a:avLst/>
          </a:prstGeom>
        </p:spPr>
      </p:pic>
    </p:spTree>
    <p:extLst>
      <p:ext uri="{BB962C8B-B14F-4D97-AF65-F5344CB8AC3E}">
        <p14:creationId xmlns:p14="http://schemas.microsoft.com/office/powerpoint/2010/main" val="3909744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algn="ctr" eaLnBrk="1" hangingPunct="1">
              <a:buClr>
                <a:srgbClr val="333333"/>
              </a:buClr>
            </a:pPr>
            <a:r>
              <a:rPr lang="de-DE" sz="2400" dirty="0">
                <a:solidFill>
                  <a:srgbClr val="333333"/>
                </a:solidFill>
                <a:latin typeface="Calibri Light"/>
                <a:ea typeface="Verdana" pitchFamily="34" charset="0"/>
                <a:cs typeface="Verdana" pitchFamily="34" charset="0"/>
              </a:rPr>
              <a:t>???</a:t>
            </a:r>
          </a:p>
          <a:p>
            <a:pPr algn="ctr" eaLnBrk="1" hangingPunct="1"/>
            <a:endParaRPr lang="de-DE" sz="2400" dirty="0">
              <a:solidFill>
                <a:srgbClr val="333333"/>
              </a:solidFill>
              <a:latin typeface="Calibri Light"/>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a:t>
            </a:fld>
            <a:endParaRPr lang="de-DE">
              <a:solidFill>
                <a:srgbClr val="000000"/>
              </a:solidFill>
              <a:latin typeface="Calibri Light"/>
            </a:endParaRPr>
          </a:p>
        </p:txBody>
      </p:sp>
      <p:sp>
        <p:nvSpPr>
          <p:cNvPr id="7" name="Footer Placeholder 1">
            <a:extLst>
              <a:ext uri="{FF2B5EF4-FFF2-40B4-BE49-F238E27FC236}">
                <a16:creationId xmlns:a16="http://schemas.microsoft.com/office/drawing/2014/main" id="{3D250F34-9939-3BFF-6FAD-46E5D348DF08}"/>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pic>
        <p:nvPicPr>
          <p:cNvPr id="2" name="Grafik 1" descr="Ein Bild, das Pflanze, Blume, draußen, Kräuterpflanze enthält.&#10;&#10;Automatisch generierte Beschreibung">
            <a:extLst>
              <a:ext uri="{FF2B5EF4-FFF2-40B4-BE49-F238E27FC236}">
                <a16:creationId xmlns:a16="http://schemas.microsoft.com/office/drawing/2014/main" id="{583F34AF-F430-DFD4-9441-44724CD644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955" y="1957974"/>
            <a:ext cx="5197724" cy="3656545"/>
          </a:xfrm>
          <a:prstGeom prst="rect">
            <a:avLst/>
          </a:prstGeom>
        </p:spPr>
      </p:pic>
    </p:spTree>
    <p:extLst>
      <p:ext uri="{BB962C8B-B14F-4D97-AF65-F5344CB8AC3E}">
        <p14:creationId xmlns:p14="http://schemas.microsoft.com/office/powerpoint/2010/main" val="3124872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itchFamily="34" charset="0"/>
                <a:cs typeface="Verdana" pitchFamily="34" charset="0"/>
              </a:rPr>
              <a:t>der </a:t>
            </a:r>
            <a:r>
              <a:rPr lang="de-DE" sz="2400" i="1" dirty="0">
                <a:solidFill>
                  <a:srgbClr val="333333"/>
                </a:solidFill>
                <a:latin typeface="Calibri Light"/>
                <a:ea typeface="Verdana" pitchFamily="34" charset="0"/>
                <a:cs typeface="Verdana" pitchFamily="34" charset="0"/>
              </a:rPr>
              <a:t>Wert</a:t>
            </a:r>
            <a:r>
              <a:rPr lang="de-DE" sz="2400" dirty="0">
                <a:solidFill>
                  <a:srgbClr val="333333"/>
                </a:solidFill>
                <a:latin typeface="Calibri Light"/>
                <a:ea typeface="Verdana" pitchFamily="34" charset="0"/>
                <a:cs typeface="Verdana" pitchFamily="34" charset="0"/>
              </a:rPr>
              <a:t>, den wir uns </a:t>
            </a:r>
            <a:r>
              <a:rPr lang="de-DE" sz="2400" i="1" dirty="0">
                <a:solidFill>
                  <a:srgbClr val="333333"/>
                </a:solidFill>
                <a:latin typeface="Calibri Light"/>
                <a:ea typeface="Verdana" pitchFamily="34" charset="0"/>
                <a:cs typeface="Verdana" pitchFamily="34" charset="0"/>
              </a:rPr>
              <a:t>selber</a:t>
            </a:r>
            <a:r>
              <a:rPr lang="de-DE" sz="2400" dirty="0">
                <a:solidFill>
                  <a:srgbClr val="333333"/>
                </a:solidFill>
                <a:latin typeface="Calibri Light"/>
                <a:ea typeface="Verdana" pitchFamily="34" charset="0"/>
                <a:cs typeface="Verdana" pitchFamily="34" charset="0"/>
              </a:rPr>
              <a:t> beimessen</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5</a:t>
            </a:fld>
            <a:endParaRPr lang="de-DE">
              <a:solidFill>
                <a:srgbClr val="000000"/>
              </a:solidFill>
              <a:latin typeface="Calibri Light"/>
            </a:endParaRPr>
          </a:p>
        </p:txBody>
      </p:sp>
      <p:sp>
        <p:nvSpPr>
          <p:cNvPr id="7" name="Footer Placeholder 1">
            <a:extLst>
              <a:ext uri="{FF2B5EF4-FFF2-40B4-BE49-F238E27FC236}">
                <a16:creationId xmlns:a16="http://schemas.microsoft.com/office/drawing/2014/main" id="{484CFDA7-5E5D-F19E-4285-C5774943A880}"/>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pic>
        <p:nvPicPr>
          <p:cNvPr id="2" name="Grafik 1" descr="Ein Bild, das Pflanze, Blume, draußen, Kräuterpflanze enthält.&#10;&#10;Automatisch generierte Beschreibung">
            <a:extLst>
              <a:ext uri="{FF2B5EF4-FFF2-40B4-BE49-F238E27FC236}">
                <a16:creationId xmlns:a16="http://schemas.microsoft.com/office/drawing/2014/main" id="{84E45891-B47B-FAB3-840D-F507AE58A1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955" y="1957974"/>
            <a:ext cx="5197724" cy="3656545"/>
          </a:xfrm>
          <a:prstGeom prst="rect">
            <a:avLst/>
          </a:prstGeom>
        </p:spPr>
      </p:pic>
    </p:spTree>
    <p:extLst>
      <p:ext uri="{BB962C8B-B14F-4D97-AF65-F5344CB8AC3E}">
        <p14:creationId xmlns:p14="http://schemas.microsoft.com/office/powerpoint/2010/main" val="43790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itchFamily="34" charset="0"/>
                <a:cs typeface="Verdana" pitchFamily="34" charset="0"/>
              </a:rPr>
              <a:t>der </a:t>
            </a:r>
            <a:r>
              <a:rPr lang="de-DE" sz="2400" i="1" dirty="0">
                <a:solidFill>
                  <a:srgbClr val="333333"/>
                </a:solidFill>
                <a:latin typeface="Calibri Light"/>
                <a:ea typeface="Verdana" pitchFamily="34" charset="0"/>
                <a:cs typeface="Verdana" pitchFamily="34" charset="0"/>
              </a:rPr>
              <a:t>Wert</a:t>
            </a:r>
            <a:r>
              <a:rPr lang="de-DE" sz="2400" dirty="0">
                <a:solidFill>
                  <a:srgbClr val="333333"/>
                </a:solidFill>
                <a:latin typeface="Calibri Light"/>
                <a:ea typeface="Verdana" pitchFamily="34" charset="0"/>
                <a:cs typeface="Verdana" pitchFamily="34" charset="0"/>
              </a:rPr>
              <a:t>, den wir uns </a:t>
            </a:r>
            <a:r>
              <a:rPr lang="de-DE" sz="2400" i="1" dirty="0">
                <a:solidFill>
                  <a:srgbClr val="333333"/>
                </a:solidFill>
                <a:latin typeface="Calibri Light"/>
                <a:ea typeface="Verdana" pitchFamily="34" charset="0"/>
                <a:cs typeface="Verdana" pitchFamily="34" charset="0"/>
              </a:rPr>
              <a:t>selber</a:t>
            </a:r>
            <a:r>
              <a:rPr lang="de-DE" sz="2400" dirty="0">
                <a:solidFill>
                  <a:srgbClr val="333333"/>
                </a:solidFill>
                <a:latin typeface="Calibri Light"/>
                <a:ea typeface="Verdana" pitchFamily="34" charset="0"/>
                <a:cs typeface="Verdana" pitchFamily="34" charset="0"/>
              </a:rPr>
              <a:t> beimessen</a:t>
            </a:r>
          </a:p>
          <a:p>
            <a:pPr eaLnBrk="1" hangingPunct="1">
              <a:buClr>
                <a:srgbClr val="333333"/>
              </a:buClr>
            </a:pPr>
            <a:r>
              <a:rPr lang="de-DE" sz="2400" i="1" dirty="0">
                <a:solidFill>
                  <a:srgbClr val="333333"/>
                </a:solidFill>
                <a:latin typeface="Calibri Light"/>
                <a:ea typeface="Verdana" pitchFamily="34" charset="0"/>
                <a:cs typeface="Verdana" pitchFamily="34" charset="0"/>
                <a:sym typeface="Wingdings" panose="05000000000000000000" pitchFamily="2" charset="2"/>
              </a:rPr>
              <a:t> </a:t>
            </a:r>
            <a:r>
              <a:rPr lang="de-DE" sz="2400" i="1" dirty="0">
                <a:solidFill>
                  <a:srgbClr val="333333"/>
                </a:solidFill>
                <a:latin typeface="Calibri Light"/>
                <a:ea typeface="Verdana" pitchFamily="34" charset="0"/>
                <a:cs typeface="Verdana" pitchFamily="34" charset="0"/>
              </a:rPr>
              <a:t>subjektive</a:t>
            </a:r>
            <a:r>
              <a:rPr lang="de-DE" sz="2400" dirty="0">
                <a:solidFill>
                  <a:srgbClr val="333333"/>
                </a:solidFill>
                <a:latin typeface="Calibri Light"/>
                <a:ea typeface="Verdana" pitchFamily="34" charset="0"/>
                <a:cs typeface="Verdana" pitchFamily="34" charset="0"/>
              </a:rPr>
              <a:t> Größe</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6</a:t>
            </a:fld>
            <a:endParaRPr lang="de-DE">
              <a:solidFill>
                <a:srgbClr val="000000"/>
              </a:solidFill>
              <a:latin typeface="Calibri Light"/>
            </a:endParaRPr>
          </a:p>
        </p:txBody>
      </p:sp>
      <p:sp>
        <p:nvSpPr>
          <p:cNvPr id="7" name="Footer Placeholder 1">
            <a:extLst>
              <a:ext uri="{FF2B5EF4-FFF2-40B4-BE49-F238E27FC236}">
                <a16:creationId xmlns:a16="http://schemas.microsoft.com/office/drawing/2014/main" id="{9DE50B7A-D630-9EFB-4682-9209FDA4DE6C}"/>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pic>
        <p:nvPicPr>
          <p:cNvPr id="2" name="Grafik 1" descr="Ein Bild, das Pflanze, Blume, draußen, Kräuterpflanze enthält.&#10;&#10;Automatisch generierte Beschreibung">
            <a:extLst>
              <a:ext uri="{FF2B5EF4-FFF2-40B4-BE49-F238E27FC236}">
                <a16:creationId xmlns:a16="http://schemas.microsoft.com/office/drawing/2014/main" id="{D9BF27F0-E818-4E19-1C7D-016FA498BB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955" y="1957974"/>
            <a:ext cx="5197724" cy="3656545"/>
          </a:xfrm>
          <a:prstGeom prst="rect">
            <a:avLst/>
          </a:prstGeom>
        </p:spPr>
      </p:pic>
    </p:spTree>
    <p:extLst>
      <p:ext uri="{BB962C8B-B14F-4D97-AF65-F5344CB8AC3E}">
        <p14:creationId xmlns:p14="http://schemas.microsoft.com/office/powerpoint/2010/main" val="401388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itchFamily="34" charset="0"/>
                <a:cs typeface="Verdana" pitchFamily="34" charset="0"/>
              </a:rPr>
              <a:t>der </a:t>
            </a:r>
            <a:r>
              <a:rPr lang="de-DE" sz="2400" i="1" dirty="0">
                <a:solidFill>
                  <a:srgbClr val="333333"/>
                </a:solidFill>
                <a:latin typeface="Calibri Light"/>
                <a:ea typeface="Verdana" pitchFamily="34" charset="0"/>
                <a:cs typeface="Verdana" pitchFamily="34" charset="0"/>
              </a:rPr>
              <a:t>Wert</a:t>
            </a:r>
            <a:r>
              <a:rPr lang="de-DE" sz="2400" dirty="0">
                <a:solidFill>
                  <a:srgbClr val="333333"/>
                </a:solidFill>
                <a:latin typeface="Calibri Light"/>
                <a:ea typeface="Verdana" pitchFamily="34" charset="0"/>
                <a:cs typeface="Verdana" pitchFamily="34" charset="0"/>
              </a:rPr>
              <a:t>, den wir uns </a:t>
            </a:r>
            <a:r>
              <a:rPr lang="de-DE" sz="2400" i="1" dirty="0">
                <a:solidFill>
                  <a:srgbClr val="333333"/>
                </a:solidFill>
                <a:latin typeface="Calibri Light"/>
                <a:ea typeface="Verdana" pitchFamily="34" charset="0"/>
                <a:cs typeface="Verdana" pitchFamily="34" charset="0"/>
              </a:rPr>
              <a:t>selber</a:t>
            </a:r>
            <a:r>
              <a:rPr lang="de-DE" sz="2400" dirty="0">
                <a:solidFill>
                  <a:srgbClr val="333333"/>
                </a:solidFill>
                <a:latin typeface="Calibri Light"/>
                <a:ea typeface="Verdana" pitchFamily="34" charset="0"/>
                <a:cs typeface="Verdana" pitchFamily="34" charset="0"/>
              </a:rPr>
              <a:t> beimessen</a:t>
            </a:r>
          </a:p>
          <a:p>
            <a:pPr eaLnBrk="1" hangingPunct="1">
              <a:buClr>
                <a:srgbClr val="333333"/>
              </a:buClr>
            </a:pPr>
            <a:r>
              <a:rPr lang="de-DE" sz="2400" i="1" dirty="0">
                <a:solidFill>
                  <a:srgbClr val="333333"/>
                </a:solidFill>
                <a:latin typeface="Calibri Light"/>
                <a:ea typeface="Verdana" pitchFamily="34" charset="0"/>
                <a:cs typeface="Verdana" pitchFamily="34" charset="0"/>
                <a:sym typeface="Wingdings" panose="05000000000000000000" pitchFamily="2" charset="2"/>
              </a:rPr>
              <a:t> </a:t>
            </a:r>
            <a:r>
              <a:rPr lang="de-DE" sz="2400" i="1" dirty="0">
                <a:solidFill>
                  <a:srgbClr val="333333"/>
                </a:solidFill>
                <a:latin typeface="Calibri Light"/>
                <a:ea typeface="Verdana" pitchFamily="34" charset="0"/>
                <a:cs typeface="Verdana" pitchFamily="34" charset="0"/>
              </a:rPr>
              <a:t>subjektive</a:t>
            </a:r>
            <a:r>
              <a:rPr lang="de-DE" sz="2400" dirty="0">
                <a:solidFill>
                  <a:srgbClr val="333333"/>
                </a:solidFill>
                <a:latin typeface="Calibri Light"/>
                <a:ea typeface="Verdana" pitchFamily="34" charset="0"/>
                <a:cs typeface="Verdana" pitchFamily="34" charset="0"/>
              </a:rPr>
              <a:t> Größe</a:t>
            </a:r>
          </a:p>
          <a:p>
            <a:pPr marL="342900" indent="-342900" eaLnBrk="1" hangingPunct="1">
              <a:buClr>
                <a:srgbClr val="333333"/>
              </a:buClr>
              <a:buFont typeface="WingDings"/>
              <a:buChar char=""/>
            </a:pPr>
            <a:r>
              <a:rPr lang="de-DE" sz="2400" dirty="0">
                <a:solidFill>
                  <a:srgbClr val="333333"/>
                </a:solidFill>
                <a:latin typeface="Calibri Light"/>
                <a:ea typeface="Verdana" pitchFamily="34" charset="0"/>
                <a:cs typeface="Verdana" pitchFamily="34" charset="0"/>
              </a:rPr>
              <a:t>obwohl wir das oft denken, hängt unser Selbstwert nicht davon ab, wie andere uns wahrnehmen</a:t>
            </a:r>
          </a:p>
          <a:p>
            <a:pPr marL="342900" lvl="8" indent="-342900">
              <a:spcBef>
                <a:spcPts val="1999"/>
              </a:spcBef>
              <a:buClr>
                <a:srgbClr val="333333"/>
              </a:buClr>
              <a:buFont typeface="WingDings"/>
              <a:buChar char=""/>
            </a:pPr>
            <a:r>
              <a:rPr lang="de-DE" sz="2400" dirty="0">
                <a:latin typeface="Calibri Light"/>
                <a:ea typeface="Verdana" pitchFamily="34" charset="0"/>
                <a:cs typeface="Verdana" pitchFamily="34" charset="0"/>
              </a:rPr>
              <a:t>Kurzum: es geht um die Fragen: „Wer bin ich und was kann ich?“</a:t>
            </a:r>
          </a:p>
          <a:p>
            <a:pPr eaLnBrk="1" hangingPunct="1"/>
            <a:endParaRPr lang="de-DE" sz="2400" dirty="0">
              <a:solidFill>
                <a:srgbClr val="333333"/>
              </a:solidFill>
              <a:latin typeface="Calibri Light"/>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7</a:t>
            </a:fld>
            <a:endParaRPr lang="de-DE">
              <a:solidFill>
                <a:srgbClr val="000000"/>
              </a:solidFill>
              <a:latin typeface="Calibri Light"/>
            </a:endParaRPr>
          </a:p>
        </p:txBody>
      </p:sp>
      <p:sp>
        <p:nvSpPr>
          <p:cNvPr id="7" name="Footer Placeholder 1">
            <a:extLst>
              <a:ext uri="{FF2B5EF4-FFF2-40B4-BE49-F238E27FC236}">
                <a16:creationId xmlns:a16="http://schemas.microsoft.com/office/drawing/2014/main" id="{CC9D691E-7F62-42B5-A620-EF57637E06A0}"/>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pic>
        <p:nvPicPr>
          <p:cNvPr id="2" name="Grafik 1" descr="Ein Bild, das Pflanze, Blume, draußen, Kräuterpflanze enthält.&#10;&#10;Automatisch generierte Beschreibung">
            <a:extLst>
              <a:ext uri="{FF2B5EF4-FFF2-40B4-BE49-F238E27FC236}">
                <a16:creationId xmlns:a16="http://schemas.microsoft.com/office/drawing/2014/main" id="{41EA94AC-58B6-9FDF-9E29-67B03A9BFB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955" y="1957974"/>
            <a:ext cx="5197724" cy="3656545"/>
          </a:xfrm>
          <a:prstGeom prst="rect">
            <a:avLst/>
          </a:prstGeom>
        </p:spPr>
      </p:pic>
    </p:spTree>
    <p:extLst>
      <p:ext uri="{BB962C8B-B14F-4D97-AF65-F5344CB8AC3E}">
        <p14:creationId xmlns:p14="http://schemas.microsoft.com/office/powerpoint/2010/main" val="4182205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Ein niedriger Selbstwert kann sich auf die seelische Gesundheit auswirken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Menschen mit psychischen Erkrankungen leiden häufig an einem niedrigen Selbstwertgefühl</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Niedriges Selbstwertgefühl kann zu seelischen Problemen führen wie:</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Unsicherheit, Hemmungen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depressiven Symptomen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Einsamkeit, Ängste</a:t>
            </a:r>
          </a:p>
          <a:p>
            <a:pPr marL="342900" lvl="1" indent="-342900">
              <a:spcBef>
                <a:spcPts val="1999"/>
              </a:spcBef>
              <a:spcAft>
                <a:spcPts val="0"/>
              </a:spcAft>
              <a:buClr>
                <a:srgbClr val="333333"/>
              </a:buClr>
              <a:buFont typeface="WingDings"/>
              <a:buChar char=""/>
            </a:pPr>
            <a:r>
              <a:rPr lang="de-DE" sz="2400" dirty="0">
                <a:solidFill>
                  <a:srgbClr val="006699"/>
                </a:solidFill>
                <a:latin typeface="Calibri Light"/>
                <a:ea typeface="Verdana" pitchFamily="34" charset="0"/>
                <a:cs typeface="Verdana" pitchFamily="34" charset="0"/>
              </a:rPr>
              <a:t>Auch ein angeordneter Aufenthalt im Maßregelvollzug kann dazu führen, dass das Selbstwertgefühl sinkt</a:t>
            </a:r>
          </a:p>
          <a:p>
            <a:pPr marL="342900" lvl="1" indent="-342900">
              <a:spcBef>
                <a:spcPts val="1999"/>
              </a:spcBef>
              <a:spcAft>
                <a:spcPts val="0"/>
              </a:spcAft>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a:p>
            <a:pPr lvl="1">
              <a:spcBef>
                <a:spcPts val="1999"/>
              </a:spcBef>
              <a:spcAft>
                <a:spcPts val="0"/>
              </a:spcAft>
            </a:pPr>
            <a:endParaRPr lang="de-DE" sz="2400" dirty="0">
              <a:solidFill>
                <a:srgbClr val="333333"/>
              </a:solidFill>
              <a:latin typeface="Calibri Light"/>
              <a:ea typeface="Verdana" pitchFamily="34" charset="0"/>
              <a:cs typeface="Verdana" pitchFamily="34" charset="0"/>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8</a:t>
            </a:fld>
            <a:endParaRPr lang="de-DE">
              <a:solidFill>
                <a:srgbClr val="000000"/>
              </a:solidFill>
              <a:latin typeface="Calibri Light"/>
            </a:endParaRPr>
          </a:p>
        </p:txBody>
      </p:sp>
      <p:sp>
        <p:nvSpPr>
          <p:cNvPr id="6" name="Footer Placeholder 1">
            <a:extLst>
              <a:ext uri="{FF2B5EF4-FFF2-40B4-BE49-F238E27FC236}">
                <a16:creationId xmlns:a16="http://schemas.microsoft.com/office/drawing/2014/main" id="{B9B7D55F-048F-1CDF-BB57-BF09FCEB250E}"/>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Unterschied übersteigerter Selbstwert und gesunder Selbstwert</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333333"/>
                </a:solidFill>
                <a:latin typeface="Calibri Light"/>
                <a:ea typeface="Verdana" panose="020B0604030504040204" pitchFamily="34" charset="0"/>
                <a:cs typeface="Verdana" panose="020B0604030504040204" pitchFamily="34" charset="0"/>
              </a:rPr>
              <a:t>In der Psychose </a:t>
            </a:r>
            <a:r>
              <a:rPr lang="de-DE" sz="2400" u="sng" dirty="0">
                <a:solidFill>
                  <a:srgbClr val="333333"/>
                </a:solidFill>
                <a:latin typeface="Calibri Light"/>
                <a:ea typeface="Verdana" panose="020B0604030504040204" pitchFamily="34" charset="0"/>
                <a:cs typeface="Verdana" panose="020B0604030504040204" pitchFamily="34" charset="0"/>
              </a:rPr>
              <a:t>kann</a:t>
            </a:r>
            <a:r>
              <a:rPr lang="de-DE" sz="2400" dirty="0">
                <a:solidFill>
                  <a:srgbClr val="333333"/>
                </a:solidFill>
                <a:latin typeface="Calibri Light"/>
                <a:ea typeface="Verdana" panose="020B0604030504040204" pitchFamily="34" charset="0"/>
                <a:cs typeface="Verdana" panose="020B0604030504040204" pitchFamily="34" charset="0"/>
              </a:rPr>
              <a:t> das Selbstwertgefühl vermindert sein. Andererseits fühlen sich einige Betroffene auch zu Höherem berufen und glauben, für eine besonders wichtige Aufgabe bestimmt zu sein.</a:t>
            </a:r>
          </a:p>
          <a:p>
            <a:endParaRPr lang="de-DE" sz="2400" dirty="0">
              <a:solidFill>
                <a:srgbClr val="333333"/>
              </a:solidFill>
              <a:latin typeface="Calibri Light"/>
              <a:ea typeface="Verdana" panose="020B0604030504040204" pitchFamily="34" charset="0"/>
              <a:cs typeface="Verdana" panose="020B0604030504040204" pitchFamily="34" charset="0"/>
            </a:endParaRPr>
          </a:p>
          <a:p>
            <a:r>
              <a:rPr lang="de-DE" sz="2400" dirty="0">
                <a:solidFill>
                  <a:srgbClr val="004992"/>
                </a:solidFill>
                <a:latin typeface="Calibri Light"/>
                <a:ea typeface="Verdana" panose="020B0604030504040204" pitchFamily="34" charset="0"/>
                <a:cs typeface="Verdana" panose="020B0604030504040204" pitchFamily="34" charset="0"/>
              </a:rPr>
              <a:t>ACHTUNG:</a:t>
            </a:r>
            <a:r>
              <a:rPr lang="de-DE" sz="2400" b="1" dirty="0">
                <a:solidFill>
                  <a:srgbClr val="333333"/>
                </a:solidFill>
                <a:latin typeface="Calibri Light"/>
                <a:ea typeface="Verdana" panose="020B0604030504040204" pitchFamily="34" charset="0"/>
                <a:cs typeface="Verdana" panose="020B0604030504040204" pitchFamily="34" charset="0"/>
              </a:rPr>
              <a:t> </a:t>
            </a:r>
            <a:r>
              <a:rPr lang="de-DE" sz="2400" dirty="0">
                <a:solidFill>
                  <a:srgbClr val="333333"/>
                </a:solidFill>
                <a:latin typeface="Calibri Light"/>
                <a:ea typeface="Verdana" panose="020B0604030504040204" pitchFamily="34" charset="0"/>
                <a:cs typeface="Verdana" panose="020B0604030504040204" pitchFamily="34" charset="0"/>
              </a:rPr>
              <a:t>Größenideen haben nichts mit „gesundem“ Selbstwert zu tun!</a:t>
            </a:r>
          </a:p>
          <a:p>
            <a:r>
              <a:rPr lang="de-DE" sz="2400" dirty="0">
                <a:solidFill>
                  <a:srgbClr val="333333"/>
                </a:solidFill>
                <a:latin typeface="Calibri Light"/>
                <a:ea typeface="Verdana" panose="020B0604030504040204" pitchFamily="34" charset="0"/>
                <a:cs typeface="Verdana" panose="020B0604030504040204" pitchFamily="34" charset="0"/>
              </a:rPr>
              <a:t>Dieser Zustand ist von kurzer Dauer und basiert nicht auf der Realität oder echten Stärken.</a:t>
            </a:r>
          </a:p>
          <a:p>
            <a:r>
              <a:rPr lang="de-DE" sz="2400" dirty="0">
                <a:solidFill>
                  <a:schemeClr val="bg1"/>
                </a:solidFill>
                <a:latin typeface="Calibri Light"/>
                <a:ea typeface="Verdana" panose="020B0604030504040204" pitchFamily="34" charset="0"/>
                <a:cs typeface="Verdana" panose="020B0604030504040204" pitchFamily="34" charset="0"/>
              </a:rPr>
              <a:t>ABER: Alle Menschen haben echte Stärken. Das Bewusstsein für diese Stärken ist der Grundpfeiler Ihres Selbstwerts.</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9</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0943" y="3088240"/>
            <a:ext cx="1012024" cy="1012024"/>
          </a:xfrm>
          <a:prstGeom prst="rect">
            <a:avLst/>
          </a:prstGeom>
          <a:noFill/>
        </p:spPr>
      </p:pic>
      <p:sp>
        <p:nvSpPr>
          <p:cNvPr id="7" name="Footer Placeholder 1">
            <a:extLst>
              <a:ext uri="{FF2B5EF4-FFF2-40B4-BE49-F238E27FC236}">
                <a16:creationId xmlns:a16="http://schemas.microsoft.com/office/drawing/2014/main" id="{53F3EA83-77F7-2871-B276-7F3719D5FE23}"/>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701186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Unterschied übersteigerter Selbstwert und gesunder Selbstwert</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333333"/>
                </a:solidFill>
                <a:latin typeface="Calibri Light"/>
                <a:ea typeface="Verdana" panose="020B0604030504040204" pitchFamily="34" charset="0"/>
                <a:cs typeface="Verdana" panose="020B0604030504040204" pitchFamily="34" charset="0"/>
              </a:rPr>
              <a:t>In der Psychose </a:t>
            </a:r>
            <a:r>
              <a:rPr lang="de-DE" sz="2400" u="sng" dirty="0">
                <a:solidFill>
                  <a:srgbClr val="333333"/>
                </a:solidFill>
                <a:latin typeface="Calibri Light"/>
                <a:ea typeface="Verdana" panose="020B0604030504040204" pitchFamily="34" charset="0"/>
                <a:cs typeface="Verdana" panose="020B0604030504040204" pitchFamily="34" charset="0"/>
              </a:rPr>
              <a:t>kann</a:t>
            </a:r>
            <a:r>
              <a:rPr lang="de-DE" sz="2400" dirty="0">
                <a:solidFill>
                  <a:srgbClr val="333333"/>
                </a:solidFill>
                <a:latin typeface="Calibri Light"/>
                <a:ea typeface="Verdana" panose="020B0604030504040204" pitchFamily="34" charset="0"/>
                <a:cs typeface="Verdana" panose="020B0604030504040204" pitchFamily="34" charset="0"/>
              </a:rPr>
              <a:t> das Selbstwertgefühl vermindert sein. Andererseits fühlen sich einige Betroffene auch zu Höherem berufen und glauben, für eine besonders wichtige Aufgabe bestimmt zu sein.</a:t>
            </a:r>
          </a:p>
          <a:p>
            <a:endParaRPr lang="de-DE" sz="2400" dirty="0">
              <a:solidFill>
                <a:srgbClr val="333333"/>
              </a:solidFill>
              <a:latin typeface="Calibri Light"/>
              <a:ea typeface="Verdana" panose="020B0604030504040204" pitchFamily="34" charset="0"/>
              <a:cs typeface="Verdana" panose="020B0604030504040204" pitchFamily="34" charset="0"/>
            </a:endParaRPr>
          </a:p>
          <a:p>
            <a:r>
              <a:rPr lang="de-DE" sz="2400" dirty="0">
                <a:solidFill>
                  <a:srgbClr val="004992"/>
                </a:solidFill>
                <a:latin typeface="Calibri Light"/>
                <a:ea typeface="Verdana" panose="020B0604030504040204" pitchFamily="34" charset="0"/>
                <a:cs typeface="Verdana" panose="020B0604030504040204" pitchFamily="34" charset="0"/>
              </a:rPr>
              <a:t>ACHTUNG:</a:t>
            </a:r>
            <a:r>
              <a:rPr lang="de-DE" sz="2400" b="1" dirty="0">
                <a:solidFill>
                  <a:srgbClr val="333333"/>
                </a:solidFill>
                <a:latin typeface="Calibri Light"/>
                <a:ea typeface="Verdana" panose="020B0604030504040204" pitchFamily="34" charset="0"/>
                <a:cs typeface="Verdana" panose="020B0604030504040204" pitchFamily="34" charset="0"/>
              </a:rPr>
              <a:t> </a:t>
            </a:r>
            <a:r>
              <a:rPr lang="de-DE" sz="2400" dirty="0">
                <a:solidFill>
                  <a:srgbClr val="333333"/>
                </a:solidFill>
                <a:latin typeface="Calibri Light"/>
                <a:ea typeface="Verdana" panose="020B0604030504040204" pitchFamily="34" charset="0"/>
                <a:cs typeface="Verdana" panose="020B0604030504040204" pitchFamily="34" charset="0"/>
              </a:rPr>
              <a:t>Größenideen haben nichts mit „gesundem“ Selbstwert zu tun!</a:t>
            </a:r>
          </a:p>
          <a:p>
            <a:r>
              <a:rPr lang="de-DE" sz="2400" dirty="0">
                <a:solidFill>
                  <a:srgbClr val="333333"/>
                </a:solidFill>
                <a:latin typeface="Calibri Light"/>
                <a:ea typeface="Verdana" panose="020B0604030504040204" pitchFamily="34" charset="0"/>
                <a:cs typeface="Verdana" panose="020B0604030504040204" pitchFamily="34" charset="0"/>
              </a:rPr>
              <a:t>Dieser Zustand ist von kurzer Dauer und basiert nicht auf der Realität oder echten Stärken.</a:t>
            </a:r>
          </a:p>
          <a:p>
            <a:r>
              <a:rPr lang="de-DE" sz="2400" dirty="0">
                <a:solidFill>
                  <a:srgbClr val="004992"/>
                </a:solidFill>
                <a:latin typeface="Calibri Light"/>
                <a:ea typeface="Verdana" panose="020B0604030504040204" pitchFamily="34" charset="0"/>
                <a:cs typeface="Verdana" panose="020B0604030504040204" pitchFamily="34" charset="0"/>
              </a:rPr>
              <a:t>ABER: </a:t>
            </a:r>
            <a:r>
              <a:rPr lang="de-DE" sz="2400" dirty="0">
                <a:solidFill>
                  <a:schemeClr val="tx1"/>
                </a:solidFill>
                <a:latin typeface="Calibri Light"/>
                <a:ea typeface="Verdana" panose="020B0604030504040204" pitchFamily="34" charset="0"/>
                <a:cs typeface="Verdana" panose="020B0604030504040204" pitchFamily="34" charset="0"/>
              </a:rPr>
              <a:t>Alle Menschen haben echte Stärken. Das Bewusstsein für diese Stärken ist der Grundpfeiler Ihres Selbstwerts.</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10</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0943" y="3088240"/>
            <a:ext cx="1012024" cy="1012024"/>
          </a:xfrm>
          <a:prstGeom prst="rect">
            <a:avLst/>
          </a:prstGeom>
          <a:noFill/>
        </p:spPr>
      </p:pic>
      <p:sp>
        <p:nvSpPr>
          <p:cNvPr id="7" name="Footer Placeholder 1">
            <a:extLst>
              <a:ext uri="{FF2B5EF4-FFF2-40B4-BE49-F238E27FC236}">
                <a16:creationId xmlns:a16="http://schemas.microsoft.com/office/drawing/2014/main" id="{DEEF73F6-3033-5CDB-3E22-08B81F122CF9}"/>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884539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Unterschied übersteigerter Selbstwert und gesunder Selbstwert</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333333"/>
                </a:solidFill>
                <a:latin typeface="Calibri Light"/>
                <a:ea typeface="Verdana" panose="020B0604030504040204" pitchFamily="34" charset="0"/>
                <a:cs typeface="Verdana" panose="020B0604030504040204" pitchFamily="34" charset="0"/>
              </a:rPr>
              <a:t>In der Psychose </a:t>
            </a:r>
            <a:r>
              <a:rPr lang="de-DE" sz="2400" u="sng" dirty="0">
                <a:solidFill>
                  <a:srgbClr val="333333"/>
                </a:solidFill>
                <a:latin typeface="Calibri Light"/>
                <a:ea typeface="Verdana" panose="020B0604030504040204" pitchFamily="34" charset="0"/>
                <a:cs typeface="Verdana" panose="020B0604030504040204" pitchFamily="34" charset="0"/>
              </a:rPr>
              <a:t>kann</a:t>
            </a:r>
            <a:r>
              <a:rPr lang="de-DE" sz="2400" dirty="0">
                <a:solidFill>
                  <a:srgbClr val="333333"/>
                </a:solidFill>
                <a:latin typeface="Calibri Light"/>
                <a:ea typeface="Verdana" panose="020B0604030504040204" pitchFamily="34" charset="0"/>
                <a:cs typeface="Verdana" panose="020B0604030504040204" pitchFamily="34" charset="0"/>
              </a:rPr>
              <a:t> das Selbstwertgefühl vermindert sein. Andererseits fühlen sich einige Betroffene auch zu Höherem berufen und glauben, für eine besonders wichtige Aufgabe bestimmt zu sein.</a:t>
            </a:r>
          </a:p>
          <a:p>
            <a:endParaRPr lang="de-DE" sz="2400" dirty="0">
              <a:solidFill>
                <a:srgbClr val="333333"/>
              </a:solidFill>
              <a:latin typeface="Calibri Light"/>
              <a:ea typeface="Verdana" panose="020B0604030504040204" pitchFamily="34" charset="0"/>
              <a:cs typeface="Verdana" panose="020B0604030504040204" pitchFamily="34" charset="0"/>
            </a:endParaRPr>
          </a:p>
          <a:p>
            <a:r>
              <a:rPr lang="de-DE" sz="2400" dirty="0">
                <a:solidFill>
                  <a:srgbClr val="004992"/>
                </a:solidFill>
                <a:latin typeface="Calibri Light"/>
                <a:ea typeface="Verdana" panose="020B0604030504040204" pitchFamily="34" charset="0"/>
                <a:cs typeface="Verdana" panose="020B0604030504040204" pitchFamily="34" charset="0"/>
              </a:rPr>
              <a:t>ACHTUNG:</a:t>
            </a:r>
            <a:r>
              <a:rPr lang="de-DE" sz="2400" b="1" dirty="0">
                <a:solidFill>
                  <a:srgbClr val="333333"/>
                </a:solidFill>
                <a:latin typeface="Calibri Light"/>
                <a:ea typeface="Verdana" panose="020B0604030504040204" pitchFamily="34" charset="0"/>
                <a:cs typeface="Verdana" panose="020B0604030504040204" pitchFamily="34" charset="0"/>
              </a:rPr>
              <a:t> </a:t>
            </a:r>
            <a:r>
              <a:rPr lang="de-DE" sz="2400" dirty="0">
                <a:solidFill>
                  <a:srgbClr val="333333"/>
                </a:solidFill>
                <a:latin typeface="Calibri Light"/>
                <a:ea typeface="Verdana" panose="020B0604030504040204" pitchFamily="34" charset="0"/>
                <a:cs typeface="Verdana" panose="020B0604030504040204" pitchFamily="34" charset="0"/>
              </a:rPr>
              <a:t>Größenideen haben nichts mit „gesundem“ Selbstwert zu tun!</a:t>
            </a:r>
          </a:p>
          <a:p>
            <a:r>
              <a:rPr lang="de-DE" sz="2400" dirty="0">
                <a:solidFill>
                  <a:srgbClr val="333333"/>
                </a:solidFill>
                <a:latin typeface="Calibri Light"/>
                <a:ea typeface="Verdana" panose="020B0604030504040204" pitchFamily="34" charset="0"/>
                <a:cs typeface="Verdana" panose="020B0604030504040204" pitchFamily="34" charset="0"/>
              </a:rPr>
              <a:t>Dieser Zustand ist von kurzer Dauer und basiert nicht auf der Realität oder echten Stärken.</a:t>
            </a:r>
          </a:p>
          <a:p>
            <a:r>
              <a:rPr lang="de-DE" sz="2400" dirty="0">
                <a:solidFill>
                  <a:srgbClr val="004992"/>
                </a:solidFill>
                <a:latin typeface="Calibri Light"/>
                <a:ea typeface="Verdana" panose="020B0604030504040204" pitchFamily="34" charset="0"/>
                <a:cs typeface="Verdana" panose="020B0604030504040204" pitchFamily="34" charset="0"/>
              </a:rPr>
              <a:t>ABER: </a:t>
            </a:r>
            <a:r>
              <a:rPr lang="de-DE" sz="2400" dirty="0">
                <a:solidFill>
                  <a:schemeClr val="tx1"/>
                </a:solidFill>
                <a:latin typeface="Calibri Light"/>
                <a:ea typeface="Verdana" panose="020B0604030504040204" pitchFamily="34" charset="0"/>
                <a:cs typeface="Verdana" panose="020B0604030504040204" pitchFamily="34" charset="0"/>
              </a:rPr>
              <a:t>Alle Menschen haben echte Stärken. Das Bewusstsein für diese Stärken ist der Grundpfeiler Ihres Selbstwerts.</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11</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0943" y="3088240"/>
            <a:ext cx="1012024" cy="1012024"/>
          </a:xfrm>
          <a:prstGeom prst="rect">
            <a:avLst/>
          </a:prstGeom>
          <a:noFill/>
        </p:spPr>
      </p:pic>
      <p:sp>
        <p:nvSpPr>
          <p:cNvPr id="7" name="Footer Placeholder 1">
            <a:extLst>
              <a:ext uri="{FF2B5EF4-FFF2-40B4-BE49-F238E27FC236}">
                <a16:creationId xmlns:a16="http://schemas.microsoft.com/office/drawing/2014/main" id="{C0F0E996-AC65-14EF-7646-EEE7EB66EDB0}"/>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452160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vermindert das Selbstwertgefühl?</a:t>
            </a:r>
            <a:endParaRPr lang="de-DE" sz="3600"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12</a:t>
            </a:fld>
            <a:endParaRPr lang="de-DE">
              <a:solidFill>
                <a:srgbClr val="000000"/>
              </a:solidFill>
              <a:latin typeface="Calibri Light"/>
            </a:endParaRPr>
          </a:p>
        </p:txBody>
      </p:sp>
      <p:sp>
        <p:nvSpPr>
          <p:cNvPr id="6" name="Content Placeholder 5"/>
          <p:cNvSpPr>
            <a:spLocks noGrp="1"/>
          </p:cNvSpPr>
          <p:nvPr>
            <p:ph idx="1"/>
          </p:nvPr>
        </p:nvSpPr>
        <p:spPr/>
        <p:txBody>
          <a:bodyPr/>
          <a:lstStyle/>
          <a:p>
            <a:r>
              <a:rPr lang="en-US" sz="2400" dirty="0">
                <a:solidFill>
                  <a:schemeClr val="tx1"/>
                </a:solidFill>
                <a:latin typeface="Calibri Light"/>
              </a:rPr>
              <a:t>???</a:t>
            </a:r>
          </a:p>
        </p:txBody>
      </p:sp>
      <p:sp>
        <p:nvSpPr>
          <p:cNvPr id="7" name="Footer Placeholder 1">
            <a:extLst>
              <a:ext uri="{FF2B5EF4-FFF2-40B4-BE49-F238E27FC236}">
                <a16:creationId xmlns:a16="http://schemas.microsoft.com/office/drawing/2014/main" id="{47F946CE-9D49-CE8A-08E4-51284DDD2817}"/>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vermindert das Selbstwertgefühl?</a:t>
            </a:r>
            <a:endParaRPr lang="de-DE" sz="3600" dirty="0">
              <a:latin typeface="Calibri Light"/>
            </a:endParaRPr>
          </a:p>
        </p:txBody>
      </p:sp>
      <p:sp>
        <p:nvSpPr>
          <p:cNvPr id="3" name="Inhaltsplatzhalter 2"/>
          <p:cNvSpPr>
            <a:spLocks noGrp="1"/>
          </p:cNvSpPr>
          <p:nvPr>
            <p:ph idx="1"/>
          </p:nvPr>
        </p:nvSpPr>
        <p:spPr>
          <a:xfrm>
            <a:off x="408956" y="2204864"/>
            <a:ext cx="8245188" cy="4248000"/>
          </a:xfrm>
        </p:spPr>
        <p:txBody>
          <a:bodyPr/>
          <a:lstStyle/>
          <a:p>
            <a:pPr>
              <a:lnSpc>
                <a:spcPct val="100000"/>
              </a:lnSpc>
              <a:spcBef>
                <a:spcPts val="1200"/>
              </a:spcBef>
            </a:pPr>
            <a:r>
              <a:rPr lang="de-DE" sz="2000" dirty="0">
                <a:solidFill>
                  <a:srgbClr val="333333"/>
                </a:solidFill>
                <a:latin typeface="Calibri Light"/>
                <a:ea typeface="Verdana" panose="020B0604030504040204" pitchFamily="34" charset="0"/>
                <a:cs typeface="Verdana" panose="020B0604030504040204" pitchFamily="34" charset="0"/>
              </a:rPr>
              <a:t>Biologisch:</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Starke Aktivierung von Gehirnstrukturen, die Angst entstehen lassen (</a:t>
            </a:r>
            <a:r>
              <a:rPr lang="de-DE" sz="2000" i="1" dirty="0">
                <a:solidFill>
                  <a:srgbClr val="333333"/>
                </a:solidFill>
                <a:latin typeface="Calibri Light"/>
                <a:ea typeface="Verdana" panose="020B0604030504040204" pitchFamily="34" charset="0"/>
                <a:cs typeface="Verdana" panose="020B0604030504040204" pitchFamily="34" charset="0"/>
              </a:rPr>
              <a:t>Amygdala </a:t>
            </a:r>
            <a:r>
              <a:rPr lang="de-DE" sz="2000" dirty="0">
                <a:solidFill>
                  <a:srgbClr val="333333"/>
                </a:solidFill>
                <a:latin typeface="Calibri Light"/>
                <a:ea typeface="Verdana" panose="020B0604030504040204" pitchFamily="34" charset="0"/>
                <a:cs typeface="Verdana" panose="020B0604030504040204" pitchFamily="34" charset="0"/>
              </a:rPr>
              <a:t>–</a:t>
            </a:r>
            <a:r>
              <a:rPr lang="de-DE" sz="2000" i="1" dirty="0">
                <a:solidFill>
                  <a:srgbClr val="333333"/>
                </a:solidFill>
                <a:latin typeface="Calibri Light"/>
                <a:ea typeface="Verdana" panose="020B0604030504040204" pitchFamily="34" charset="0"/>
                <a:cs typeface="Verdana" panose="020B0604030504040204" pitchFamily="34" charset="0"/>
              </a:rPr>
              <a:t> </a:t>
            </a:r>
            <a:r>
              <a:rPr lang="de-DE" sz="2000" dirty="0">
                <a:solidFill>
                  <a:srgbClr val="333333"/>
                </a:solidFill>
                <a:latin typeface="Calibri Light"/>
                <a:ea typeface="Verdana" panose="020B0604030504040204" pitchFamily="34" charset="0"/>
                <a:cs typeface="Verdana" panose="020B0604030504040204" pitchFamily="34" charset="0"/>
              </a:rPr>
              <a:t>Mandelkern)</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Gene; familiäre Häufungen – innere und äußere Merkmale, die vererbt werden (z.B. Körpergröße)</a:t>
            </a:r>
          </a:p>
          <a:p>
            <a:pPr>
              <a:lnSpc>
                <a:spcPct val="100000"/>
              </a:lnSpc>
              <a:spcBef>
                <a:spcPts val="1200"/>
              </a:spcBef>
            </a:pPr>
            <a:r>
              <a:rPr lang="de-DE" sz="2000" dirty="0">
                <a:solidFill>
                  <a:srgbClr val="333333"/>
                </a:solidFill>
                <a:latin typeface="Calibri Light"/>
                <a:ea typeface="Verdana" panose="020B0604030504040204" pitchFamily="34" charset="0"/>
                <a:cs typeface="Verdana" panose="020B0604030504040204" pitchFamily="34" charset="0"/>
              </a:rPr>
              <a:t>Sozial/Umwelt:</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Geringe Wertschätzung durch das soziale Umfeld (Eltern, Schulkameraden/Arbeitskollegen, …)</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Äußere Einflüsse (z.B. Arbeitslosigkeit, Naturkatastrophen)</a:t>
            </a:r>
          </a:p>
          <a:p>
            <a:pPr>
              <a:lnSpc>
                <a:spcPct val="100000"/>
              </a:lnSpc>
              <a:spcBef>
                <a:spcPts val="1200"/>
              </a:spcBef>
            </a:pPr>
            <a:r>
              <a:rPr lang="de-DE" sz="2000" dirty="0">
                <a:solidFill>
                  <a:srgbClr val="333333"/>
                </a:solidFill>
                <a:latin typeface="Calibri Light"/>
                <a:ea typeface="Verdana" panose="020B0604030504040204" pitchFamily="34" charset="0"/>
                <a:cs typeface="Verdana" panose="020B0604030504040204" pitchFamily="34" charset="0"/>
              </a:rPr>
              <a:t>Psyche: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Bestimmte Persönlichkeitseigenschaften wie Schüchternheit, Ängstlichkeit</a:t>
            </a:r>
          </a:p>
          <a:p>
            <a:pPr>
              <a:lnSpc>
                <a:spcPct val="100000"/>
              </a:lnSpc>
              <a:spcBef>
                <a:spcPts val="1200"/>
              </a:spcBef>
            </a:pPr>
            <a:endParaRPr lang="de-DE" sz="2000"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13</a:t>
            </a:fld>
            <a:endParaRPr lang="de-DE">
              <a:solidFill>
                <a:srgbClr val="000000"/>
              </a:solidFill>
              <a:latin typeface="Calibri Light"/>
            </a:endParaRPr>
          </a:p>
        </p:txBody>
      </p:sp>
      <p:grpSp>
        <p:nvGrpSpPr>
          <p:cNvPr id="8" name="Group 7"/>
          <p:cNvGrpSpPr/>
          <p:nvPr/>
        </p:nvGrpSpPr>
        <p:grpSpPr>
          <a:xfrm>
            <a:off x="9348153" y="4277393"/>
            <a:ext cx="2444293" cy="2175471"/>
            <a:chOff x="8291953" y="4398927"/>
            <a:chExt cx="2444293" cy="2175471"/>
          </a:xfrm>
        </p:grpSpPr>
        <p:sp>
          <p:nvSpPr>
            <p:cNvPr id="6" name="Ellipse 5"/>
            <p:cNvSpPr/>
            <p:nvPr/>
          </p:nvSpPr>
          <p:spPr bwMode="auto">
            <a:xfrm>
              <a:off x="8841151" y="4398927"/>
              <a:ext cx="1371600" cy="1371600"/>
            </a:xfrm>
            <a:prstGeom prst="ellipse">
              <a:avLst/>
            </a:prstGeom>
            <a:noFill/>
            <a:ln w="38100" cap="flat" cmpd="sng" algn="ctr">
              <a:solidFill>
                <a:srgbClr val="92D050"/>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noAutofit/>
            </a:bodyPr>
            <a:lstStyle/>
            <a:p>
              <a:pPr lvl="0" algn="ctr"/>
              <a:r>
                <a:rPr lang="de-DE" sz="2000" dirty="0">
                  <a:solidFill>
                    <a:srgbClr val="333333"/>
                  </a:solidFill>
                  <a:latin typeface="Calibri Light"/>
                </a:rPr>
                <a:t>Bio</a:t>
              </a:r>
            </a:p>
          </p:txBody>
        </p:sp>
        <p:sp>
          <p:nvSpPr>
            <p:cNvPr id="9" name="Ellipse 8"/>
            <p:cNvSpPr/>
            <p:nvPr/>
          </p:nvSpPr>
          <p:spPr bwMode="auto">
            <a:xfrm>
              <a:off x="8291953" y="5202798"/>
              <a:ext cx="1371600" cy="1371600"/>
            </a:xfrm>
            <a:prstGeom prst="ellipse">
              <a:avLst/>
            </a:prstGeom>
            <a:noFill/>
            <a:ln w="38100" cap="flat" cmpd="sng" algn="ctr">
              <a:solidFill>
                <a:srgbClr val="00B0F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r>
                <a:rPr lang="de-DE" sz="2000" dirty="0">
                  <a:solidFill>
                    <a:srgbClr val="333333"/>
                  </a:solidFill>
                  <a:latin typeface="Calibri Light"/>
                </a:rPr>
                <a:t>Sozial</a:t>
              </a:r>
            </a:p>
          </p:txBody>
        </p:sp>
        <p:sp>
          <p:nvSpPr>
            <p:cNvPr id="7" name="Ellipse 6"/>
            <p:cNvSpPr/>
            <p:nvPr/>
          </p:nvSpPr>
          <p:spPr bwMode="auto">
            <a:xfrm>
              <a:off x="9364646" y="5202798"/>
              <a:ext cx="1371600" cy="1371600"/>
            </a:xfrm>
            <a:prstGeom prst="ellipse">
              <a:avLst/>
            </a:prstGeom>
            <a:noFill/>
            <a:ln w="38100" cap="flat" cmpd="sng" algn="ctr">
              <a:solidFill>
                <a:srgbClr val="FFFF0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lgn="r"/>
              <a:r>
                <a:rPr lang="de-DE" sz="2000" dirty="0">
                  <a:solidFill>
                    <a:srgbClr val="333333"/>
                  </a:solidFill>
                  <a:latin typeface="Calibri Light"/>
                </a:rPr>
                <a:t>Psyche</a:t>
              </a:r>
            </a:p>
          </p:txBody>
        </p:sp>
      </p:grpSp>
      <p:pic>
        <p:nvPicPr>
          <p:cNvPr id="1028" name="Picture 4" descr="Alter Mann, Porträt, Gehirn, Großv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0179" y="1420599"/>
            <a:ext cx="1920240" cy="2675744"/>
          </a:xfrm>
          <a:prstGeom prst="rect">
            <a:avLst/>
          </a:prstGeom>
          <a:noFill/>
          <a:extLst>
            <a:ext uri="{909E8E84-426E-40DD-AFC4-6F175D3DCCD1}">
              <a14:hiddenFill xmlns:a14="http://schemas.microsoft.com/office/drawing/2010/main">
                <a:solidFill>
                  <a:srgbClr val="FFFFFF"/>
                </a:solidFill>
              </a14:hiddenFill>
            </a:ext>
          </a:extLst>
        </p:spPr>
      </p:pic>
      <p:sp>
        <p:nvSpPr>
          <p:cNvPr id="11" name="Footer Placeholder 1">
            <a:extLst>
              <a:ext uri="{FF2B5EF4-FFF2-40B4-BE49-F238E27FC236}">
                <a16:creationId xmlns:a16="http://schemas.microsoft.com/office/drawing/2014/main" id="{DDC939D8-6FAE-8B5D-9773-93AA6C08E8A5}"/>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1000544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r>
              <a:rPr lang="de-DE" sz="2400" dirty="0">
                <a:solidFill>
                  <a:srgbClr val="333333"/>
                </a:solidFill>
                <a:latin typeface="Calibri Light"/>
                <a:ea typeface="Verdana" pitchFamily="34" charset="0"/>
                <a:cs typeface="Verdana" pitchFamily="34" charset="0"/>
              </a:rPr>
              <a:t>Viele (aber nicht alle!) Menschen mit Psychose haben ein geringes Selbstwertgefühl, oft aufgrund negativer z</a:t>
            </a:r>
            <a:r>
              <a:rPr lang="de-DE" sz="2400" dirty="0">
                <a:solidFill>
                  <a:schemeClr val="tx1"/>
                </a:solidFill>
                <a:latin typeface="Calibri Light"/>
                <a:ea typeface="Verdana" pitchFamily="34" charset="0"/>
                <a:cs typeface="Verdana" pitchFamily="34" charset="0"/>
              </a:rPr>
              <a:t>wischenmenschlicher Erfahrungen. </a:t>
            </a:r>
          </a:p>
          <a:p>
            <a:r>
              <a:rPr lang="de-DE" sz="2400" dirty="0">
                <a:solidFill>
                  <a:schemeClr val="tx1"/>
                </a:solidFill>
                <a:latin typeface="Calibri Light"/>
              </a:rPr>
              <a:t>Außerdem </a:t>
            </a:r>
            <a:r>
              <a:rPr lang="de-DE" sz="2400" dirty="0">
                <a:solidFill>
                  <a:schemeClr val="tx1"/>
                </a:solidFill>
                <a:latin typeface="Calibri Light"/>
                <a:ea typeface="Verdana" pitchFamily="34" charset="0"/>
              </a:rPr>
              <a:t>haben auch v</a:t>
            </a:r>
            <a:r>
              <a:rPr lang="de-DE" sz="2400" dirty="0">
                <a:solidFill>
                  <a:schemeClr val="tx1"/>
                </a:solidFill>
                <a:latin typeface="Calibri Light"/>
                <a:ea typeface="Verdana" pitchFamily="34" charset="0"/>
                <a:cs typeface="Verdana" pitchFamily="34" charset="0"/>
              </a:rPr>
              <a:t>iele (aber nicht alle!) Menschen im Maßregelvollzug ein geringes Selbstwertgefühl, oft aufgrund der vorgeworfenen Taten und der richterlichen Anordnung zum Aufenthalt im Maßregelvollzug. </a:t>
            </a:r>
          </a:p>
          <a:p>
            <a:endParaRPr lang="de-DE" sz="2400" dirty="0">
              <a:solidFill>
                <a:srgbClr val="333333"/>
              </a:solidFill>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14</a:t>
            </a:fld>
            <a:endParaRPr lang="de-DE">
              <a:solidFill>
                <a:srgbClr val="000000"/>
              </a:solidFill>
              <a:latin typeface="Calibri Light"/>
            </a:endParaRPr>
          </a:p>
        </p:txBody>
      </p:sp>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6263640" y="2203704"/>
            <a:ext cx="5303520" cy="2620869"/>
          </a:xfrm>
          <a:prstGeom prst="rect">
            <a:avLst/>
          </a:prstGeom>
        </p:spPr>
      </p:pic>
      <p:sp>
        <p:nvSpPr>
          <p:cNvPr id="7" name="Footer Placeholder 1">
            <a:extLst>
              <a:ext uri="{FF2B5EF4-FFF2-40B4-BE49-F238E27FC236}">
                <a16:creationId xmlns:a16="http://schemas.microsoft.com/office/drawing/2014/main" id="{8F38ECEA-78A7-836D-B436-6FFEBC66D5C8}"/>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12735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r>
              <a:rPr lang="de-DE" sz="2400" dirty="0">
                <a:solidFill>
                  <a:srgbClr val="333333"/>
                </a:solidFill>
                <a:latin typeface="Calibri Light"/>
                <a:ea typeface="Verdana" pitchFamily="34" charset="0"/>
                <a:cs typeface="Verdana" pitchFamily="34" charset="0"/>
              </a:rPr>
              <a:t>Sich die eigenen Stärken und zukünftige Ziele vor Augen zu führen kann helfen, den Selbstwert zu erhöhen und depressive Symptome zu verbessern. </a:t>
            </a:r>
          </a:p>
          <a:p>
            <a:r>
              <a:rPr lang="de-DE" sz="2400" dirty="0">
                <a:solidFill>
                  <a:srgbClr val="333333"/>
                </a:solidFill>
                <a:latin typeface="Calibri Light"/>
                <a:ea typeface="Verdana" pitchFamily="34" charset="0"/>
                <a:cs typeface="Verdana" pitchFamily="34" charset="0"/>
              </a:rPr>
              <a:t>Dadurch wird auch die psychische Stabilität gesteigert. </a:t>
            </a:r>
          </a:p>
          <a:p>
            <a:r>
              <a:rPr lang="de-DE" sz="2400" dirty="0">
                <a:solidFill>
                  <a:srgbClr val="333333"/>
                </a:solidFill>
                <a:latin typeface="Calibri Light"/>
                <a:ea typeface="Verdana" pitchFamily="34" charset="0"/>
                <a:cs typeface="Verdana" pitchFamily="34" charset="0"/>
              </a:rPr>
              <a:t>Das kann </a:t>
            </a:r>
            <a:r>
              <a:rPr lang="de-DE" sz="2400" dirty="0">
                <a:solidFill>
                  <a:schemeClr val="tx1"/>
                </a:solidFill>
                <a:latin typeface="Calibri Light"/>
                <a:ea typeface="Verdana" pitchFamily="34" charset="0"/>
                <a:cs typeface="Verdana" pitchFamily="34" charset="0"/>
              </a:rPr>
              <a:t>auch dabei helfen, psychotische Symptome zu reduzieren und sich während seiner Zeit im Maßregelvollzug mehr Selbstbewusstsein anzueignen.</a:t>
            </a:r>
          </a:p>
          <a:p>
            <a:endParaRPr lang="de-DE" sz="2400" dirty="0">
              <a:solidFill>
                <a:srgbClr val="333333"/>
              </a:solidFill>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15</a:t>
            </a:fld>
            <a:endParaRPr lang="de-DE">
              <a:solidFill>
                <a:srgbClr val="000000"/>
              </a:solidFill>
              <a:latin typeface="Calibri Light"/>
            </a:endParaRPr>
          </a:p>
        </p:txBody>
      </p:sp>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6263640" y="2203704"/>
            <a:ext cx="5303520" cy="2620869"/>
          </a:xfrm>
          <a:prstGeom prst="rect">
            <a:avLst/>
          </a:prstGeom>
        </p:spPr>
      </p:pic>
      <p:sp>
        <p:nvSpPr>
          <p:cNvPr id="7" name="Footer Placeholder 1">
            <a:extLst>
              <a:ext uri="{FF2B5EF4-FFF2-40B4-BE49-F238E27FC236}">
                <a16:creationId xmlns:a16="http://schemas.microsoft.com/office/drawing/2014/main" id="{11683E48-F14C-6F76-1800-733EF0FB11D6}"/>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1109182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Grübeln: Im Kreis drehen statt vorwärts kommen</a:t>
            </a:r>
          </a:p>
        </p:txBody>
      </p:sp>
      <p:sp>
        <p:nvSpPr>
          <p:cNvPr id="20"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rPr>
              <a:t>Viele Menschen mit psychischen Symptomen und Menschen im Maßregelvollzug berichten über endloses „Grübeln“ oder „Brüten“. </a:t>
            </a:r>
          </a:p>
          <a:p>
            <a:pPr marL="342900" indent="-342900">
              <a:buClr>
                <a:srgbClr val="333333"/>
              </a:buClr>
              <a:buFont typeface="WingDings"/>
              <a:buChar char=""/>
            </a:pPr>
            <a:r>
              <a:rPr lang="de-DE" sz="2400" dirty="0">
                <a:solidFill>
                  <a:srgbClr val="004992"/>
                </a:solidFill>
                <a:latin typeface="Calibri Light"/>
              </a:rPr>
              <a:t>Kennen Sie selbst solche Grübeleien?</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16</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2203704"/>
            <a:ext cx="5303520" cy="3535680"/>
          </a:xfrm>
          <a:prstGeom prst="rect">
            <a:avLst/>
          </a:prstGeom>
        </p:spPr>
      </p:pic>
      <p:sp>
        <p:nvSpPr>
          <p:cNvPr id="8" name="Fußzeilenplatzhalter 3">
            <a:extLst>
              <a:ext uri="{FF2B5EF4-FFF2-40B4-BE49-F238E27FC236}">
                <a16:creationId xmlns:a16="http://schemas.microsoft.com/office/drawing/2014/main" id="{D16B18E4-48C8-6E30-A154-A2CF4B04CAA6}"/>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p>
        </p:txBody>
      </p:sp>
    </p:spTree>
    <p:extLst>
      <p:ext uri="{BB962C8B-B14F-4D97-AF65-F5344CB8AC3E}">
        <p14:creationId xmlns:p14="http://schemas.microsoft.com/office/powerpoint/2010/main" val="955295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Probleme</a:t>
            </a:r>
          </a:p>
        </p:txBody>
      </p:sp>
      <p:sp>
        <p:nvSpPr>
          <p:cNvPr id="20" name="Rectangle 15"/>
          <p:cNvSpPr>
            <a:spLocks noGrp="1" noChangeArrowheads="1"/>
          </p:cNvSpPr>
          <p:nvPr>
            <p:ph idx="1"/>
          </p:nvPr>
        </p:nvSpPr>
        <p:spPr>
          <a:xfrm>
            <a:off x="411480" y="2203704"/>
            <a:ext cx="5669280" cy="4248000"/>
          </a:xfrm>
        </p:spPr>
        <p:txBody>
          <a:bodyPr/>
          <a:lstStyle/>
          <a:p>
            <a:pPr>
              <a:buClr>
                <a:srgbClr val="333333"/>
              </a:buClr>
            </a:pPr>
            <a:r>
              <a:rPr lang="de-DE" sz="2000" dirty="0">
                <a:solidFill>
                  <a:srgbClr val="004992"/>
                </a:solidFill>
                <a:latin typeface="Calibri Light"/>
                <a:cs typeface="Verdana"/>
              </a:rPr>
              <a:t>Grübeln ist aus mehreren Hinsichten problematisch:</a:t>
            </a:r>
          </a:p>
          <a:p>
            <a:pPr marL="342900" indent="-342900">
              <a:buClr>
                <a:srgbClr val="333333"/>
              </a:buClr>
              <a:buFont typeface="WingDings"/>
              <a:buChar char=""/>
            </a:pPr>
            <a:r>
              <a:rPr lang="de-DE" sz="2000" dirty="0">
                <a:solidFill>
                  <a:srgbClr val="333333"/>
                </a:solidFill>
                <a:latin typeface="Calibri Light"/>
              </a:rPr>
              <a:t>Das Denken verläuft im Kreis: Probleme werden präsenter, ohne gelöst zu werden.</a:t>
            </a:r>
          </a:p>
          <a:p>
            <a:pPr marL="342900" indent="-342900">
              <a:buClr>
                <a:srgbClr val="333333"/>
              </a:buClr>
              <a:buFont typeface="WingDings"/>
              <a:buChar char=""/>
            </a:pPr>
            <a:r>
              <a:rPr lang="de-DE" sz="2000" dirty="0">
                <a:solidFill>
                  <a:srgbClr val="333333"/>
                </a:solidFill>
                <a:latin typeface="Calibri Light"/>
              </a:rPr>
              <a:t>Das Selbstwertgefühl wird weiter untergraben, da hilfreiche und schöne Gedanken unbeachtet bleiben.</a:t>
            </a:r>
          </a:p>
          <a:p>
            <a:pPr marL="342900" indent="-342900">
              <a:buClr>
                <a:srgbClr val="333333"/>
              </a:buClr>
              <a:buFont typeface="WingDings"/>
              <a:buChar char=""/>
            </a:pPr>
            <a:r>
              <a:rPr lang="de-DE" sz="2000" dirty="0">
                <a:solidFill>
                  <a:srgbClr val="333333"/>
                </a:solidFill>
                <a:latin typeface="Calibri Light"/>
              </a:rPr>
              <a:t>Anders als für zielgerichtetes Nachdenken ist es für Grübeln charakteristisch, dass stets dieselben fruchtlosen Gedanken und Selbstanklagen im Kopf „rumspuken“. </a:t>
            </a:r>
          </a:p>
          <a:p>
            <a:pPr>
              <a:buClr>
                <a:srgbClr val="333333"/>
              </a:buClr>
            </a:pPr>
            <a:endParaRPr lang="de-DE" sz="2000" dirty="0">
              <a:solidFill>
                <a:srgbClr val="333333"/>
              </a:solidFill>
              <a:latin typeface="Calibri Light"/>
              <a:cs typeface="Verdana"/>
            </a:endParaRPr>
          </a:p>
          <a:p>
            <a:pPr eaLnBrk="1" hangingPunct="1"/>
            <a:endParaRPr lang="de-DE" sz="2000" dirty="0">
              <a:solidFill>
                <a:srgbClr val="333333"/>
              </a:solidFill>
              <a:latin typeface="Calibri Light"/>
              <a:ea typeface="ＭＳ Ｐゴシック"/>
              <a:cs typeface="Verdan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17</a:t>
            </a:fld>
            <a:endParaRPr lang="de-DE">
              <a:solidFill>
                <a:srgbClr val="000000"/>
              </a:solidFill>
              <a:latin typeface="Calibri Light"/>
            </a:endParaRPr>
          </a:p>
        </p:txBody>
      </p:sp>
      <p:pic>
        <p:nvPicPr>
          <p:cNvPr id="4" name="Grafik 3"/>
          <p:cNvPicPr>
            <a:picLocks noChangeAspect="1"/>
          </p:cNvPicPr>
          <p:nvPr/>
        </p:nvPicPr>
        <p:blipFill>
          <a:blip r:embed="rId3"/>
          <a:stretch>
            <a:fillRect/>
          </a:stretch>
        </p:blipFill>
        <p:spPr>
          <a:xfrm>
            <a:off x="6263640" y="2203704"/>
            <a:ext cx="5303520" cy="2049589"/>
          </a:xfrm>
          <a:prstGeom prst="rect">
            <a:avLst/>
          </a:prstGeom>
        </p:spPr>
      </p:pic>
      <p:sp>
        <p:nvSpPr>
          <p:cNvPr id="7" name="Fußzeilenplatzhalter 3">
            <a:extLst>
              <a:ext uri="{FF2B5EF4-FFF2-40B4-BE49-F238E27FC236}">
                <a16:creationId xmlns:a16="http://schemas.microsoft.com/office/drawing/2014/main" id="{836EA8D1-EDDA-48A8-F795-469B59EF1375}"/>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p>
        </p:txBody>
      </p:sp>
    </p:spTree>
    <p:extLst>
      <p:ext uri="{BB962C8B-B14F-4D97-AF65-F5344CB8AC3E}">
        <p14:creationId xmlns:p14="http://schemas.microsoft.com/office/powerpoint/2010/main" val="2719636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tun?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rPr>
              <a:t>Der erste und wichtigste Schritt besteht darin, Grübeln als Problem zu identifizieren und nicht als hilfreiche Strategie. Grübeln führt nachweislich zu mehr Problemen, anstatt sie zu lösen.  </a:t>
            </a:r>
          </a:p>
          <a:p>
            <a:pPr marL="342900" indent="-342900">
              <a:buClr>
                <a:srgbClr val="333333"/>
              </a:buClr>
              <a:buFont typeface="WingDings"/>
              <a:buChar char=""/>
            </a:pPr>
            <a:r>
              <a:rPr lang="de-DE" sz="2400" dirty="0">
                <a:solidFill>
                  <a:srgbClr val="004992"/>
                </a:solidFill>
                <a:latin typeface="Calibri Light"/>
              </a:rPr>
              <a:t>Ein Grübelgedanke ist nur ein Gedanke! </a:t>
            </a:r>
            <a:r>
              <a:rPr lang="de-DE" sz="2400" dirty="0">
                <a:solidFill>
                  <a:srgbClr val="333333"/>
                </a:solidFill>
                <a:latin typeface="Calibri Light"/>
              </a:rPr>
              <a:t>Nicht die Realität! </a:t>
            </a:r>
          </a:p>
          <a:p>
            <a:pPr marL="342900" indent="-342900">
              <a:buClr>
                <a:srgbClr val="333333"/>
              </a:buClr>
              <a:buFont typeface="WingDings"/>
              <a:buChar char=""/>
            </a:pPr>
            <a:r>
              <a:rPr lang="de-DE" sz="2400" dirty="0">
                <a:solidFill>
                  <a:srgbClr val="333333"/>
                </a:solidFill>
                <a:latin typeface="Calibri Light"/>
              </a:rPr>
              <a:t>Versuchen Sie den Gedanken zu registrieren, aber nicht zu bewerten! </a:t>
            </a:r>
          </a:p>
          <a:p>
            <a:endParaRPr lang="de-DE" sz="2400"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18</a:t>
            </a:fld>
            <a:endParaRPr lang="de-DE">
              <a:solidFill>
                <a:srgbClr val="000000"/>
              </a:solidFill>
              <a:latin typeface="Calibri Light"/>
            </a:endParaRPr>
          </a:p>
        </p:txBody>
      </p:sp>
      <p:sp>
        <p:nvSpPr>
          <p:cNvPr id="6" name="Fußzeilenplatzhalter 3">
            <a:extLst>
              <a:ext uri="{FF2B5EF4-FFF2-40B4-BE49-F238E27FC236}">
                <a16:creationId xmlns:a16="http://schemas.microsoft.com/office/drawing/2014/main" id="{C9E6ADEF-C08C-EC4D-AF12-286FDBBB62F8}"/>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p>
        </p:txBody>
      </p:sp>
    </p:spTree>
    <p:extLst>
      <p:ext uri="{BB962C8B-B14F-4D97-AF65-F5344CB8AC3E}">
        <p14:creationId xmlns:p14="http://schemas.microsoft.com/office/powerpoint/2010/main" val="1149313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Anti-Grübel </a:t>
            </a:r>
            <a:r>
              <a:rPr lang="de-DE" sz="3600" dirty="0">
                <a:solidFill>
                  <a:srgbClr val="006699"/>
                </a:solidFill>
                <a:latin typeface="Calibri Light"/>
              </a:rPr>
              <a:t>Übung 1</a:t>
            </a:r>
            <a:r>
              <a:rPr lang="de-DE" sz="3600" dirty="0">
                <a:latin typeface="Calibri Light"/>
              </a:rPr>
              <a:t>: </a:t>
            </a:r>
            <a:br>
              <a:rPr lang="de-DE" sz="3600" dirty="0">
                <a:latin typeface="Calibri Light"/>
              </a:rPr>
            </a:br>
            <a:r>
              <a:rPr lang="de-DE" sz="3600" dirty="0">
                <a:latin typeface="Calibri Light"/>
              </a:rPr>
              <a:t>Die Gedanken „davon ziehen lassen“</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Schließen Sie Ihre Augen.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Welche unangenehmen Gedanken sind gerade sehr aufdringlich?</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Lassen Sie einen nach dem anderen – ganz ohne Bewertung – wie auf einer Wolke davon ziehen! </a:t>
            </a:r>
          </a:p>
          <a:p>
            <a:endParaRPr lang="de-DE" sz="2400"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19</a:t>
            </a:fld>
            <a:endParaRPr lang="de-DE">
              <a:solidFill>
                <a:srgbClr val="000000"/>
              </a:solidFill>
              <a:latin typeface="Calibri Light"/>
            </a:endParaRPr>
          </a:p>
        </p:txBody>
      </p:sp>
      <p:pic>
        <p:nvPicPr>
          <p:cNvPr id="2050" name="Picture 2" descr="Feld, Wolken, Himmel, Erde, Horizont, Pflügen, Bewölk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3640" y="2203705"/>
            <a:ext cx="5303520" cy="3546729"/>
          </a:xfrm>
          <a:prstGeom prst="rect">
            <a:avLst/>
          </a:prstGeom>
          <a:noFill/>
          <a:extLst>
            <a:ext uri="{909E8E84-426E-40DD-AFC4-6F175D3DCCD1}">
              <a14:hiddenFill xmlns:a14="http://schemas.microsoft.com/office/drawing/2010/main">
                <a:solidFill>
                  <a:srgbClr val="FFFFFF"/>
                </a:solidFill>
              </a14:hiddenFill>
            </a:ext>
          </a:extLst>
        </p:spPr>
      </p:pic>
      <p:sp>
        <p:nvSpPr>
          <p:cNvPr id="7" name="Fußzeilenplatzhalter 3">
            <a:extLst>
              <a:ext uri="{FF2B5EF4-FFF2-40B4-BE49-F238E27FC236}">
                <a16:creationId xmlns:a16="http://schemas.microsoft.com/office/drawing/2014/main" id="{0DA7D39D-A1D4-A554-E5F8-94BB6492BFC6}"/>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p>
        </p:txBody>
      </p:sp>
    </p:spTree>
    <p:extLst>
      <p:ext uri="{BB962C8B-B14F-4D97-AF65-F5344CB8AC3E}">
        <p14:creationId xmlns:p14="http://schemas.microsoft.com/office/powerpoint/2010/main" val="45858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Selbstwertquellen</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20</a:t>
            </a:fld>
            <a:endParaRPr lang="de-DE">
              <a:solidFill>
                <a:srgbClr val="000000"/>
              </a:solidFill>
              <a:latin typeface="Calibri Ligh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3" name="Textfeld 1"/>
          <p:cNvSpPr txBox="1">
            <a:spLocks noChangeArrowheads="1"/>
          </p:cNvSpPr>
          <p:nvPr/>
        </p:nvSpPr>
        <p:spPr bwMode="auto">
          <a:xfrm>
            <a:off x="7702668" y="3447493"/>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14" name="Textfeld 23"/>
          <p:cNvSpPr txBox="1">
            <a:spLocks noChangeArrowheads="1"/>
          </p:cNvSpPr>
          <p:nvPr/>
        </p:nvSpPr>
        <p:spPr bwMode="auto">
          <a:xfrm>
            <a:off x="7702668" y="1885059"/>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15" name="Textfeld 7"/>
          <p:cNvSpPr txBox="1">
            <a:spLocks noChangeArrowheads="1"/>
          </p:cNvSpPr>
          <p:nvPr/>
        </p:nvSpPr>
        <p:spPr bwMode="auto">
          <a:xfrm>
            <a:off x="7702668" y="4268620"/>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9897872" y="3059668"/>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714992" y="4386238"/>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
        <p:nvSpPr>
          <p:cNvPr id="18" name="Rectangle 15">
            <a:extLst>
              <a:ext uri="{FF2B5EF4-FFF2-40B4-BE49-F238E27FC236}">
                <a16:creationId xmlns:a16="http://schemas.microsoft.com/office/drawing/2014/main" id="{79345CC2-F612-491B-A75A-388E21A098FB}"/>
              </a:ext>
            </a:extLst>
          </p:cNvPr>
          <p:cNvSpPr txBox="1">
            <a:spLocks noChangeArrowheads="1"/>
          </p:cNvSpPr>
          <p:nvPr/>
        </p:nvSpPr>
        <p:spPr bwMode="gray">
          <a:xfrm>
            <a:off x="411480" y="2203704"/>
            <a:ext cx="566928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a:buClr>
                <a:srgbClr val="333333"/>
              </a:buClr>
              <a:buFont typeface="WingDings"/>
              <a:buChar char=""/>
            </a:pPr>
            <a:r>
              <a:rPr lang="de-DE" sz="2400" dirty="0">
                <a:solidFill>
                  <a:srgbClr val="333333"/>
                </a:solidFill>
                <a:latin typeface="Calibri Light"/>
              </a:rPr>
              <a:t>Selbstwert ist keine feste Größe, sondern kann in verschiedenen Lebensbereichen (rechts versinnbildlicht als Regal) ganz unterschiedlich ausgeprägt sein.</a:t>
            </a:r>
          </a:p>
          <a:p>
            <a:pPr>
              <a:buClr>
                <a:srgbClr val="333333"/>
              </a:buClr>
            </a:pPr>
            <a:r>
              <a:rPr lang="de-DE" sz="2400" dirty="0">
                <a:solidFill>
                  <a:schemeClr val="bg1"/>
                </a:solidFill>
                <a:latin typeface="Calibri Light"/>
                <a:ea typeface="Verdana" panose="020B0604030504040204" pitchFamily="34" charset="0"/>
                <a:cs typeface="Verdana" panose="020B0604030504040204" pitchFamily="34" charset="0"/>
              </a:rPr>
              <a:t>Entscheidend ist, ob wir allein unsere Mängel (= leere Fächer im Regal) betrachten oder auch unsere Fähigkeiten und Stärken (volle</a:t>
            </a:r>
            <a:r>
              <a:rPr lang="de-DE" sz="2400" i="1" dirty="0">
                <a:solidFill>
                  <a:schemeClr val="bg1"/>
                </a:solidFill>
                <a:latin typeface="Calibri Light"/>
                <a:ea typeface="Verdana" panose="020B0604030504040204" pitchFamily="34" charset="0"/>
                <a:cs typeface="Verdana" panose="020B0604030504040204" pitchFamily="34" charset="0"/>
              </a:rPr>
              <a:t> Fächer</a:t>
            </a:r>
            <a:r>
              <a:rPr lang="de-DE" sz="2400" dirty="0">
                <a:solidFill>
                  <a:schemeClr val="bg1"/>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endParaRPr lang="de-DE" sz="2400" dirty="0">
              <a:solidFill>
                <a:srgbClr val="333333"/>
              </a:solidFill>
              <a:latin typeface="Calibri Light"/>
            </a:endParaRPr>
          </a:p>
          <a:p>
            <a:endParaRPr lang="de-DE" sz="2400" dirty="0">
              <a:solidFill>
                <a:srgbClr val="333333"/>
              </a:solidFill>
              <a:latin typeface="Calibri Light"/>
              <a:ea typeface="ＭＳ Ｐゴシック"/>
              <a:cs typeface="Verdana"/>
            </a:endParaRPr>
          </a:p>
        </p:txBody>
      </p:sp>
      <p:sp>
        <p:nvSpPr>
          <p:cNvPr id="19" name="Footer Placeholder 1">
            <a:extLst>
              <a:ext uri="{FF2B5EF4-FFF2-40B4-BE49-F238E27FC236}">
                <a16:creationId xmlns:a16="http://schemas.microsoft.com/office/drawing/2014/main" id="{BC0F1C1A-CA41-4EFE-6990-BDB707265DCF}"/>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3888508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Selbstwertquellen</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21</a:t>
            </a:fld>
            <a:endParaRPr lang="de-DE">
              <a:solidFill>
                <a:srgbClr val="000000"/>
              </a:solidFill>
              <a:latin typeface="Calibri Ligh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3" name="Textfeld 1"/>
          <p:cNvSpPr txBox="1">
            <a:spLocks noChangeArrowheads="1"/>
          </p:cNvSpPr>
          <p:nvPr/>
        </p:nvSpPr>
        <p:spPr bwMode="auto">
          <a:xfrm>
            <a:off x="7702668" y="3447493"/>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14" name="Textfeld 23"/>
          <p:cNvSpPr txBox="1">
            <a:spLocks noChangeArrowheads="1"/>
          </p:cNvSpPr>
          <p:nvPr/>
        </p:nvSpPr>
        <p:spPr bwMode="auto">
          <a:xfrm>
            <a:off x="7702668" y="1885059"/>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15" name="Textfeld 7"/>
          <p:cNvSpPr txBox="1">
            <a:spLocks noChangeArrowheads="1"/>
          </p:cNvSpPr>
          <p:nvPr/>
        </p:nvSpPr>
        <p:spPr bwMode="auto">
          <a:xfrm>
            <a:off x="7702668" y="4268620"/>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9897872" y="3059668"/>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714992" y="4386238"/>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
        <p:nvSpPr>
          <p:cNvPr id="18" name="Rectangle 15">
            <a:extLst>
              <a:ext uri="{FF2B5EF4-FFF2-40B4-BE49-F238E27FC236}">
                <a16:creationId xmlns:a16="http://schemas.microsoft.com/office/drawing/2014/main" id="{79345CC2-F612-491B-A75A-388E21A098FB}"/>
              </a:ext>
            </a:extLst>
          </p:cNvPr>
          <p:cNvSpPr txBox="1">
            <a:spLocks noChangeArrowheads="1"/>
          </p:cNvSpPr>
          <p:nvPr/>
        </p:nvSpPr>
        <p:spPr bwMode="gray">
          <a:xfrm>
            <a:off x="411480" y="2203704"/>
            <a:ext cx="566928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a:buClr>
                <a:srgbClr val="333333"/>
              </a:buClr>
              <a:buFont typeface="WingDings"/>
              <a:buChar char=""/>
            </a:pPr>
            <a:r>
              <a:rPr lang="de-DE" sz="2400">
                <a:solidFill>
                  <a:srgbClr val="333333"/>
                </a:solidFill>
                <a:latin typeface="Calibri Light"/>
              </a:rPr>
              <a:t>Selbstwert ist keine feste Größe, sondern kann in verschiedenen Lebensbereichen (rechts versinnbildlicht als Regal) ganz unterschiedlich ausgeprägt sein.</a:t>
            </a:r>
          </a:p>
          <a:p>
            <a:pPr marL="342900" indent="-342900">
              <a:buClr>
                <a:srgbClr val="333333"/>
              </a:buClr>
              <a:buFont typeface="WingDings"/>
              <a:buChar char=""/>
            </a:pPr>
            <a:r>
              <a:rPr lang="de-DE" sz="2400">
                <a:solidFill>
                  <a:srgbClr val="333333"/>
                </a:solidFill>
                <a:latin typeface="Calibri Light"/>
                <a:ea typeface="Verdana" panose="020B0604030504040204" pitchFamily="34" charset="0"/>
                <a:cs typeface="Verdana" panose="020B0604030504040204" pitchFamily="34" charset="0"/>
              </a:rPr>
              <a:t>Entscheidend ist, ob wir allein unsere Mängel (= leere Fächer im Regal) betrachten oder auch unsere Fähigkeiten und Stärken (volle</a:t>
            </a:r>
            <a:r>
              <a:rPr lang="de-DE" sz="2400" i="1">
                <a:solidFill>
                  <a:srgbClr val="333333"/>
                </a:solidFill>
                <a:latin typeface="Calibri Light"/>
                <a:ea typeface="Verdana" panose="020B0604030504040204" pitchFamily="34" charset="0"/>
                <a:cs typeface="Verdana" panose="020B0604030504040204" pitchFamily="34" charset="0"/>
              </a:rPr>
              <a:t> Fächer</a:t>
            </a:r>
            <a:r>
              <a:rPr lang="de-DE" sz="240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endParaRPr lang="de-DE" sz="2400">
              <a:solidFill>
                <a:srgbClr val="333333"/>
              </a:solidFill>
              <a:latin typeface="Calibri Light"/>
            </a:endParaRPr>
          </a:p>
          <a:p>
            <a:endParaRPr lang="de-DE" sz="2400" dirty="0">
              <a:solidFill>
                <a:srgbClr val="333333"/>
              </a:solidFill>
              <a:latin typeface="Calibri Light"/>
              <a:ea typeface="ＭＳ Ｐゴシック"/>
              <a:cs typeface="Verdana"/>
            </a:endParaRPr>
          </a:p>
        </p:txBody>
      </p:sp>
      <p:sp>
        <p:nvSpPr>
          <p:cNvPr id="19" name="Footer Placeholder 1">
            <a:extLst>
              <a:ext uri="{FF2B5EF4-FFF2-40B4-BE49-F238E27FC236}">
                <a16:creationId xmlns:a16="http://schemas.microsoft.com/office/drawing/2014/main" id="{D7AC4328-E10E-3430-5D83-A440071055D1}"/>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2551951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Personen mit niedrigem Selbstwert …</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neigen dazu, in die eigenen leeren Fächer zu schauen sowie die vollen Fächer der anderen.</a:t>
            </a:r>
          </a:p>
          <a:p>
            <a:pPr>
              <a:buClr>
                <a:srgbClr val="333333"/>
              </a:buClr>
            </a:pPr>
            <a:r>
              <a:rPr lang="de-DE" sz="2400" dirty="0">
                <a:solidFill>
                  <a:schemeClr val="bg1"/>
                </a:solidFill>
                <a:latin typeface="Calibri Light"/>
                <a:ea typeface="Verdana" panose="020B0604030504040204" pitchFamily="34" charset="0"/>
                <a:cs typeface="Verdana" panose="020B0604030504040204" pitchFamily="34" charset="0"/>
              </a:rPr>
              <a:t>… neigen zu </a:t>
            </a:r>
            <a:r>
              <a:rPr lang="de-DE" sz="2400" u="sng" dirty="0">
                <a:solidFill>
                  <a:schemeClr val="bg1"/>
                </a:solidFill>
                <a:latin typeface="Calibri Light"/>
                <a:ea typeface="Verdana" panose="020B0604030504040204" pitchFamily="34" charset="0"/>
                <a:cs typeface="Verdana" panose="020B0604030504040204" pitchFamily="34" charset="0"/>
              </a:rPr>
              <a:t>pauschalen</a:t>
            </a:r>
            <a:r>
              <a:rPr lang="de-DE" sz="2400" dirty="0">
                <a:solidFill>
                  <a:schemeClr val="bg1"/>
                </a:solidFill>
                <a:latin typeface="Calibri Light"/>
                <a:ea typeface="Verdana" panose="020B0604030504040204" pitchFamily="34" charset="0"/>
                <a:cs typeface="Verdana" panose="020B0604030504040204" pitchFamily="34" charset="0"/>
              </a:rPr>
              <a:t> negativen Selbst-Urteilen („Ich kann nichts“)</a:t>
            </a:r>
          </a:p>
          <a:p>
            <a:pPr>
              <a:buClr>
                <a:srgbClr val="333333"/>
              </a:buClr>
            </a:pPr>
            <a:r>
              <a:rPr lang="de-DE" sz="2400" dirty="0">
                <a:solidFill>
                  <a:schemeClr val="bg1"/>
                </a:solidFill>
                <a:latin typeface="Calibri Light"/>
                <a:ea typeface="Verdana" panose="020B0604030504040204" pitchFamily="34" charset="0"/>
                <a:cs typeface="Verdana" panose="020B0604030504040204" pitchFamily="34" charset="0"/>
              </a:rPr>
              <a:t>… setzen Verhalten und Person gleich (etwas misslingt = ich bin ein Versager) </a:t>
            </a:r>
          </a:p>
          <a:p>
            <a:pPr marL="342900" indent="-342900" eaLnBrk="1" hangingPunct="1">
              <a:buClr>
                <a:srgbClr val="333333"/>
              </a:buClr>
              <a:buFont typeface="WingDings"/>
              <a:buChar char=""/>
            </a:pPr>
            <a:endParaRPr lang="de-DE" sz="2400" dirty="0">
              <a:solidFill>
                <a:srgbClr val="333333"/>
              </a:solidFill>
              <a:latin typeface="Calibri Light"/>
            </a:endParaRPr>
          </a:p>
          <a:p>
            <a:pPr eaLnBrk="1" hangingPunct="1"/>
            <a:endParaRPr lang="de-DE" sz="2400" dirty="0">
              <a:solidFill>
                <a:srgbClr val="333333"/>
              </a:solidFill>
              <a:latin typeface="Calibri Light"/>
              <a:ea typeface="ＭＳ Ｐゴシック"/>
              <a:cs typeface="Verdan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22</a:t>
            </a:fld>
            <a:endParaRPr lang="de-DE">
              <a:solidFill>
                <a:srgbClr val="000000"/>
              </a:solidFill>
              <a:latin typeface="Calibri Ligh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3" name="Textfeld 1"/>
          <p:cNvSpPr txBox="1">
            <a:spLocks noChangeArrowheads="1"/>
          </p:cNvSpPr>
          <p:nvPr/>
        </p:nvSpPr>
        <p:spPr bwMode="auto">
          <a:xfrm>
            <a:off x="7702668" y="3447493"/>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14" name="Textfeld 23"/>
          <p:cNvSpPr txBox="1">
            <a:spLocks noChangeArrowheads="1"/>
          </p:cNvSpPr>
          <p:nvPr/>
        </p:nvSpPr>
        <p:spPr bwMode="auto">
          <a:xfrm>
            <a:off x="7702668" y="1885059"/>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15" name="Textfeld 7"/>
          <p:cNvSpPr txBox="1">
            <a:spLocks noChangeArrowheads="1"/>
          </p:cNvSpPr>
          <p:nvPr/>
        </p:nvSpPr>
        <p:spPr bwMode="auto">
          <a:xfrm>
            <a:off x="7702668" y="4268620"/>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9897872" y="3059668"/>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714992" y="4386238"/>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
        <p:nvSpPr>
          <p:cNvPr id="18" name="Footer Placeholder 1">
            <a:extLst>
              <a:ext uri="{FF2B5EF4-FFF2-40B4-BE49-F238E27FC236}">
                <a16:creationId xmlns:a16="http://schemas.microsoft.com/office/drawing/2014/main" id="{AC7BC453-BCD3-0545-985E-B9ED1042FB53}"/>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1252246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Personen mit niedrigem Selbstwert …</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neigen dazu, in die eigenen leeren Fächer zu schauen sowie die vollen Fächer der anderen.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neigen zu </a:t>
            </a:r>
            <a:r>
              <a:rPr lang="de-DE" sz="2400" u="sng" dirty="0">
                <a:solidFill>
                  <a:srgbClr val="333333"/>
                </a:solidFill>
                <a:latin typeface="Calibri Light"/>
                <a:ea typeface="Verdana" panose="020B0604030504040204" pitchFamily="34" charset="0"/>
                <a:cs typeface="Verdana" panose="020B0604030504040204" pitchFamily="34" charset="0"/>
              </a:rPr>
              <a:t>pauschalen</a:t>
            </a:r>
            <a:r>
              <a:rPr lang="de-DE" sz="2400" dirty="0">
                <a:solidFill>
                  <a:srgbClr val="333333"/>
                </a:solidFill>
                <a:latin typeface="Calibri Light"/>
                <a:ea typeface="Verdana" panose="020B0604030504040204" pitchFamily="34" charset="0"/>
                <a:cs typeface="Verdana" panose="020B0604030504040204" pitchFamily="34" charset="0"/>
              </a:rPr>
              <a:t> negativen Selbst-Urteilen („Ich kann nichts“)</a:t>
            </a:r>
          </a:p>
          <a:p>
            <a:pPr>
              <a:buClr>
                <a:srgbClr val="333333"/>
              </a:buClr>
            </a:pPr>
            <a:r>
              <a:rPr lang="de-DE" sz="2400" dirty="0">
                <a:solidFill>
                  <a:schemeClr val="bg1"/>
                </a:solidFill>
                <a:latin typeface="Calibri Light"/>
                <a:ea typeface="Verdana" panose="020B0604030504040204" pitchFamily="34" charset="0"/>
                <a:cs typeface="Verdana" panose="020B0604030504040204" pitchFamily="34" charset="0"/>
              </a:rPr>
              <a:t>… setzen Verhalten und Person gleich (etwas misslingt = ich bin ein Versager) </a:t>
            </a:r>
          </a:p>
          <a:p>
            <a:pPr marL="342900" indent="-342900" eaLnBrk="1" hangingPunct="1">
              <a:buClr>
                <a:srgbClr val="333333"/>
              </a:buClr>
              <a:buFont typeface="WingDings"/>
              <a:buChar char=""/>
            </a:pPr>
            <a:endParaRPr lang="de-DE" sz="2400" dirty="0">
              <a:solidFill>
                <a:srgbClr val="333333"/>
              </a:solidFill>
              <a:latin typeface="Calibri Light"/>
            </a:endParaRPr>
          </a:p>
          <a:p>
            <a:pPr eaLnBrk="1" hangingPunct="1"/>
            <a:endParaRPr lang="de-DE" sz="2400" dirty="0">
              <a:solidFill>
                <a:srgbClr val="333333"/>
              </a:solidFill>
              <a:latin typeface="Calibri Light"/>
              <a:ea typeface="ＭＳ Ｐゴシック"/>
              <a:cs typeface="Verdan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23</a:t>
            </a:fld>
            <a:endParaRPr lang="de-DE">
              <a:solidFill>
                <a:srgbClr val="000000"/>
              </a:solidFill>
              <a:latin typeface="Calibri Ligh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3" name="Textfeld 1"/>
          <p:cNvSpPr txBox="1">
            <a:spLocks noChangeArrowheads="1"/>
          </p:cNvSpPr>
          <p:nvPr/>
        </p:nvSpPr>
        <p:spPr bwMode="auto">
          <a:xfrm>
            <a:off x="7702668" y="3447493"/>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14" name="Textfeld 23"/>
          <p:cNvSpPr txBox="1">
            <a:spLocks noChangeArrowheads="1"/>
          </p:cNvSpPr>
          <p:nvPr/>
        </p:nvSpPr>
        <p:spPr bwMode="auto">
          <a:xfrm>
            <a:off x="7702668" y="1885059"/>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15" name="Textfeld 7"/>
          <p:cNvSpPr txBox="1">
            <a:spLocks noChangeArrowheads="1"/>
          </p:cNvSpPr>
          <p:nvPr/>
        </p:nvSpPr>
        <p:spPr bwMode="auto">
          <a:xfrm>
            <a:off x="7702668" y="4268620"/>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9897872" y="3059668"/>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714992" y="4386238"/>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
        <p:nvSpPr>
          <p:cNvPr id="18" name="Footer Placeholder 1">
            <a:extLst>
              <a:ext uri="{FF2B5EF4-FFF2-40B4-BE49-F238E27FC236}">
                <a16:creationId xmlns:a16="http://schemas.microsoft.com/office/drawing/2014/main" id="{C70F304D-A22F-C4A4-BCD7-26F8978C8195}"/>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2615347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Personen mit niedrigem Selbstwert …</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neigen dazu, in die eigenen leeren Fächer zu schauen sowie die vollen Fächer der anderen.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neigen zu </a:t>
            </a:r>
            <a:r>
              <a:rPr lang="de-DE" sz="2400" u="sng" dirty="0">
                <a:solidFill>
                  <a:srgbClr val="333333"/>
                </a:solidFill>
                <a:latin typeface="Calibri Light"/>
                <a:ea typeface="Verdana" panose="020B0604030504040204" pitchFamily="34" charset="0"/>
                <a:cs typeface="Verdana" panose="020B0604030504040204" pitchFamily="34" charset="0"/>
              </a:rPr>
              <a:t>pauschalen</a:t>
            </a:r>
            <a:r>
              <a:rPr lang="de-DE" sz="2400" dirty="0">
                <a:solidFill>
                  <a:srgbClr val="333333"/>
                </a:solidFill>
                <a:latin typeface="Calibri Light"/>
                <a:ea typeface="Verdana" panose="020B0604030504040204" pitchFamily="34" charset="0"/>
                <a:cs typeface="Verdana" panose="020B0604030504040204" pitchFamily="34" charset="0"/>
              </a:rPr>
              <a:t> negativen Selbst-Urteilen („Ich kann nichts“)</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setzen Verhalten und Person gleich (etwas misslingt = ich bin ein Versager) </a:t>
            </a:r>
          </a:p>
          <a:p>
            <a:pPr marL="342900" indent="-342900" eaLnBrk="1" hangingPunct="1">
              <a:buClr>
                <a:srgbClr val="333333"/>
              </a:buClr>
              <a:buFont typeface="WingDings"/>
              <a:buChar char=""/>
            </a:pPr>
            <a:endParaRPr lang="de-DE" sz="2400" dirty="0">
              <a:solidFill>
                <a:srgbClr val="333333"/>
              </a:solidFill>
              <a:latin typeface="Calibri Light"/>
            </a:endParaRPr>
          </a:p>
          <a:p>
            <a:pPr eaLnBrk="1" hangingPunct="1"/>
            <a:endParaRPr lang="de-DE" sz="2400" dirty="0">
              <a:solidFill>
                <a:srgbClr val="333333"/>
              </a:solidFill>
              <a:latin typeface="Calibri Light"/>
              <a:ea typeface="ＭＳ Ｐゴシック"/>
              <a:cs typeface="Verdan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24</a:t>
            </a:fld>
            <a:endParaRPr lang="de-DE">
              <a:solidFill>
                <a:srgbClr val="000000"/>
              </a:solidFill>
              <a:latin typeface="Calibri Ligh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3" name="Textfeld 1"/>
          <p:cNvSpPr txBox="1">
            <a:spLocks noChangeArrowheads="1"/>
          </p:cNvSpPr>
          <p:nvPr/>
        </p:nvSpPr>
        <p:spPr bwMode="auto">
          <a:xfrm>
            <a:off x="7702668" y="3447493"/>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14" name="Textfeld 23"/>
          <p:cNvSpPr txBox="1">
            <a:spLocks noChangeArrowheads="1"/>
          </p:cNvSpPr>
          <p:nvPr/>
        </p:nvSpPr>
        <p:spPr bwMode="auto">
          <a:xfrm>
            <a:off x="7702668" y="1885059"/>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15" name="Textfeld 7"/>
          <p:cNvSpPr txBox="1">
            <a:spLocks noChangeArrowheads="1"/>
          </p:cNvSpPr>
          <p:nvPr/>
        </p:nvSpPr>
        <p:spPr bwMode="auto">
          <a:xfrm>
            <a:off x="7702668" y="4268620"/>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9897872" y="3059668"/>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714992" y="4386238"/>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
        <p:nvSpPr>
          <p:cNvPr id="18" name="Footer Placeholder 1">
            <a:extLst>
              <a:ext uri="{FF2B5EF4-FFF2-40B4-BE49-F238E27FC236}">
                <a16:creationId xmlns:a16="http://schemas.microsoft.com/office/drawing/2014/main" id="{9FD89343-FFDA-A6AE-B567-B2B8ADC0535B}"/>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289028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Nichts vergessen …</a:t>
            </a:r>
            <a:endParaRPr lang="de-DE" sz="3600" dirty="0">
              <a:latin typeface="Calibri Light"/>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25</a:t>
            </a:fld>
            <a:endParaRPr lang="de-DE">
              <a:solidFill>
                <a:srgbClr val="000000"/>
              </a:solidFill>
              <a:latin typeface="Calibri Light"/>
            </a:endParaRPr>
          </a:p>
        </p:txBody>
      </p:sp>
      <p:sp>
        <p:nvSpPr>
          <p:cNvPr id="15366" name="AutoShape 6"/>
          <p:cNvSpPr>
            <a:spLocks noChangeArrowheads="1"/>
          </p:cNvSpPr>
          <p:nvPr/>
        </p:nvSpPr>
        <p:spPr bwMode="auto">
          <a:xfrm>
            <a:off x="8245344" y="1844744"/>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Ich bin zwar nicht gut in Ballsportarten, habe aber ein gutes Rhythmusgefühl und kann gut tanzen.</a:t>
            </a:r>
          </a:p>
        </p:txBody>
      </p:sp>
      <p:sp>
        <p:nvSpPr>
          <p:cNvPr id="15369" name="AutoShape 9"/>
          <p:cNvSpPr>
            <a:spLocks noChangeArrowheads="1"/>
          </p:cNvSpPr>
          <p:nvPr/>
        </p:nvSpPr>
        <p:spPr bwMode="auto">
          <a:xfrm>
            <a:off x="403343" y="1622092"/>
            <a:ext cx="3351884" cy="129362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Ich bin letztens durch eine Prüfung gefallen, aber in meiner Hausarbeit habe ich eine gute Note bekommen.</a:t>
            </a:r>
          </a:p>
        </p:txBody>
      </p:sp>
      <p:sp>
        <p:nvSpPr>
          <p:cNvPr id="15370" name="AutoShape 10"/>
          <p:cNvSpPr>
            <a:spLocks noChangeArrowheads="1"/>
          </p:cNvSpPr>
          <p:nvPr/>
        </p:nvSpPr>
        <p:spPr bwMode="auto">
          <a:xfrm>
            <a:off x="440812" y="41948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Ich finde mich zwar zu klein, aber meine Augen sind ausdrucksvoll und ich bin zufrieden mit meinen Haaren.</a:t>
            </a:r>
          </a:p>
        </p:txBody>
      </p:sp>
      <p:sp>
        <p:nvSpPr>
          <p:cNvPr id="15367"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Ich koche gern; ich kenne mich gut aus mit Musik und Politik; interessiere mich für Literatur und für Filme.</a:t>
            </a: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18" name="Textfeld 1"/>
          <p:cNvSpPr txBox="1">
            <a:spLocks noChangeArrowheads="1"/>
          </p:cNvSpPr>
          <p:nvPr/>
        </p:nvSpPr>
        <p:spPr bwMode="auto">
          <a:xfrm>
            <a:off x="4481323" y="348412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21" name="Textfeld 23"/>
          <p:cNvSpPr txBox="1">
            <a:spLocks noChangeArrowheads="1"/>
          </p:cNvSpPr>
          <p:nvPr/>
        </p:nvSpPr>
        <p:spPr bwMode="auto">
          <a:xfrm>
            <a:off x="4481323" y="1863394"/>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22" name="Textfeld 7"/>
          <p:cNvSpPr txBox="1">
            <a:spLocks noChangeArrowheads="1"/>
          </p:cNvSpPr>
          <p:nvPr/>
        </p:nvSpPr>
        <p:spPr bwMode="auto">
          <a:xfrm>
            <a:off x="4481866" y="4289853"/>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23" name="Textfeld 25"/>
          <p:cNvSpPr txBox="1">
            <a:spLocks noChangeArrowheads="1"/>
          </p:cNvSpPr>
          <p:nvPr/>
        </p:nvSpPr>
        <p:spPr bwMode="auto">
          <a:xfrm>
            <a:off x="6717476" y="3059668"/>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24" name="Textfeld 10"/>
          <p:cNvSpPr txBox="1">
            <a:spLocks noChangeArrowheads="1"/>
          </p:cNvSpPr>
          <p:nvPr/>
        </p:nvSpPr>
        <p:spPr bwMode="auto">
          <a:xfrm>
            <a:off x="6534596" y="4461390"/>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
        <p:nvSpPr>
          <p:cNvPr id="15368" name="AutoShape 8"/>
          <p:cNvSpPr>
            <a:spLocks noChangeArrowheads="1"/>
          </p:cNvSpPr>
          <p:nvPr/>
        </p:nvSpPr>
        <p:spPr bwMode="auto">
          <a:xfrm>
            <a:off x="403343" y="3042990"/>
            <a:ext cx="3351884" cy="1007872"/>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Bin ein guter Zuhörer; sehr zuverlässig und kann andere zum Lachen bringen.</a:t>
            </a:r>
            <a:endParaRPr lang="de-DE" dirty="0">
              <a:solidFill>
                <a:srgbClr val="333333"/>
              </a:solidFill>
              <a:latin typeface="Calibri Light"/>
              <a:ea typeface="ＭＳ Ｐゴシック" charset="0"/>
            </a:endParaRPr>
          </a:p>
        </p:txBody>
      </p:sp>
      <p:sp>
        <p:nvSpPr>
          <p:cNvPr id="16" name="Footer Placeholder 1">
            <a:extLst>
              <a:ext uri="{FF2B5EF4-FFF2-40B4-BE49-F238E27FC236}">
                <a16:creationId xmlns:a16="http://schemas.microsoft.com/office/drawing/2014/main" id="{46C38C69-CC39-3877-CC58-1F695D6065AF}"/>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1223676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2633AF-7989-427D-887C-E969A4DACB65}"/>
              </a:ext>
            </a:extLst>
          </p:cNvPr>
          <p:cNvSpPr>
            <a:spLocks noGrp="1"/>
          </p:cNvSpPr>
          <p:nvPr>
            <p:ph type="title"/>
          </p:nvPr>
        </p:nvSpPr>
        <p:spPr/>
        <p:txBody>
          <a:bodyPr/>
          <a:lstStyle/>
          <a:p>
            <a:r>
              <a:rPr lang="de-DE" sz="3600" dirty="0"/>
              <a:t>Gestalten Sie Ihr eigenes Selbstwert-Regal!</a:t>
            </a:r>
          </a:p>
        </p:txBody>
      </p:sp>
      <p:sp>
        <p:nvSpPr>
          <p:cNvPr id="4" name="Foliennummernplatzhalter 3">
            <a:extLst>
              <a:ext uri="{FF2B5EF4-FFF2-40B4-BE49-F238E27FC236}">
                <a16:creationId xmlns:a16="http://schemas.microsoft.com/office/drawing/2014/main" id="{BE223E05-B5A0-4C8A-B488-1B25239025E3}"/>
              </a:ext>
            </a:extLst>
          </p:cNvPr>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26</a:t>
            </a:fld>
            <a:endParaRPr lang="de-DE" altLang="de-DE">
              <a:solidFill>
                <a:srgbClr val="333333"/>
              </a:solidFill>
            </a:endParaRPr>
          </a:p>
        </p:txBody>
      </p:sp>
      <p:sp>
        <p:nvSpPr>
          <p:cNvPr id="5" name="Inhaltsplatzhalter 2">
            <a:extLst>
              <a:ext uri="{FF2B5EF4-FFF2-40B4-BE49-F238E27FC236}">
                <a16:creationId xmlns:a16="http://schemas.microsoft.com/office/drawing/2014/main" id="{3AE9D0F7-6CC7-4858-9274-01415FEA4DFE}"/>
              </a:ext>
            </a:extLst>
          </p:cNvPr>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a:buFont typeface="Arial" panose="020B0604020202020204" pitchFamily="34" charset="0"/>
              <a:buChar char="•"/>
            </a:pPr>
            <a:r>
              <a:rPr lang="de-DE" sz="2400" dirty="0">
                <a:solidFill>
                  <a:srgbClr val="333333"/>
                </a:solidFill>
                <a:latin typeface="Calibri Light"/>
              </a:rPr>
              <a:t>Sie bekommen nun ein Blatt mit einem leeren Regal ausgeteilt.</a:t>
            </a:r>
          </a:p>
          <a:p>
            <a:pPr marL="342900" indent="-342900">
              <a:buFont typeface="Arial" panose="020B0604020202020204" pitchFamily="34" charset="0"/>
              <a:buChar char="•"/>
            </a:pPr>
            <a:r>
              <a:rPr lang="de-DE" sz="2400" dirty="0">
                <a:solidFill>
                  <a:srgbClr val="333333"/>
                </a:solidFill>
                <a:latin typeface="Calibri Light"/>
              </a:rPr>
              <a:t>Stellen Sie sich Ihr Leben als ein Regal mit verschiedenen leeren Fächern vor. </a:t>
            </a:r>
          </a:p>
          <a:p>
            <a:pPr marL="342900" indent="-342900">
              <a:buFont typeface="Arial" panose="020B0604020202020204" pitchFamily="34" charset="0"/>
              <a:buChar char="•"/>
            </a:pPr>
            <a:r>
              <a:rPr lang="de-DE" sz="2400" dirty="0">
                <a:solidFill>
                  <a:schemeClr val="bg1"/>
                </a:solidFill>
                <a:latin typeface="Calibri Light"/>
              </a:rPr>
              <a:t>Schreiben sie nun in jedes Regalfach einen für Sie relevanten Lebensbereich hinein. Dies kann die Bereiche umfassen, über die wir eben gesprochen haben (Aussehen, Freizeit, Beziehung). </a:t>
            </a:r>
            <a:br>
              <a:rPr lang="de-DE" sz="2400" dirty="0">
                <a:solidFill>
                  <a:schemeClr val="bg1"/>
                </a:solidFill>
                <a:latin typeface="Calibri Light"/>
              </a:rPr>
            </a:br>
            <a:r>
              <a:rPr lang="de-DE" sz="2400" dirty="0">
                <a:solidFill>
                  <a:schemeClr val="bg1"/>
                </a:solidFill>
                <a:latin typeface="Calibri Light"/>
              </a:rPr>
              <a:t>Sie können auch zusätzlich noch eigene Bereiche hinzufügen (z. B. Musik, Kunst, Familie).</a:t>
            </a:r>
          </a:p>
          <a:p>
            <a:pPr marL="342900" indent="-342900">
              <a:buFont typeface="Arial" panose="020B0604020202020204" pitchFamily="34" charset="0"/>
              <a:buChar char="•"/>
            </a:pPr>
            <a:r>
              <a:rPr lang="de-DE" sz="2400" dirty="0">
                <a:solidFill>
                  <a:schemeClr val="bg1"/>
                </a:solidFill>
                <a:latin typeface="Calibri Light"/>
              </a:rPr>
              <a:t>Im nächsten Schritt schreiben Sie dazu, was Sie aus diesem Bereich gut können und was Sie vielleicht noch nicht so gut können.</a:t>
            </a:r>
          </a:p>
          <a:p>
            <a:pPr marL="342900" indent="-342900">
              <a:buFont typeface="Arial" panose="020B0604020202020204" pitchFamily="34" charset="0"/>
              <a:buChar char="•"/>
            </a:pPr>
            <a:r>
              <a:rPr lang="de-DE" sz="2400" dirty="0">
                <a:solidFill>
                  <a:schemeClr val="bg1"/>
                </a:solidFill>
                <a:latin typeface="Calibri Light"/>
              </a:rPr>
              <a:t>Dafür haben Sie 10 Minuten Zeit. Wenn Sie möchten, dürfen Sie ihr ganzes Regal oder auch</a:t>
            </a:r>
          </a:p>
        </p:txBody>
      </p:sp>
      <p:sp>
        <p:nvSpPr>
          <p:cNvPr id="6" name="Footer Placeholder 1">
            <a:extLst>
              <a:ext uri="{FF2B5EF4-FFF2-40B4-BE49-F238E27FC236}">
                <a16:creationId xmlns:a16="http://schemas.microsoft.com/office/drawing/2014/main" id="{814484DD-DF41-C0C7-042D-F3924F005B71}"/>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pic>
        <p:nvPicPr>
          <p:cNvPr id="7" name="Grafik 6">
            <a:extLst>
              <a:ext uri="{FF2B5EF4-FFF2-40B4-BE49-F238E27FC236}">
                <a16:creationId xmlns:a16="http://schemas.microsoft.com/office/drawing/2014/main" id="{4E128617-3CBF-5D9C-AE6B-9A01C48A7D39}"/>
              </a:ext>
            </a:extLst>
          </p:cNvPr>
          <p:cNvPicPr>
            <a:picLocks noChangeAspect="1"/>
          </p:cNvPicPr>
          <p:nvPr/>
        </p:nvPicPr>
        <p:blipFill rotWithShape="1">
          <a:blip r:embed="rId3">
            <a:extLst>
              <a:ext uri="{28A0092B-C50C-407E-A947-70E740481C1C}">
                <a14:useLocalDpi xmlns:a14="http://schemas.microsoft.com/office/drawing/2010/main" val="0"/>
              </a:ext>
            </a:extLst>
          </a:blip>
          <a:srcRect l="38611" t="33667" r="40014" b="13500"/>
          <a:stretch/>
        </p:blipFill>
        <p:spPr>
          <a:xfrm>
            <a:off x="9310751" y="3234690"/>
            <a:ext cx="2606040" cy="3623310"/>
          </a:xfrm>
          <a:prstGeom prst="rect">
            <a:avLst/>
          </a:prstGeom>
        </p:spPr>
      </p:pic>
    </p:spTree>
    <p:extLst>
      <p:ext uri="{BB962C8B-B14F-4D97-AF65-F5344CB8AC3E}">
        <p14:creationId xmlns:p14="http://schemas.microsoft.com/office/powerpoint/2010/main" val="3592149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2633AF-7989-427D-887C-E969A4DACB65}"/>
              </a:ext>
            </a:extLst>
          </p:cNvPr>
          <p:cNvSpPr>
            <a:spLocks noGrp="1"/>
          </p:cNvSpPr>
          <p:nvPr>
            <p:ph type="title"/>
          </p:nvPr>
        </p:nvSpPr>
        <p:spPr/>
        <p:txBody>
          <a:bodyPr/>
          <a:lstStyle/>
          <a:p>
            <a:r>
              <a:rPr lang="de-DE" sz="3600" dirty="0"/>
              <a:t>Gestalten Sie Ihr eigenes Selbstwert-Regal!</a:t>
            </a:r>
          </a:p>
        </p:txBody>
      </p:sp>
      <p:sp>
        <p:nvSpPr>
          <p:cNvPr id="4" name="Foliennummernplatzhalter 3">
            <a:extLst>
              <a:ext uri="{FF2B5EF4-FFF2-40B4-BE49-F238E27FC236}">
                <a16:creationId xmlns:a16="http://schemas.microsoft.com/office/drawing/2014/main" id="{BE223E05-B5A0-4C8A-B488-1B25239025E3}"/>
              </a:ext>
            </a:extLst>
          </p:cNvPr>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27</a:t>
            </a:fld>
            <a:endParaRPr lang="de-DE" altLang="de-DE">
              <a:solidFill>
                <a:srgbClr val="333333"/>
              </a:solidFill>
            </a:endParaRPr>
          </a:p>
        </p:txBody>
      </p:sp>
      <p:sp>
        <p:nvSpPr>
          <p:cNvPr id="5" name="Inhaltsplatzhalter 2">
            <a:extLst>
              <a:ext uri="{FF2B5EF4-FFF2-40B4-BE49-F238E27FC236}">
                <a16:creationId xmlns:a16="http://schemas.microsoft.com/office/drawing/2014/main" id="{3AE9D0F7-6CC7-4858-9274-01415FEA4DFE}"/>
              </a:ext>
            </a:extLst>
          </p:cNvPr>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a:buFont typeface="Arial" panose="020B0604020202020204" pitchFamily="34" charset="0"/>
              <a:buChar char="•"/>
            </a:pPr>
            <a:r>
              <a:rPr lang="de-DE" sz="2400" dirty="0">
                <a:solidFill>
                  <a:srgbClr val="333333"/>
                </a:solidFill>
                <a:latin typeface="Calibri Light"/>
              </a:rPr>
              <a:t>Sie bekommen nun ein Blatt mit einem leeren Regal ausgeteilt.</a:t>
            </a:r>
          </a:p>
          <a:p>
            <a:pPr marL="342900" indent="-342900">
              <a:buFont typeface="Arial" panose="020B0604020202020204" pitchFamily="34" charset="0"/>
              <a:buChar char="•"/>
            </a:pPr>
            <a:r>
              <a:rPr lang="de-DE" sz="2400" dirty="0">
                <a:solidFill>
                  <a:srgbClr val="333333"/>
                </a:solidFill>
                <a:latin typeface="Calibri Light"/>
              </a:rPr>
              <a:t>Stellen Sie sich Ihr Leben als ein Regal mit verschiedenen Fächern vor. </a:t>
            </a:r>
          </a:p>
          <a:p>
            <a:pPr marL="342900" indent="-342900">
              <a:buFont typeface="Arial" panose="020B0604020202020204" pitchFamily="34" charset="0"/>
              <a:buChar char="•"/>
            </a:pPr>
            <a:r>
              <a:rPr lang="de-DE" sz="2400" dirty="0">
                <a:solidFill>
                  <a:srgbClr val="333333"/>
                </a:solidFill>
                <a:latin typeface="Calibri Light"/>
              </a:rPr>
              <a:t>Schreiben sie nun in jedes Regalfach einen für Sie relevanten </a:t>
            </a:r>
            <a:br>
              <a:rPr lang="de-DE" sz="2400" dirty="0">
                <a:solidFill>
                  <a:srgbClr val="333333"/>
                </a:solidFill>
                <a:latin typeface="Calibri Light"/>
              </a:rPr>
            </a:br>
            <a:r>
              <a:rPr lang="de-DE" sz="2400" dirty="0">
                <a:solidFill>
                  <a:srgbClr val="333333"/>
                </a:solidFill>
                <a:latin typeface="Calibri Light"/>
              </a:rPr>
              <a:t>Lebensbereich hinein. Dies kann die Bereiche umfassen, über </a:t>
            </a:r>
            <a:br>
              <a:rPr lang="de-DE" sz="2400" dirty="0">
                <a:solidFill>
                  <a:srgbClr val="333333"/>
                </a:solidFill>
                <a:latin typeface="Calibri Light"/>
              </a:rPr>
            </a:br>
            <a:r>
              <a:rPr lang="de-DE" sz="2400" dirty="0">
                <a:solidFill>
                  <a:srgbClr val="333333"/>
                </a:solidFill>
                <a:latin typeface="Calibri Light"/>
              </a:rPr>
              <a:t>die wir gesprochen haben (Aussehen, Freizeit, Beziehung). </a:t>
            </a:r>
            <a:br>
              <a:rPr lang="de-DE" sz="2400" dirty="0">
                <a:solidFill>
                  <a:srgbClr val="333333"/>
                </a:solidFill>
                <a:latin typeface="Calibri Light"/>
              </a:rPr>
            </a:br>
            <a:r>
              <a:rPr lang="de-DE" sz="2400" dirty="0">
                <a:solidFill>
                  <a:srgbClr val="333333"/>
                </a:solidFill>
                <a:latin typeface="Calibri Light"/>
              </a:rPr>
              <a:t>Sie können auch zusätzlich noch eigene Bereiche hinzufügen </a:t>
            </a:r>
            <a:br>
              <a:rPr lang="de-DE" sz="2400" dirty="0">
                <a:solidFill>
                  <a:srgbClr val="333333"/>
                </a:solidFill>
                <a:latin typeface="Calibri Light"/>
              </a:rPr>
            </a:br>
            <a:r>
              <a:rPr lang="de-DE" sz="2400" dirty="0">
                <a:solidFill>
                  <a:srgbClr val="333333"/>
                </a:solidFill>
                <a:latin typeface="Calibri Light"/>
              </a:rPr>
              <a:t>(z. B. Musik, Kunst, Familie).</a:t>
            </a:r>
          </a:p>
          <a:p>
            <a:pPr marL="342900" indent="-342900">
              <a:buFont typeface="Arial" panose="020B0604020202020204" pitchFamily="34" charset="0"/>
              <a:buChar char="•"/>
            </a:pPr>
            <a:r>
              <a:rPr lang="de-DE" sz="2400" dirty="0">
                <a:solidFill>
                  <a:schemeClr val="bg1"/>
                </a:solidFill>
                <a:latin typeface="Calibri Light"/>
              </a:rPr>
              <a:t>Im nächsten Schritt schreiben Sie dazu, was Sie aus diesem Bereich gut können und was Sie vielleicht noch nicht so gut können.</a:t>
            </a:r>
          </a:p>
          <a:p>
            <a:pPr marL="342900" indent="-342900">
              <a:buFont typeface="Arial" panose="020B0604020202020204" pitchFamily="34" charset="0"/>
              <a:buChar char="•"/>
            </a:pPr>
            <a:r>
              <a:rPr lang="de-DE" sz="2400" dirty="0">
                <a:solidFill>
                  <a:schemeClr val="bg1"/>
                </a:solidFill>
                <a:latin typeface="Calibri Light"/>
              </a:rPr>
              <a:t>Dafür haben Sie 10 Minuten Zeit. Wenn Sie möchten, dürfen Sie ihr ganzes Regal oder auch</a:t>
            </a:r>
          </a:p>
        </p:txBody>
      </p:sp>
      <p:sp>
        <p:nvSpPr>
          <p:cNvPr id="6" name="Footer Placeholder 1">
            <a:extLst>
              <a:ext uri="{FF2B5EF4-FFF2-40B4-BE49-F238E27FC236}">
                <a16:creationId xmlns:a16="http://schemas.microsoft.com/office/drawing/2014/main" id="{0242572D-F25A-35D2-88F4-1568230A377F}"/>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pic>
        <p:nvPicPr>
          <p:cNvPr id="3" name="Grafik 2">
            <a:extLst>
              <a:ext uri="{FF2B5EF4-FFF2-40B4-BE49-F238E27FC236}">
                <a16:creationId xmlns:a16="http://schemas.microsoft.com/office/drawing/2014/main" id="{BD6BCFB0-7E41-8570-C925-2683908405E6}"/>
              </a:ext>
            </a:extLst>
          </p:cNvPr>
          <p:cNvPicPr>
            <a:picLocks noChangeAspect="1"/>
          </p:cNvPicPr>
          <p:nvPr/>
        </p:nvPicPr>
        <p:blipFill rotWithShape="1">
          <a:blip r:embed="rId2">
            <a:extLst>
              <a:ext uri="{28A0092B-C50C-407E-A947-70E740481C1C}">
                <a14:useLocalDpi xmlns:a14="http://schemas.microsoft.com/office/drawing/2010/main" val="0"/>
              </a:ext>
            </a:extLst>
          </a:blip>
          <a:srcRect l="38611" t="33667" r="40014" b="13500"/>
          <a:stretch/>
        </p:blipFill>
        <p:spPr>
          <a:xfrm>
            <a:off x="9310751" y="3234690"/>
            <a:ext cx="2606040" cy="3623310"/>
          </a:xfrm>
          <a:prstGeom prst="rect">
            <a:avLst/>
          </a:prstGeom>
        </p:spPr>
      </p:pic>
    </p:spTree>
    <p:extLst>
      <p:ext uri="{BB962C8B-B14F-4D97-AF65-F5344CB8AC3E}">
        <p14:creationId xmlns:p14="http://schemas.microsoft.com/office/powerpoint/2010/main" val="1179755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2633AF-7989-427D-887C-E969A4DACB65}"/>
              </a:ext>
            </a:extLst>
          </p:cNvPr>
          <p:cNvSpPr>
            <a:spLocks noGrp="1"/>
          </p:cNvSpPr>
          <p:nvPr>
            <p:ph type="title"/>
          </p:nvPr>
        </p:nvSpPr>
        <p:spPr/>
        <p:txBody>
          <a:bodyPr/>
          <a:lstStyle/>
          <a:p>
            <a:r>
              <a:rPr lang="de-DE" sz="3600" dirty="0"/>
              <a:t>Gestalten Sie Ihr eigenes Selbstwert-Regal!</a:t>
            </a:r>
          </a:p>
        </p:txBody>
      </p:sp>
      <p:sp>
        <p:nvSpPr>
          <p:cNvPr id="4" name="Foliennummernplatzhalter 3">
            <a:extLst>
              <a:ext uri="{FF2B5EF4-FFF2-40B4-BE49-F238E27FC236}">
                <a16:creationId xmlns:a16="http://schemas.microsoft.com/office/drawing/2014/main" id="{BE223E05-B5A0-4C8A-B488-1B25239025E3}"/>
              </a:ext>
            </a:extLst>
          </p:cNvPr>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28</a:t>
            </a:fld>
            <a:endParaRPr lang="de-DE" altLang="de-DE">
              <a:solidFill>
                <a:srgbClr val="333333"/>
              </a:solidFill>
            </a:endParaRPr>
          </a:p>
        </p:txBody>
      </p:sp>
      <p:sp>
        <p:nvSpPr>
          <p:cNvPr id="5" name="Inhaltsplatzhalter 2">
            <a:extLst>
              <a:ext uri="{FF2B5EF4-FFF2-40B4-BE49-F238E27FC236}">
                <a16:creationId xmlns:a16="http://schemas.microsoft.com/office/drawing/2014/main" id="{3AE9D0F7-6CC7-4858-9274-01415FEA4DFE}"/>
              </a:ext>
            </a:extLst>
          </p:cNvPr>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a:buFont typeface="Arial" panose="020B0604020202020204" pitchFamily="34" charset="0"/>
              <a:buChar char="•"/>
            </a:pPr>
            <a:r>
              <a:rPr lang="de-DE" sz="2400" dirty="0">
                <a:solidFill>
                  <a:srgbClr val="333333"/>
                </a:solidFill>
                <a:latin typeface="Calibri Light"/>
              </a:rPr>
              <a:t>Sie bekommen nun ein Blatt mit einem leeren Regal ausgeteilt.</a:t>
            </a:r>
          </a:p>
          <a:p>
            <a:pPr marL="342900" indent="-342900">
              <a:buFont typeface="Arial" panose="020B0604020202020204" pitchFamily="34" charset="0"/>
              <a:buChar char="•"/>
            </a:pPr>
            <a:r>
              <a:rPr lang="de-DE" sz="2400" dirty="0">
                <a:solidFill>
                  <a:srgbClr val="333333"/>
                </a:solidFill>
                <a:latin typeface="Calibri Light"/>
              </a:rPr>
              <a:t>Stellen Sie sich Ihr Leben als ein Regal mit verschiedenen leeren Fächern vor. </a:t>
            </a:r>
          </a:p>
          <a:p>
            <a:pPr marL="342900" indent="-342900">
              <a:buFont typeface="Arial" panose="020B0604020202020204" pitchFamily="34" charset="0"/>
              <a:buChar char="•"/>
            </a:pPr>
            <a:r>
              <a:rPr lang="de-DE" sz="2400" dirty="0">
                <a:solidFill>
                  <a:srgbClr val="333333"/>
                </a:solidFill>
                <a:latin typeface="Calibri Light"/>
              </a:rPr>
              <a:t>Schreiben sie nun in jedes Regalfach einen für Sie relevanten </a:t>
            </a:r>
            <a:br>
              <a:rPr lang="de-DE" sz="2400" dirty="0">
                <a:solidFill>
                  <a:srgbClr val="333333"/>
                </a:solidFill>
                <a:latin typeface="Calibri Light"/>
              </a:rPr>
            </a:br>
            <a:r>
              <a:rPr lang="de-DE" sz="2400" dirty="0">
                <a:solidFill>
                  <a:srgbClr val="333333"/>
                </a:solidFill>
                <a:latin typeface="Calibri Light"/>
              </a:rPr>
              <a:t>Lebensbereich hinein. Dies kann die Bereiche umfassen, über </a:t>
            </a:r>
            <a:br>
              <a:rPr lang="de-DE" sz="2400" dirty="0">
                <a:solidFill>
                  <a:srgbClr val="333333"/>
                </a:solidFill>
                <a:latin typeface="Calibri Light"/>
              </a:rPr>
            </a:br>
            <a:r>
              <a:rPr lang="de-DE" sz="2400" dirty="0">
                <a:solidFill>
                  <a:srgbClr val="333333"/>
                </a:solidFill>
                <a:latin typeface="Calibri Light"/>
              </a:rPr>
              <a:t>die wir gesprochen haben (Aussehen, Freizeit, Beziehung). </a:t>
            </a:r>
            <a:br>
              <a:rPr lang="de-DE" sz="2400" dirty="0">
                <a:solidFill>
                  <a:srgbClr val="333333"/>
                </a:solidFill>
                <a:latin typeface="Calibri Light"/>
              </a:rPr>
            </a:br>
            <a:r>
              <a:rPr lang="de-DE" sz="2400" dirty="0">
                <a:solidFill>
                  <a:srgbClr val="333333"/>
                </a:solidFill>
                <a:latin typeface="Calibri Light"/>
              </a:rPr>
              <a:t>Sie können auch zusätzlich noch eigene Bereiche hinzufügen </a:t>
            </a:r>
            <a:br>
              <a:rPr lang="de-DE" sz="2400" dirty="0">
                <a:solidFill>
                  <a:srgbClr val="333333"/>
                </a:solidFill>
                <a:latin typeface="Calibri Light"/>
              </a:rPr>
            </a:br>
            <a:r>
              <a:rPr lang="de-DE" sz="2400" dirty="0">
                <a:solidFill>
                  <a:srgbClr val="333333"/>
                </a:solidFill>
                <a:latin typeface="Calibri Light"/>
              </a:rPr>
              <a:t>(z. B. Musik, Kunst, Familie).</a:t>
            </a:r>
          </a:p>
          <a:p>
            <a:pPr marL="342900" indent="-342900">
              <a:buFont typeface="Arial" panose="020B0604020202020204" pitchFamily="34" charset="0"/>
              <a:buChar char="•"/>
            </a:pPr>
            <a:r>
              <a:rPr lang="de-DE" sz="2400" dirty="0">
                <a:solidFill>
                  <a:srgbClr val="333333"/>
                </a:solidFill>
                <a:latin typeface="Calibri Light"/>
              </a:rPr>
              <a:t>Im nächsten Schritt schreiben Sie dazu, was Sie aus diesem </a:t>
            </a:r>
            <a:br>
              <a:rPr lang="de-DE" sz="2400" dirty="0">
                <a:solidFill>
                  <a:srgbClr val="333333"/>
                </a:solidFill>
                <a:latin typeface="Calibri Light"/>
              </a:rPr>
            </a:br>
            <a:r>
              <a:rPr lang="de-DE" sz="2400" dirty="0">
                <a:solidFill>
                  <a:srgbClr val="333333"/>
                </a:solidFill>
                <a:latin typeface="Calibri Light"/>
              </a:rPr>
              <a:t>Bereich gut können.</a:t>
            </a:r>
          </a:p>
          <a:p>
            <a:pPr marL="342900" indent="-342900">
              <a:buFont typeface="Arial" panose="020B0604020202020204" pitchFamily="34" charset="0"/>
              <a:buChar char="•"/>
            </a:pPr>
            <a:endParaRPr lang="de-DE" sz="2400" dirty="0">
              <a:solidFill>
                <a:srgbClr val="333333"/>
              </a:solidFill>
              <a:latin typeface="Calibri Light"/>
            </a:endParaRPr>
          </a:p>
          <a:p>
            <a:pPr marL="342900" indent="-342900">
              <a:buFont typeface="Arial" panose="020B0604020202020204" pitchFamily="34" charset="0"/>
              <a:buChar char="•"/>
            </a:pPr>
            <a:r>
              <a:rPr lang="de-DE" sz="2400" dirty="0">
                <a:solidFill>
                  <a:schemeClr val="bg1"/>
                </a:solidFill>
                <a:latin typeface="Calibri Light"/>
              </a:rPr>
              <a:t>Im nächsten Schritt schreiben Sie dazu, was Sie aus diesem Bereich gut können und was Sie vielleicht noch nicht so gut können.</a:t>
            </a:r>
          </a:p>
          <a:p>
            <a:pPr marL="342900" indent="-342900">
              <a:buFont typeface="Arial" panose="020B0604020202020204" pitchFamily="34" charset="0"/>
              <a:buChar char="•"/>
            </a:pPr>
            <a:r>
              <a:rPr lang="de-DE" sz="2400" dirty="0">
                <a:solidFill>
                  <a:schemeClr val="bg1"/>
                </a:solidFill>
                <a:latin typeface="Calibri Light"/>
              </a:rPr>
              <a:t>Dafür haben Sie 10 Minuten Zeit. Wenn Sie möchten, dürfen Sie ihr ganzes Regal oder auch</a:t>
            </a:r>
          </a:p>
        </p:txBody>
      </p:sp>
      <p:sp>
        <p:nvSpPr>
          <p:cNvPr id="6" name="Footer Placeholder 1">
            <a:extLst>
              <a:ext uri="{FF2B5EF4-FFF2-40B4-BE49-F238E27FC236}">
                <a16:creationId xmlns:a16="http://schemas.microsoft.com/office/drawing/2014/main" id="{0242572D-F25A-35D2-88F4-1568230A377F}"/>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pic>
        <p:nvPicPr>
          <p:cNvPr id="3" name="Grafik 2">
            <a:extLst>
              <a:ext uri="{FF2B5EF4-FFF2-40B4-BE49-F238E27FC236}">
                <a16:creationId xmlns:a16="http://schemas.microsoft.com/office/drawing/2014/main" id="{BD6BCFB0-7E41-8570-C925-2683908405E6}"/>
              </a:ext>
            </a:extLst>
          </p:cNvPr>
          <p:cNvPicPr>
            <a:picLocks noChangeAspect="1"/>
          </p:cNvPicPr>
          <p:nvPr/>
        </p:nvPicPr>
        <p:blipFill rotWithShape="1">
          <a:blip r:embed="rId2">
            <a:extLst>
              <a:ext uri="{28A0092B-C50C-407E-A947-70E740481C1C}">
                <a14:useLocalDpi xmlns:a14="http://schemas.microsoft.com/office/drawing/2010/main" val="0"/>
              </a:ext>
            </a:extLst>
          </a:blip>
          <a:srcRect l="38611" t="33667" r="40014" b="13500"/>
          <a:stretch/>
        </p:blipFill>
        <p:spPr>
          <a:xfrm>
            <a:off x="9310751" y="3234690"/>
            <a:ext cx="2606040" cy="3623310"/>
          </a:xfrm>
          <a:prstGeom prst="rect">
            <a:avLst/>
          </a:prstGeom>
        </p:spPr>
      </p:pic>
    </p:spTree>
    <p:extLst>
      <p:ext uri="{BB962C8B-B14F-4D97-AF65-F5344CB8AC3E}">
        <p14:creationId xmlns:p14="http://schemas.microsoft.com/office/powerpoint/2010/main" val="2134836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2633AF-7989-427D-887C-E969A4DACB65}"/>
              </a:ext>
            </a:extLst>
          </p:cNvPr>
          <p:cNvSpPr>
            <a:spLocks noGrp="1"/>
          </p:cNvSpPr>
          <p:nvPr>
            <p:ph type="title"/>
          </p:nvPr>
        </p:nvSpPr>
        <p:spPr/>
        <p:txBody>
          <a:bodyPr/>
          <a:lstStyle/>
          <a:p>
            <a:r>
              <a:rPr lang="de-DE" sz="3600" dirty="0"/>
              <a:t>Gestalten Sie Ihr eigenes Selbstwert-Regal!</a:t>
            </a:r>
          </a:p>
        </p:txBody>
      </p:sp>
      <p:sp>
        <p:nvSpPr>
          <p:cNvPr id="4" name="Foliennummernplatzhalter 3">
            <a:extLst>
              <a:ext uri="{FF2B5EF4-FFF2-40B4-BE49-F238E27FC236}">
                <a16:creationId xmlns:a16="http://schemas.microsoft.com/office/drawing/2014/main" id="{BE223E05-B5A0-4C8A-B488-1B25239025E3}"/>
              </a:ext>
            </a:extLst>
          </p:cNvPr>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29</a:t>
            </a:fld>
            <a:endParaRPr lang="de-DE" altLang="de-DE">
              <a:solidFill>
                <a:srgbClr val="333333"/>
              </a:solidFill>
            </a:endParaRPr>
          </a:p>
        </p:txBody>
      </p:sp>
      <p:sp>
        <p:nvSpPr>
          <p:cNvPr id="5" name="Inhaltsplatzhalter 2">
            <a:extLst>
              <a:ext uri="{FF2B5EF4-FFF2-40B4-BE49-F238E27FC236}">
                <a16:creationId xmlns:a16="http://schemas.microsoft.com/office/drawing/2014/main" id="{3AE9D0F7-6CC7-4858-9274-01415FEA4DFE}"/>
              </a:ext>
            </a:extLst>
          </p:cNvPr>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a:buFont typeface="Arial" panose="020B0604020202020204" pitchFamily="34" charset="0"/>
              <a:buChar char="•"/>
            </a:pPr>
            <a:r>
              <a:rPr lang="de-DE" sz="2400" dirty="0">
                <a:solidFill>
                  <a:srgbClr val="333333"/>
                </a:solidFill>
                <a:latin typeface="Calibri Light"/>
              </a:rPr>
              <a:t>Ihr Selbstwert-Regal hängen Sie am besten an einem Ort auf, an dem Sie regelmäßig vorbei kommen.</a:t>
            </a:r>
          </a:p>
          <a:p>
            <a:pPr marL="342900" indent="-342900">
              <a:buFont typeface="Arial" panose="020B0604020202020204" pitchFamily="34" charset="0"/>
              <a:buChar char="•"/>
            </a:pPr>
            <a:r>
              <a:rPr lang="de-DE" sz="2400" dirty="0">
                <a:solidFill>
                  <a:srgbClr val="333333"/>
                </a:solidFill>
                <a:latin typeface="Calibri Light"/>
              </a:rPr>
              <a:t>Sehen Sie es als Möglichkeit, sich regelmäßig Ihre Stärken </a:t>
            </a:r>
            <a:br>
              <a:rPr lang="de-DE" sz="2400" dirty="0">
                <a:solidFill>
                  <a:srgbClr val="333333"/>
                </a:solidFill>
                <a:latin typeface="Calibri Light"/>
              </a:rPr>
            </a:br>
            <a:r>
              <a:rPr lang="de-DE" sz="2400" dirty="0">
                <a:solidFill>
                  <a:srgbClr val="333333"/>
                </a:solidFill>
                <a:latin typeface="Calibri Light"/>
              </a:rPr>
              <a:t>zu vergegenwärtigen.</a:t>
            </a:r>
          </a:p>
          <a:p>
            <a:pPr algn="ctr"/>
            <a:endParaRPr lang="de-DE" sz="2400" dirty="0">
              <a:solidFill>
                <a:srgbClr val="333333"/>
              </a:solidFill>
              <a:latin typeface="Calibri Light"/>
            </a:endParaRPr>
          </a:p>
          <a:p>
            <a:pPr algn="ctr"/>
            <a:endParaRPr lang="de-DE" sz="2400" dirty="0">
              <a:solidFill>
                <a:srgbClr val="333333"/>
              </a:solidFill>
              <a:latin typeface="Calibri Light"/>
            </a:endParaRPr>
          </a:p>
          <a:p>
            <a:pPr algn="ctr"/>
            <a:r>
              <a:rPr lang="de-DE" sz="2400" dirty="0">
                <a:solidFill>
                  <a:srgbClr val="004992"/>
                </a:solidFill>
                <a:latin typeface="Calibri Light"/>
              </a:rPr>
              <a:t>Möchte jemand von Ihnen das ganze oder </a:t>
            </a:r>
            <a:br>
              <a:rPr lang="de-DE" sz="2400" dirty="0">
                <a:solidFill>
                  <a:srgbClr val="004992"/>
                </a:solidFill>
                <a:latin typeface="Calibri Light"/>
              </a:rPr>
            </a:br>
            <a:r>
              <a:rPr lang="de-DE" sz="2400" dirty="0">
                <a:solidFill>
                  <a:srgbClr val="004992"/>
                </a:solidFill>
                <a:latin typeface="Calibri Light"/>
              </a:rPr>
              <a:t>einen Teil des Regals vorstellen?</a:t>
            </a:r>
            <a:r>
              <a:rPr lang="de-DE" sz="2400" dirty="0">
                <a:solidFill>
                  <a:schemeClr val="bg1"/>
                </a:solidFill>
                <a:latin typeface="Calibri Light"/>
              </a:rPr>
              <a:t>.</a:t>
            </a:r>
          </a:p>
          <a:p>
            <a:pPr marL="342900" indent="-342900">
              <a:buFont typeface="Arial" panose="020B0604020202020204" pitchFamily="34" charset="0"/>
              <a:buChar char="•"/>
            </a:pPr>
            <a:endParaRPr lang="de-DE" sz="2400" dirty="0">
              <a:solidFill>
                <a:srgbClr val="333333"/>
              </a:solidFill>
              <a:latin typeface="Calibri Light"/>
            </a:endParaRPr>
          </a:p>
        </p:txBody>
      </p:sp>
      <p:sp>
        <p:nvSpPr>
          <p:cNvPr id="6" name="Footer Placeholder 1">
            <a:extLst>
              <a:ext uri="{FF2B5EF4-FFF2-40B4-BE49-F238E27FC236}">
                <a16:creationId xmlns:a16="http://schemas.microsoft.com/office/drawing/2014/main" id="{0242572D-F25A-35D2-88F4-1568230A377F}"/>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pic>
        <p:nvPicPr>
          <p:cNvPr id="3" name="Grafik 2">
            <a:extLst>
              <a:ext uri="{FF2B5EF4-FFF2-40B4-BE49-F238E27FC236}">
                <a16:creationId xmlns:a16="http://schemas.microsoft.com/office/drawing/2014/main" id="{BD6BCFB0-7E41-8570-C925-2683908405E6}"/>
              </a:ext>
            </a:extLst>
          </p:cNvPr>
          <p:cNvPicPr>
            <a:picLocks noChangeAspect="1"/>
          </p:cNvPicPr>
          <p:nvPr/>
        </p:nvPicPr>
        <p:blipFill rotWithShape="1">
          <a:blip r:embed="rId2">
            <a:extLst>
              <a:ext uri="{28A0092B-C50C-407E-A947-70E740481C1C}">
                <a14:useLocalDpi xmlns:a14="http://schemas.microsoft.com/office/drawing/2010/main" val="0"/>
              </a:ext>
            </a:extLst>
          </a:blip>
          <a:srcRect l="38611" t="33667" r="40014" b="13500"/>
          <a:stretch/>
        </p:blipFill>
        <p:spPr>
          <a:xfrm>
            <a:off x="9310751" y="3234690"/>
            <a:ext cx="2606040" cy="3623310"/>
          </a:xfrm>
          <a:prstGeom prst="rect">
            <a:avLst/>
          </a:prstGeom>
        </p:spPr>
      </p:pic>
    </p:spTree>
    <p:extLst>
      <p:ext uri="{BB962C8B-B14F-4D97-AF65-F5344CB8AC3E}">
        <p14:creationId xmlns:p14="http://schemas.microsoft.com/office/powerpoint/2010/main" val="98727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zeichnet Menschen mit gesundem Selbstwertgefühl aus?</a:t>
            </a:r>
            <a:endParaRPr lang="de-DE" sz="3600" dirty="0">
              <a:latin typeface="Calibri Light"/>
            </a:endParaRPr>
          </a:p>
        </p:txBody>
      </p:sp>
      <p:sp>
        <p:nvSpPr>
          <p:cNvPr id="5" name="Content Placeholder 4"/>
          <p:cNvSpPr>
            <a:spLocks noGrp="1"/>
          </p:cNvSpPr>
          <p:nvPr>
            <p:ph idx="1"/>
          </p:nvPr>
        </p:nvSpPr>
        <p:spPr>
          <a:xfrm>
            <a:off x="411480" y="2203704"/>
            <a:ext cx="5669280" cy="4248000"/>
          </a:xfrm>
        </p:spPr>
        <p:txBody>
          <a:bodyPr/>
          <a:lstStyle/>
          <a:p>
            <a:pPr marL="342900" lvl="0" indent="-342900" defTabSz="914400">
              <a:buClr>
                <a:srgbClr val="000000"/>
              </a:buClr>
              <a:buFont typeface="WingDings"/>
              <a:buChar char=""/>
            </a:pPr>
            <a:r>
              <a:rPr lang="de-DE" sz="2400" kern="0" dirty="0">
                <a:solidFill>
                  <a:srgbClr val="333333"/>
                </a:solidFill>
                <a:latin typeface="Calibri Light"/>
                <a:cs typeface="Verdana"/>
              </a:rPr>
              <a:t>Stimme: </a:t>
            </a:r>
            <a:r>
              <a:rPr lang="de-DE" sz="2400" dirty="0">
                <a:solidFill>
                  <a:srgbClr val="004992"/>
                </a:solidFill>
                <a:latin typeface="Calibri Light"/>
              </a:rPr>
              <a:t>???</a:t>
            </a:r>
            <a:r>
              <a:rPr lang="de-DE" sz="2400" kern="0" dirty="0">
                <a:solidFill>
                  <a:srgbClr val="006699"/>
                </a:solidFill>
                <a:latin typeface="Calibri Light"/>
              </a:rPr>
              <a:t> </a:t>
            </a:r>
            <a:r>
              <a:rPr lang="de-DE" sz="2400" kern="0" dirty="0">
                <a:solidFill>
                  <a:srgbClr val="FFFFFF"/>
                </a:solidFill>
                <a:latin typeface="Calibri Light"/>
              </a:rPr>
              <a:t>angemessene Lautstärke</a:t>
            </a:r>
            <a:endParaRPr lang="de-DE" sz="2400" kern="0" dirty="0">
              <a:solidFill>
                <a:srgbClr val="FFFFFF"/>
              </a:solidFill>
              <a:latin typeface="Calibri Light"/>
              <a:cs typeface="Verdana"/>
            </a:endParaRPr>
          </a:p>
          <a:p>
            <a:pPr marL="342900" lvl="0" indent="-342900" defTabSz="914400">
              <a:buClr>
                <a:srgbClr val="000000"/>
              </a:buClr>
              <a:buFont typeface="WingDings"/>
              <a:buChar char=""/>
            </a:pPr>
            <a:r>
              <a:rPr lang="de-DE" sz="2400" kern="0" dirty="0">
                <a:solidFill>
                  <a:srgbClr val="333333"/>
                </a:solidFill>
                <a:latin typeface="Calibri Light"/>
                <a:cs typeface="Verdana"/>
              </a:rPr>
              <a:t>Mimik/Gestik: </a:t>
            </a:r>
            <a:r>
              <a:rPr lang="de-DE" sz="2400" dirty="0">
                <a:solidFill>
                  <a:srgbClr val="004992"/>
                </a:solidFill>
                <a:latin typeface="Calibri Light"/>
              </a:rPr>
              <a:t>???</a:t>
            </a:r>
            <a:r>
              <a:rPr lang="de-DE" sz="2400" kern="0" dirty="0">
                <a:solidFill>
                  <a:srgbClr val="FFFFFF"/>
                </a:solidFill>
                <a:latin typeface="Calibri Light"/>
              </a:rPr>
              <a:t>sicheres Auftreten</a:t>
            </a:r>
            <a:endParaRPr lang="de-DE" sz="2400" kern="0" dirty="0">
              <a:solidFill>
                <a:srgbClr val="FFFFFF"/>
              </a:solidFill>
              <a:latin typeface="Calibri Light"/>
              <a:cs typeface="Verdana"/>
            </a:endParaRPr>
          </a:p>
          <a:p>
            <a:pPr marL="342900" lvl="0" indent="-342900" defTabSz="914400">
              <a:buClr>
                <a:srgbClr val="000000"/>
              </a:buClr>
              <a:buFont typeface="WingDings"/>
              <a:buChar char=""/>
            </a:pPr>
            <a:r>
              <a:rPr lang="de-DE" sz="2400" kern="0" dirty="0">
                <a:solidFill>
                  <a:srgbClr val="333333"/>
                </a:solidFill>
                <a:latin typeface="Calibri Light"/>
                <a:cs typeface="Verdana"/>
              </a:rPr>
              <a:t>Körperhaltung: </a:t>
            </a:r>
            <a:r>
              <a:rPr lang="de-DE" sz="2400" dirty="0">
                <a:solidFill>
                  <a:srgbClr val="004992"/>
                </a:solidFill>
                <a:latin typeface="Calibri Light"/>
              </a:rPr>
              <a:t>???</a:t>
            </a:r>
            <a:endParaRPr lang="de-DE" sz="2400" kern="0" dirty="0">
              <a:solidFill>
                <a:srgbClr val="004992"/>
              </a:solidFill>
              <a:latin typeface="Calibri Light"/>
              <a:cs typeface="Verdana"/>
            </a:endParaRPr>
          </a:p>
          <a:p>
            <a:pPr marL="342900" lvl="0" indent="-342900" defTabSz="914400">
              <a:buClr>
                <a:srgbClr val="000000"/>
              </a:buClr>
              <a:buFont typeface="WingDings"/>
              <a:buChar char=""/>
            </a:pPr>
            <a:endParaRPr lang="de-DE" sz="2400" kern="0" dirty="0">
              <a:solidFill>
                <a:srgbClr val="333333"/>
              </a:solidFill>
              <a:latin typeface="Calibri Light"/>
              <a:ea typeface="ＭＳ Ｐゴシック"/>
              <a:cs typeface="Verdana"/>
            </a:endParaRPr>
          </a:p>
          <a:p>
            <a:endParaRPr lang="en-US" sz="2400"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30</a:t>
            </a:fld>
            <a:endParaRPr lang="de-DE">
              <a:solidFill>
                <a:srgbClr val="000000"/>
              </a:solidFill>
              <a:latin typeface="Calibri Light"/>
            </a:endParaRPr>
          </a:p>
        </p:txBody>
      </p:sp>
      <p:pic>
        <p:nvPicPr>
          <p:cNvPr id="11" name="Grafik 10" descr="Ein Bild, das Person, Mann enthält.&#10;&#10;Automatisch generierte Beschreibung">
            <a:extLst>
              <a:ext uri="{FF2B5EF4-FFF2-40B4-BE49-F238E27FC236}">
                <a16:creationId xmlns:a16="http://schemas.microsoft.com/office/drawing/2014/main" id="{7BE87946-BD7C-467B-9A5E-2FA9F399B7D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401"/>
          <a:stretch/>
        </p:blipFill>
        <p:spPr>
          <a:xfrm>
            <a:off x="6902190" y="2203704"/>
            <a:ext cx="3711581" cy="4654296"/>
          </a:xfrm>
          <a:prstGeom prst="rect">
            <a:avLst/>
          </a:prstGeom>
        </p:spPr>
      </p:pic>
      <p:sp>
        <p:nvSpPr>
          <p:cNvPr id="7" name="Footer Placeholder 1">
            <a:extLst>
              <a:ext uri="{FF2B5EF4-FFF2-40B4-BE49-F238E27FC236}">
                <a16:creationId xmlns:a16="http://schemas.microsoft.com/office/drawing/2014/main" id="{23493224-C40D-7103-2878-F665C2A7D049}"/>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zeichnet Menschen mit gesundem Selbstwertgefühl aus?</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cs typeface="Verdana"/>
              </a:rPr>
              <a:t>Stimme: </a:t>
            </a:r>
            <a:r>
              <a:rPr lang="de-DE" sz="2400" dirty="0">
                <a:solidFill>
                  <a:srgbClr val="004992"/>
                </a:solidFill>
                <a:latin typeface="Calibri Light"/>
              </a:rPr>
              <a:t>klar, deutlich, angemessene Lautstärke</a:t>
            </a:r>
            <a:endParaRPr lang="de-DE" sz="2400" dirty="0">
              <a:solidFill>
                <a:srgbClr val="004992"/>
              </a:solidFill>
              <a:latin typeface="Calibri Light"/>
              <a:cs typeface="Verdana"/>
            </a:endParaRPr>
          </a:p>
          <a:p>
            <a:pPr marL="342900" indent="-342900">
              <a:buClr>
                <a:srgbClr val="333333"/>
              </a:buClr>
              <a:buFont typeface="WingDings"/>
              <a:buChar char=""/>
            </a:pPr>
            <a:r>
              <a:rPr lang="de-DE" sz="2400" dirty="0">
                <a:solidFill>
                  <a:srgbClr val="333333"/>
                </a:solidFill>
                <a:latin typeface="Calibri Light"/>
                <a:cs typeface="Verdana"/>
              </a:rPr>
              <a:t>Mimik/Gestik: </a:t>
            </a:r>
            <a:r>
              <a:rPr lang="de-DE" sz="2400" dirty="0">
                <a:solidFill>
                  <a:srgbClr val="004992"/>
                </a:solidFill>
                <a:latin typeface="Calibri Light"/>
              </a:rPr>
              <a:t>Blickkontakt; festes Auftreten</a:t>
            </a:r>
            <a:endParaRPr lang="de-DE" sz="2400" dirty="0">
              <a:solidFill>
                <a:srgbClr val="004992"/>
              </a:solidFill>
              <a:latin typeface="Calibri Light"/>
              <a:cs typeface="Verdana"/>
            </a:endParaRPr>
          </a:p>
          <a:p>
            <a:pPr marL="342900" indent="-342900">
              <a:buClr>
                <a:srgbClr val="333333"/>
              </a:buClr>
              <a:buFont typeface="WingDings"/>
              <a:buChar char=""/>
            </a:pPr>
            <a:r>
              <a:rPr lang="de-DE" sz="2400" dirty="0">
                <a:solidFill>
                  <a:srgbClr val="333333"/>
                </a:solidFill>
                <a:latin typeface="Calibri Light"/>
                <a:cs typeface="Verdana"/>
              </a:rPr>
              <a:t>Körperhaltung: </a:t>
            </a:r>
            <a:r>
              <a:rPr lang="de-DE" sz="2400" dirty="0">
                <a:solidFill>
                  <a:srgbClr val="004992"/>
                </a:solidFill>
                <a:latin typeface="Calibri Light"/>
              </a:rPr>
              <a:t>aufrecht</a:t>
            </a:r>
            <a:endParaRPr lang="de-DE" sz="2400" dirty="0">
              <a:solidFill>
                <a:srgbClr val="004992"/>
              </a:solidFill>
              <a:latin typeface="Calibri Light"/>
              <a:cs typeface="Verdana"/>
            </a:endParaRPr>
          </a:p>
          <a:p>
            <a:pPr lvl="0" defTabSz="914400">
              <a:buClr>
                <a:srgbClr val="333333"/>
              </a:buClr>
            </a:pPr>
            <a:r>
              <a:rPr lang="de-DE" sz="2400" dirty="0">
                <a:solidFill>
                  <a:srgbClr val="004992"/>
                </a:solidFill>
                <a:latin typeface="Calibri Light"/>
                <a:ea typeface="ＭＳ Ｐゴシック" charset="0"/>
              </a:rPr>
              <a:t>… wie bei allem: nicht übertreiben (Leute anstarren, andere ständig unterbrechen, ständig „Leitwolf“ spielen) </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31</a:t>
            </a:fld>
            <a:endParaRPr lang="de-DE">
              <a:solidFill>
                <a:srgbClr val="000000"/>
              </a:solidFill>
              <a:latin typeface="Calibri Light"/>
            </a:endParaRPr>
          </a:p>
        </p:txBody>
      </p:sp>
      <p:pic>
        <p:nvPicPr>
          <p:cNvPr id="7" name="Grafik 6" descr="Ein Bild, das Person, Mann enthält.&#10;&#10;Automatisch generierte Beschreibung">
            <a:extLst>
              <a:ext uri="{FF2B5EF4-FFF2-40B4-BE49-F238E27FC236}">
                <a16:creationId xmlns:a16="http://schemas.microsoft.com/office/drawing/2014/main" id="{0A7F1AEB-1E82-4788-B3E8-7A4EEF48A5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401"/>
          <a:stretch/>
        </p:blipFill>
        <p:spPr>
          <a:xfrm>
            <a:off x="6902190" y="2203704"/>
            <a:ext cx="3711581" cy="4654296"/>
          </a:xfrm>
          <a:prstGeom prst="rect">
            <a:avLst/>
          </a:prstGeom>
        </p:spPr>
      </p:pic>
      <p:sp>
        <p:nvSpPr>
          <p:cNvPr id="8" name="Footer Placeholder 1">
            <a:extLst>
              <a:ext uri="{FF2B5EF4-FFF2-40B4-BE49-F238E27FC236}">
                <a16:creationId xmlns:a16="http://schemas.microsoft.com/office/drawing/2014/main" id="{34574610-E068-68A8-DB00-EFA2B149D01E}"/>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innere (nicht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r>
              <a:rPr lang="de-DE" sz="2400" kern="1200" dirty="0">
                <a:solidFill>
                  <a:schemeClr val="tx1"/>
                </a:solidFill>
                <a:latin typeface="Calibri Light"/>
                <a:ea typeface="Verdana" panose="020B0604030504040204" pitchFamily="34" charset="0"/>
                <a:cs typeface="Verdana" panose="020B0604030504040204" pitchFamily="34" charset="0"/>
              </a:rPr>
              <a:t>???</a:t>
            </a:r>
          </a:p>
          <a:p>
            <a:endParaRPr lang="de-DE" sz="2400" dirty="0">
              <a:latin typeface="Calibri Light"/>
              <a:cs typeface="Verdana"/>
            </a:endParaRPr>
          </a:p>
          <a:p>
            <a:pPr eaLnBrk="1" hangingPunct="1"/>
            <a:endParaRPr lang="de-DE" sz="2400" dirty="0">
              <a:latin typeface="Calibri Light"/>
              <a:ea typeface="ＭＳ Ｐゴシック"/>
              <a:cs typeface="Verdan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32</a:t>
            </a:fld>
            <a:endParaRPr lang="de-DE">
              <a:solidFill>
                <a:srgbClr val="000000"/>
              </a:solidFill>
              <a:latin typeface="Calibri Light"/>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7" name="Footer Placeholder 1">
            <a:extLst>
              <a:ext uri="{FF2B5EF4-FFF2-40B4-BE49-F238E27FC236}">
                <a16:creationId xmlns:a16="http://schemas.microsoft.com/office/drawing/2014/main" id="{27747109-82CB-A525-75E3-9B74B667F88E}"/>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innere (nicht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cs typeface="Verdana"/>
              </a:rPr>
              <a:t>Vertrauen in eigene Fähigkeiten, auch wenn es mal nicht so gut läuft</a:t>
            </a:r>
          </a:p>
          <a:p>
            <a:pPr marL="342900" indent="-342900">
              <a:buClr>
                <a:srgbClr val="333333"/>
              </a:buClr>
              <a:buFont typeface="WingDings"/>
              <a:buChar char=""/>
            </a:pPr>
            <a:r>
              <a:rPr lang="de-DE" sz="2400" dirty="0">
                <a:solidFill>
                  <a:srgbClr val="333333"/>
                </a:solidFill>
                <a:latin typeface="Calibri Light"/>
                <a:cs typeface="Verdana"/>
              </a:rPr>
              <a:t>Akzeptieren von Fehlern oder Misserfolg (ohne sich selbst abzuwerten)</a:t>
            </a:r>
          </a:p>
          <a:p>
            <a:pPr marL="342900" indent="-342900">
              <a:buClr>
                <a:srgbClr val="333333"/>
              </a:buClr>
              <a:buFont typeface="WingDings"/>
              <a:buChar char=""/>
            </a:pPr>
            <a:r>
              <a:rPr lang="de-DE" sz="2400" dirty="0">
                <a:solidFill>
                  <a:srgbClr val="333333"/>
                </a:solidFill>
                <a:latin typeface="Calibri Light"/>
                <a:cs typeface="Verdana"/>
              </a:rPr>
              <a:t>Reflexion der eigenen Person; Bereitschaft aus Fehlern zu lernen</a:t>
            </a:r>
          </a:p>
          <a:p>
            <a:pPr marL="342900" indent="-342900">
              <a:buClr>
                <a:srgbClr val="333333"/>
              </a:buClr>
              <a:buFont typeface="WingDings"/>
              <a:buChar char=""/>
            </a:pPr>
            <a:r>
              <a:rPr lang="de-DE" sz="2400" dirty="0">
                <a:solidFill>
                  <a:srgbClr val="333333"/>
                </a:solidFill>
                <a:latin typeface="Calibri Light"/>
                <a:cs typeface="Verdana"/>
              </a:rPr>
              <a:t>Positive Einstellung gegenüber sich selbst, z.B. sich selbst für etwas Gelungenes loben </a:t>
            </a:r>
          </a:p>
          <a:p>
            <a:pPr eaLnBrk="1" hangingPunct="1"/>
            <a:endParaRPr lang="de-DE" sz="2400" dirty="0">
              <a:solidFill>
                <a:srgbClr val="333333"/>
              </a:solidFill>
              <a:latin typeface="Calibri Light"/>
              <a:ea typeface="ＭＳ Ｐゴシック"/>
              <a:cs typeface="Verdan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33</a:t>
            </a:fld>
            <a:endParaRPr lang="de-DE">
              <a:solidFill>
                <a:srgbClr val="000000"/>
              </a:solidFill>
              <a:latin typeface="Calibri Light"/>
            </a:endParaRP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7" name="Footer Placeholder 1">
            <a:extLst>
              <a:ext uri="{FF2B5EF4-FFF2-40B4-BE49-F238E27FC236}">
                <a16:creationId xmlns:a16="http://schemas.microsoft.com/office/drawing/2014/main" id="{28D47053-C157-8E42-A638-EE2F7AE6CE1A}"/>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Tipps zur Steigerung des Selbstwertgefühls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Eigene Wünsche gegenüber anderen Menschen äußern</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34</a:t>
            </a:fld>
            <a:endParaRPr lang="de-DE">
              <a:solidFill>
                <a:srgbClr val="000000"/>
              </a:solidFill>
              <a:latin typeface="Calibri Light"/>
            </a:endParaRPr>
          </a:p>
        </p:txBody>
      </p:sp>
      <p:sp>
        <p:nvSpPr>
          <p:cNvPr id="6" name="Footer Placeholder 1">
            <a:extLst>
              <a:ext uri="{FF2B5EF4-FFF2-40B4-BE49-F238E27FC236}">
                <a16:creationId xmlns:a16="http://schemas.microsoft.com/office/drawing/2014/main" id="{45BB761E-1BB5-406D-4C62-DF8EA4CC8A25}"/>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26179911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Tipps zur Steigerung des Selbstwertgefühls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Eigene Wünsche gegenüber anderen Menschen äußern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Versuchen Sie lauter und deutlicher zu sprechen</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35</a:t>
            </a:fld>
            <a:endParaRPr lang="de-DE">
              <a:solidFill>
                <a:srgbClr val="000000"/>
              </a:solidFill>
              <a:latin typeface="Calibri Light"/>
            </a:endParaRPr>
          </a:p>
        </p:txBody>
      </p:sp>
      <p:sp>
        <p:nvSpPr>
          <p:cNvPr id="6" name="Footer Placeholder 1">
            <a:extLst>
              <a:ext uri="{FF2B5EF4-FFF2-40B4-BE49-F238E27FC236}">
                <a16:creationId xmlns:a16="http://schemas.microsoft.com/office/drawing/2014/main" id="{95193E72-C193-39B9-5DD3-48E5894BEC7E}"/>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38879360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Tipps zur Steigerung des Selbstwertgefühls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Eigene Wünsche gegenüber anderen Menschen äußern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Versuchen Sie lauter und deutlicher zu sprechen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Blickkontakt suchen (am besten mit vertrauten Personen anfangen, dann auch bei anderen Personen anwenden)</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36</a:t>
            </a:fld>
            <a:endParaRPr lang="de-DE">
              <a:solidFill>
                <a:srgbClr val="000000"/>
              </a:solidFill>
              <a:latin typeface="Calibri Light"/>
            </a:endParaRPr>
          </a:p>
        </p:txBody>
      </p:sp>
      <p:sp>
        <p:nvSpPr>
          <p:cNvPr id="6" name="Footer Placeholder 1">
            <a:extLst>
              <a:ext uri="{FF2B5EF4-FFF2-40B4-BE49-F238E27FC236}">
                <a16:creationId xmlns:a16="http://schemas.microsoft.com/office/drawing/2014/main" id="{E9A78A55-1600-7049-CDF6-2FD9FBA2283D}"/>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23139571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Tipps zur Steigerung des Selbstwertgefühls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Eigene Wünsche gegenüber anderen Menschen äußern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Versuchen Sie lauter und deutlicher zu sprechen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Blickkontakt suchen (am besten mit vertrauten Personen anfangen, dann auch bei anderen Personen anwenden)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Bewahren Sie Haltung: Erinnern Sie sich daran, welchen Einfluss eine aufrechte Körperhaltung auf Ihren Selbstwert und die Menschen in Ihrer Umgebung haben kann</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37</a:t>
            </a:fld>
            <a:endParaRPr lang="de-DE">
              <a:solidFill>
                <a:srgbClr val="000000"/>
              </a:solidFill>
              <a:latin typeface="Calibri Light"/>
            </a:endParaRPr>
          </a:p>
        </p:txBody>
      </p:sp>
      <p:sp>
        <p:nvSpPr>
          <p:cNvPr id="6" name="Footer Placeholder 1">
            <a:extLst>
              <a:ext uri="{FF2B5EF4-FFF2-40B4-BE49-F238E27FC236}">
                <a16:creationId xmlns:a16="http://schemas.microsoft.com/office/drawing/2014/main" id="{358F7A73-A1DF-EFDC-EEEA-CD98DAF72EC5}"/>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2996179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p>
        </p:txBody>
      </p:sp>
      <p:sp>
        <p:nvSpPr>
          <p:cNvPr id="3" name="Inhaltsplatzhalter 2"/>
          <p:cNvSpPr>
            <a:spLocks noGrp="1"/>
          </p:cNvSpPr>
          <p:nvPr>
            <p:ph idx="1"/>
          </p:nvPr>
        </p:nvSpPr>
        <p:spPr/>
        <p:txBody>
          <a:bodyPr/>
          <a:lstStyle/>
          <a:p>
            <a:pPr>
              <a:buClr>
                <a:srgbClr val="333333"/>
              </a:buClr>
            </a:pPr>
            <a:r>
              <a:rPr lang="de-DE" sz="2400" b="1" dirty="0">
                <a:solidFill>
                  <a:srgbClr val="333333"/>
                </a:solidFill>
                <a:latin typeface="Calibri Light"/>
                <a:ea typeface="Verdana" panose="020B0604030504040204" pitchFamily="34" charset="0"/>
                <a:cs typeface="Verdana" panose="020B0604030504040204" pitchFamily="34" charset="0"/>
              </a:rPr>
              <a:t>Lernziele:</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Selbstwert ist der Wert, den wir uns selber zuschreiben.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Versuchen Sie, sich Ihrer Stärken in unterschiedlichen Lebensbereichen bewusster zu werden. Stärken Sie Ihren Selbstwert mit den eben besprochenen Strategien.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Begeben Sie sich auf die Suche nach verborgenen Stärken – z.B. indem Sie verschiedene Selbstwertquellen aufschreiben </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Vergegenwärtigen Sie sich die schönen Dinge am Tag.</a:t>
            </a:r>
          </a:p>
          <a:p>
            <a:pPr marL="342900" indent="-342900">
              <a:buClr>
                <a:srgbClr val="333333"/>
              </a:buClr>
              <a:buFont typeface="WingDings"/>
              <a:buChar char=""/>
            </a:pPr>
            <a:endParaRPr lang="de-DE" sz="2400" dirty="0">
              <a:solidFill>
                <a:srgbClr val="333333"/>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38</a:t>
            </a:fld>
            <a:endParaRPr lang="de-DE">
              <a:solidFill>
                <a:srgbClr val="000000"/>
              </a:solidFill>
              <a:latin typeface="Calibri Light"/>
            </a:endParaRPr>
          </a:p>
        </p:txBody>
      </p:sp>
      <p:sp>
        <p:nvSpPr>
          <p:cNvPr id="6" name="Footer Placeholder 1">
            <a:extLst>
              <a:ext uri="{FF2B5EF4-FFF2-40B4-BE49-F238E27FC236}">
                <a16:creationId xmlns:a16="http://schemas.microsoft.com/office/drawing/2014/main" id="{B681E2EB-8F13-EBD9-AC85-AAEE9D4BC652}"/>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21363627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p>
        </p:txBody>
      </p:sp>
      <p:sp>
        <p:nvSpPr>
          <p:cNvPr id="3" name="Inhaltsplatzhalter 2"/>
          <p:cNvSpPr>
            <a:spLocks noGrp="1"/>
          </p:cNvSpPr>
          <p:nvPr>
            <p:ph idx="1"/>
          </p:nvPr>
        </p:nvSpPr>
        <p:spPr/>
        <p:txBody>
          <a:bodyPr/>
          <a:lstStyle/>
          <a:p>
            <a:pPr lvl="0"/>
            <a:r>
              <a:rPr lang="de-DE" sz="2000" dirty="0">
                <a:solidFill>
                  <a:srgbClr val="333333"/>
                </a:solidFill>
                <a:latin typeface="Calibri Light"/>
                <a:ea typeface="Verdana" pitchFamily="34" charset="0"/>
                <a:cs typeface="Verdana" pitchFamily="34" charset="0"/>
              </a:rPr>
              <a:t>Viele (aber nicht alle!) Menschen mit Psychose haben ein geringes Selbstwertgefühl und weisen negative Denkmuster auf, die das niedrige Selbstwertgefühl weiter sinken lassen können. </a:t>
            </a:r>
          </a:p>
          <a:p>
            <a:endParaRPr lang="de-DE" sz="2000"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39</a:t>
            </a:fld>
            <a:endParaRPr lang="de-DE">
              <a:solidFill>
                <a:srgbClr val="000000"/>
              </a:solidFill>
              <a:latin typeface="Calibri Light"/>
            </a:endParaRPr>
          </a:p>
        </p:txBody>
      </p:sp>
      <p:sp>
        <p:nvSpPr>
          <p:cNvPr id="6" name="Footer Placeholder 1">
            <a:extLst>
              <a:ext uri="{FF2B5EF4-FFF2-40B4-BE49-F238E27FC236}">
                <a16:creationId xmlns:a16="http://schemas.microsoft.com/office/drawing/2014/main" id="{E30C8638-061A-92EA-C901-157AFCC7ECAF}"/>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452471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p>
        </p:txBody>
      </p:sp>
      <p:sp>
        <p:nvSpPr>
          <p:cNvPr id="3" name="Inhaltsplatzhalter 2"/>
          <p:cNvSpPr>
            <a:spLocks noGrp="1"/>
          </p:cNvSpPr>
          <p:nvPr>
            <p:ph idx="1"/>
          </p:nvPr>
        </p:nvSpPr>
        <p:spPr/>
        <p:txBody>
          <a:bodyPr/>
          <a:lstStyle/>
          <a:p>
            <a:pPr lvl="0"/>
            <a:r>
              <a:rPr lang="de-DE" sz="2000" dirty="0">
                <a:solidFill>
                  <a:srgbClr val="333333"/>
                </a:solidFill>
                <a:latin typeface="Calibri Light"/>
                <a:ea typeface="Verdana" pitchFamily="34" charset="0"/>
                <a:cs typeface="Verdana" pitchFamily="34" charset="0"/>
              </a:rPr>
              <a:t>Viele (aber nicht alle!) Menschen mit Psychose haben ein geringes Selbstwertgefühl und weisen negative Denkmuster auf, die das niedrige Selbstwertgefühl weiter sinken lassen können.</a:t>
            </a:r>
          </a:p>
          <a:p>
            <a:pPr lvl="0"/>
            <a:r>
              <a:rPr lang="de-DE" dirty="0">
                <a:solidFill>
                  <a:srgbClr val="004992"/>
                </a:solidFill>
                <a:latin typeface="Calibri Light"/>
                <a:ea typeface="Verdana" pitchFamily="34" charset="0"/>
                <a:cs typeface="Verdana" pitchFamily="34" charset="0"/>
              </a:rPr>
              <a:t>Beispiel: </a:t>
            </a:r>
            <a:r>
              <a:rPr lang="de-DE" dirty="0">
                <a:solidFill>
                  <a:srgbClr val="333333"/>
                </a:solidFill>
                <a:latin typeface="Calibri Light"/>
                <a:ea typeface="Verdana" pitchFamily="34" charset="0"/>
                <a:cs typeface="Verdana" pitchFamily="34" charset="0"/>
              </a:rPr>
              <a:t>Marcel hat in einem Test am Ende seiner Fortbildung eine schlechte Beurteilung bekommen.</a:t>
            </a:r>
          </a:p>
          <a:p>
            <a:pPr lvl="0"/>
            <a:r>
              <a:rPr lang="de-DE" dirty="0">
                <a:solidFill>
                  <a:srgbClr val="004992"/>
                </a:solidFill>
                <a:latin typeface="Calibri Light"/>
                <a:ea typeface="Verdana" pitchFamily="34" charset="0"/>
                <a:cs typeface="Verdana" pitchFamily="34" charset="0"/>
              </a:rPr>
              <a:t>Bewertung: </a:t>
            </a:r>
            <a:r>
              <a:rPr lang="de-DE" dirty="0">
                <a:solidFill>
                  <a:srgbClr val="333333"/>
                </a:solidFill>
                <a:latin typeface="Calibri Light"/>
                <a:ea typeface="Verdana" pitchFamily="34" charset="0"/>
                <a:cs typeface="Verdana" pitchFamily="34" charset="0"/>
              </a:rPr>
              <a:t>Zunächst stellt er sich in seiner Funktion als Mitarbeiter in Frage, aber zunehmend wertet er auch sich als Person ab. Er ist niedergeschlagen und zweifelt an sich.</a:t>
            </a:r>
          </a:p>
          <a:p>
            <a:pPr lvl="0"/>
            <a:r>
              <a:rPr lang="de-DE" dirty="0">
                <a:solidFill>
                  <a:srgbClr val="004992"/>
                </a:solidFill>
                <a:latin typeface="Calibri Light"/>
                <a:ea typeface="Verdana" pitchFamily="34" charset="0"/>
                <a:cs typeface="Verdana" pitchFamily="34" charset="0"/>
              </a:rPr>
              <a:t>Aber: </a:t>
            </a:r>
            <a:r>
              <a:rPr lang="de-DE" dirty="0">
                <a:solidFill>
                  <a:srgbClr val="333333"/>
                </a:solidFill>
                <a:latin typeface="Calibri Light"/>
                <a:ea typeface="Verdana" pitchFamily="34" charset="0"/>
                <a:cs typeface="Verdana" pitchFamily="34" charset="0"/>
              </a:rPr>
              <a:t>Freunde können Marcel in den folgenden Tagen wieder aufbauen, indem sie ihm klar machen, dass dieser Test nicht ihn als Mensch bewertet, sondern eine Momentaufnahme seiner Leistung in einem von vielen Bereichen ist. Er solle die Beurteilung zwar einerseits nicht auf die leichte Schulter nehmen; andererseits sei es aber auch wichtig, dass er sich seine Stärken (im Beruf sowie in anderen Bereichen) vor Augen hält und sich nicht selbst „fertig macht“.</a:t>
            </a:r>
          </a:p>
          <a:p>
            <a:pPr lvl="0"/>
            <a:r>
              <a:rPr lang="de-DE" sz="2000" dirty="0">
                <a:solidFill>
                  <a:srgbClr val="004992"/>
                </a:solidFill>
                <a:latin typeface="Calibri Light"/>
                <a:ea typeface="Verdana" pitchFamily="34" charset="0"/>
                <a:cs typeface="Verdana" pitchFamily="34" charset="0"/>
              </a:rPr>
              <a:t>Wichtig: Auch wenn man mal einen Fehlschlag erlebt, sollte man niemals die Dinge, die gut im Leben laufen, außer Acht lassen.</a:t>
            </a:r>
          </a:p>
          <a:p>
            <a:pPr lvl="0"/>
            <a:r>
              <a:rPr lang="de-DE" sz="2000" dirty="0">
                <a:solidFill>
                  <a:srgbClr val="333333"/>
                </a:solidFill>
                <a:latin typeface="Calibri Light"/>
                <a:ea typeface="Verdana" pitchFamily="34" charset="0"/>
                <a:cs typeface="Verdana" pitchFamily="34" charset="0"/>
              </a:rPr>
              <a:t> </a:t>
            </a:r>
          </a:p>
          <a:p>
            <a:endParaRPr lang="de-DE" sz="2000"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40</a:t>
            </a:fld>
            <a:endParaRPr lang="de-DE">
              <a:solidFill>
                <a:srgbClr val="000000"/>
              </a:solidFill>
              <a:latin typeface="Calibri Light"/>
            </a:endParaRPr>
          </a:p>
        </p:txBody>
      </p:sp>
      <p:sp>
        <p:nvSpPr>
          <p:cNvPr id="6" name="Footer Placeholder 1">
            <a:extLst>
              <a:ext uri="{FF2B5EF4-FFF2-40B4-BE49-F238E27FC236}">
                <a16:creationId xmlns:a16="http://schemas.microsoft.com/office/drawing/2014/main" id="{216FF13D-EB1F-BA0F-456E-E463EC5C6929}"/>
              </a:ext>
            </a:extLst>
          </p:cNvPr>
          <p:cNvSpPr>
            <a:spLocks noGrp="1"/>
          </p:cNvSpPr>
          <p:nvPr>
            <p:ph type="ftr" sz="quarter" idx="11"/>
          </p:nvPr>
        </p:nvSpPr>
        <p:spPr>
          <a:xfrm>
            <a:off x="5429771" y="332656"/>
            <a:ext cx="5184000" cy="216000"/>
          </a:xfrm>
        </p:spPr>
        <p:txBody>
          <a:bodyPr/>
          <a:lstStyle/>
          <a:p>
            <a:pPr>
              <a:defRPr/>
            </a:pPr>
            <a:r>
              <a:rPr lang="de-DE"/>
              <a:t>MV-MKT – 10: Selbstwert I</a:t>
            </a:r>
            <a:endParaRPr lang="de-DE" dirty="0">
              <a:solidFill>
                <a:srgbClr val="000000"/>
              </a:solidFill>
              <a:latin typeface="Calibri Light"/>
            </a:endParaRPr>
          </a:p>
        </p:txBody>
      </p:sp>
    </p:spTree>
    <p:extLst>
      <p:ext uri="{BB962C8B-B14F-4D97-AF65-F5344CB8AC3E}">
        <p14:creationId xmlns:p14="http://schemas.microsoft.com/office/powerpoint/2010/main" val="950147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301565221"/>
              </p:ext>
            </p:extLst>
          </p:nvPr>
        </p:nvGraphicFramePr>
        <p:xfrm>
          <a:off x="408954" y="2011680"/>
          <a:ext cx="11375999" cy="443474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banknotes/</a:t>
                      </a:r>
                      <a:r>
                        <a:rPr kumimoji="0" lang="en-GB" sz="1000" b="0" i="0" u="none" strike="noStrike" cap="none" normalizeH="0" baseline="0" dirty="0" err="1">
                          <a:ln>
                            <a:noFill/>
                          </a:ln>
                          <a:solidFill>
                            <a:srgbClr val="333333"/>
                          </a:solidFill>
                          <a:effectLst/>
                          <a:latin typeface="Calibri Light"/>
                        </a:rPr>
                        <a:t>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Sabrianna</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unsplash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Golden diamond ring / Goldener </a:t>
                      </a:r>
                      <a:r>
                        <a:rPr kumimoji="0" lang="en-GB" sz="1000" b="0" i="0" u="none" strike="noStrike" cap="none" normalizeH="0" baseline="0" dirty="0" err="1">
                          <a:ln>
                            <a:noFill/>
                          </a:ln>
                          <a:solidFill>
                            <a:srgbClr val="333333"/>
                          </a:solidFill>
                          <a:effectLst/>
                          <a:latin typeface="Calibri Light"/>
                        </a:rPr>
                        <a:t>Diamantenring</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344252645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Lloyd Dirks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unsplash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Person wearing apple watch / Person </a:t>
                      </a:r>
                      <a:r>
                        <a:rPr kumimoji="0" lang="en-GB" sz="1000" b="0" i="0" u="none" strike="noStrike" cap="none" normalizeH="0" baseline="0" dirty="0" err="1">
                          <a:ln>
                            <a:noFill/>
                          </a:ln>
                          <a:solidFill>
                            <a:srgbClr val="333333"/>
                          </a:solidFill>
                          <a:effectLst/>
                          <a:latin typeface="Calibri Light"/>
                        </a:rPr>
                        <a:t>trägt</a:t>
                      </a:r>
                      <a:r>
                        <a:rPr kumimoji="0" lang="en-GB" sz="1000" b="0" i="0" u="none" strike="noStrike" cap="none" normalizeH="0" baseline="0" dirty="0">
                          <a:ln>
                            <a:noFill/>
                          </a:ln>
                          <a:solidFill>
                            <a:srgbClr val="333333"/>
                          </a:solidFill>
                          <a:effectLst/>
                          <a:latin typeface="Calibri Light"/>
                        </a:rPr>
                        <a:t> Apple Watch</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00589196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Jingmin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Pan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unsplash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Gold bars / </a:t>
                      </a:r>
                      <a:r>
                        <a:rPr kumimoji="0" lang="en-GB" sz="1000" b="0" i="0" u="none" strike="noStrike" cap="none" normalizeH="0" baseline="0" dirty="0" err="1">
                          <a:ln>
                            <a:noFill/>
                          </a:ln>
                          <a:solidFill>
                            <a:srgbClr val="333333"/>
                          </a:solidFill>
                          <a:effectLst/>
                          <a:latin typeface="Calibri Light"/>
                        </a:rPr>
                        <a:t>Goldbarren</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83354079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Sam Pearce-</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Warrilow</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unsplash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Red car / Rotes Auto</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63019942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Nature Uninterrupted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Phtotgraphy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unsplash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Flowerbed / </a:t>
                      </a:r>
                      <a:r>
                        <a:rPr kumimoji="0" lang="en-GB" sz="1000" b="0" i="0" u="none" strike="noStrike" cap="none" normalizeH="0" baseline="0" dirty="0" err="1">
                          <a:ln>
                            <a:noFill/>
                          </a:ln>
                          <a:solidFill>
                            <a:srgbClr val="333333"/>
                          </a:solidFill>
                          <a:effectLst/>
                          <a:latin typeface="Calibri Light"/>
                        </a:rPr>
                        <a:t>Blumenbeet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52930428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Prince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Akachi</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unsplash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Photographer sitting while holding his camera / </a:t>
                      </a:r>
                      <a:r>
                        <a:rPr kumimoji="0" lang="en-GB" sz="1000" b="0" i="0" u="none" strike="noStrike" cap="none" normalizeH="0" baseline="0" dirty="0" err="1">
                          <a:ln>
                            <a:noFill/>
                          </a:ln>
                          <a:solidFill>
                            <a:srgbClr val="333333"/>
                          </a:solidFill>
                          <a:effectLst/>
                          <a:latin typeface="Calibri Light"/>
                        </a:rPr>
                        <a:t>Fotograf</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sitzt</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mit</a:t>
                      </a:r>
                      <a:r>
                        <a:rPr kumimoji="0" lang="en-GB" sz="1000" b="0" i="0" u="none" strike="noStrike" cap="none" normalizeH="0" baseline="0" dirty="0">
                          <a:ln>
                            <a:noFill/>
                          </a:ln>
                          <a:solidFill>
                            <a:srgbClr val="333333"/>
                          </a:solidFill>
                          <a:effectLst/>
                          <a:latin typeface="Calibri Light"/>
                        </a:rPr>
                        <a:t> seiner </a:t>
                      </a:r>
                      <a:r>
                        <a:rPr kumimoji="0" lang="en-GB" sz="1000" b="0" i="0" u="none" strike="noStrike" cap="none" normalizeH="0" baseline="0" dirty="0" err="1">
                          <a:ln>
                            <a:noFill/>
                          </a:ln>
                          <a:solidFill>
                            <a:srgbClr val="333333"/>
                          </a:solidFill>
                          <a:effectLst/>
                          <a:latin typeface="Calibri Light"/>
                        </a:rPr>
                        <a:t>Kamera</a:t>
                      </a:r>
                      <a:r>
                        <a:rPr kumimoji="0" lang="en-GB" sz="1000" b="0" i="0" u="none" strike="noStrike" cap="none" normalizeH="0" baseline="0" dirty="0">
                          <a:ln>
                            <a:noFill/>
                          </a:ln>
                          <a:solidFill>
                            <a:srgbClr val="333333"/>
                          </a:solidFill>
                          <a:effectLst/>
                          <a:latin typeface="Calibri Light"/>
                        </a:rPr>
                        <a:t> in der Hand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75528799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Pramit_marattha</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Alter Mann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Porträt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Gehirn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Großvater</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Bunter Mann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Mann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Man with coloured brain/Mann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buntem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Gehirn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394241589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Metapher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Girl on the ground/</a:t>
                      </a:r>
                      <a:r>
                        <a:rPr kumimoji="0" lang="en-GB" sz="1000" b="0" i="0" u="none" strike="noStrike" cap="none" normalizeH="0" baseline="0" dirty="0" err="1">
                          <a:ln>
                            <a:noFill/>
                          </a:ln>
                          <a:solidFill>
                            <a:srgbClr val="333333"/>
                          </a:solidFill>
                          <a:effectLst/>
                          <a:latin typeface="Calibri Light"/>
                          <a:cs typeface="Times New Roman" pitchFamily="18" charset="0"/>
                        </a:rPr>
                        <a:t>Mädchen</a:t>
                      </a:r>
                      <a:r>
                        <a:rPr kumimoji="0" lang="en-GB" sz="1000" b="0" i="0" u="none" strike="noStrike" cap="none" normalizeH="0" baseline="0" dirty="0">
                          <a:ln>
                            <a:noFill/>
                          </a:ln>
                          <a:solidFill>
                            <a:srgbClr val="333333"/>
                          </a:solidFill>
                          <a:effectLst/>
                          <a:latin typeface="Calibri Light"/>
                          <a:cs typeface="Times New Roman" pitchFamily="18" charset="0"/>
                        </a:rPr>
                        <a:t> am Boden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848251245"/>
                  </a:ext>
                </a:extLst>
              </a:tr>
            </a:tbl>
          </a:graphicData>
        </a:graphic>
      </p:graphicFrame>
      <p:sp>
        <p:nvSpPr>
          <p:cNvPr id="2" name="Footer Placeholder 1"/>
          <p:cNvSpPr>
            <a:spLocks noGrp="1"/>
          </p:cNvSpPr>
          <p:nvPr>
            <p:ph type="ftr" sz="quarter" idx="11"/>
          </p:nvPr>
        </p:nvSpPr>
        <p:spPr/>
        <p:txBody>
          <a:bodyPr/>
          <a:lstStyle/>
          <a:p>
            <a:r>
              <a:rPr lang="de-DE"/>
              <a:t>MV-MKT – 10: Selbstwert 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21859509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72200395"/>
              </p:ext>
            </p:extLst>
          </p:nvPr>
        </p:nvGraphicFramePr>
        <p:xfrm>
          <a:off x="408954" y="2011680"/>
          <a:ext cx="11375999" cy="27065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err="1">
                          <a:ln>
                            <a:noFill/>
                          </a:ln>
                          <a:solidFill>
                            <a:srgbClr val="333333"/>
                          </a:solidFill>
                          <a:effectLst/>
                          <a:latin typeface="Calibri Light"/>
                        </a:rPr>
                        <a:t>Alexas_Fotos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Nicht Hören Nicht Sehen Nicht Sprechen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Frösche/Kermit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WenPhotos</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Vatikan</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Treppe</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Grafiken</a:t>
                      </a:r>
                      <a:r>
                        <a:rPr lang="en-US" sz="1000" kern="1200" dirty="0">
                          <a:solidFill>
                            <a:srgbClr val="333333"/>
                          </a:solidFill>
                          <a:effectLst/>
                          <a:latin typeface="Calibri Light"/>
                          <a:ea typeface="Verdana" panose="020B0604030504040204" pitchFamily="34" charset="0"/>
                          <a:cs typeface="Verdana" panose="020B0604030504040204" pitchFamily="34" charset="0"/>
                        </a:rPr>
                        <a:t> Rom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Geometrie</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Treppenhaus</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344252645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Ancona</a:t>
                      </a:r>
                      <a:r>
                        <a:rPr lang="en-US" sz="1000" kern="1200" dirty="0">
                          <a:solidFill>
                            <a:srgbClr val="333333"/>
                          </a:solidFill>
                          <a:effectLst/>
                          <a:latin typeface="Calibri Light"/>
                          <a:ea typeface="Verdana" panose="020B0604030504040204" pitchFamily="34" charset="0"/>
                          <a:cs typeface="Verdana" panose="020B0604030504040204" pitchFamily="34" charset="0"/>
                        </a:rPr>
                        <a:t>, Marche, Italy - Clouds 4</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00589196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Smiling</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businessman</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smiling</a:t>
                      </a:r>
                      <a:r>
                        <a:rPr kumimoji="0" lang="de-DE" sz="1000" b="0" i="0" u="none" strike="noStrike" cap="none" normalizeH="0" baseline="0" dirty="0">
                          <a:ln>
                            <a:noFill/>
                          </a:ln>
                          <a:solidFill>
                            <a:srgbClr val="333333"/>
                          </a:solidFill>
                          <a:effectLst/>
                          <a:latin typeface="Calibri Light"/>
                          <a:cs typeface="Times New Roman" pitchFamily="18" charset="0"/>
                        </a:rPr>
                        <a:t>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83354079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Michael </a:t>
                      </a:r>
                      <a:r>
                        <a:rPr lang="en-US" sz="1000"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Neues</a:t>
                      </a:r>
                      <a:r>
                        <a:rPr lang="en-US" sz="1000"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630199420"/>
                  </a:ext>
                </a:extLst>
              </a:tr>
            </a:tbl>
          </a:graphicData>
        </a:graphic>
      </p:graphicFrame>
      <p:sp>
        <p:nvSpPr>
          <p:cNvPr id="2" name="Footer Placeholder 1"/>
          <p:cNvSpPr>
            <a:spLocks noGrp="1"/>
          </p:cNvSpPr>
          <p:nvPr>
            <p:ph type="ftr" sz="quarter" idx="11"/>
          </p:nvPr>
        </p:nvSpPr>
        <p:spPr/>
        <p:txBody>
          <a:bodyPr/>
          <a:lstStyle/>
          <a:p>
            <a:r>
              <a:rPr lang="de-DE"/>
              <a:t>MV-MKT – 10: Selbstwert 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393198971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3151</Words>
  <Application>Microsoft Office PowerPoint</Application>
  <PresentationFormat>Benutzerdefiniert</PresentationFormat>
  <Paragraphs>412</Paragraphs>
  <Slides>42</Slides>
  <Notes>36</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42</vt:i4>
      </vt:variant>
    </vt:vector>
  </HeadingPairs>
  <TitlesOfParts>
    <vt:vector size="51" baseType="lpstr">
      <vt:lpstr>Arial</vt:lpstr>
      <vt:lpstr>Calibri</vt:lpstr>
      <vt:lpstr>Calibri Light</vt:lpstr>
      <vt:lpstr>Symbol</vt:lpstr>
      <vt:lpstr>Verdana</vt:lpstr>
      <vt:lpstr>WingDings</vt:lpstr>
      <vt:lpstr>UKE_PPT-Vorlage_16zu9</vt:lpstr>
      <vt:lpstr>2_UKE_PPT-Vorlage_16zu9</vt:lpstr>
      <vt:lpstr>4_UKE_PPT-Vorlage_16zu9</vt:lpstr>
      <vt:lpstr>MV-MKT – 10: Selbstwert I</vt:lpstr>
      <vt:lpstr>Selbstwert: Was ist das?</vt:lpstr>
      <vt:lpstr>Selbstwert: Was ist das?</vt:lpstr>
      <vt:lpstr>Selbstwert: Was ist das?</vt:lpstr>
      <vt:lpstr>Selbstwert: Was ist das?</vt:lpstr>
      <vt:lpstr>Selbstwert: Was ist das?</vt:lpstr>
      <vt:lpstr>Selbstwert: Was ist das?</vt:lpstr>
      <vt:lpstr>Ein niedriger Selbstwert kann sich auf die seelische Gesundheit auswirken</vt:lpstr>
      <vt:lpstr>Unterschied übersteigerter Selbstwert und gesunder Selbstwert</vt:lpstr>
      <vt:lpstr>Unterschied übersteigerter Selbstwert und gesunder Selbstwert</vt:lpstr>
      <vt:lpstr>Unterschied übersteigerter Selbstwert und gesunder Selbstwert</vt:lpstr>
      <vt:lpstr>Was vermindert das Selbstwertgefühl?</vt:lpstr>
      <vt:lpstr>Was vermindert das Selbstwertgefühl?</vt:lpstr>
      <vt:lpstr>Was soll das Ganze?</vt:lpstr>
      <vt:lpstr>Was soll das Ganze?</vt:lpstr>
      <vt:lpstr>Grübeln: Im Kreis drehen statt vorwärts kommen</vt:lpstr>
      <vt:lpstr>Probleme</vt:lpstr>
      <vt:lpstr>Was tun?</vt:lpstr>
      <vt:lpstr>Anti-Grübel Übung 1:  Die Gedanken „davon ziehen lassen“</vt:lpstr>
      <vt:lpstr>Selbstwertquellen</vt:lpstr>
      <vt:lpstr>Selbstwertquellen</vt:lpstr>
      <vt:lpstr>Personen mit niedrigem Selbstwert …</vt:lpstr>
      <vt:lpstr>Personen mit niedrigem Selbstwert …</vt:lpstr>
      <vt:lpstr>Personen mit niedrigem Selbstwert …</vt:lpstr>
      <vt:lpstr>Nichts vergessen …</vt:lpstr>
      <vt:lpstr>Gestalten Sie Ihr eigenes Selbstwert-Regal!</vt:lpstr>
      <vt:lpstr>Gestalten Sie Ihr eigenes Selbstwert-Regal!</vt:lpstr>
      <vt:lpstr>Gestalten Sie Ihr eigenes Selbstwert-Regal!</vt:lpstr>
      <vt:lpstr>Gestalten Sie Ihr eigenes Selbstwert-Regal!</vt:lpstr>
      <vt:lpstr>Was zeichnet Menschen mit gesundem Selbstwertgefühl aus?</vt:lpstr>
      <vt:lpstr>Was zeichnet Menschen mit gesundem Selbstwertgefühl aus?</vt:lpstr>
      <vt:lpstr>Was sind innere (nicht sichtbare) Merkmale von gesundem Selbstwert?</vt:lpstr>
      <vt:lpstr>Was sind innere (nicht sichtbare) Merkmale von gesundem Selbstwert?</vt:lpstr>
      <vt:lpstr>Tipps zur Steigerung des Selbstwertgefühls</vt:lpstr>
      <vt:lpstr>Tipps zur Steigerung des Selbstwertgefühls</vt:lpstr>
      <vt:lpstr>Tipps zur Steigerung des Selbstwertgefühls</vt:lpstr>
      <vt:lpstr>Tipps zur Steigerung des Selbstwertgefühls</vt:lpstr>
      <vt:lpstr>Übertragung auf den Alltag</vt:lpstr>
      <vt:lpstr>Was hat das mit Psychose zu tun?</vt:lpstr>
      <vt:lpstr>Was hat das mit Psychose zu tun?</vt:lpstr>
      <vt:lpstr>PowerPoint-Präsentation</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Celine Kim Nguyen</cp:lastModifiedBy>
  <cp:revision>299</cp:revision>
  <dcterms:created xsi:type="dcterms:W3CDTF">2015-06-01T16:15:05Z</dcterms:created>
  <dcterms:modified xsi:type="dcterms:W3CDTF">2023-09-10T15:08:41Z</dcterms:modified>
</cp:coreProperties>
</file>